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sldIdLst>
    <p:sldId id="256" r:id="rId3"/>
    <p:sldId id="272" r:id="rId4"/>
    <p:sldId id="264" r:id="rId5"/>
    <p:sldId id="307" r:id="rId6"/>
    <p:sldId id="303" r:id="rId7"/>
    <p:sldId id="308" r:id="rId8"/>
    <p:sldId id="287" r:id="rId9"/>
    <p:sldId id="309" r:id="rId10"/>
    <p:sldId id="31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F50"/>
    <a:srgbClr val="FFFFFF"/>
    <a:srgbClr val="FCFBF6"/>
    <a:srgbClr val="5EA00E"/>
    <a:srgbClr val="E0F0E3"/>
    <a:srgbClr val="E1F0E3"/>
    <a:srgbClr val="ECF6EE"/>
    <a:srgbClr val="7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12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1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1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截图20190104102515"/>
          <p:cNvPicPr>
            <a:picLocks noChangeAspect="1"/>
          </p:cNvPicPr>
          <p:nvPr userDrawn="1"/>
        </p:nvPicPr>
        <p:blipFill>
          <a:blip r:embed="rId13"/>
          <a:srcRect t="794"/>
          <a:stretch>
            <a:fillRect/>
          </a:stretch>
        </p:blipFill>
        <p:spPr>
          <a:xfrm>
            <a:off x="635" y="5715"/>
            <a:ext cx="12190730" cy="684720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8" name="矩形 7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813E-FBFB-4E5E-9123-99D679EC78C7}" type="datetimeFigureOut">
              <a:rPr lang="en-US" smtClean="0"/>
              <a:t>2021-09-15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0A65-099C-4CB1-9A31-153CA5C44E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8" descr="QQ截图20190104102515"/>
          <p:cNvPicPr>
            <a:picLocks noChangeAspect="1"/>
          </p:cNvPicPr>
          <p:nvPr userDrawn="1"/>
        </p:nvPicPr>
        <p:blipFill>
          <a:blip r:embed="rId13"/>
          <a:srcRect t="794"/>
          <a:stretch>
            <a:fillRect/>
          </a:stretch>
        </p:blipFill>
        <p:spPr>
          <a:xfrm>
            <a:off x="635" y="5715"/>
            <a:ext cx="12190730" cy="6847205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9" name="矩形 7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4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9050"/>
            <a:ext cx="12172950" cy="684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>
            <a:off x="10501333" y="2679832"/>
            <a:ext cx="1057910" cy="835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 flipH="1">
            <a:off x="3706495" y="3496945"/>
            <a:ext cx="670560" cy="529590"/>
          </a:xfrm>
          <a:prstGeom prst="rect">
            <a:avLst/>
          </a:prstGeom>
        </p:spPr>
      </p:pic>
      <p:pic>
        <p:nvPicPr>
          <p:cNvPr id="27" name="图片 26" descr="21"/>
          <p:cNvPicPr>
            <a:picLocks noChangeAspect="1"/>
          </p:cNvPicPr>
          <p:nvPr/>
        </p:nvPicPr>
        <p:blipFill>
          <a:blip r:embed="rId7"/>
          <a:srcRect l="52370"/>
          <a:stretch>
            <a:fillRect/>
          </a:stretch>
        </p:blipFill>
        <p:spPr>
          <a:xfrm>
            <a:off x="7184390" y="2874010"/>
            <a:ext cx="3187065" cy="179832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29" name="矩形 28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2497455" y="3497580"/>
            <a:ext cx="737870" cy="550545"/>
          </a:xfrm>
          <a:prstGeom prst="rect">
            <a:avLst/>
          </a:prstGeom>
        </p:spPr>
      </p:pic>
      <p:pic>
        <p:nvPicPr>
          <p:cNvPr id="34" name="图片 33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4440000">
            <a:off x="2802255" y="498475"/>
            <a:ext cx="1024255" cy="1406525"/>
          </a:xfrm>
          <a:prstGeom prst="rect">
            <a:avLst/>
          </a:prstGeom>
        </p:spPr>
      </p:pic>
      <p:pic>
        <p:nvPicPr>
          <p:cNvPr id="35" name="图片 34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10800000" flipH="1" flipV="1">
            <a:off x="2691765" y="1887855"/>
            <a:ext cx="1245870" cy="171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0" y="0"/>
            <a:ext cx="2934910" cy="3262745"/>
          </a:xfrm>
          <a:prstGeom prst="rect">
            <a:avLst/>
          </a:prstGeom>
        </p:spPr>
      </p:pic>
      <p:pic>
        <p:nvPicPr>
          <p:cNvPr id="41" name="图片 40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1563370" y="1535430"/>
            <a:ext cx="1128395" cy="842010"/>
          </a:xfrm>
          <a:prstGeom prst="rect">
            <a:avLst/>
          </a:prstGeom>
        </p:spPr>
      </p:pic>
      <p:pic>
        <p:nvPicPr>
          <p:cNvPr id="9" name="5c2e70c9d5c47">
            <a:hlinkClick r:id="" action="ppaction://media"/>
            <a:extLst>
              <a:ext uri="{FF2B5EF4-FFF2-40B4-BE49-F238E27FC236}">
                <a16:creationId xmlns:a16="http://schemas.microsoft.com/office/drawing/2014/main" xmlns="" id="{2F314ED2-7C90-468F-80A0-29A45A25A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667989" y="6553200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03228" y="570016"/>
            <a:ext cx="6246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90417" y="4013817"/>
            <a:ext cx="27754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265555" y="817880"/>
            <a:ext cx="3090545" cy="4871085"/>
            <a:chOff x="2762" y="1439"/>
            <a:chExt cx="4867" cy="7671"/>
          </a:xfrm>
        </p:grpSpPr>
        <p:grpSp>
          <p:nvGrpSpPr>
            <p:cNvPr id="13" name="组合 12"/>
            <p:cNvGrpSpPr/>
            <p:nvPr/>
          </p:nvGrpSpPr>
          <p:grpSpPr>
            <a:xfrm>
              <a:off x="4185" y="1439"/>
              <a:ext cx="3444" cy="6760"/>
              <a:chOff x="7910" y="2002"/>
              <a:chExt cx="3444" cy="676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224" y="2242"/>
                <a:ext cx="2818" cy="6266"/>
              </a:xfrm>
              <a:prstGeom prst="rect">
                <a:avLst/>
              </a:prstGeom>
              <a:noFill/>
              <a:ln w="127000">
                <a:solidFill>
                  <a:srgbClr val="1D7F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D7F5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910" y="2002"/>
                <a:ext cx="3444" cy="6760"/>
              </a:xfrm>
              <a:prstGeom prst="rect">
                <a:avLst/>
              </a:prstGeom>
              <a:noFill/>
              <a:ln w="34925">
                <a:solidFill>
                  <a:srgbClr val="5EA00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D7F5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 descr="5b4cccd3aa80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2" y="5897"/>
              <a:ext cx="4555" cy="321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062" y="1797"/>
              <a:ext cx="1890" cy="56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6600" b="1" dirty="0" err="1" smtClean="0">
                  <a:solidFill>
                    <a:srgbClr val="1D7F5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Nội</a:t>
              </a:r>
              <a:r>
                <a:rPr lang="en-US" altLang="zh-CN" sz="6600" b="1" dirty="0" smtClean="0">
                  <a:solidFill>
                    <a:srgbClr val="1D7F5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dung</a:t>
              </a:r>
              <a:endParaRPr lang="zh-CN" altLang="en-US" sz="6600" b="1" dirty="0">
                <a:solidFill>
                  <a:srgbClr val="1D7F50"/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80873" y="1330187"/>
            <a:ext cx="6034405" cy="1754505"/>
            <a:chOff x="7164" y="1788"/>
            <a:chExt cx="9503" cy="2763"/>
          </a:xfrm>
        </p:grpSpPr>
        <p:grpSp>
          <p:nvGrpSpPr>
            <p:cNvPr id="24" name="组合 23"/>
            <p:cNvGrpSpPr/>
            <p:nvPr/>
          </p:nvGrpSpPr>
          <p:grpSpPr>
            <a:xfrm>
              <a:off x="7164" y="2670"/>
              <a:ext cx="1172" cy="1199"/>
              <a:chOff x="7656" y="2238"/>
              <a:chExt cx="970" cy="99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656" y="2238"/>
                <a:ext cx="945" cy="945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84" y="2309"/>
                <a:ext cx="94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I.</a:t>
                </a:r>
                <a:endPara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8558" y="1788"/>
              <a:ext cx="8109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và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những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yêu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cầu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về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trong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văn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bản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28374" y="3484147"/>
            <a:ext cx="3309620" cy="904875"/>
            <a:chOff x="7164" y="2452"/>
            <a:chExt cx="5212" cy="1425"/>
          </a:xfrm>
        </p:grpSpPr>
        <p:grpSp>
          <p:nvGrpSpPr>
            <p:cNvPr id="28" name="组合 27"/>
            <p:cNvGrpSpPr/>
            <p:nvPr/>
          </p:nvGrpSpPr>
          <p:grpSpPr>
            <a:xfrm>
              <a:off x="7164" y="2670"/>
              <a:ext cx="1172" cy="1199"/>
              <a:chOff x="7656" y="2238"/>
              <a:chExt cx="970" cy="99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7656" y="2238"/>
                <a:ext cx="945" cy="945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684" y="2309"/>
                <a:ext cx="94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II.</a:t>
                </a:r>
                <a:endPara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558" y="2452"/>
              <a:ext cx="3818" cy="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Luyện</a:t>
              </a:r>
              <a:r>
                <a:rPr lang="en-US" altLang="zh-CN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tập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pic>
        <p:nvPicPr>
          <p:cNvPr id="2" name="图片 1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7505" y="2407285"/>
            <a:ext cx="3088640" cy="4938395"/>
          </a:xfrm>
          <a:prstGeom prst="rect">
            <a:avLst/>
          </a:prstGeom>
        </p:spPr>
      </p:pic>
      <p:pic>
        <p:nvPicPr>
          <p:cNvPr id="3" name="图片 2" descr="嗯嗯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900" y="5476875"/>
            <a:ext cx="2372360" cy="1542415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65" y="5073650"/>
            <a:ext cx="2662555" cy="1945640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940135" y="2048406"/>
            <a:ext cx="6341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VB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7523" y="1926214"/>
            <a:ext cx="3100705" cy="2927350"/>
            <a:chOff x="3525" y="3177"/>
            <a:chExt cx="4883" cy="4610"/>
          </a:xfrm>
        </p:grpSpPr>
        <p:grpSp>
          <p:nvGrpSpPr>
            <p:cNvPr id="11" name="组合 10"/>
            <p:cNvGrpSpPr/>
            <p:nvPr/>
          </p:nvGrpSpPr>
          <p:grpSpPr>
            <a:xfrm>
              <a:off x="4142" y="3177"/>
              <a:ext cx="4267" cy="4609"/>
              <a:chOff x="4014" y="3327"/>
              <a:chExt cx="4267" cy="460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5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726" y="3463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I.</a:t>
                </a:r>
                <a:endPara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pic>
          <p:nvPicPr>
            <p:cNvPr id="15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2707" y="1344623"/>
            <a:ext cx="6002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vi-VN" sz="3200" b="1" i="1" dirty="0" smtClean="0">
                <a:latin typeface="+mj-lt"/>
              </a:rPr>
              <a:t> </a:t>
            </a:r>
            <a:r>
              <a:rPr lang="en-US" sz="3200" b="1" i="1" dirty="0" smtClean="0">
                <a:latin typeface="+mj-lt"/>
              </a:rPr>
              <a:t> </a:t>
            </a:r>
            <a:r>
              <a:rPr lang="vi-VN" sz="3200" b="1" i="1" dirty="0" smtClean="0">
                <a:latin typeface="+mj-lt"/>
              </a:rPr>
              <a:t>Mạch lạc trong văn bản: Là sự tiếp nối của các câu, các ý theo một trình tự hợp lý.</a:t>
            </a:r>
            <a:endParaRPr lang="en-US" sz="3200" b="1" i="1" dirty="0">
              <a:latin typeface="+mj-lt"/>
            </a:endParaRPr>
          </a:p>
        </p:txBody>
      </p:sp>
      <p:sp>
        <p:nvSpPr>
          <p:cNvPr id="16" name="Cloud Callout 15"/>
          <p:cNvSpPr/>
          <p:nvPr/>
        </p:nvSpPr>
        <p:spPr>
          <a:xfrm rot="667556">
            <a:off x="6743496" y="94261"/>
            <a:ext cx="5347856" cy="295049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Đọc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thầm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phần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 (SGK-tr31)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cho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biết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mạch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lạc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trong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văn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bản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là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gì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?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Nêu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những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tính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chất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nó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?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927" y="3193412"/>
            <a:ext cx="61410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smtClean="0">
                <a:latin typeface="+mj-lt"/>
              </a:rPr>
              <a:t>* Tính chất</a:t>
            </a:r>
          </a:p>
          <a:p>
            <a:pPr indent="569913" algn="just"/>
            <a:r>
              <a:rPr lang="vi-VN" sz="3200" b="1" i="1" dirty="0" smtClean="0">
                <a:latin typeface="+mj-lt"/>
              </a:rPr>
              <a:t>- Thông suốt, liên</a:t>
            </a:r>
            <a:r>
              <a:rPr lang="en-US" sz="3200" b="1" i="1" dirty="0" smtClean="0">
                <a:latin typeface="+mj-lt"/>
              </a:rPr>
              <a:t> </a:t>
            </a:r>
            <a:r>
              <a:rPr lang="vi-VN" sz="3200" b="1" i="1" dirty="0" smtClean="0">
                <a:latin typeface="+mj-lt"/>
              </a:rPr>
              <a:t>tục, không đứt đoạn</a:t>
            </a:r>
          </a:p>
          <a:p>
            <a:pPr indent="569913" algn="just"/>
            <a:r>
              <a:rPr lang="vi-VN" sz="3200" b="1" i="1" dirty="0" smtClean="0">
                <a:latin typeface="+mj-lt"/>
              </a:rPr>
              <a:t>- Tiếp nối các câu , các ý theo một trình tự hợp lí</a:t>
            </a:r>
            <a:endParaRPr lang="vi-VN" sz="3200" b="1" i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664" y="556125"/>
            <a:ext cx="533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826327" y="2014020"/>
            <a:ext cx="5712030" cy="292132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Nhắc lại bố cục chính của văn bản “ Cuộc chia tay của những con búp bê”? Các sự việc được sắp xếp như thế nào?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408" y="1484380"/>
            <a:ext cx="984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1964" y="2303778"/>
            <a:ext cx="8597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Mẹ bắt hai anh em chia đồ chơi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Hai anh em rất thương nhau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Thành đưa em đến trường chào cô và các bạn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Hai anh em chia tay, Thuỷ 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con búp bê lại cho anh 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664" y="437375"/>
            <a:ext cx="982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289464" y="2090057"/>
            <a:ext cx="5652655" cy="261257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Mặc dù nhiều sự việc nhưng nói chung các sự việc này đều xoay quanh nội dung, sự kiện chính là gì?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337" y="5450786"/>
            <a:ext cx="844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9" grpId="0"/>
      <p:bldP spid="12" grpId="0"/>
      <p:bldP spid="13" grpId="0" animBg="1"/>
      <p:bldP spid="13" grpId="1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3786" y="1256797"/>
            <a:ext cx="795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097478" y="223652"/>
            <a:ext cx="7459684" cy="26976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418607" y="938148"/>
            <a:ext cx="6891648" cy="264621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7480" y="2501736"/>
            <a:ext cx="7067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4202" y="5492339"/>
            <a:ext cx="706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mạch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820389" y="1031171"/>
            <a:ext cx="6891648" cy="264621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08862" y="4025735"/>
            <a:ext cx="75527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 gian, không gian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ý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6" grpId="0"/>
      <p:bldP spid="27" grpId="0"/>
      <p:bldP spid="11" grpId="0" animBg="1"/>
      <p:bldP spid="11" grpId="1" animBg="1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AA4AC55C-ED14-40AB-97F0-A98DA335A8AA}"/>
              </a:ext>
            </a:extLst>
          </p:cNvPr>
          <p:cNvGrpSpPr/>
          <p:nvPr/>
        </p:nvGrpSpPr>
        <p:grpSpPr>
          <a:xfrm>
            <a:off x="291638" y="-183947"/>
            <a:ext cx="9203260" cy="1476903"/>
            <a:chOff x="1423" y="-487"/>
            <a:chExt cx="14495" cy="232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F65ADDAA-1447-4CB3-8489-5FFC0D0A81FF}"/>
                </a:ext>
              </a:extLst>
            </p:cNvPr>
            <p:cNvSpPr txBox="1"/>
            <p:nvPr/>
          </p:nvSpPr>
          <p:spPr>
            <a:xfrm>
              <a:off x="1423" y="724"/>
              <a:ext cx="1449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Các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điều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kiện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để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văn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bản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có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tính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endParaRPr lang="zh-CN" altLang="en-US" sz="4000" dirty="0">
                <a:solidFill>
                  <a:srgbClr val="FF0000"/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  <p:pic>
          <p:nvPicPr>
            <p:cNvPr id="35" name="图片 34" descr="5b4cccd3aa809">
              <a:extLst>
                <a:ext uri="{FF2B5EF4-FFF2-40B4-BE49-F238E27FC236}">
                  <a16:creationId xmlns:a16="http://schemas.microsoft.com/office/drawing/2014/main" xmlns="" id="{CC338CDC-B57A-4BE4-9591-0570665E9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5" y="-487"/>
              <a:ext cx="1991" cy="1405"/>
            </a:xfrm>
            <a:prstGeom prst="rect">
              <a:avLst/>
            </a:prstGeom>
          </p:spPr>
        </p:pic>
      </p:grp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64829" y="2485149"/>
            <a:ext cx="5842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ác phần, các đoạn, các câu trong VB được tiếp nối theo một trình tự rõ ràng, hợp lý, trước sau hô ứng nhằm làm cho chủ đề liền mạch.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2054" y="1292956"/>
            <a:ext cx="5648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-Các </a:t>
            </a:r>
            <a:r>
              <a:rPr lang="vi-VN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 việc đều bám sát đề tài, chủ đề, nhân vật chính.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821383" y="2867807"/>
            <a:ext cx="634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7523" y="1926214"/>
            <a:ext cx="3100705" cy="2927350"/>
            <a:chOff x="3525" y="3177"/>
            <a:chExt cx="4883" cy="4610"/>
          </a:xfrm>
        </p:grpSpPr>
        <p:grpSp>
          <p:nvGrpSpPr>
            <p:cNvPr id="3" name="组合 10"/>
            <p:cNvGrpSpPr/>
            <p:nvPr/>
          </p:nvGrpSpPr>
          <p:grpSpPr>
            <a:xfrm>
              <a:off x="4142" y="3177"/>
              <a:ext cx="4267" cy="4609"/>
              <a:chOff x="4014" y="3327"/>
              <a:chExt cx="4267" cy="4609"/>
            </a:xfrm>
          </p:grpSpPr>
          <p:grpSp>
            <p:nvGrpSpPr>
              <p:cNvPr id="4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6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5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726" y="3463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II.</a:t>
                </a:r>
                <a:endPara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pic>
          <p:nvPicPr>
            <p:cNvPr id="15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6" y="293059"/>
            <a:ext cx="112293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1.</a:t>
            </a:r>
            <a:r>
              <a:rPr lang="en-US" sz="2800" dirty="0"/>
              <a:t> Tính mạch lạc trong văn bản</a:t>
            </a:r>
          </a:p>
          <a:p>
            <a:r>
              <a:rPr lang="en-US" sz="2800" dirty="0"/>
              <a:t>a) Hs tự làm</a:t>
            </a:r>
          </a:p>
          <a:p>
            <a:r>
              <a:rPr lang="en-US" sz="2800" dirty="0"/>
              <a:t>b)Ý tứ chủ đạo xuyên suốt toàn đoạn văn của Tô Hoài: sắc vàng trù phú đầm ấm của làng quê vào mùa đông</a:t>
            </a:r>
            <a:r>
              <a:rPr lang="en-US" sz="2800" dirty="0" smtClean="0"/>
              <a:t>,</a:t>
            </a:r>
            <a:r>
              <a:rPr lang="vi-VN" sz="2800" dirty="0" smtClean="0"/>
              <a:t> </a:t>
            </a:r>
            <a:r>
              <a:rPr lang="en-US" sz="2800" dirty="0" smtClean="0"/>
              <a:t>giữa </a:t>
            </a:r>
            <a:r>
              <a:rPr lang="en-US" sz="2800" dirty="0"/>
              <a:t>ngày mùa. </a:t>
            </a:r>
            <a:r>
              <a:rPr lang="vi-VN" sz="2800" dirty="0" smtClean="0"/>
              <a:t>Ý</a:t>
            </a:r>
            <a:r>
              <a:rPr lang="en-US" sz="2800" dirty="0" smtClean="0"/>
              <a:t> </a:t>
            </a:r>
            <a:r>
              <a:rPr lang="en-US" sz="2800" dirty="0"/>
              <a:t>tứ ấy  dẫn dắt theo </a:t>
            </a:r>
            <a:r>
              <a:rPr lang="en-US" sz="2800" dirty="0" smtClean="0">
                <a:latin typeface="Time s New Roman"/>
              </a:rPr>
              <a:t>d</a:t>
            </a:r>
            <a:r>
              <a:rPr lang="vi-VN" sz="2800" dirty="0" smtClean="0">
                <a:latin typeface="Time s New Roman"/>
              </a:rPr>
              <a:t>ò</a:t>
            </a:r>
            <a:r>
              <a:rPr lang="en-US" sz="2800" dirty="0" smtClean="0">
                <a:latin typeface="Time s New Roman"/>
              </a:rPr>
              <a:t>ng </a:t>
            </a:r>
            <a:r>
              <a:rPr lang="en-US" sz="2800" dirty="0">
                <a:latin typeface="Time s New Roman"/>
              </a:rPr>
              <a:t>chảy hợp </a:t>
            </a:r>
            <a:r>
              <a:rPr lang="en-US" sz="2800" dirty="0" smtClean="0">
                <a:latin typeface="Time s New Roman"/>
              </a:rPr>
              <a:t>l</a:t>
            </a:r>
            <a:r>
              <a:rPr lang="vi-VN" sz="2800" dirty="0" smtClean="0">
                <a:latin typeface="Time s New Roman"/>
              </a:rPr>
              <a:t>í</a:t>
            </a:r>
            <a:r>
              <a:rPr lang="en-US" sz="2800" dirty="0" smtClean="0">
                <a:latin typeface="Time s New Roman"/>
              </a:rPr>
              <a:t>, ph</a:t>
            </a:r>
            <a:r>
              <a:rPr lang="vi-VN" sz="2800" dirty="0" smtClean="0">
                <a:latin typeface="Time s New Roman"/>
              </a:rPr>
              <a:t>ù</a:t>
            </a:r>
            <a:r>
              <a:rPr lang="en-US" sz="2800" dirty="0" smtClean="0">
                <a:latin typeface="Time s New Roman"/>
              </a:rPr>
              <a:t> </a:t>
            </a:r>
            <a:r>
              <a:rPr lang="en-US" sz="2800" dirty="0">
                <a:latin typeface="Time s New Roman"/>
              </a:rPr>
              <a:t>hợp.</a:t>
            </a:r>
          </a:p>
          <a:p>
            <a:r>
              <a:rPr lang="en-US" sz="2800" dirty="0"/>
              <a:t>Câu đầu giới thiệu bao quát về sắc vàng trong thời gian (mùa đông, giữa ngày </a:t>
            </a:r>
            <a:r>
              <a:rPr lang="en-US" sz="2800" dirty="0" smtClean="0"/>
              <a:t>m</a:t>
            </a:r>
            <a:r>
              <a:rPr lang="vi-VN" sz="2800" dirty="0" smtClean="0"/>
              <a:t>ù</a:t>
            </a:r>
            <a:r>
              <a:rPr lang="en-US" sz="2800" dirty="0" smtClean="0"/>
              <a:t>a</a:t>
            </a:r>
            <a:r>
              <a:rPr lang="en-US" sz="2800" dirty="0"/>
              <a:t>) và trong </a:t>
            </a:r>
            <a:r>
              <a:rPr lang="en-US" sz="2800" dirty="0" smtClean="0"/>
              <a:t>kh</a:t>
            </a:r>
            <a:r>
              <a:rPr lang="vi-VN" sz="2800" dirty="0" smtClean="0"/>
              <a:t>ô</a:t>
            </a:r>
            <a:r>
              <a:rPr lang="en-US" sz="2800" dirty="0" smtClean="0"/>
              <a:t>ng </a:t>
            </a:r>
            <a:r>
              <a:rPr lang="en-US" sz="2800" dirty="0"/>
              <a:t>gian (làng </a:t>
            </a:r>
            <a:r>
              <a:rPr lang="en-US" sz="2800" dirty="0" smtClean="0"/>
              <a:t>qu</a:t>
            </a:r>
            <a:r>
              <a:rPr lang="vi-VN" sz="2800" dirty="0" smtClean="0"/>
              <a:t>ê</a:t>
            </a:r>
            <a:r>
              <a:rPr lang="en-US" sz="2800" dirty="0" smtClean="0"/>
              <a:t>). </a:t>
            </a:r>
            <a:r>
              <a:rPr lang="en-US" sz="2800" dirty="0"/>
              <a:t>Sau đó tác giả nêu lên biểu hiện của sắc vàng trong không gian và thời gian đó.</a:t>
            </a:r>
          </a:p>
          <a:p>
            <a:r>
              <a:rPr lang="en-US" sz="2800" dirty="0"/>
              <a:t>Hai </a:t>
            </a:r>
            <a:r>
              <a:rPr lang="en-US" sz="2800" dirty="0" smtClean="0"/>
              <a:t>c</a:t>
            </a:r>
            <a:r>
              <a:rPr lang="vi-VN" sz="2800" dirty="0" smtClean="0"/>
              <a:t>â</a:t>
            </a:r>
            <a:r>
              <a:rPr lang="en-US" sz="2800" dirty="0" smtClean="0"/>
              <a:t>u </a:t>
            </a:r>
            <a:r>
              <a:rPr lang="en-US" sz="2800" dirty="0"/>
              <a:t>cuối là nhận </a:t>
            </a:r>
            <a:r>
              <a:rPr lang="en-US" sz="2800" dirty="0" smtClean="0"/>
              <a:t>x</a:t>
            </a:r>
            <a:r>
              <a:rPr lang="vi-VN" sz="2800" dirty="0" smtClean="0"/>
              <a:t>é</a:t>
            </a:r>
            <a:r>
              <a:rPr lang="en-US" sz="2800" dirty="0" smtClean="0"/>
              <a:t>t</a:t>
            </a:r>
            <a:r>
              <a:rPr lang="en-US" sz="2800" dirty="0"/>
              <a:t>, cảm </a:t>
            </a:r>
            <a:r>
              <a:rPr lang="en-US" sz="2800" dirty="0" smtClean="0"/>
              <a:t>x</a:t>
            </a:r>
            <a:r>
              <a:rPr lang="vi-VN" sz="2800" dirty="0" smtClean="0"/>
              <a:t>ú</a:t>
            </a:r>
            <a:r>
              <a:rPr lang="en-US" sz="2800" dirty="0" smtClean="0"/>
              <a:t>c </a:t>
            </a:r>
            <a:r>
              <a:rPr lang="en-US" sz="2800" dirty="0"/>
              <a:t>về màu vàng.</a:t>
            </a:r>
          </a:p>
          <a:p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Mạch văn thông suốt bố cục mạch lạc</a:t>
            </a:r>
            <a:r>
              <a:rPr lang="en-US" sz="2800" dirty="0" smtClean="0"/>
              <a:t>.</a:t>
            </a:r>
            <a:endParaRPr lang="vi-VN" sz="2800" dirty="0" smtClean="0"/>
          </a:p>
          <a:p>
            <a:r>
              <a:rPr lang="en-US" sz="2800" b="1" dirty="0"/>
              <a:t>2</a:t>
            </a:r>
            <a:r>
              <a:rPr lang="en-US" sz="2800" dirty="0"/>
              <a:t>. Ý tứ chủ đạo của câu chuyện xoay quanh cuộc chia tay của hai anh em và hai con </a:t>
            </a:r>
            <a:r>
              <a:rPr lang="en-US" sz="2800" dirty="0" smtClean="0"/>
              <a:t>b</a:t>
            </a:r>
            <a:r>
              <a:rPr lang="vi-VN" sz="2800" dirty="0" smtClean="0"/>
              <a:t>ú</a:t>
            </a:r>
            <a:r>
              <a:rPr lang="en-US" sz="2800" dirty="0" smtClean="0"/>
              <a:t>p b</a:t>
            </a:r>
            <a:r>
              <a:rPr lang="vi-VN" sz="2800" dirty="0" smtClean="0"/>
              <a:t>ê</a:t>
            </a:r>
            <a:r>
              <a:rPr lang="en-US" sz="2800" dirty="0" smtClean="0"/>
              <a:t>. </a:t>
            </a:r>
            <a:r>
              <a:rPr lang="en-US" sz="2800" dirty="0"/>
              <a:t>Việc thuật lại qúa tĩ mỉ nguyên nhân dẫn đến cuộc chia tay của hai ngừơi lớn có thể làm ý </a:t>
            </a:r>
            <a:r>
              <a:rPr lang="en-US" sz="2800" dirty="0" smtClean="0"/>
              <a:t>ch</a:t>
            </a:r>
            <a:r>
              <a:rPr lang="vi-VN" sz="2800" dirty="0" smtClean="0"/>
              <a:t>ủ</a:t>
            </a:r>
            <a:r>
              <a:rPr lang="en-US" sz="2800" dirty="0" smtClean="0"/>
              <a:t> </a:t>
            </a:r>
            <a:r>
              <a:rPr lang="en-US" sz="2800" dirty="0"/>
              <a:t>đạo bị phân tán không giữ được sự thống nhất, do đó làm mất sự mạch lạc của câu chuyện.</a:t>
            </a:r>
          </a:p>
        </p:txBody>
      </p:sp>
    </p:spTree>
    <p:extLst>
      <p:ext uri="{BB962C8B-B14F-4D97-AF65-F5344CB8AC3E}">
        <p14:creationId xmlns:p14="http://schemas.microsoft.com/office/powerpoint/2010/main" val="21016237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666</Words>
  <Application>Microsoft Office PowerPoint</Application>
  <PresentationFormat>Custom</PresentationFormat>
  <Paragraphs>44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QMC</cp:lastModifiedBy>
  <cp:revision>136</cp:revision>
  <dcterms:created xsi:type="dcterms:W3CDTF">2019-01-02T06:40:00Z</dcterms:created>
  <dcterms:modified xsi:type="dcterms:W3CDTF">2021-09-14T21:37:17Z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