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
  </p:notesMasterIdLst>
  <p:sldIdLst>
    <p:sldId id="304" r:id="rId2"/>
    <p:sldId id="262" r:id="rId3"/>
    <p:sldId id="260" r:id="rId4"/>
    <p:sldId id="261" r:id="rId5"/>
    <p:sldId id="305" r:id="rId6"/>
    <p:sldId id="306" r:id="rId7"/>
    <p:sldId id="315" r:id="rId8"/>
    <p:sldId id="310" r:id="rId9"/>
    <p:sldId id="318" r:id="rId10"/>
    <p:sldId id="313" r:id="rId11"/>
    <p:sldId id="316" r:id="rId12"/>
    <p:sldId id="289" r:id="rId13"/>
    <p:sldId id="319" r:id="rId14"/>
    <p:sldId id="320" r:id="rId15"/>
    <p:sldId id="309" r:id="rId16"/>
    <p:sldId id="321"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7C0"/>
    <a:srgbClr val="60898A"/>
    <a:srgbClr val="DBDCD6"/>
    <a:srgbClr val="EDEDEB"/>
    <a:srgbClr val="86B1B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autoAdjust="0"/>
    <p:restoredTop sz="94139" autoAdjust="0"/>
  </p:normalViewPr>
  <p:slideViewPr>
    <p:cSldViewPr snapToGrid="0" showGuides="1">
      <p:cViewPr>
        <p:scale>
          <a:sx n="50" d="100"/>
          <a:sy n="50" d="100"/>
        </p:scale>
        <p:origin x="-1140"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44601-48C4-4B6B-82F9-9ADD1AFC200A}" type="datetimeFigureOut">
              <a:rPr lang="zh-CN" altLang="en-US" smtClean="0"/>
              <a:pPr/>
              <a:t>2021/9/15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ED2D9-BDA8-4DF0-AFF6-71D74DD10B80}" type="slidenum">
              <a:rPr lang="zh-CN" altLang="en-US" smtClean="0"/>
              <a:pPr/>
              <a:t>‹#›</a:t>
            </a:fld>
            <a:endParaRPr lang="zh-CN" altLang="en-US"/>
          </a:p>
        </p:txBody>
      </p:sp>
    </p:spTree>
    <p:extLst>
      <p:ext uri="{BB962C8B-B14F-4D97-AF65-F5344CB8AC3E}">
        <p14:creationId xmlns:p14="http://schemas.microsoft.com/office/powerpoint/2010/main" val="342829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a:t>
            </a:fld>
            <a:endParaRPr lang="zh-CN" altLang="en-US"/>
          </a:p>
        </p:txBody>
      </p:sp>
    </p:spTree>
    <p:extLst>
      <p:ext uri="{BB962C8B-B14F-4D97-AF65-F5344CB8AC3E}">
        <p14:creationId xmlns:p14="http://schemas.microsoft.com/office/powerpoint/2010/main" val="101210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10</a:t>
            </a:fld>
            <a:endParaRPr lang="zh-CN" altLang="en-US"/>
          </a:p>
        </p:txBody>
      </p:sp>
    </p:spTree>
    <p:extLst>
      <p:ext uri="{BB962C8B-B14F-4D97-AF65-F5344CB8AC3E}">
        <p14:creationId xmlns:p14="http://schemas.microsoft.com/office/powerpoint/2010/main" val="134824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11</a:t>
            </a:fld>
            <a:endParaRPr lang="zh-CN" altLang="en-US"/>
          </a:p>
        </p:txBody>
      </p:sp>
    </p:spTree>
    <p:extLst>
      <p:ext uri="{BB962C8B-B14F-4D97-AF65-F5344CB8AC3E}">
        <p14:creationId xmlns:p14="http://schemas.microsoft.com/office/powerpoint/2010/main" val="301867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13</a:t>
            </a:fld>
            <a:endParaRPr lang="zh-CN" altLang="en-US"/>
          </a:p>
        </p:txBody>
      </p:sp>
    </p:spTree>
    <p:extLst>
      <p:ext uri="{BB962C8B-B14F-4D97-AF65-F5344CB8AC3E}">
        <p14:creationId xmlns:p14="http://schemas.microsoft.com/office/powerpoint/2010/main" val="76928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ED156-227E-4D2B-9724-6B3E29F39B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9428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15</a:t>
            </a:fld>
            <a:endParaRPr lang="zh-CN" altLang="en-US"/>
          </a:p>
        </p:txBody>
      </p:sp>
    </p:spTree>
    <p:extLst>
      <p:ext uri="{BB962C8B-B14F-4D97-AF65-F5344CB8AC3E}">
        <p14:creationId xmlns:p14="http://schemas.microsoft.com/office/powerpoint/2010/main" val="284949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16</a:t>
            </a:fld>
            <a:endParaRPr lang="zh-CN" altLang="en-US"/>
          </a:p>
        </p:txBody>
      </p:sp>
    </p:spTree>
    <p:extLst>
      <p:ext uri="{BB962C8B-B14F-4D97-AF65-F5344CB8AC3E}">
        <p14:creationId xmlns:p14="http://schemas.microsoft.com/office/powerpoint/2010/main" val="284949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ED156-227E-4D2B-9724-6B3E29F39B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486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ED156-227E-4D2B-9724-6B3E29F39B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5753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ED156-227E-4D2B-9724-6B3E29F39B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808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5</a:t>
            </a:fld>
            <a:endParaRPr lang="zh-CN" altLang="en-US"/>
          </a:p>
        </p:txBody>
      </p:sp>
    </p:spTree>
    <p:extLst>
      <p:ext uri="{BB962C8B-B14F-4D97-AF65-F5344CB8AC3E}">
        <p14:creationId xmlns:p14="http://schemas.microsoft.com/office/powerpoint/2010/main" val="138019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7ED156-227E-4D2B-9724-6B3E29F39B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61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7</a:t>
            </a:fld>
            <a:endParaRPr lang="zh-CN" altLang="en-US"/>
          </a:p>
        </p:txBody>
      </p:sp>
    </p:spTree>
    <p:extLst>
      <p:ext uri="{BB962C8B-B14F-4D97-AF65-F5344CB8AC3E}">
        <p14:creationId xmlns:p14="http://schemas.microsoft.com/office/powerpoint/2010/main" val="82356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8</a:t>
            </a:fld>
            <a:endParaRPr lang="zh-CN" altLang="en-US"/>
          </a:p>
        </p:txBody>
      </p:sp>
    </p:spTree>
    <p:extLst>
      <p:ext uri="{BB962C8B-B14F-4D97-AF65-F5344CB8AC3E}">
        <p14:creationId xmlns:p14="http://schemas.microsoft.com/office/powerpoint/2010/main" val="176463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FED2D9-BDA8-4DF0-AFF6-71D74DD10B80}" type="slidenum">
              <a:rPr lang="zh-CN" altLang="en-US" smtClean="0"/>
              <a:pPr/>
              <a:t>9</a:t>
            </a:fld>
            <a:endParaRPr lang="zh-CN" altLang="en-US"/>
          </a:p>
        </p:txBody>
      </p:sp>
    </p:spTree>
    <p:extLst>
      <p:ext uri="{BB962C8B-B14F-4D97-AF65-F5344CB8AC3E}">
        <p14:creationId xmlns:p14="http://schemas.microsoft.com/office/powerpoint/2010/main" val="118453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0C4809-1F05-47DA-A2A8-C2F6DE878C5A}" type="datetimeFigureOut">
              <a:rPr lang="en-US" smtClean="0"/>
              <a:t>2021-09-15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395796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C4809-1F05-47DA-A2A8-C2F6DE878C5A}" type="datetimeFigureOut">
              <a:rPr lang="en-US" smtClean="0"/>
              <a:t>2021-09-15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165602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C4809-1F05-47DA-A2A8-C2F6DE878C5A}" type="datetimeFigureOut">
              <a:rPr lang="en-US" smtClean="0"/>
              <a:t>2021-09-15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2666244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0421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C4809-1F05-47DA-A2A8-C2F6DE878C5A}" type="datetimeFigureOut">
              <a:rPr lang="en-US" smtClean="0"/>
              <a:t>2021-09-15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232338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0C4809-1F05-47DA-A2A8-C2F6DE878C5A}" type="datetimeFigureOut">
              <a:rPr lang="en-US" smtClean="0"/>
              <a:t>2021-09-15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301161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0C4809-1F05-47DA-A2A8-C2F6DE878C5A}" type="datetimeFigureOut">
              <a:rPr lang="en-US" smtClean="0"/>
              <a:t>2021-09-15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238388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0C4809-1F05-47DA-A2A8-C2F6DE878C5A}" type="datetimeFigureOut">
              <a:rPr lang="en-US" smtClean="0"/>
              <a:t>2021-09-15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368072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0C4809-1F05-47DA-A2A8-C2F6DE878C5A}" type="datetimeFigureOut">
              <a:rPr lang="en-US" smtClean="0"/>
              <a:t>2021-09-15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262398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C4809-1F05-47DA-A2A8-C2F6DE878C5A}" type="datetimeFigureOut">
              <a:rPr lang="en-US" smtClean="0"/>
              <a:t>2021-09-15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281050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C4809-1F05-47DA-A2A8-C2F6DE878C5A}" type="datetimeFigureOut">
              <a:rPr lang="en-US" smtClean="0"/>
              <a:t>2021-09-15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139053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C4809-1F05-47DA-A2A8-C2F6DE878C5A}" type="datetimeFigureOut">
              <a:rPr lang="en-US" smtClean="0"/>
              <a:t>2021-09-15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3C875-4317-413B-9817-E5DCD531FCE1}" type="slidenum">
              <a:rPr lang="en-US" smtClean="0"/>
              <a:t>‹#›</a:t>
            </a:fld>
            <a:endParaRPr lang="en-US"/>
          </a:p>
        </p:txBody>
      </p:sp>
    </p:spTree>
    <p:extLst>
      <p:ext uri="{BB962C8B-B14F-4D97-AF65-F5344CB8AC3E}">
        <p14:creationId xmlns:p14="http://schemas.microsoft.com/office/powerpoint/2010/main" val="306254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C4809-1F05-47DA-A2A8-C2F6DE878C5A}" type="datetimeFigureOut">
              <a:rPr lang="en-US" smtClean="0"/>
              <a:t>2021-09-15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3C875-4317-413B-9817-E5DCD531FCE1}" type="slidenum">
              <a:rPr lang="en-US" smtClean="0"/>
              <a:t>‹#›</a:t>
            </a:fld>
            <a:endParaRPr lang="en-US"/>
          </a:p>
        </p:txBody>
      </p:sp>
    </p:spTree>
    <p:extLst>
      <p:ext uri="{BB962C8B-B14F-4D97-AF65-F5344CB8AC3E}">
        <p14:creationId xmlns:p14="http://schemas.microsoft.com/office/powerpoint/2010/main" val="16059329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B7C0"/>
        </a:solidFill>
        <a:effectLst/>
      </p:bgPr>
    </p:bg>
    <p:spTree>
      <p:nvGrpSpPr>
        <p:cNvPr id="1" name=""/>
        <p:cNvGrpSpPr/>
        <p:nvPr/>
      </p:nvGrpSpPr>
      <p:grpSpPr>
        <a:xfrm>
          <a:off x="0" y="0"/>
          <a:ext cx="0" cy="0"/>
          <a:chOff x="0" y="0"/>
          <a:chExt cx="0" cy="0"/>
        </a:xfrm>
      </p:grpSpPr>
      <p:sp>
        <p:nvSpPr>
          <p:cNvPr id="4" name="椭圆 3">
            <a:extLst>
              <a:ext uri="{FF2B5EF4-FFF2-40B4-BE49-F238E27FC236}">
                <a16:creationId xmlns="" xmlns:a16="http://schemas.microsoft.com/office/drawing/2014/main" id="{E58CF672-6123-4CF9-80F6-86A547C69557}"/>
              </a:ext>
            </a:extLst>
          </p:cNvPr>
          <p:cNvSpPr/>
          <p:nvPr/>
        </p:nvSpPr>
        <p:spPr>
          <a:xfrm>
            <a:off x="5903905" y="246566"/>
            <a:ext cx="5966791" cy="59667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 xmlns:a16="http://schemas.microsoft.com/office/drawing/2014/main" id="{5432E6D4-7A07-4BAD-A4A6-C85549DF9E84}"/>
              </a:ext>
            </a:extLst>
          </p:cNvPr>
          <p:cNvSpPr/>
          <p:nvPr/>
        </p:nvSpPr>
        <p:spPr>
          <a:xfrm flipH="1">
            <a:off x="3899453" y="1202635"/>
            <a:ext cx="1636385" cy="1636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 xmlns:a16="http://schemas.microsoft.com/office/drawing/2014/main" id="{D0E6F1C0-4D26-4207-B5BC-C1362C11B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716" y="-179232"/>
            <a:ext cx="5219909" cy="7216464"/>
          </a:xfrm>
          <a:prstGeom prst="rect">
            <a:avLst/>
          </a:prstGeom>
        </p:spPr>
      </p:pic>
      <p:sp>
        <p:nvSpPr>
          <p:cNvPr id="6" name="椭圆 5">
            <a:extLst>
              <a:ext uri="{FF2B5EF4-FFF2-40B4-BE49-F238E27FC236}">
                <a16:creationId xmlns="" xmlns:a16="http://schemas.microsoft.com/office/drawing/2014/main" id="{C9A90987-8A11-4F3E-90C3-ED0997348F1F}"/>
              </a:ext>
            </a:extLst>
          </p:cNvPr>
          <p:cNvSpPr/>
          <p:nvPr/>
        </p:nvSpPr>
        <p:spPr>
          <a:xfrm flipH="1">
            <a:off x="4485602" y="4139766"/>
            <a:ext cx="550015" cy="5500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 xmlns:a16="http://schemas.microsoft.com/office/drawing/2014/main" id="{B15CF2FE-934E-492D-8FF2-2C9073FDD1DD}"/>
              </a:ext>
            </a:extLst>
          </p:cNvPr>
          <p:cNvSpPr txBox="1"/>
          <p:nvPr/>
        </p:nvSpPr>
        <p:spPr>
          <a:xfrm rot="16200000">
            <a:off x="835910" y="700654"/>
            <a:ext cx="3231654" cy="4537713"/>
          </a:xfrm>
          <a:prstGeom prst="rect">
            <a:avLst/>
          </a:prstGeom>
          <a:noFill/>
        </p:spPr>
        <p:txBody>
          <a:bodyPr vert="eaVert" wrap="square" rtlCol="0">
            <a:spAutoFit/>
          </a:bodyPr>
          <a:lstStyle/>
          <a:p>
            <a:pPr algn="ctr"/>
            <a:r>
              <a:rPr lang="en-US" altLang="zh-CN" sz="6600" b="1" dirty="0" err="1" smtClean="0">
                <a:solidFill>
                  <a:srgbClr val="FFFF00"/>
                </a:solidFill>
                <a:latin typeface="Times New Roman" pitchFamily="18" charset="0"/>
                <a:ea typeface="禹卫书法行书简体&#10;" panose="02000603000000000000" pitchFamily="2" charset="-122"/>
                <a:cs typeface="Times New Roman" pitchFamily="18" charset="0"/>
              </a:rPr>
              <a:t>Bố</a:t>
            </a:r>
            <a:r>
              <a:rPr lang="en-US" altLang="zh-CN" sz="6600" b="1" dirty="0" smtClean="0">
                <a:solidFill>
                  <a:srgbClr val="FFFF00"/>
                </a:solidFill>
                <a:latin typeface="Times New Roman" pitchFamily="18" charset="0"/>
                <a:ea typeface="禹卫书法行书简体&#10;" panose="02000603000000000000" pitchFamily="2" charset="-122"/>
                <a:cs typeface="Times New Roman" pitchFamily="18" charset="0"/>
              </a:rPr>
              <a:t> </a:t>
            </a:r>
            <a:r>
              <a:rPr lang="en-US" altLang="zh-CN" sz="6600" b="1" dirty="0" err="1" smtClean="0">
                <a:solidFill>
                  <a:srgbClr val="FFFF00"/>
                </a:solidFill>
                <a:latin typeface="Times New Roman" pitchFamily="18" charset="0"/>
                <a:ea typeface="禹卫书法行书简体&#10;" panose="02000603000000000000" pitchFamily="2" charset="-122"/>
                <a:cs typeface="Times New Roman" pitchFamily="18" charset="0"/>
              </a:rPr>
              <a:t>cục</a:t>
            </a:r>
            <a:r>
              <a:rPr lang="en-US" altLang="zh-CN" sz="6600" b="1" dirty="0" smtClean="0">
                <a:solidFill>
                  <a:srgbClr val="FFFF00"/>
                </a:solidFill>
                <a:latin typeface="Times New Roman" pitchFamily="18" charset="0"/>
                <a:ea typeface="禹卫书法行书简体&#10;" panose="02000603000000000000" pitchFamily="2" charset="-122"/>
                <a:cs typeface="Times New Roman" pitchFamily="18" charset="0"/>
              </a:rPr>
              <a:t> </a:t>
            </a:r>
            <a:r>
              <a:rPr lang="en-US" altLang="zh-CN" sz="6600" b="1" dirty="0" err="1" smtClean="0">
                <a:solidFill>
                  <a:srgbClr val="FFFF00"/>
                </a:solidFill>
                <a:latin typeface="Times New Roman" pitchFamily="18" charset="0"/>
                <a:ea typeface="禹卫书法行书简体&#10;" panose="02000603000000000000" pitchFamily="2" charset="-122"/>
                <a:cs typeface="Times New Roman" pitchFamily="18" charset="0"/>
              </a:rPr>
              <a:t>trong</a:t>
            </a:r>
            <a:r>
              <a:rPr lang="en-US" altLang="zh-CN" sz="6600" b="1" dirty="0" smtClean="0">
                <a:solidFill>
                  <a:srgbClr val="FFFF00"/>
                </a:solidFill>
                <a:latin typeface="Times New Roman" pitchFamily="18" charset="0"/>
                <a:ea typeface="禹卫书法行书简体&#10;" panose="02000603000000000000" pitchFamily="2" charset="-122"/>
                <a:cs typeface="Times New Roman" pitchFamily="18" charset="0"/>
              </a:rPr>
              <a:t> </a:t>
            </a:r>
            <a:r>
              <a:rPr lang="en-US" altLang="zh-CN" sz="6600" b="1" dirty="0" err="1" smtClean="0">
                <a:solidFill>
                  <a:srgbClr val="FFFF00"/>
                </a:solidFill>
                <a:latin typeface="Times New Roman" pitchFamily="18" charset="0"/>
                <a:ea typeface="禹卫书法行书简体&#10;" panose="02000603000000000000" pitchFamily="2" charset="-122"/>
                <a:cs typeface="Times New Roman" pitchFamily="18" charset="0"/>
              </a:rPr>
              <a:t>văn</a:t>
            </a:r>
            <a:r>
              <a:rPr lang="en-US" altLang="zh-CN" sz="6600" b="1" dirty="0" smtClean="0">
                <a:solidFill>
                  <a:srgbClr val="FFFF00"/>
                </a:solidFill>
                <a:latin typeface="Times New Roman" pitchFamily="18" charset="0"/>
                <a:ea typeface="禹卫书法行书简体&#10;" panose="02000603000000000000" pitchFamily="2" charset="-122"/>
                <a:cs typeface="Times New Roman" pitchFamily="18" charset="0"/>
              </a:rPr>
              <a:t> </a:t>
            </a:r>
            <a:r>
              <a:rPr lang="en-US" altLang="zh-CN" sz="6600" b="1" dirty="0" err="1" smtClean="0">
                <a:solidFill>
                  <a:srgbClr val="FFFF00"/>
                </a:solidFill>
                <a:latin typeface="Times New Roman" pitchFamily="18" charset="0"/>
                <a:ea typeface="禹卫书法行书简体&#10;" panose="02000603000000000000" pitchFamily="2" charset="-122"/>
                <a:cs typeface="Times New Roman" pitchFamily="18" charset="0"/>
              </a:rPr>
              <a:t>bản</a:t>
            </a:r>
            <a:endParaRPr lang="zh-CN" altLang="en-US" sz="6600" b="1" dirty="0">
              <a:solidFill>
                <a:srgbClr val="FFFF00"/>
              </a:solidFill>
              <a:latin typeface="Times New Roman" pitchFamily="18" charset="0"/>
              <a:ea typeface="禹卫书法行书简体&#10;" panose="02000603000000000000" pitchFamily="2" charset="-122"/>
              <a:cs typeface="Times New Roman" pitchFamily="18" charset="0"/>
            </a:endParaRPr>
          </a:p>
        </p:txBody>
      </p:sp>
      <p:sp>
        <p:nvSpPr>
          <p:cNvPr id="10" name="圆: 空心 9">
            <a:extLst>
              <a:ext uri="{FF2B5EF4-FFF2-40B4-BE49-F238E27FC236}">
                <a16:creationId xmlns="" xmlns:a16="http://schemas.microsoft.com/office/drawing/2014/main" id="{400B1C93-4062-4696-8D93-D040BB5C5738}"/>
              </a:ext>
            </a:extLst>
          </p:cNvPr>
          <p:cNvSpPr/>
          <p:nvPr/>
        </p:nvSpPr>
        <p:spPr>
          <a:xfrm>
            <a:off x="285751" y="1234937"/>
            <a:ext cx="715248" cy="715248"/>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a:extLst>
              <a:ext uri="{FF2B5EF4-FFF2-40B4-BE49-F238E27FC236}">
                <a16:creationId xmlns="" xmlns:a16="http://schemas.microsoft.com/office/drawing/2014/main" id="{015261CF-5263-479D-8541-A555F6A7192F}"/>
              </a:ext>
            </a:extLst>
          </p:cNvPr>
          <p:cNvSpPr/>
          <p:nvPr/>
        </p:nvSpPr>
        <p:spPr>
          <a:xfrm>
            <a:off x="2074912" y="-12700"/>
            <a:ext cx="419088" cy="99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6133786C-D00B-46D0-BF0C-F01449316E26}"/>
              </a:ext>
            </a:extLst>
          </p:cNvPr>
          <p:cNvSpPr/>
          <p:nvPr/>
        </p:nvSpPr>
        <p:spPr>
          <a:xfrm>
            <a:off x="3294539" y="4440494"/>
            <a:ext cx="419088" cy="2417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8A4D97B4-207E-456D-AC0D-3D0A73373E86}"/>
              </a:ext>
            </a:extLst>
          </p:cNvPr>
          <p:cNvSpPr/>
          <p:nvPr/>
        </p:nvSpPr>
        <p:spPr>
          <a:xfrm>
            <a:off x="1" y="3238500"/>
            <a:ext cx="321305"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媒体1">
            <a:hlinkClick r:id="" action="ppaction://media"/>
            <a:extLst>
              <a:ext uri="{FF2B5EF4-FFF2-40B4-BE49-F238E27FC236}">
                <a16:creationId xmlns="" xmlns:a16="http://schemas.microsoft.com/office/drawing/2014/main" id="{8997EBB9-BEAF-44F8-ADFA-DE8E7D045355}"/>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286" y="-873908"/>
            <a:ext cx="487363" cy="487363"/>
          </a:xfrm>
          <a:prstGeom prst="rect">
            <a:avLst/>
          </a:prstGeom>
        </p:spPr>
      </p:pic>
    </p:spTree>
    <p:extLst>
      <p:ext uri="{BB962C8B-B14F-4D97-AF65-F5344CB8AC3E}">
        <p14:creationId xmlns:p14="http://schemas.microsoft.com/office/powerpoint/2010/main" val="36680700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8"/>
                </p:tgtEl>
              </p:cMediaNode>
            </p:audio>
          </p:childTnLst>
        </p:cTn>
      </p:par>
    </p:tnLst>
    <p:bldLst>
      <p:bldP spid="3" grpId="0" animBg="1"/>
      <p:bldP spid="6" grpId="0" animBg="1"/>
      <p:bldP spid="9" grpId="0"/>
      <p:bldP spid="11" grpId="0" animBg="1"/>
      <p:bldP spid="14"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 xmlns:a16="http://schemas.microsoft.com/office/drawing/2014/main" id="{AEEF83B9-7C76-40CD-BFC9-ABED92CC7C0D}"/>
              </a:ext>
            </a:extLst>
          </p:cNvPr>
          <p:cNvSpPr txBox="1"/>
          <p:nvPr/>
        </p:nvSpPr>
        <p:spPr>
          <a:xfrm>
            <a:off x="7086601" y="3242577"/>
            <a:ext cx="505977" cy="369332"/>
          </a:xfrm>
          <a:prstGeom prst="rect">
            <a:avLst/>
          </a:prstGeom>
          <a:noFill/>
        </p:spPr>
        <p:txBody>
          <a:bodyPr wrap="square" rtlCol="0">
            <a:spAutoFit/>
          </a:bodyPr>
          <a:lstStyle/>
          <a:p>
            <a:r>
              <a:rPr lang="en-US" altLang="zh-CN">
                <a:solidFill>
                  <a:schemeClr val="bg1"/>
                </a:solidFill>
                <a:latin typeface="Century Gothic" panose="020B0502020202020204" pitchFamily="34" charset="0"/>
              </a:rPr>
              <a:t>03</a:t>
            </a:r>
            <a:endParaRPr lang="zh-CN" altLang="en-US">
              <a:solidFill>
                <a:schemeClr val="bg1"/>
              </a:solidFill>
              <a:latin typeface="Century Gothic" panose="020B0502020202020204" pitchFamily="34" charset="0"/>
            </a:endParaRPr>
          </a:p>
        </p:txBody>
      </p:sp>
      <p:sp>
        <p:nvSpPr>
          <p:cNvPr id="20" name="矩形: 圆角 7">
            <a:extLst>
              <a:ext uri="{FF2B5EF4-FFF2-40B4-BE49-F238E27FC236}">
                <a16:creationId xmlns="" xmlns:a16="http://schemas.microsoft.com/office/drawing/2014/main" id="{14253254-B189-4DA9-8F81-6D1FCEFD407B}"/>
              </a:ext>
            </a:extLst>
          </p:cNvPr>
          <p:cNvSpPr/>
          <p:nvPr/>
        </p:nvSpPr>
        <p:spPr>
          <a:xfrm>
            <a:off x="2205992" y="558410"/>
            <a:ext cx="1817817" cy="45719"/>
          </a:xfrm>
          <a:prstGeom prst="round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2400300" y="2"/>
            <a:ext cx="1531188"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Đoạn </a:t>
            </a:r>
            <a:r>
              <a:rPr lang="vi-VN" sz="3600" dirty="0">
                <a:latin typeface="Times New Roman" pitchFamily="18" charset="0"/>
                <a:cs typeface="Times New Roman" pitchFamily="18" charset="0"/>
              </a:rPr>
              <a:t>2</a:t>
            </a:r>
            <a:endParaRPr lang="en-US" sz="3600" dirty="0">
              <a:latin typeface="Times New Roman" pitchFamily="18" charset="0"/>
              <a:cs typeface="Times New Roman" pitchFamily="18" charset="0"/>
            </a:endParaRPr>
          </a:p>
        </p:txBody>
      </p:sp>
      <p:sp>
        <p:nvSpPr>
          <p:cNvPr id="22" name="Rectangle 21"/>
          <p:cNvSpPr/>
          <p:nvPr/>
        </p:nvSpPr>
        <p:spPr>
          <a:xfrm>
            <a:off x="0" y="986641"/>
            <a:ext cx="6412231" cy="5693866"/>
          </a:xfrm>
          <a:prstGeom prst="rect">
            <a:avLst/>
          </a:prstGeom>
        </p:spPr>
        <p:txBody>
          <a:bodyPr wrap="square">
            <a:spAutoFit/>
          </a:bodyPr>
          <a:lstStyle/>
          <a:p>
            <a:pPr algn="just"/>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 Ngày xưa, có một anh tính rất hay khoe. Một hôm, anh ta may được cái áo mới, liền đem ra mặc, rồi đứng hóng ở cửa, đợi có ai qua người ta khen. Đứng mãi từ sáng đến chiều chả thấy ai hỏi cả, anh ta tức lắm.</a:t>
            </a:r>
            <a:endParaRPr lang="vi-VN" sz="2800" dirty="0" smtClean="0">
              <a:latin typeface="Times New Roman" pitchFamily="18" charset="0"/>
              <a:cs typeface="Times New Roman" pitchFamily="18" charset="0"/>
            </a:endParaRPr>
          </a:p>
          <a:p>
            <a:pPr algn="just"/>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Nhưng rồi anh ta cũng khoe được áo với một người rằng: “Từ lúc tôi mặc chiếc áo mới này, tôi chả thấy con lợn nào chạy qua cả Đấy là cho người kia tính cũng hay khoe, bỗng không biết từ đâu tất tưởi chạy đến hỏi anh ta: “Bác có thấy con lợn cưới của tôi chạy qua đây không?”</a:t>
            </a:r>
            <a:endParaRPr lang="vi-VN" sz="2800" dirty="0" smtClean="0">
              <a:latin typeface="Times New Roman" pitchFamily="18" charset="0"/>
              <a:cs typeface="Times New Roman" pitchFamily="18" charset="0"/>
            </a:endParaRPr>
          </a:p>
        </p:txBody>
      </p:sp>
      <p:sp>
        <p:nvSpPr>
          <p:cNvPr id="23" name="TextBox 22"/>
          <p:cNvSpPr txBox="1"/>
          <p:nvPr/>
        </p:nvSpPr>
        <p:spPr>
          <a:xfrm>
            <a:off x="8610601" y="2"/>
            <a:ext cx="1864613" cy="646331"/>
          </a:xfrm>
          <a:prstGeom prst="rect">
            <a:avLst/>
          </a:prstGeom>
          <a:noFill/>
        </p:spPr>
        <p:txBody>
          <a:bodyPr wrap="none" rtlCol="0">
            <a:spAutoFit/>
          </a:bodyPr>
          <a:lstStyle/>
          <a:p>
            <a:r>
              <a:rPr lang="en-US" sz="3600" dirty="0" err="1" smtClean="0">
                <a:latin typeface="Times New Roman" pitchFamily="18" charset="0"/>
                <a:cs typeface="Times New Roman" pitchFamily="18" charset="0"/>
              </a:rPr>
              <a:t>Nhận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24" name="Rectangle 1"/>
          <p:cNvSpPr>
            <a:spLocks noChangeArrowheads="1"/>
          </p:cNvSpPr>
          <p:nvPr/>
        </p:nvSpPr>
        <p:spPr bwMode="auto">
          <a:xfrm>
            <a:off x="6743701" y="1051560"/>
            <a:ext cx="54483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buFontTx/>
              <a:buChar char="-"/>
            </a:pP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Bố</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cục</a:t>
            </a:r>
            <a:r>
              <a:rPr lang="en-US" sz="2800" i="1" dirty="0" smtClean="0">
                <a:solidFill>
                  <a:srgbClr val="000000"/>
                </a:solidFill>
                <a:latin typeface="Times New Roman" pitchFamily="18" charset="0"/>
                <a:ea typeface="Times New Roman" pitchFamily="18" charset="0"/>
                <a:cs typeface="Times New Roman" pitchFamily="18" charset="0"/>
              </a:rPr>
              <a:t> </a:t>
            </a:r>
            <a:r>
              <a:rPr lang="vi-VN" sz="2800" i="1" dirty="0" smtClean="0">
                <a:latin typeface="+mj-lt"/>
              </a:rPr>
              <a:t>chưa hợp lý </a:t>
            </a:r>
            <a:r>
              <a:rPr lang="en-US" sz="2800" i="1" dirty="0" err="1" smtClean="0">
                <a:solidFill>
                  <a:srgbClr val="000000"/>
                </a:solidFill>
                <a:latin typeface="Times New Roman" pitchFamily="18" charset="0"/>
                <a:ea typeface="Times New Roman" pitchFamily="18" charset="0"/>
                <a:cs typeface="Times New Roman" pitchFamily="18" charset="0"/>
              </a:rPr>
              <a:t>vì</a:t>
            </a:r>
            <a:r>
              <a:rPr lang="en-US" sz="2800" i="1" dirty="0" smtClean="0">
                <a:solidFill>
                  <a:srgbClr val="000000"/>
                </a:solidFill>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p:txBody>
      </p:sp>
      <p:sp>
        <p:nvSpPr>
          <p:cNvPr id="25" name="Rectangle 1"/>
          <p:cNvSpPr>
            <a:spLocks noChangeArrowheads="1"/>
          </p:cNvSpPr>
          <p:nvPr/>
        </p:nvSpPr>
        <p:spPr bwMode="auto">
          <a:xfrm>
            <a:off x="7155181" y="3967700"/>
            <a:ext cx="294894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Hiệu</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quả</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phê</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phán</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giảm</a:t>
            </a:r>
            <a:endPar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sym typeface="Symbol" pitchFamily="18" charset="2"/>
            </a:endParaRPr>
          </a:p>
        </p:txBody>
      </p:sp>
      <p:sp>
        <p:nvSpPr>
          <p:cNvPr id="26" name="Rectangle 1"/>
          <p:cNvSpPr>
            <a:spLocks noChangeArrowheads="1"/>
          </p:cNvSpPr>
          <p:nvPr/>
        </p:nvSpPr>
        <p:spPr bwMode="auto">
          <a:xfrm>
            <a:off x="6949440" y="1706882"/>
            <a:ext cx="5093971"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đoạn</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sắp</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xếp</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mạch</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lạc</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chưa</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hợp</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lí</a:t>
            </a:r>
            <a:endPar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endParaRPr>
          </a:p>
        </p:txBody>
      </p:sp>
      <p:sp>
        <p:nvSpPr>
          <p:cNvPr id="27" name="Rectangle 1"/>
          <p:cNvSpPr>
            <a:spLocks noChangeArrowheads="1"/>
          </p:cNvSpPr>
          <p:nvPr/>
        </p:nvSpPr>
        <p:spPr bwMode="auto">
          <a:xfrm>
            <a:off x="6972300" y="2842261"/>
            <a:ext cx="509397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tạo</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ra</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tiếng</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cười</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p:txBody>
      </p:sp>
      <p:sp>
        <p:nvSpPr>
          <p:cNvPr id="28" name="矩形: 圆角 7">
            <a:extLst>
              <a:ext uri="{FF2B5EF4-FFF2-40B4-BE49-F238E27FC236}">
                <a16:creationId xmlns="" xmlns:a16="http://schemas.microsoft.com/office/drawing/2014/main" id="{14253254-B189-4DA9-8F81-6D1FCEFD407B}"/>
              </a:ext>
            </a:extLst>
          </p:cNvPr>
          <p:cNvSpPr/>
          <p:nvPr/>
        </p:nvSpPr>
        <p:spPr>
          <a:xfrm>
            <a:off x="8633461" y="562220"/>
            <a:ext cx="1817817" cy="45719"/>
          </a:xfrm>
          <a:prstGeom prst="round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0">
            <a:extLst>
              <a:ext uri="{FF2B5EF4-FFF2-40B4-BE49-F238E27FC236}">
                <a16:creationId xmlns="" xmlns:a16="http://schemas.microsoft.com/office/drawing/2014/main" id="{7153F952-30EE-4AEC-9858-34BB0E288155}"/>
              </a:ext>
            </a:extLst>
          </p:cNvPr>
          <p:cNvSpPr/>
          <p:nvPr/>
        </p:nvSpPr>
        <p:spPr>
          <a:xfrm>
            <a:off x="6413500" y="0"/>
            <a:ext cx="238760" cy="68580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Picture 31" descr="—Pngtree—cute little pig_2950357.png"/>
          <p:cNvPicPr>
            <a:picLocks noChangeAspect="1"/>
          </p:cNvPicPr>
          <p:nvPr/>
        </p:nvPicPr>
        <p:blipFill>
          <a:blip r:embed="rId3"/>
          <a:stretch>
            <a:fillRect/>
          </a:stretch>
        </p:blipFill>
        <p:spPr>
          <a:xfrm>
            <a:off x="10252709" y="3477977"/>
            <a:ext cx="1939291" cy="3380025"/>
          </a:xfrm>
          <a:prstGeom prst="rect">
            <a:avLst/>
          </a:prstGeom>
        </p:spPr>
      </p:pic>
    </p:spTree>
    <p:extLst>
      <p:ext uri="{BB962C8B-B14F-4D97-AF65-F5344CB8AC3E}">
        <p14:creationId xmlns:p14="http://schemas.microsoft.com/office/powerpoint/2010/main" val="34957336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trips(down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amond(in)">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strips(downLeft)">
                                      <p:cBhvr>
                                        <p:cTn id="20" dur="500"/>
                                        <p:tgtEl>
                                          <p:spTgt spid="28"/>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amond(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amond(in)">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amond(in)">
                                      <p:cBhvr>
                                        <p:cTn id="4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椭圆 2">
            <a:extLst>
              <a:ext uri="{FF2B5EF4-FFF2-40B4-BE49-F238E27FC236}">
                <a16:creationId xmlns="" xmlns:a16="http://schemas.microsoft.com/office/drawing/2014/main" id="{8FBFCD77-7F05-4A24-95DA-D74A82BAE816}"/>
              </a:ext>
            </a:extLst>
          </p:cNvPr>
          <p:cNvSpPr/>
          <p:nvPr/>
        </p:nvSpPr>
        <p:spPr>
          <a:xfrm>
            <a:off x="8356928" y="979641"/>
            <a:ext cx="3982065" cy="3952568"/>
          </a:xfrm>
          <a:prstGeom prst="ellipse">
            <a:avLst/>
          </a:prstGeom>
          <a:noFill/>
          <a:ln w="92075">
            <a:solidFill>
              <a:srgbClr val="9CB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 xmlns:a16="http://schemas.microsoft.com/office/drawing/2014/main" id="{AFD9CE63-16A1-4679-B51E-6EA2EC56A938}"/>
              </a:ext>
            </a:extLst>
          </p:cNvPr>
          <p:cNvSpPr/>
          <p:nvPr/>
        </p:nvSpPr>
        <p:spPr>
          <a:xfrm>
            <a:off x="172721" y="1894840"/>
            <a:ext cx="628651" cy="64897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Times New Roman" pitchFamily="18" charset="0"/>
                <a:cs typeface="Times New Roman" pitchFamily="18" charset="0"/>
              </a:rPr>
              <a:t>01</a:t>
            </a:r>
            <a:endParaRPr lang="zh-CN" altLang="en-US" sz="2000" dirty="0">
              <a:latin typeface="Times New Roman" pitchFamily="18" charset="0"/>
              <a:cs typeface="Times New Roman" pitchFamily="18" charset="0"/>
            </a:endParaRPr>
          </a:p>
        </p:txBody>
      </p:sp>
      <p:sp>
        <p:nvSpPr>
          <p:cNvPr id="19" name="Cloud Callout 18"/>
          <p:cNvSpPr/>
          <p:nvPr/>
        </p:nvSpPr>
        <p:spPr>
          <a:xfrm>
            <a:off x="7882605" y="2148840"/>
            <a:ext cx="5146847" cy="215721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fontAlgn="base">
              <a:spcBef>
                <a:spcPct val="0"/>
              </a:spcBef>
              <a:spcAft>
                <a:spcPct val="0"/>
              </a:spcAft>
            </a:pPr>
            <a:r>
              <a:rPr lang="vi-VN" sz="3000" b="1" i="1" dirty="0" smtClean="0">
                <a:solidFill>
                  <a:srgbClr val="000000"/>
                </a:solidFill>
                <a:latin typeface="+mj-lt"/>
                <a:ea typeface="Times New Roman" pitchFamily="18" charset="0"/>
                <a:cs typeface="Times New Roman" pitchFamily="18" charset="0"/>
              </a:rPr>
              <a:t>Vậy điều kiện để bố cục được rành mạch, hợp lý là gì?</a:t>
            </a:r>
            <a:endParaRPr lang="vi-VN" sz="3000" dirty="0" smtClean="0">
              <a:solidFill>
                <a:schemeClr val="tx1"/>
              </a:solidFill>
              <a:latin typeface="+mj-lt"/>
              <a:cs typeface="Arial" pitchFamily="34" charset="0"/>
            </a:endParaRPr>
          </a:p>
        </p:txBody>
      </p:sp>
      <p:pic>
        <p:nvPicPr>
          <p:cNvPr id="20" name="Picture 19" descr="b147407057c3e2541113905c55f403a2.png"/>
          <p:cNvPicPr>
            <a:picLocks noChangeAspect="1"/>
          </p:cNvPicPr>
          <p:nvPr/>
        </p:nvPicPr>
        <p:blipFill>
          <a:blip r:embed="rId3"/>
          <a:srcRect l="20000" r="26667"/>
          <a:stretch>
            <a:fillRect/>
          </a:stretch>
        </p:blipFill>
        <p:spPr>
          <a:xfrm>
            <a:off x="10020300" y="4311933"/>
            <a:ext cx="1988851" cy="2971800"/>
          </a:xfrm>
          <a:prstGeom prst="rect">
            <a:avLst/>
          </a:prstGeom>
        </p:spPr>
      </p:pic>
      <p:sp>
        <p:nvSpPr>
          <p:cNvPr id="24579" name="Rectangle 3"/>
          <p:cNvSpPr>
            <a:spLocks noChangeArrowheads="1"/>
          </p:cNvSpPr>
          <p:nvPr/>
        </p:nvSpPr>
        <p:spPr bwMode="auto">
          <a:xfrm>
            <a:off x="1064260" y="1675132"/>
            <a:ext cx="50596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rgbClr val="FF0000"/>
                </a:solidFill>
                <a:effectLst/>
                <a:latin typeface="+mj-lt"/>
                <a:ea typeface="Times New Roman" pitchFamily="18" charset="0"/>
                <a:cs typeface="Times New Roman" pitchFamily="18" charset="0"/>
              </a:rPr>
              <a:t>ND các phần phải thống nhất, chặt chẽ, nhưng rạch r</a:t>
            </a:r>
            <a:r>
              <a:rPr lang="en-US" sz="2800" dirty="0" err="1" smtClean="0">
                <a:solidFill>
                  <a:srgbClr val="FF0000"/>
                </a:solidFill>
                <a:latin typeface="+mj-lt"/>
                <a:ea typeface="Times New Roman" pitchFamily="18" charset="0"/>
                <a:cs typeface="Times New Roman" pitchFamily="18" charset="0"/>
              </a:rPr>
              <a:t>òi</a:t>
            </a:r>
            <a:r>
              <a:rPr kumimoji="0" lang="vi-VN" sz="2800" b="0" i="0" u="none" strike="noStrike" cap="none" normalizeH="0" baseline="0" dirty="0" smtClean="0">
                <a:ln>
                  <a:noFill/>
                </a:ln>
                <a:solidFill>
                  <a:srgbClr val="FF0000"/>
                </a:solidFill>
                <a:effectLst/>
                <a:latin typeface="+mj-lt"/>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mj-lt"/>
              <a:cs typeface="Arial" pitchFamily="34" charset="0"/>
            </a:endParaRPr>
          </a:p>
        </p:txBody>
      </p:sp>
      <p:sp>
        <p:nvSpPr>
          <p:cNvPr id="23" name="Rectangle 3"/>
          <p:cNvSpPr>
            <a:spLocks noChangeArrowheads="1"/>
          </p:cNvSpPr>
          <p:nvPr/>
        </p:nvSpPr>
        <p:spPr bwMode="auto">
          <a:xfrm>
            <a:off x="222251" y="-54739"/>
            <a:ext cx="617855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rgbClr val="FF0000"/>
                </a:solidFill>
                <a:effectLst/>
                <a:latin typeface="+mj-lt"/>
                <a:ea typeface="Times New Roman" pitchFamily="18" charset="0"/>
                <a:cs typeface="Times New Roman" pitchFamily="18" charset="0"/>
              </a:rPr>
              <a:t>Điều kiện để bố cục VB được rành mạch hợp lí</a:t>
            </a:r>
            <a:r>
              <a:rPr kumimoji="0" lang="vi-VN" sz="3200" b="1" i="1" u="none" strike="noStrike" cap="none" normalizeH="0" baseline="0" dirty="0" smtClean="0">
                <a:ln>
                  <a:noFill/>
                </a:ln>
                <a:solidFill>
                  <a:srgbClr val="FF0000"/>
                </a:solidFill>
                <a:effectLst/>
                <a:latin typeface="+mj-lt"/>
                <a:ea typeface="Times New Roman" pitchFamily="18" charset="0"/>
                <a:cs typeface="Times New Roman" pitchFamily="18" charset="0"/>
              </a:rPr>
              <a:t>:</a:t>
            </a:r>
            <a:endParaRPr kumimoji="0" lang="en-US" sz="3200" b="0" i="0" u="none" strike="noStrike" cap="none" normalizeH="0" baseline="0" dirty="0" smtClean="0">
              <a:ln>
                <a:noFill/>
              </a:ln>
              <a:solidFill>
                <a:srgbClr val="FF0000"/>
              </a:solidFill>
              <a:effectLst/>
              <a:latin typeface="+mj-lt"/>
              <a:cs typeface="Arial" pitchFamily="34" charset="0"/>
            </a:endParaRPr>
          </a:p>
        </p:txBody>
      </p:sp>
      <p:sp>
        <p:nvSpPr>
          <p:cNvPr id="24" name="Rectangle 3"/>
          <p:cNvSpPr>
            <a:spLocks noChangeArrowheads="1"/>
          </p:cNvSpPr>
          <p:nvPr/>
        </p:nvSpPr>
        <p:spPr bwMode="auto">
          <a:xfrm>
            <a:off x="1125220" y="3427732"/>
            <a:ext cx="50596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rgbClr val="FF0000"/>
                </a:solidFill>
                <a:effectLst/>
                <a:latin typeface="+mj-lt"/>
                <a:ea typeface="Times New Roman" pitchFamily="18" charset="0"/>
                <a:cs typeface="Times New Roman" pitchFamily="18" charset="0"/>
              </a:rPr>
              <a:t>Tr</a:t>
            </a:r>
            <a:r>
              <a:rPr lang="en-US" sz="2800" dirty="0" err="1" smtClean="0">
                <a:solidFill>
                  <a:srgbClr val="FF0000"/>
                </a:solidFill>
                <a:latin typeface="Times New Roman" pitchFamily="18" charset="0"/>
                <a:ea typeface="Times New Roman" pitchFamily="18" charset="0"/>
                <a:cs typeface="Times New Roman" pitchFamily="18" charset="0"/>
              </a:rPr>
              <a:t>ình</a:t>
            </a:r>
            <a:r>
              <a:rPr kumimoji="0" lang="vi-VN" sz="2800" b="0" i="0" u="none" strike="noStrike" cap="none" normalizeH="0" baseline="0" dirty="0" smtClean="0">
                <a:ln>
                  <a:noFill/>
                </a:ln>
                <a:solidFill>
                  <a:srgbClr val="FF0000"/>
                </a:solidFill>
                <a:effectLst/>
                <a:latin typeface="+mj-lt"/>
                <a:ea typeface="Times New Roman" pitchFamily="18" charset="0"/>
                <a:cs typeface="Times New Roman" pitchFamily="18" charset="0"/>
              </a:rPr>
              <a:t> tự sắp xếp các phần phải đạt được mục đích giao tiếp</a:t>
            </a:r>
            <a:endParaRPr kumimoji="0" lang="vi-VN" sz="2800" b="0" i="0" u="none" strike="noStrike" cap="none" normalizeH="0" baseline="0" dirty="0" smtClean="0">
              <a:ln>
                <a:noFill/>
              </a:ln>
              <a:solidFill>
                <a:srgbClr val="FF0000"/>
              </a:solidFill>
              <a:effectLst/>
              <a:latin typeface="+mj-lt"/>
              <a:cs typeface="Arial" pitchFamily="34" charset="0"/>
            </a:endParaRPr>
          </a:p>
        </p:txBody>
      </p:sp>
      <p:sp>
        <p:nvSpPr>
          <p:cNvPr id="25" name="椭圆 4">
            <a:extLst>
              <a:ext uri="{FF2B5EF4-FFF2-40B4-BE49-F238E27FC236}">
                <a16:creationId xmlns="" xmlns:a16="http://schemas.microsoft.com/office/drawing/2014/main" id="{AFD9CE63-16A1-4679-B51E-6EA2EC56A938}"/>
              </a:ext>
            </a:extLst>
          </p:cNvPr>
          <p:cNvSpPr/>
          <p:nvPr/>
        </p:nvSpPr>
        <p:spPr>
          <a:xfrm>
            <a:off x="222251" y="3521710"/>
            <a:ext cx="628651" cy="64897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latin typeface="Times New Roman" pitchFamily="18" charset="0"/>
                <a:cs typeface="Times New Roman" pitchFamily="18" charset="0"/>
              </a:rPr>
              <a:t>02</a:t>
            </a:r>
            <a:endParaRPr lang="zh-CN"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931895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4)">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Horizontal)">
                                      <p:cBhvr>
                                        <p:cTn id="31" dur="500"/>
                                        <p:tgtEl>
                                          <p:spTgt spid="5"/>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24579"/>
                                        </p:tgtEl>
                                        <p:attrNameLst>
                                          <p:attrName>style.visibility</p:attrName>
                                        </p:attrNameLst>
                                      </p:cBhvr>
                                      <p:to>
                                        <p:strVal val="visible"/>
                                      </p:to>
                                    </p:set>
                                    <p:animEffect transition="in" filter="barn(inHorizontal)">
                                      <p:cBhvr>
                                        <p:cTn id="34" dur="500"/>
                                        <p:tgtEl>
                                          <p:spTgt spid="2457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Horizontal)">
                                      <p:cBhvr>
                                        <p:cTn id="39" dur="500"/>
                                        <p:tgtEl>
                                          <p:spTgt spid="24"/>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Horizont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9" grpId="0" animBg="1"/>
      <p:bldP spid="19" grpId="1" animBg="1"/>
      <p:bldP spid="24579" grpId="0"/>
      <p:bldP spid="23" grpId="0"/>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28">
            <a:extLst>
              <a:ext uri="{FF2B5EF4-FFF2-40B4-BE49-F238E27FC236}">
                <a16:creationId xmlns="" xmlns:a16="http://schemas.microsoft.com/office/drawing/2014/main" id="{72A4B020-B37A-4BEE-B7B3-0BD4483B9752}"/>
              </a:ext>
            </a:extLst>
          </p:cNvPr>
          <p:cNvSpPr/>
          <p:nvPr/>
        </p:nvSpPr>
        <p:spPr>
          <a:xfrm>
            <a:off x="1" y="0"/>
            <a:ext cx="617575" cy="6477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FF0000"/>
                </a:solidFill>
                <a:latin typeface="Times New Roman" pitchFamily="18" charset="0"/>
                <a:cs typeface="Times New Roman" pitchFamily="18" charset="0"/>
              </a:rPr>
              <a:t>03</a:t>
            </a:r>
            <a:endParaRPr lang="zh-CN" altLang="en-US" sz="3200" dirty="0">
              <a:solidFill>
                <a:srgbClr val="FF0000"/>
              </a:solidFill>
              <a:latin typeface="Times New Roman" pitchFamily="18" charset="0"/>
              <a:cs typeface="Times New Roman" pitchFamily="18" charset="0"/>
            </a:endParaRPr>
          </a:p>
        </p:txBody>
      </p:sp>
      <p:sp>
        <p:nvSpPr>
          <p:cNvPr id="18" name="文本框 29">
            <a:extLst>
              <a:ext uri="{FF2B5EF4-FFF2-40B4-BE49-F238E27FC236}">
                <a16:creationId xmlns="" xmlns:a16="http://schemas.microsoft.com/office/drawing/2014/main" id="{C377891E-C29F-4126-9AF2-67DC6C1DD01E}"/>
              </a:ext>
            </a:extLst>
          </p:cNvPr>
          <p:cNvSpPr txBox="1"/>
          <p:nvPr/>
        </p:nvSpPr>
        <p:spPr>
          <a:xfrm>
            <a:off x="801363" y="2192"/>
            <a:ext cx="10297168" cy="769441"/>
          </a:xfrm>
          <a:prstGeom prst="rect">
            <a:avLst/>
          </a:prstGeom>
          <a:noFill/>
        </p:spPr>
        <p:txBody>
          <a:bodyPr wrap="square" rtlCol="0">
            <a:spAutoFit/>
          </a:bodyPr>
          <a:lstStyle/>
          <a:p>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Các</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phần</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của</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bố</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cục</a:t>
            </a:r>
            <a:endParaRPr lang="zh-CN" altLang="en-US" sz="4400" b="1" spc="300" dirty="0">
              <a:solidFill>
                <a:srgbClr val="FF0000"/>
              </a:solidFill>
              <a:latin typeface="Times New Roman" pitchFamily="18" charset="0"/>
              <a:ea typeface="幼圆" panose="02010509060101010101" pitchFamily="49" charset="-122"/>
              <a:cs typeface="Times New Roman" pitchFamily="18" charset="0"/>
            </a:endParaRPr>
          </a:p>
        </p:txBody>
      </p:sp>
      <p:sp>
        <p:nvSpPr>
          <p:cNvPr id="19" name="Rectangle 18"/>
          <p:cNvSpPr/>
          <p:nvPr/>
        </p:nvSpPr>
        <p:spPr>
          <a:xfrm>
            <a:off x="453835" y="1486169"/>
            <a:ext cx="3263141" cy="584775"/>
          </a:xfrm>
          <a:prstGeom prst="rect">
            <a:avLst/>
          </a:prstGeom>
        </p:spPr>
        <p:txBody>
          <a:bodyPr wrap="square">
            <a:spAutoFit/>
          </a:bodyPr>
          <a:lstStyle/>
          <a:p>
            <a:r>
              <a:rPr lang="en-US" sz="3200" b="1" dirty="0" smtClean="0">
                <a:latin typeface="Times New Roman" pitchFamily="18" charset="0"/>
                <a:cs typeface="Times New Roman" pitchFamily="18" charset="0"/>
              </a:rPr>
              <a:t>V</a:t>
            </a:r>
            <a:r>
              <a:rPr lang="vi-VN" sz="3200" b="1" dirty="0" smtClean="0">
                <a:latin typeface="+mj-lt"/>
              </a:rPr>
              <a:t>ăn bản miêu tả</a:t>
            </a:r>
          </a:p>
        </p:txBody>
      </p:sp>
      <p:sp>
        <p:nvSpPr>
          <p:cNvPr id="21" name="Rectangle 20"/>
          <p:cNvSpPr/>
          <p:nvPr/>
        </p:nvSpPr>
        <p:spPr>
          <a:xfrm>
            <a:off x="194310" y="2487363"/>
            <a:ext cx="3806191"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Mở bài: Giới thiệu đối tượng</a:t>
            </a:r>
          </a:p>
        </p:txBody>
      </p:sp>
      <p:sp>
        <p:nvSpPr>
          <p:cNvPr id="22" name="Rectangle 21"/>
          <p:cNvSpPr/>
          <p:nvPr/>
        </p:nvSpPr>
        <p:spPr>
          <a:xfrm>
            <a:off x="8349545" y="1600468"/>
            <a:ext cx="3688080" cy="584775"/>
          </a:xfrm>
          <a:prstGeom prst="rect">
            <a:avLst/>
          </a:prstGeom>
        </p:spPr>
        <p:txBody>
          <a:bodyPr wrap="square">
            <a:spAutoFit/>
          </a:bodyPr>
          <a:lstStyle/>
          <a:p>
            <a:pPr algn="ctr"/>
            <a:r>
              <a:rPr lang="en-US" sz="3200" b="1" dirty="0" smtClean="0">
                <a:latin typeface="Times New Roman" pitchFamily="18" charset="0"/>
                <a:cs typeface="Times New Roman" pitchFamily="18" charset="0"/>
              </a:rPr>
              <a:t>V</a:t>
            </a:r>
            <a:r>
              <a:rPr lang="vi-VN" sz="3200" b="1" dirty="0" smtClean="0">
                <a:latin typeface="+mj-lt"/>
              </a:rPr>
              <a:t>ăn bản tự sự</a:t>
            </a:r>
          </a:p>
        </p:txBody>
      </p:sp>
      <p:sp>
        <p:nvSpPr>
          <p:cNvPr id="23" name="Rectangle 22"/>
          <p:cNvSpPr/>
          <p:nvPr/>
        </p:nvSpPr>
        <p:spPr>
          <a:xfrm>
            <a:off x="8373295" y="2605668"/>
            <a:ext cx="3688080"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Mở bài: Giới thiệu sự việc.</a:t>
            </a:r>
          </a:p>
        </p:txBody>
      </p:sp>
      <p:sp>
        <p:nvSpPr>
          <p:cNvPr id="24" name="Rectangle 23"/>
          <p:cNvSpPr/>
          <p:nvPr/>
        </p:nvSpPr>
        <p:spPr>
          <a:xfrm>
            <a:off x="216082" y="3822888"/>
            <a:ext cx="3806191"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Thân bài: Miêu tả về đối tượng.</a:t>
            </a:r>
          </a:p>
        </p:txBody>
      </p:sp>
      <p:sp>
        <p:nvSpPr>
          <p:cNvPr id="25" name="Rectangle 24"/>
          <p:cNvSpPr/>
          <p:nvPr/>
        </p:nvSpPr>
        <p:spPr>
          <a:xfrm>
            <a:off x="201875" y="5091568"/>
            <a:ext cx="3806191"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Kết bài: Cảm nghĩ về đối tượng.</a:t>
            </a:r>
          </a:p>
        </p:txBody>
      </p:sp>
      <p:sp>
        <p:nvSpPr>
          <p:cNvPr id="27" name="Rectangle 26"/>
          <p:cNvSpPr/>
          <p:nvPr/>
        </p:nvSpPr>
        <p:spPr>
          <a:xfrm>
            <a:off x="8383191" y="3826848"/>
            <a:ext cx="3688080"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Thân bài: Diễn biến của sự việc.</a:t>
            </a:r>
          </a:p>
        </p:txBody>
      </p:sp>
      <p:sp>
        <p:nvSpPr>
          <p:cNvPr id="28" name="Rectangle 27"/>
          <p:cNvSpPr/>
          <p:nvPr/>
        </p:nvSpPr>
        <p:spPr>
          <a:xfrm>
            <a:off x="8393085" y="5045276"/>
            <a:ext cx="3688080" cy="1077218"/>
          </a:xfrm>
          <a:prstGeom prst="rect">
            <a:avLst/>
          </a:prstGeom>
        </p:spPr>
        <p:txBody>
          <a:bodyPr wrap="square">
            <a:spAutoFit/>
          </a:bodyPr>
          <a:lstStyle/>
          <a:p>
            <a:pPr>
              <a:buFont typeface="Wingdings" pitchFamily="2" charset="2"/>
              <a:buChar char="v"/>
            </a:pPr>
            <a:r>
              <a:rPr lang="en-US" sz="3200" dirty="0" smtClean="0">
                <a:latin typeface="+mj-lt"/>
              </a:rPr>
              <a:t> </a:t>
            </a:r>
            <a:r>
              <a:rPr lang="vi-VN" sz="3200" dirty="0" smtClean="0">
                <a:latin typeface="+mj-lt"/>
              </a:rPr>
              <a:t>Kết bài: Cảm nghĩ về sự việc.</a:t>
            </a:r>
          </a:p>
        </p:txBody>
      </p:sp>
      <p:sp>
        <p:nvSpPr>
          <p:cNvPr id="31" name="Cloud Callout 30"/>
          <p:cNvSpPr/>
          <p:nvPr/>
        </p:nvSpPr>
        <p:spPr>
          <a:xfrm>
            <a:off x="720091" y="1325880"/>
            <a:ext cx="5715000" cy="298017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i="1" dirty="0" err="1" smtClean="0">
                <a:latin typeface="Times New Roman" pitchFamily="18" charset="0"/>
                <a:cs typeface="Times New Roman" pitchFamily="18" charset="0"/>
              </a:rPr>
              <a:t>Hãy</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nêu</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nhiệm</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vụ</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của</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ba</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phần</a:t>
            </a:r>
            <a:r>
              <a:rPr lang="en-US" sz="3200" b="1" i="1" dirty="0" smtClean="0">
                <a:latin typeface="Times New Roman" pitchFamily="18" charset="0"/>
                <a:cs typeface="Times New Roman" pitchFamily="18" charset="0"/>
              </a:rPr>
              <a:t> MB, TB, KB </a:t>
            </a:r>
            <a:r>
              <a:rPr lang="en-US" sz="3200" b="1" i="1" dirty="0" err="1" smtClean="0">
                <a:latin typeface="Times New Roman" pitchFamily="18" charset="0"/>
                <a:cs typeface="Times New Roman" pitchFamily="18" charset="0"/>
              </a:rPr>
              <a:t>trong</a:t>
            </a:r>
            <a:r>
              <a:rPr lang="en-US" sz="3200" b="1" i="1" dirty="0" smtClean="0">
                <a:latin typeface="Times New Roman" pitchFamily="18" charset="0"/>
                <a:cs typeface="Times New Roman" pitchFamily="18" charset="0"/>
              </a:rPr>
              <a:t> VB </a:t>
            </a:r>
            <a:r>
              <a:rPr lang="en-US" sz="3200" b="1" i="1" dirty="0" err="1" smtClean="0">
                <a:latin typeface="Times New Roman" pitchFamily="18" charset="0"/>
                <a:cs typeface="Times New Roman" pitchFamily="18" charset="0"/>
              </a:rPr>
              <a:t>miêu</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tả</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và</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trong</a:t>
            </a:r>
            <a:r>
              <a:rPr lang="en-US" sz="3200" b="1" i="1" dirty="0" smtClean="0">
                <a:latin typeface="Times New Roman" pitchFamily="18" charset="0"/>
                <a:cs typeface="Times New Roman" pitchFamily="18" charset="0"/>
              </a:rPr>
              <a:t> VB</a:t>
            </a:r>
            <a:r>
              <a:rPr lang="vi-VN" sz="3200" b="1" i="1" dirty="0" smtClean="0">
                <a:latin typeface="Times New Roman" pitchFamily="18" charset="0"/>
                <a:cs typeface="Times New Roman" pitchFamily="18" charset="0"/>
              </a:rPr>
              <a:t> tự sự</a:t>
            </a:r>
            <a:r>
              <a:rPr lang="en-US" sz="3200" b="1" i="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274875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P spid="27" grpId="0"/>
      <p:bldP spid="28" grpId="0"/>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 xmlns:a16="http://schemas.microsoft.com/office/drawing/2014/main" id="{3208309C-6C09-4B8F-A8E5-1AE7BBBF6B97}"/>
              </a:ext>
            </a:extLst>
          </p:cNvPr>
          <p:cNvSpPr>
            <a:spLocks noEditPoints="1"/>
          </p:cNvSpPr>
          <p:nvPr/>
        </p:nvSpPr>
        <p:spPr bwMode="auto">
          <a:xfrm rot="10800000">
            <a:off x="476453" y="605892"/>
            <a:ext cx="706963" cy="1079500"/>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rgbClr val="9CB7C0"/>
          </a:solidFill>
          <a:ln>
            <a:noFill/>
          </a:ln>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 name="文本框 3">
            <a:extLst>
              <a:ext uri="{FF2B5EF4-FFF2-40B4-BE49-F238E27FC236}">
                <a16:creationId xmlns="" xmlns:a16="http://schemas.microsoft.com/office/drawing/2014/main" id="{386A1CFB-3599-4556-8B95-4F8ABE48A325}"/>
              </a:ext>
            </a:extLst>
          </p:cNvPr>
          <p:cNvSpPr txBox="1"/>
          <p:nvPr/>
        </p:nvSpPr>
        <p:spPr>
          <a:xfrm>
            <a:off x="592052" y="714064"/>
            <a:ext cx="629499" cy="461665"/>
          </a:xfrm>
          <a:prstGeom prst="rect">
            <a:avLst/>
          </a:prstGeom>
          <a:noFill/>
        </p:spPr>
        <p:txBody>
          <a:bodyPr wrap="square" rtlCol="0">
            <a:spAutoFit/>
          </a:bodyPr>
          <a:lstStyle/>
          <a:p>
            <a:r>
              <a:rPr lang="en-US" altLang="zh-CN" sz="2400" dirty="0">
                <a:latin typeface="Century Gothic" panose="020B0502020202020204" pitchFamily="34" charset="0"/>
              </a:rPr>
              <a:t>01</a:t>
            </a:r>
            <a:endParaRPr lang="zh-CN" altLang="en-US" sz="2400" dirty="0">
              <a:latin typeface="Century Gothic" panose="020B0502020202020204" pitchFamily="34" charset="0"/>
            </a:endParaRPr>
          </a:p>
        </p:txBody>
      </p:sp>
      <p:sp>
        <p:nvSpPr>
          <p:cNvPr id="7" name="Freeform 6">
            <a:extLst>
              <a:ext uri="{FF2B5EF4-FFF2-40B4-BE49-F238E27FC236}">
                <a16:creationId xmlns="" xmlns:a16="http://schemas.microsoft.com/office/drawing/2014/main" id="{F5021C95-DD21-469F-AC25-1BABACEB7649}"/>
              </a:ext>
            </a:extLst>
          </p:cNvPr>
          <p:cNvSpPr>
            <a:spLocks noEditPoints="1"/>
          </p:cNvSpPr>
          <p:nvPr/>
        </p:nvSpPr>
        <p:spPr bwMode="auto">
          <a:xfrm rot="10800000">
            <a:off x="1794615" y="2511539"/>
            <a:ext cx="706963" cy="1079500"/>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rgbClr val="9CB7C0"/>
          </a:solidFill>
          <a:ln>
            <a:noFill/>
          </a:ln>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 name="文本框 7">
            <a:extLst>
              <a:ext uri="{FF2B5EF4-FFF2-40B4-BE49-F238E27FC236}">
                <a16:creationId xmlns="" xmlns:a16="http://schemas.microsoft.com/office/drawing/2014/main" id="{CF571235-3127-4BD3-9975-9B8B9E3C5AB7}"/>
              </a:ext>
            </a:extLst>
          </p:cNvPr>
          <p:cNvSpPr txBox="1"/>
          <p:nvPr/>
        </p:nvSpPr>
        <p:spPr>
          <a:xfrm>
            <a:off x="1862713" y="2607836"/>
            <a:ext cx="629499" cy="461665"/>
          </a:xfrm>
          <a:prstGeom prst="rect">
            <a:avLst/>
          </a:prstGeom>
          <a:noFill/>
        </p:spPr>
        <p:txBody>
          <a:bodyPr wrap="square" rtlCol="0">
            <a:spAutoFit/>
          </a:bodyPr>
          <a:lstStyle/>
          <a:p>
            <a:r>
              <a:rPr lang="en-US" altLang="zh-CN" sz="2400" dirty="0">
                <a:latin typeface="Century Gothic" panose="020B0502020202020204" pitchFamily="34" charset="0"/>
              </a:rPr>
              <a:t>02</a:t>
            </a:r>
            <a:endParaRPr lang="zh-CN" altLang="en-US" sz="2400" dirty="0">
              <a:latin typeface="Century Gothic" panose="020B0502020202020204" pitchFamily="34" charset="0"/>
            </a:endParaRPr>
          </a:p>
        </p:txBody>
      </p:sp>
      <p:sp>
        <p:nvSpPr>
          <p:cNvPr id="11" name="Freeform 6">
            <a:extLst>
              <a:ext uri="{FF2B5EF4-FFF2-40B4-BE49-F238E27FC236}">
                <a16:creationId xmlns="" xmlns:a16="http://schemas.microsoft.com/office/drawing/2014/main" id="{CBA640A6-1582-4D9E-886A-07854B76FAA8}"/>
              </a:ext>
            </a:extLst>
          </p:cNvPr>
          <p:cNvSpPr>
            <a:spLocks noEditPoints="1"/>
          </p:cNvSpPr>
          <p:nvPr/>
        </p:nvSpPr>
        <p:spPr bwMode="auto">
          <a:xfrm rot="10800000">
            <a:off x="3133868" y="4320004"/>
            <a:ext cx="706963" cy="1079500"/>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rgbClr val="9CB7C0"/>
          </a:solidFill>
          <a:ln>
            <a:noFill/>
          </a:ln>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文本框 17">
            <a:extLst>
              <a:ext uri="{FF2B5EF4-FFF2-40B4-BE49-F238E27FC236}">
                <a16:creationId xmlns="" xmlns:a16="http://schemas.microsoft.com/office/drawing/2014/main" id="{1F52AC4C-A834-46DE-9EC3-A670369C425D}"/>
              </a:ext>
            </a:extLst>
          </p:cNvPr>
          <p:cNvSpPr txBox="1"/>
          <p:nvPr/>
        </p:nvSpPr>
        <p:spPr>
          <a:xfrm>
            <a:off x="3214439" y="4446326"/>
            <a:ext cx="629499" cy="461665"/>
          </a:xfrm>
          <a:prstGeom prst="rect">
            <a:avLst/>
          </a:prstGeom>
          <a:noFill/>
        </p:spPr>
        <p:txBody>
          <a:bodyPr wrap="square" rtlCol="0">
            <a:spAutoFit/>
          </a:bodyPr>
          <a:lstStyle/>
          <a:p>
            <a:r>
              <a:rPr lang="en-US" altLang="zh-CN" sz="2400" dirty="0">
                <a:latin typeface="Century Gothic" panose="020B0502020202020204" pitchFamily="34" charset="0"/>
              </a:rPr>
              <a:t>03</a:t>
            </a:r>
            <a:endParaRPr lang="zh-CN" altLang="en-US" sz="2400" dirty="0">
              <a:latin typeface="Century Gothic" panose="020B0502020202020204" pitchFamily="34" charset="0"/>
            </a:endParaRPr>
          </a:p>
        </p:txBody>
      </p:sp>
      <p:sp>
        <p:nvSpPr>
          <p:cNvPr id="21" name="Cloud Callout 20"/>
          <p:cNvSpPr/>
          <p:nvPr/>
        </p:nvSpPr>
        <p:spPr>
          <a:xfrm>
            <a:off x="850719" y="415636"/>
            <a:ext cx="5715000" cy="355790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fontAlgn="base">
              <a:spcBef>
                <a:spcPct val="0"/>
              </a:spcBef>
              <a:spcAft>
                <a:spcPct val="0"/>
              </a:spcAft>
            </a:pPr>
            <a:r>
              <a:rPr lang="fr-FR" sz="3200" b="1" i="1" dirty="0" err="1" smtClean="0">
                <a:solidFill>
                  <a:srgbClr val="000000"/>
                </a:solidFill>
                <a:latin typeface="Times New Roman" pitchFamily="18" charset="0"/>
                <a:ea typeface="Times New Roman" pitchFamily="18" charset="0"/>
                <a:cs typeface="Times New Roman" pitchFamily="18" charset="0"/>
              </a:rPr>
              <a:t>Có</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cần</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phân</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biệt</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rõ</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ràng</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nhiệm</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vụ</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của</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mỗi</a:t>
            </a:r>
            <a:r>
              <a:rPr lang="fr-FR" sz="3200" b="1" i="1" dirty="0" smtClean="0">
                <a:solidFill>
                  <a:srgbClr val="000000"/>
                </a:solidFill>
                <a:latin typeface="Times New Roman" pitchFamily="18" charset="0"/>
                <a:ea typeface="Times New Roman" pitchFamily="18" charset="0"/>
                <a:cs typeface="Times New Roman" pitchFamily="18" charset="0"/>
              </a:rPr>
              <a:t> ph</a:t>
            </a:r>
            <a:r>
              <a:rPr lang="vi-VN" sz="3200" b="1" i="1" dirty="0" smtClean="0">
                <a:solidFill>
                  <a:srgbClr val="000000"/>
                </a:solidFill>
                <a:latin typeface="Times New Roman" pitchFamily="18" charset="0"/>
                <a:ea typeface="Times New Roman" pitchFamily="18" charset="0"/>
                <a:cs typeface="Times New Roman" pitchFamily="18" charset="0"/>
              </a:rPr>
              <a:t>ầ</a:t>
            </a:r>
            <a:r>
              <a:rPr lang="fr-FR" sz="3200" b="1" i="1" dirty="0" smtClean="0">
                <a:solidFill>
                  <a:srgbClr val="000000"/>
                </a:solidFill>
                <a:latin typeface="Times New Roman" pitchFamily="18" charset="0"/>
                <a:ea typeface="Times New Roman" pitchFamily="18" charset="0"/>
                <a:cs typeface="Times New Roman" pitchFamily="18" charset="0"/>
              </a:rPr>
              <a:t>n MB, TB, KB </a:t>
            </a:r>
            <a:r>
              <a:rPr lang="fr-FR" sz="3200" b="1" i="1" dirty="0" err="1" smtClean="0">
                <a:solidFill>
                  <a:srgbClr val="000000"/>
                </a:solidFill>
                <a:latin typeface="Times New Roman" pitchFamily="18" charset="0"/>
                <a:ea typeface="Times New Roman" pitchFamily="18" charset="0"/>
                <a:cs typeface="Times New Roman" pitchFamily="18" charset="0"/>
              </a:rPr>
              <a:t>không</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Vì</a:t>
            </a:r>
            <a:r>
              <a:rPr lang="fr-FR" sz="3200" b="1" i="1" dirty="0" smtClean="0">
                <a:solidFill>
                  <a:srgbClr val="000000"/>
                </a:solidFill>
                <a:latin typeface="Times New Roman" pitchFamily="18" charset="0"/>
                <a:ea typeface="Times New Roman" pitchFamily="18" charset="0"/>
                <a:cs typeface="Times New Roman" pitchFamily="18" charset="0"/>
              </a:rPr>
              <a:t> </a:t>
            </a:r>
            <a:r>
              <a:rPr lang="fr-FR" sz="3200" b="1" i="1" dirty="0" err="1" smtClean="0">
                <a:solidFill>
                  <a:srgbClr val="000000"/>
                </a:solidFill>
                <a:latin typeface="Times New Roman" pitchFamily="18" charset="0"/>
                <a:ea typeface="Times New Roman" pitchFamily="18" charset="0"/>
                <a:cs typeface="Times New Roman" pitchFamily="18" charset="0"/>
              </a:rPr>
              <a:t>sao</a:t>
            </a:r>
            <a:r>
              <a:rPr lang="fr-FR" sz="3200" b="1" i="1" dirty="0" smtClean="0">
                <a:solidFill>
                  <a:srgbClr val="000000"/>
                </a:solidFill>
                <a:latin typeface="Times New Roman" pitchFamily="18" charset="0"/>
                <a:ea typeface="Times New Roman" pitchFamily="18" charset="0"/>
                <a:cs typeface="Times New Roman" pitchFamily="18" charset="0"/>
              </a:rPr>
              <a:t>?</a:t>
            </a:r>
            <a:endParaRPr lang="en-US" sz="1600" dirty="0" smtClean="0">
              <a:solidFill>
                <a:schemeClr val="tx1"/>
              </a:solidFill>
              <a:latin typeface="Times New Roman" pitchFamily="18" charset="0"/>
              <a:cs typeface="Times New Roman" pitchFamily="18" charset="0"/>
            </a:endParaRPr>
          </a:p>
        </p:txBody>
      </p:sp>
      <p:pic>
        <p:nvPicPr>
          <p:cNvPr id="22" name="Picture 21" descr="b147407057c3e2541113905c55f403a2.png"/>
          <p:cNvPicPr>
            <a:picLocks noChangeAspect="1"/>
          </p:cNvPicPr>
          <p:nvPr/>
        </p:nvPicPr>
        <p:blipFill>
          <a:blip r:embed="rId3"/>
          <a:srcRect l="20000" r="26667"/>
          <a:stretch>
            <a:fillRect/>
          </a:stretch>
        </p:blipFill>
        <p:spPr>
          <a:xfrm>
            <a:off x="0" y="3886200"/>
            <a:ext cx="1988851" cy="2971800"/>
          </a:xfrm>
          <a:prstGeom prst="rect">
            <a:avLst/>
          </a:prstGeom>
        </p:spPr>
      </p:pic>
      <p:sp>
        <p:nvSpPr>
          <p:cNvPr id="23" name="Rectangle 22"/>
          <p:cNvSpPr/>
          <p:nvPr/>
        </p:nvSpPr>
        <p:spPr>
          <a:xfrm>
            <a:off x="1662546" y="275511"/>
            <a:ext cx="10165279" cy="1384995"/>
          </a:xfrm>
          <a:prstGeom prst="rect">
            <a:avLst/>
          </a:prstGeom>
        </p:spPr>
        <p:txBody>
          <a:bodyPr wrap="square">
            <a:spAutoFit/>
          </a:bodyPr>
          <a:lstStyle/>
          <a:p>
            <a:r>
              <a:rPr lang="fr-FR" sz="2800" dirty="0" err="1" smtClean="0">
                <a:solidFill>
                  <a:srgbClr val="FF0000"/>
                </a:solidFill>
                <a:latin typeface="Times New Roman" pitchFamily="18" charset="0"/>
                <a:ea typeface="Times New Roman" pitchFamily="18" charset="0"/>
                <a:cs typeface="Times New Roman" pitchFamily="18" charset="0"/>
              </a:rPr>
              <a:t>Cần</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phân</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biệt</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rõ</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ràng</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nhiệm</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vụ</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của</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mỗi</a:t>
            </a:r>
            <a:r>
              <a:rPr lang="fr-FR" sz="2800" dirty="0" smtClean="0">
                <a:solidFill>
                  <a:srgbClr val="FF0000"/>
                </a:solidFill>
                <a:latin typeface="Times New Roman" pitchFamily="18" charset="0"/>
                <a:ea typeface="Times New Roman" pitchFamily="18" charset="0"/>
                <a:cs typeface="Times New Roman" pitchFamily="18" charset="0"/>
              </a:rPr>
              <a:t> ph</a:t>
            </a:r>
            <a:r>
              <a:rPr lang="vi-VN" sz="2800" dirty="0" smtClean="0">
                <a:solidFill>
                  <a:srgbClr val="FF0000"/>
                </a:solidFill>
                <a:latin typeface="Times New Roman" pitchFamily="18" charset="0"/>
                <a:ea typeface="Times New Roman" pitchFamily="18" charset="0"/>
                <a:cs typeface="Times New Roman" pitchFamily="18" charset="0"/>
              </a:rPr>
              <a:t>ầ</a:t>
            </a:r>
            <a:r>
              <a:rPr lang="fr-FR" sz="2800" dirty="0" smtClean="0">
                <a:solidFill>
                  <a:srgbClr val="FF0000"/>
                </a:solidFill>
                <a:latin typeface="Times New Roman" pitchFamily="18" charset="0"/>
                <a:ea typeface="Times New Roman" pitchFamily="18" charset="0"/>
                <a:cs typeface="Times New Roman" pitchFamily="18" charset="0"/>
              </a:rPr>
              <a:t>n MB, TB, KB </a:t>
            </a:r>
            <a:r>
              <a:rPr lang="fr-FR" sz="2800" dirty="0" err="1" smtClean="0">
                <a:solidFill>
                  <a:srgbClr val="FF0000"/>
                </a:solidFill>
                <a:latin typeface="Times New Roman" pitchFamily="18" charset="0"/>
                <a:ea typeface="Times New Roman" pitchFamily="18" charset="0"/>
                <a:cs typeface="Times New Roman" pitchFamily="18" charset="0"/>
              </a:rPr>
              <a:t>vì</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mỗi</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phần</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có</a:t>
            </a:r>
            <a:r>
              <a:rPr lang="fr-FR" sz="2800" dirty="0" smtClean="0">
                <a:solidFill>
                  <a:srgbClr val="FF0000"/>
                </a:solidFill>
                <a:latin typeface="Times New Roman" pitchFamily="18" charset="0"/>
                <a:ea typeface="Times New Roman" pitchFamily="18" charset="0"/>
                <a:cs typeface="Times New Roman" pitchFamily="18" charset="0"/>
              </a:rPr>
              <a:t> 1 </a:t>
            </a:r>
            <a:r>
              <a:rPr lang="fr-FR" sz="2800" dirty="0" err="1" smtClean="0">
                <a:solidFill>
                  <a:srgbClr val="FF0000"/>
                </a:solidFill>
                <a:latin typeface="Times New Roman" pitchFamily="18" charset="0"/>
                <a:ea typeface="Times New Roman" pitchFamily="18" charset="0"/>
                <a:cs typeface="Times New Roman" pitchFamily="18" charset="0"/>
              </a:rPr>
              <a:t>nội</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dung</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riêng</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biệt</a:t>
            </a:r>
            <a:endParaRPr lang="fr-FR" sz="2800" dirty="0" smtClean="0">
              <a:solidFill>
                <a:srgbClr val="FF0000"/>
              </a:solidFill>
              <a:latin typeface="Times New Roman" pitchFamily="18" charset="0"/>
              <a:ea typeface="Times New Roman" pitchFamily="18" charset="0"/>
              <a:cs typeface="Times New Roman" pitchFamily="18" charset="0"/>
            </a:endParaRPr>
          </a:p>
          <a:p>
            <a:r>
              <a:rPr lang="fr-FR" sz="2800" dirty="0" smtClean="0">
                <a:solidFill>
                  <a:srgbClr val="FF0000"/>
                </a:solidFill>
                <a:latin typeface="Times New Roman" pitchFamily="18" charset="0"/>
                <a:ea typeface="Times New Roman" pitchFamily="18" charset="0"/>
                <a:cs typeface="Times New Roman" pitchFamily="18" charset="0"/>
                <a:sym typeface="Wingdings" pitchFamily="2" charset="2"/>
              </a:rPr>
              <a:t> </a:t>
            </a:r>
            <a:r>
              <a:rPr lang="fr-FR" sz="2800" dirty="0" err="1" smtClean="0">
                <a:solidFill>
                  <a:srgbClr val="FF0000"/>
                </a:solidFill>
                <a:latin typeface="Times New Roman" pitchFamily="18" charset="0"/>
                <a:ea typeface="Times New Roman" pitchFamily="18" charset="0"/>
                <a:cs typeface="Times New Roman" pitchFamily="18" charset="0"/>
                <a:sym typeface="Wingdings" pitchFamily="2" charset="2"/>
              </a:rPr>
              <a:t>T</a:t>
            </a:r>
            <a:r>
              <a:rPr lang="fr-FR" sz="2800" dirty="0" err="1" smtClean="0">
                <a:solidFill>
                  <a:srgbClr val="FF0000"/>
                </a:solidFill>
                <a:latin typeface="Times New Roman" pitchFamily="18" charset="0"/>
                <a:ea typeface="Times New Roman" pitchFamily="18" charset="0"/>
                <a:cs typeface="Times New Roman" pitchFamily="18" charset="0"/>
              </a:rPr>
              <a:t>ạo</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cho</a:t>
            </a:r>
            <a:r>
              <a:rPr lang="fr-FR" sz="2800" dirty="0" smtClean="0">
                <a:solidFill>
                  <a:srgbClr val="FF0000"/>
                </a:solidFill>
                <a:latin typeface="Times New Roman" pitchFamily="18" charset="0"/>
                <a:ea typeface="Times New Roman" pitchFamily="18" charset="0"/>
                <a:cs typeface="Times New Roman" pitchFamily="18" charset="0"/>
              </a:rPr>
              <a:t> VB </a:t>
            </a:r>
            <a:r>
              <a:rPr lang="fr-FR" sz="2800" dirty="0" err="1" smtClean="0">
                <a:solidFill>
                  <a:srgbClr val="FF0000"/>
                </a:solidFill>
                <a:latin typeface="Times New Roman" pitchFamily="18" charset="0"/>
                <a:ea typeface="Times New Roman" pitchFamily="18" charset="0"/>
                <a:cs typeface="Times New Roman" pitchFamily="18" charset="0"/>
              </a:rPr>
              <a:t>một</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sự</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rành</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mạch</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hợp</a:t>
            </a:r>
            <a:r>
              <a:rPr lang="fr-FR" sz="2800" dirty="0" smtClean="0">
                <a:solidFill>
                  <a:srgbClr val="FF0000"/>
                </a:solidFill>
                <a:latin typeface="Times New Roman" pitchFamily="18" charset="0"/>
                <a:ea typeface="Times New Roman" pitchFamily="18" charset="0"/>
                <a:cs typeface="Times New Roman" pitchFamily="18" charset="0"/>
              </a:rPr>
              <a:t> </a:t>
            </a:r>
            <a:r>
              <a:rPr lang="fr-FR" sz="2800" dirty="0" err="1" smtClean="0">
                <a:solidFill>
                  <a:srgbClr val="FF0000"/>
                </a:solidFill>
                <a:latin typeface="Times New Roman" pitchFamily="18" charset="0"/>
                <a:ea typeface="Times New Roman" pitchFamily="18" charset="0"/>
                <a:cs typeface="Times New Roman" pitchFamily="18" charset="0"/>
              </a:rPr>
              <a:t>lý</a:t>
            </a:r>
            <a:r>
              <a:rPr lang="fr-FR" sz="2800" dirty="0" smtClean="0">
                <a:solidFill>
                  <a:srgbClr val="FF0000"/>
                </a:solidFill>
                <a:latin typeface="Times New Roman" pitchFamily="18" charset="0"/>
                <a:ea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24" name="Cloud Callout 23"/>
          <p:cNvSpPr/>
          <p:nvPr/>
        </p:nvSpPr>
        <p:spPr>
          <a:xfrm>
            <a:off x="2345033" y="2254334"/>
            <a:ext cx="7012724" cy="355790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eaLnBrk="0" fontAlgn="base" hangingPunct="0">
              <a:spcBef>
                <a:spcPct val="0"/>
              </a:spcBef>
              <a:spcAft>
                <a:spcPct val="0"/>
              </a:spcAft>
            </a:pPr>
            <a:r>
              <a:rPr lang="fr-FR" sz="2800" b="1" i="1" dirty="0" err="1" smtClean="0">
                <a:solidFill>
                  <a:srgbClr val="000000"/>
                </a:solidFill>
                <a:latin typeface="Times New Roman" pitchFamily="18" charset="0"/>
                <a:ea typeface="Times New Roman" pitchFamily="18" charset="0"/>
                <a:cs typeface="Times New Roman" pitchFamily="18" charset="0"/>
              </a:rPr>
              <a:t>Có</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bạn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nói</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rằng</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phần</a:t>
            </a:r>
            <a:r>
              <a:rPr lang="fr-FR" sz="2800" b="1" i="1" dirty="0" smtClean="0">
                <a:solidFill>
                  <a:srgbClr val="000000"/>
                </a:solidFill>
                <a:latin typeface="Times New Roman" pitchFamily="18" charset="0"/>
                <a:ea typeface="Times New Roman" pitchFamily="18" charset="0"/>
                <a:cs typeface="Times New Roman" pitchFamily="18" charset="0"/>
              </a:rPr>
              <a:t> MB </a:t>
            </a:r>
            <a:r>
              <a:rPr lang="fr-FR" sz="2800" b="1" i="1" dirty="0" err="1" smtClean="0">
                <a:solidFill>
                  <a:srgbClr val="000000"/>
                </a:solidFill>
                <a:latin typeface="Times New Roman" pitchFamily="18" charset="0"/>
                <a:ea typeface="Times New Roman" pitchFamily="18" charset="0"/>
                <a:cs typeface="Times New Roman" pitchFamily="18" charset="0"/>
              </a:rPr>
              <a:t>chỉ</a:t>
            </a:r>
            <a:r>
              <a:rPr lang="fr-FR" sz="2800" b="1" i="1" dirty="0" smtClean="0">
                <a:solidFill>
                  <a:srgbClr val="000000"/>
                </a:solidFill>
                <a:latin typeface="Times New Roman" pitchFamily="18" charset="0"/>
                <a:ea typeface="Times New Roman" pitchFamily="18" charset="0"/>
                <a:cs typeface="Times New Roman" pitchFamily="18" charset="0"/>
              </a:rPr>
              <a:t> là </a:t>
            </a:r>
            <a:r>
              <a:rPr lang="fr-FR" sz="2800" b="1" i="1" dirty="0" err="1" smtClean="0">
                <a:solidFill>
                  <a:srgbClr val="000000"/>
                </a:solidFill>
                <a:latin typeface="Times New Roman" pitchFamily="18" charset="0"/>
                <a:ea typeface="Times New Roman" pitchFamily="18" charset="0"/>
                <a:cs typeface="Times New Roman" pitchFamily="18" charset="0"/>
              </a:rPr>
              <a:t>sự</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tóm</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tắt</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rút</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gọn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của</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phần</a:t>
            </a:r>
            <a:r>
              <a:rPr lang="fr-FR" sz="2800" b="1" i="1" dirty="0" smtClean="0">
                <a:solidFill>
                  <a:srgbClr val="000000"/>
                </a:solidFill>
                <a:latin typeface="Times New Roman" pitchFamily="18" charset="0"/>
                <a:ea typeface="Times New Roman" pitchFamily="18" charset="0"/>
                <a:cs typeface="Times New Roman" pitchFamily="18" charset="0"/>
              </a:rPr>
              <a:t> TB, </a:t>
            </a:r>
            <a:r>
              <a:rPr lang="fr-FR" sz="2800" b="1" i="1" dirty="0" err="1" smtClean="0">
                <a:solidFill>
                  <a:srgbClr val="000000"/>
                </a:solidFill>
                <a:latin typeface="Times New Roman" pitchFamily="18" charset="0"/>
                <a:ea typeface="Times New Roman" pitchFamily="18" charset="0"/>
                <a:cs typeface="Times New Roman" pitchFamily="18" charset="0"/>
              </a:rPr>
              <a:t>còn</a:t>
            </a:r>
            <a:r>
              <a:rPr lang="fr-FR" sz="2800" b="1" i="1" dirty="0" smtClean="0">
                <a:solidFill>
                  <a:srgbClr val="000000"/>
                </a:solidFill>
                <a:latin typeface="Times New Roman" pitchFamily="18" charset="0"/>
                <a:ea typeface="Times New Roman" pitchFamily="18" charset="0"/>
                <a:cs typeface="Times New Roman" pitchFamily="18" charset="0"/>
              </a:rPr>
              <a:t> KB </a:t>
            </a:r>
            <a:r>
              <a:rPr lang="fr-FR" sz="2800" b="1" i="1" dirty="0" err="1" smtClean="0">
                <a:solidFill>
                  <a:srgbClr val="000000"/>
                </a:solidFill>
                <a:latin typeface="Times New Roman" pitchFamily="18" charset="0"/>
                <a:ea typeface="Times New Roman" pitchFamily="18" charset="0"/>
                <a:cs typeface="Times New Roman" pitchFamily="18" charset="0"/>
              </a:rPr>
              <a:t>chẳng</a:t>
            </a:r>
            <a:r>
              <a:rPr lang="fr-FR" sz="2800" b="1" i="1" dirty="0" smtClean="0">
                <a:solidFill>
                  <a:srgbClr val="000000"/>
                </a:solidFill>
                <a:latin typeface="Times New Roman" pitchFamily="18" charset="0"/>
                <a:ea typeface="Times New Roman" pitchFamily="18" charset="0"/>
                <a:cs typeface="Times New Roman" pitchFamily="18" charset="0"/>
              </a:rPr>
              <a:t> qua </a:t>
            </a:r>
            <a:r>
              <a:rPr lang="fr-FR" sz="2800" b="1" i="1" dirty="0" err="1" smtClean="0">
                <a:solidFill>
                  <a:srgbClr val="000000"/>
                </a:solidFill>
                <a:latin typeface="Times New Roman" pitchFamily="18" charset="0"/>
                <a:ea typeface="Times New Roman" pitchFamily="18" charset="0"/>
                <a:cs typeface="Times New Roman" pitchFamily="18" charset="0"/>
              </a:rPr>
              <a:t>chỉ</a:t>
            </a:r>
            <a:r>
              <a:rPr lang="fr-FR" sz="2800" b="1" i="1" dirty="0" smtClean="0">
                <a:solidFill>
                  <a:srgbClr val="000000"/>
                </a:solidFill>
                <a:latin typeface="Times New Roman" pitchFamily="18" charset="0"/>
                <a:ea typeface="Times New Roman" pitchFamily="18" charset="0"/>
                <a:cs typeface="Times New Roman" pitchFamily="18" charset="0"/>
              </a:rPr>
              <a:t> là </a:t>
            </a:r>
            <a:r>
              <a:rPr lang="fr-FR" sz="2800" b="1" i="1" dirty="0" err="1" smtClean="0">
                <a:solidFill>
                  <a:srgbClr val="000000"/>
                </a:solidFill>
                <a:latin typeface="Times New Roman" pitchFamily="18" charset="0"/>
                <a:ea typeface="Times New Roman" pitchFamily="18" charset="0"/>
                <a:cs typeface="Times New Roman" pitchFamily="18" charset="0"/>
              </a:rPr>
              <a:t>sự</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lặp</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lại</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lần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nữa</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của</a:t>
            </a:r>
            <a:r>
              <a:rPr lang="fr-FR" sz="2800" b="1" i="1" dirty="0" smtClean="0">
                <a:solidFill>
                  <a:srgbClr val="000000"/>
                </a:solidFill>
                <a:latin typeface="Times New Roman" pitchFamily="18" charset="0"/>
                <a:ea typeface="Times New Roman" pitchFamily="18" charset="0"/>
                <a:cs typeface="Times New Roman" pitchFamily="18" charset="0"/>
              </a:rPr>
              <a:t> MB. </a:t>
            </a:r>
            <a:r>
              <a:rPr lang="fr-FR" sz="2800" b="1" i="1" dirty="0" err="1" smtClean="0">
                <a:solidFill>
                  <a:srgbClr val="000000"/>
                </a:solidFill>
                <a:latin typeface="Times New Roman" pitchFamily="18" charset="0"/>
                <a:ea typeface="Times New Roman" pitchFamily="18" charset="0"/>
                <a:cs typeface="Times New Roman" pitchFamily="18" charset="0"/>
              </a:rPr>
              <a:t>Nói</a:t>
            </a:r>
            <a:r>
              <a:rPr lang="fr-FR" sz="2800" b="1" i="1" dirty="0" smtClean="0">
                <a:solidFill>
                  <a:srgbClr val="000000"/>
                </a:solidFill>
                <a:latin typeface="Times New Roman" pitchFamily="18" charset="0"/>
                <a:ea typeface="Times New Roman" pitchFamily="18" charset="0"/>
                <a:cs typeface="Times New Roman" pitchFamily="18" charset="0"/>
              </a:rPr>
              <a:t> </a:t>
            </a:r>
            <a:r>
              <a:rPr lang="vi-VN" sz="2800" b="1" i="1" dirty="0" smtClean="0">
                <a:solidFill>
                  <a:srgbClr val="000000"/>
                </a:solidFill>
                <a:latin typeface="Times New Roman" pitchFamily="18" charset="0"/>
                <a:ea typeface="Times New Roman" pitchFamily="18" charset="0"/>
                <a:cs typeface="Times New Roman" pitchFamily="18" charset="0"/>
              </a:rPr>
              <a:t>n</a:t>
            </a:r>
            <a:r>
              <a:rPr lang="fr-FR" sz="2800" b="1" i="1" dirty="0" err="1" smtClean="0">
                <a:solidFill>
                  <a:srgbClr val="000000"/>
                </a:solidFill>
                <a:latin typeface="Times New Roman" pitchFamily="18" charset="0"/>
                <a:ea typeface="Times New Roman" pitchFamily="18" charset="0"/>
                <a:cs typeface="Times New Roman" pitchFamily="18" charset="0"/>
              </a:rPr>
              <a:t>hư</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vậy</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có</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đúng</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không</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Vì</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sao</a:t>
            </a:r>
            <a:r>
              <a:rPr lang="fr-FR" sz="2800" b="1" i="1" dirty="0" smtClean="0">
                <a:solidFill>
                  <a:srgbClr val="000000"/>
                </a:solidFill>
                <a:latin typeface="Times New Roman" pitchFamily="18" charset="0"/>
                <a:ea typeface="Times New Roman" pitchFamily="18" charset="0"/>
                <a:cs typeface="Times New Roman" pitchFamily="18" charset="0"/>
              </a:rPr>
              <a:t>?</a:t>
            </a:r>
            <a:endParaRPr lang="en-US" sz="1400" dirty="0" smtClean="0">
              <a:solidFill>
                <a:schemeClr val="tx1"/>
              </a:solidFill>
              <a:latin typeface="Times New Roman" pitchFamily="18" charset="0"/>
              <a:cs typeface="Times New Roman" pitchFamily="18" charset="0"/>
            </a:endParaRPr>
          </a:p>
        </p:txBody>
      </p:sp>
      <p:sp>
        <p:nvSpPr>
          <p:cNvPr id="25" name="Rectangle 24"/>
          <p:cNvSpPr/>
          <p:nvPr/>
        </p:nvSpPr>
        <p:spPr>
          <a:xfrm>
            <a:off x="2667989" y="2045074"/>
            <a:ext cx="9017329" cy="1815882"/>
          </a:xfrm>
          <a:prstGeom prst="rect">
            <a:avLst/>
          </a:prstGeom>
        </p:spPr>
        <p:txBody>
          <a:bodyPr wrap="square">
            <a:spAutoFit/>
          </a:bodyPr>
          <a:lstStyle/>
          <a:p>
            <a:pPr lvl="0" algn="just" eaLnBrk="0" fontAlgn="base" hangingPunct="0">
              <a:spcBef>
                <a:spcPct val="0"/>
              </a:spcBef>
              <a:spcAft>
                <a:spcPct val="0"/>
              </a:spcAft>
            </a:pPr>
            <a:r>
              <a:rPr lang="en-US" sz="2800" dirty="0" smtClean="0">
                <a:solidFill>
                  <a:srgbClr val="FF0000"/>
                </a:solidFill>
                <a:latin typeface="Times New Roman" pitchFamily="18" charset="0"/>
                <a:cs typeface="Times New Roman" pitchFamily="18" charset="0"/>
              </a:rPr>
              <a:t>M</a:t>
            </a:r>
            <a:r>
              <a:rPr lang="vi-VN" sz="2800" dirty="0" smtClean="0">
                <a:solidFill>
                  <a:srgbClr val="FF0000"/>
                </a:solidFill>
                <a:latin typeface="Times New Roman" pitchFamily="18" charset="0"/>
                <a:cs typeface="Times New Roman" pitchFamily="18" charset="0"/>
              </a:rPr>
              <a:t>ở bài chỉ là giới thiệu đối tượng và sự việc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dẫn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dắt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người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đọc</a:t>
            </a:r>
            <a:r>
              <a:rPr lang="en-US" sz="2800" dirty="0" smtClean="0">
                <a:solidFill>
                  <a:srgbClr val="FF0000"/>
                </a:solidFill>
                <a:latin typeface="Times New Roman" pitchFamily="18" charset="0"/>
                <a:cs typeface="Times New Roman" pitchFamily="18" charset="0"/>
              </a:rPr>
              <a:t>)</a:t>
            </a:r>
            <a:r>
              <a:rPr lang="vi-VN" sz="2800" dirty="0" smtClean="0">
                <a:solidFill>
                  <a:srgbClr val="FF0000"/>
                </a:solidFill>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còn kết </a:t>
            </a:r>
            <a:r>
              <a:rPr lang="en-US" sz="2800" dirty="0" err="1" smtClean="0">
                <a:solidFill>
                  <a:srgbClr val="FF0000"/>
                </a:solidFill>
                <a:latin typeface="Times New Roman" pitchFamily="18" charset="0"/>
                <a:cs typeface="Times New Roman" pitchFamily="18" charset="0"/>
              </a:rPr>
              <a:t>bài</a:t>
            </a:r>
            <a:r>
              <a:rPr lang="vi-VN" sz="2800" dirty="0" smtClean="0">
                <a:solidFill>
                  <a:srgbClr val="FF0000"/>
                </a:solidFill>
                <a:latin typeface="Times New Roman" pitchFamily="18" charset="0"/>
                <a:cs typeface="Times New Roman" pitchFamily="18" charset="0"/>
              </a:rPr>
              <a:t> là phần: bộc lộ cảm xúc cá nhân về đối tượng và sự việc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tóm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gọn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nâng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cao</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hơn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phần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nội</a:t>
            </a:r>
            <a:r>
              <a:rPr lang="en-US" sz="2800" dirty="0" smtClean="0">
                <a:solidFill>
                  <a:srgbClr val="FF0000"/>
                </a:solidFill>
                <a:latin typeface="Times New Roman" pitchFamily="18" charset="0"/>
                <a:cs typeface="Times New Roman" pitchFamily="18" charset="0"/>
              </a:rPr>
              <a:t> dung so </a:t>
            </a:r>
            <a:r>
              <a:rPr lang="en-US" sz="2800" dirty="0" err="1" smtClean="0">
                <a:solidFill>
                  <a:srgbClr val="FF0000"/>
                </a:solidFill>
                <a:latin typeface="Times New Roman" pitchFamily="18" charset="0"/>
                <a:cs typeface="Times New Roman" pitchFamily="18" charset="0"/>
              </a:rPr>
              <a:t>với</a:t>
            </a:r>
            <a:r>
              <a:rPr lang="en-US" sz="2800" dirty="0" smtClean="0">
                <a:solidFill>
                  <a:srgbClr val="FF0000"/>
                </a:solidFill>
                <a:latin typeface="Times New Roman" pitchFamily="18" charset="0"/>
                <a:cs typeface="Times New Roman" pitchFamily="18" charset="0"/>
              </a:rPr>
              <a:t> MB)</a:t>
            </a:r>
            <a:r>
              <a:rPr lang="vi-VN" sz="2800" dirty="0" smtClean="0">
                <a:solidFill>
                  <a:srgbClr val="FF0000"/>
                </a:solidFill>
                <a:latin typeface="Times New Roman" pitchFamily="18" charset="0"/>
                <a:cs typeface="Times New Roman" pitchFamily="18" charset="0"/>
              </a:rPr>
              <a:t>.</a:t>
            </a:r>
            <a:endParaRPr lang="en-US" sz="2800" dirty="0" smtClean="0">
              <a:solidFill>
                <a:srgbClr val="FF0000"/>
              </a:solidFill>
              <a:latin typeface="Times New Roman" pitchFamily="18" charset="0"/>
              <a:cs typeface="Times New Roman" pitchFamily="18" charset="0"/>
            </a:endParaRPr>
          </a:p>
        </p:txBody>
      </p:sp>
      <p:sp>
        <p:nvSpPr>
          <p:cNvPr id="26" name="Cloud Callout 25"/>
          <p:cNvSpPr/>
          <p:nvPr/>
        </p:nvSpPr>
        <p:spPr>
          <a:xfrm>
            <a:off x="1685951" y="0"/>
            <a:ext cx="7012724" cy="355790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eaLnBrk="0" fontAlgn="base" hangingPunct="0">
              <a:spcBef>
                <a:spcPct val="0"/>
              </a:spcBef>
              <a:spcAft>
                <a:spcPct val="0"/>
              </a:spcAft>
            </a:pPr>
            <a:r>
              <a:rPr lang="fr-FR" sz="2800" b="1" i="1" dirty="0" err="1" smtClean="0">
                <a:solidFill>
                  <a:srgbClr val="000000"/>
                </a:solidFill>
                <a:latin typeface="Times New Roman" pitchFamily="18" charset="0"/>
                <a:ea typeface="Times New Roman" pitchFamily="18" charset="0"/>
                <a:cs typeface="Times New Roman" pitchFamily="18" charset="0"/>
              </a:rPr>
              <a:t>Bạn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khác</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lại</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cho</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rằng</a:t>
            </a:r>
            <a:r>
              <a:rPr lang="fr-FR" sz="2800" b="1" i="1" dirty="0" smtClean="0">
                <a:solidFill>
                  <a:srgbClr val="000000"/>
                </a:solidFill>
                <a:latin typeface="Times New Roman" pitchFamily="18" charset="0"/>
                <a:ea typeface="Times New Roman" pitchFamily="18" charset="0"/>
                <a:cs typeface="Times New Roman" pitchFamily="18" charset="0"/>
              </a:rPr>
              <a:t> ND </a:t>
            </a:r>
            <a:r>
              <a:rPr lang="fr-FR" sz="2800" b="1" i="1" dirty="0" err="1" smtClean="0">
                <a:solidFill>
                  <a:srgbClr val="000000"/>
                </a:solidFill>
                <a:latin typeface="Times New Roman" pitchFamily="18" charset="0"/>
                <a:ea typeface="Times New Roman" pitchFamily="18" charset="0"/>
                <a:cs typeface="Times New Roman" pitchFamily="18" charset="0"/>
              </a:rPr>
              <a:t>chính</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của</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việc</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miêu</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tả</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tự</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sự</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được</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dồn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cả</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vào</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phần</a:t>
            </a:r>
            <a:r>
              <a:rPr lang="fr-FR" sz="2800" b="1" i="1" dirty="0" smtClean="0">
                <a:solidFill>
                  <a:srgbClr val="000000"/>
                </a:solidFill>
                <a:latin typeface="Times New Roman" pitchFamily="18" charset="0"/>
                <a:ea typeface="Times New Roman" pitchFamily="18" charset="0"/>
                <a:cs typeface="Times New Roman" pitchFamily="18" charset="0"/>
              </a:rPr>
              <a:t> TB </a:t>
            </a:r>
            <a:r>
              <a:rPr lang="fr-FR" sz="2800" b="1" i="1" dirty="0" err="1" smtClean="0">
                <a:solidFill>
                  <a:srgbClr val="000000"/>
                </a:solidFill>
                <a:latin typeface="Times New Roman" pitchFamily="18" charset="0"/>
                <a:ea typeface="Times New Roman" pitchFamily="18" charset="0"/>
                <a:cs typeface="Times New Roman" pitchFamily="18" charset="0"/>
              </a:rPr>
              <a:t>nên</a:t>
            </a:r>
            <a:r>
              <a:rPr lang="fr-FR" sz="2800" b="1" i="1" dirty="0" smtClean="0">
                <a:solidFill>
                  <a:srgbClr val="000000"/>
                </a:solidFill>
                <a:latin typeface="Times New Roman" pitchFamily="18" charset="0"/>
                <a:ea typeface="Times New Roman" pitchFamily="18" charset="0"/>
                <a:cs typeface="Times New Roman" pitchFamily="18" charset="0"/>
              </a:rPr>
              <a:t> MB </a:t>
            </a:r>
            <a:r>
              <a:rPr lang="fr-FR" sz="2800" b="1" i="1" dirty="0" err="1" smtClean="0">
                <a:solidFill>
                  <a:srgbClr val="000000"/>
                </a:solidFill>
                <a:latin typeface="Times New Roman" pitchFamily="18" charset="0"/>
                <a:ea typeface="Times New Roman" pitchFamily="18" charset="0"/>
                <a:cs typeface="Times New Roman" pitchFamily="18" charset="0"/>
              </a:rPr>
              <a:t>và</a:t>
            </a:r>
            <a:r>
              <a:rPr lang="fr-FR" sz="2800" b="1" i="1" dirty="0" smtClean="0">
                <a:solidFill>
                  <a:srgbClr val="000000"/>
                </a:solidFill>
                <a:latin typeface="Times New Roman" pitchFamily="18" charset="0"/>
                <a:ea typeface="Times New Roman" pitchFamily="18" charset="0"/>
                <a:cs typeface="Times New Roman" pitchFamily="18" charset="0"/>
              </a:rPr>
              <a:t> KB là </a:t>
            </a:r>
            <a:r>
              <a:rPr lang="fr-FR" sz="2800" b="1" i="1" dirty="0" err="1" smtClean="0">
                <a:solidFill>
                  <a:srgbClr val="000000"/>
                </a:solidFill>
                <a:latin typeface="Times New Roman" pitchFamily="18" charset="0"/>
                <a:ea typeface="Times New Roman" pitchFamily="18" charset="0"/>
                <a:cs typeface="Times New Roman" pitchFamily="18" charset="0"/>
              </a:rPr>
              <a:t>những</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phần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không</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cần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cần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thiết</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lắm</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Em</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có</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đồng</a:t>
            </a:r>
            <a:r>
              <a:rPr lang="fr-FR" sz="2800" b="1" i="1" dirty="0" smtClean="0">
                <a:solidFill>
                  <a:srgbClr val="000000"/>
                </a:solidFill>
                <a:latin typeface="Times New Roman" pitchFamily="18" charset="0"/>
                <a:ea typeface="Times New Roman" pitchFamily="18" charset="0"/>
                <a:cs typeface="Times New Roman" pitchFamily="18" charset="0"/>
              </a:rPr>
              <a:t> ý </a:t>
            </a:r>
            <a:r>
              <a:rPr lang="fr-FR" sz="2800" b="1" i="1" dirty="0" err="1" smtClean="0">
                <a:solidFill>
                  <a:srgbClr val="000000"/>
                </a:solidFill>
                <a:latin typeface="Times New Roman" pitchFamily="18" charset="0"/>
                <a:ea typeface="Times New Roman" pitchFamily="18" charset="0"/>
                <a:cs typeface="Times New Roman" pitchFamily="18" charset="0"/>
              </a:rPr>
              <a:t>với</a:t>
            </a:r>
            <a:r>
              <a:rPr lang="fr-FR" sz="2800" b="1" i="1" dirty="0" smtClean="0">
                <a:solidFill>
                  <a:srgbClr val="000000"/>
                </a:solidFill>
                <a:latin typeface="Times New Roman" pitchFamily="18" charset="0"/>
                <a:ea typeface="Times New Roman" pitchFamily="18" charset="0"/>
                <a:cs typeface="Times New Roman" pitchFamily="18" charset="0"/>
              </a:rPr>
              <a:t> ý </a:t>
            </a:r>
            <a:r>
              <a:rPr lang="fr-FR" sz="2800" b="1" i="1" dirty="0" err="1" smtClean="0">
                <a:solidFill>
                  <a:srgbClr val="000000"/>
                </a:solidFill>
                <a:latin typeface="Times New Roman" pitchFamily="18" charset="0"/>
                <a:ea typeface="Times New Roman" pitchFamily="18" charset="0"/>
                <a:cs typeface="Times New Roman" pitchFamily="18" charset="0"/>
              </a:rPr>
              <a:t>kiến</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đó</a:t>
            </a:r>
            <a:r>
              <a:rPr lang="fr-FR" sz="2800" b="1" i="1" dirty="0" smtClean="0">
                <a:solidFill>
                  <a:srgbClr val="000000"/>
                </a:solidFill>
                <a:latin typeface="Times New Roman" pitchFamily="18" charset="0"/>
                <a:ea typeface="Times New Roman" pitchFamily="18" charset="0"/>
                <a:cs typeface="Times New Roman" pitchFamily="18" charset="0"/>
              </a:rPr>
              <a:t> </a:t>
            </a:r>
            <a:r>
              <a:rPr lang="fr-FR" sz="2800" b="1" i="1" dirty="0" err="1" smtClean="0">
                <a:solidFill>
                  <a:srgbClr val="000000"/>
                </a:solidFill>
                <a:latin typeface="Times New Roman" pitchFamily="18" charset="0"/>
                <a:ea typeface="Times New Roman" pitchFamily="18" charset="0"/>
                <a:cs typeface="Times New Roman" pitchFamily="18" charset="0"/>
              </a:rPr>
              <a:t>không</a:t>
            </a:r>
            <a:r>
              <a:rPr lang="fr-FR" sz="2800" b="1" i="1" dirty="0" smtClean="0">
                <a:solidFill>
                  <a:srgbClr val="000000"/>
                </a:solidFill>
                <a:latin typeface="Times New Roman" pitchFamily="18" charset="0"/>
                <a:ea typeface="Times New Roman" pitchFamily="18" charset="0"/>
                <a:cs typeface="Times New Roman" pitchFamily="18" charset="0"/>
              </a:rPr>
              <a:t>?</a:t>
            </a:r>
            <a:endParaRPr lang="en-US" sz="1400" dirty="0" smtClean="0">
              <a:solidFill>
                <a:schemeClr val="tx1"/>
              </a:solidFill>
              <a:latin typeface="Times New Roman" pitchFamily="18" charset="0"/>
              <a:cs typeface="Times New Roman" pitchFamily="18" charset="0"/>
            </a:endParaRPr>
          </a:p>
        </p:txBody>
      </p:sp>
      <p:sp>
        <p:nvSpPr>
          <p:cNvPr id="27" name="Rectangle 26"/>
          <p:cNvSpPr/>
          <p:nvPr/>
        </p:nvSpPr>
        <p:spPr>
          <a:xfrm>
            <a:off x="4069277" y="3850402"/>
            <a:ext cx="8122723" cy="3108543"/>
          </a:xfrm>
          <a:prstGeom prst="rect">
            <a:avLst/>
          </a:prstGeom>
        </p:spPr>
        <p:txBody>
          <a:bodyPr wrap="square">
            <a:spAutoFit/>
          </a:bodyPr>
          <a:lstStyle/>
          <a:p>
            <a:pPr algn="just"/>
            <a:r>
              <a:rPr lang="vi-VN" sz="2800" dirty="0" smtClean="0">
                <a:solidFill>
                  <a:srgbClr val="FF0000"/>
                </a:solidFill>
                <a:latin typeface="+mj-lt"/>
              </a:rPr>
              <a:t>Tuy nội dung chính của việc miêu tả được dồn cả vào phần </a:t>
            </a:r>
            <a:r>
              <a:rPr lang="en-US" sz="2800" dirty="0" smtClean="0">
                <a:solidFill>
                  <a:srgbClr val="FF0000"/>
                </a:solidFill>
                <a:latin typeface="Times New Roman" pitchFamily="18" charset="0"/>
                <a:cs typeface="Times New Roman" pitchFamily="18" charset="0"/>
              </a:rPr>
              <a:t>TB</a:t>
            </a:r>
            <a:r>
              <a:rPr lang="vi-VN" sz="2800" dirty="0" smtClean="0">
                <a:solidFill>
                  <a:srgbClr val="FF0000"/>
                </a:solidFill>
                <a:latin typeface="+mj-lt"/>
              </a:rPr>
              <a:t>, nhưng phần </a:t>
            </a:r>
            <a:r>
              <a:rPr lang="en-US" sz="2800" dirty="0" smtClean="0">
                <a:solidFill>
                  <a:srgbClr val="FF0000"/>
                </a:solidFill>
                <a:latin typeface="Times New Roman" pitchFamily="18" charset="0"/>
                <a:cs typeface="Times New Roman" pitchFamily="18" charset="0"/>
              </a:rPr>
              <a:t>MB</a:t>
            </a:r>
            <a:r>
              <a:rPr lang="en-US" sz="2800" dirty="0" smtClean="0">
                <a:solidFill>
                  <a:srgbClr val="FF0000"/>
                </a:solidFill>
                <a:latin typeface="+mj-lt"/>
              </a:rPr>
              <a:t> </a:t>
            </a:r>
            <a:r>
              <a:rPr lang="vi-VN" sz="2800" dirty="0" smtClean="0">
                <a:solidFill>
                  <a:srgbClr val="FF0000"/>
                </a:solidFill>
                <a:latin typeface="+mj-lt"/>
              </a:rPr>
              <a:t>và </a:t>
            </a:r>
            <a:r>
              <a:rPr lang="en-US" sz="2800" dirty="0" smtClean="0">
                <a:solidFill>
                  <a:srgbClr val="FF0000"/>
                </a:solidFill>
                <a:latin typeface="Times New Roman" pitchFamily="18" charset="0"/>
                <a:cs typeface="Times New Roman" pitchFamily="18" charset="0"/>
              </a:rPr>
              <a:t>KB</a:t>
            </a:r>
            <a:r>
              <a:rPr lang="en-US" sz="2800" dirty="0" smtClean="0">
                <a:solidFill>
                  <a:srgbClr val="FF0000"/>
                </a:solidFill>
                <a:latin typeface="+mj-lt"/>
              </a:rPr>
              <a:t> </a:t>
            </a:r>
            <a:r>
              <a:rPr lang="vi-VN" sz="2800" dirty="0" smtClean="0">
                <a:solidFill>
                  <a:srgbClr val="FF0000"/>
                </a:solidFill>
                <a:latin typeface="+mj-lt"/>
              </a:rPr>
              <a:t>vẫn rất cần thiết. Vì</a:t>
            </a:r>
            <a:r>
              <a:rPr lang="en-US" sz="2800" dirty="0" smtClean="0">
                <a:solidFill>
                  <a:srgbClr val="FF0000"/>
                </a:solidFill>
                <a:latin typeface="+mj-lt"/>
              </a:rPr>
              <a:t> </a:t>
            </a:r>
            <a:r>
              <a:rPr lang="en-US" sz="2800" dirty="0" smtClean="0">
                <a:solidFill>
                  <a:srgbClr val="FF0000"/>
                </a:solidFill>
                <a:latin typeface="Times New Roman" pitchFamily="18" charset="0"/>
                <a:cs typeface="Times New Roman" pitchFamily="18" charset="0"/>
              </a:rPr>
              <a:t>MB</a:t>
            </a:r>
            <a:r>
              <a:rPr lang="vi-VN" sz="2800" dirty="0" smtClean="0">
                <a:solidFill>
                  <a:srgbClr val="FF0000"/>
                </a:solidFill>
                <a:latin typeface="+mj-lt"/>
              </a:rPr>
              <a:t>, ngoài nhiệm vụ giới thiệu đề tài của văn bản, còn giúp người đọc đi vào đề tài đó một cách dễ dàng, tự nhiên và hứng thú. Còn </a:t>
            </a:r>
            <a:r>
              <a:rPr lang="en-US" sz="2800" dirty="0" smtClean="0">
                <a:solidFill>
                  <a:srgbClr val="FF0000"/>
                </a:solidFill>
                <a:latin typeface="Times New Roman" pitchFamily="18" charset="0"/>
                <a:cs typeface="Times New Roman" pitchFamily="18" charset="0"/>
              </a:rPr>
              <a:t>KB</a:t>
            </a:r>
            <a:r>
              <a:rPr lang="vi-VN" sz="2800" dirty="0" smtClean="0">
                <a:solidFill>
                  <a:srgbClr val="FF0000"/>
                </a:solidFill>
                <a:latin typeface="+mj-lt"/>
              </a:rPr>
              <a:t> </a:t>
            </a:r>
            <a:r>
              <a:rPr lang="en-US" sz="2800" dirty="0" err="1" smtClean="0">
                <a:solidFill>
                  <a:srgbClr val="FF0000"/>
                </a:solidFill>
                <a:latin typeface="Times New Roman" pitchFamily="18" charset="0"/>
                <a:cs typeface="Times New Roman" pitchFamily="18" charset="0"/>
              </a:rPr>
              <a:t>giúp</a:t>
            </a:r>
            <a:r>
              <a:rPr lang="vi-VN" sz="2800" dirty="0" smtClean="0">
                <a:solidFill>
                  <a:srgbClr val="FF0000"/>
                </a:solidFill>
                <a:latin typeface="+mj-lt"/>
                <a:cs typeface="Times New Roman" pitchFamily="18" charset="0"/>
              </a:rPr>
              <a:t> </a:t>
            </a:r>
            <a:r>
              <a:rPr lang="vi-VN" sz="2800" dirty="0" smtClean="0">
                <a:solidFill>
                  <a:srgbClr val="FF0000"/>
                </a:solidFill>
                <a:latin typeface="+mj-lt"/>
              </a:rPr>
              <a:t>nêu cảm nghĩ, lời hứa hẹn, làm cho văn bản để lại ấn tượng tốt đẹp trong lòng người đọc.</a:t>
            </a:r>
            <a:endParaRPr lang="en-US" sz="2800" dirty="0">
              <a:solidFill>
                <a:srgbClr val="FF0000"/>
              </a:solidFill>
              <a:latin typeface="+mj-lt"/>
            </a:endParaRPr>
          </a:p>
        </p:txBody>
      </p:sp>
    </p:spTree>
    <p:extLst>
      <p:ext uri="{BB962C8B-B14F-4D97-AF65-F5344CB8AC3E}">
        <p14:creationId xmlns:p14="http://schemas.microsoft.com/office/powerpoint/2010/main" val="9777983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4)">
                                      <p:cBhvr>
                                        <p:cTn id="18" dur="2000"/>
                                        <p:tgtEl>
                                          <p:spTgt spid="4"/>
                                        </p:tgtEl>
                                      </p:cBhvr>
                                    </p:animEffect>
                                  </p:childTnLst>
                                </p:cTn>
                              </p:par>
                              <p:par>
                                <p:cTn id="19" presetID="21"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4)">
                                      <p:cBhvr>
                                        <p:cTn id="21" dur="2000"/>
                                        <p:tgtEl>
                                          <p:spTgt spid="3"/>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heel(4)">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4)">
                                      <p:cBhvr>
                                        <p:cTn id="40" dur="2000"/>
                                        <p:tgtEl>
                                          <p:spTgt spid="7"/>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4)">
                                      <p:cBhvr>
                                        <p:cTn id="43" dur="2000"/>
                                        <p:tgtEl>
                                          <p:spTgt spid="8"/>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4)">
                                      <p:cBhvr>
                                        <p:cTn id="46" dur="2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4)">
                                      <p:cBhvr>
                                        <p:cTn id="62" dur="2000"/>
                                        <p:tgtEl>
                                          <p:spTgt spid="18"/>
                                        </p:tgtEl>
                                      </p:cBhvr>
                                    </p:animEffect>
                                  </p:childTnLst>
                                </p:cTn>
                              </p:par>
                              <p:par>
                                <p:cTn id="63" presetID="21"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heel(4)">
                                      <p:cBhvr>
                                        <p:cTn id="65" dur="2000"/>
                                        <p:tgtEl>
                                          <p:spTgt spid="11"/>
                                        </p:tgtEl>
                                      </p:cBhvr>
                                    </p:animEffect>
                                  </p:childTnLst>
                                </p:cTn>
                              </p:par>
                              <p:par>
                                <p:cTn id="66" presetID="21" presetClass="entr" presetSubtype="4"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4)">
                                      <p:cBhvr>
                                        <p:cTn id="6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11" grpId="0" animBg="1"/>
      <p:bldP spid="18" grpId="0"/>
      <p:bldP spid="21" grpId="0" animBg="1"/>
      <p:bldP spid="21" grpId="1" animBg="1"/>
      <p:bldP spid="23" grpId="0"/>
      <p:bldP spid="24" grpId="0" animBg="1"/>
      <p:bldP spid="24" grpId="1" animBg="1"/>
      <p:bldP spid="25" grpId="0"/>
      <p:bldP spid="26" grpId="0" animBg="1"/>
      <p:bldP spid="26" grpId="1"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CB7C0"/>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B37C4467-3D79-4452-B631-B6A11322C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52" y="2764750"/>
            <a:ext cx="3028869" cy="4187376"/>
          </a:xfrm>
          <a:prstGeom prst="rect">
            <a:avLst/>
          </a:prstGeom>
        </p:spPr>
      </p:pic>
      <p:sp>
        <p:nvSpPr>
          <p:cNvPr id="3" name="圆: 空心 2">
            <a:extLst>
              <a:ext uri="{FF2B5EF4-FFF2-40B4-BE49-F238E27FC236}">
                <a16:creationId xmlns="" xmlns:a16="http://schemas.microsoft.com/office/drawing/2014/main" id="{5883B9ED-2B30-45C5-B0E0-BF843A31991D}"/>
              </a:ext>
            </a:extLst>
          </p:cNvPr>
          <p:cNvSpPr/>
          <p:nvPr/>
        </p:nvSpPr>
        <p:spPr>
          <a:xfrm>
            <a:off x="-372150" y="5977852"/>
            <a:ext cx="744299" cy="744299"/>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5" name="文本框 4">
            <a:extLst>
              <a:ext uri="{FF2B5EF4-FFF2-40B4-BE49-F238E27FC236}">
                <a16:creationId xmlns="" xmlns:a16="http://schemas.microsoft.com/office/drawing/2014/main" id="{2CAD17AB-E07D-46BE-A9D7-DF73D394E372}"/>
              </a:ext>
            </a:extLst>
          </p:cNvPr>
          <p:cNvSpPr txBox="1"/>
          <p:nvPr/>
        </p:nvSpPr>
        <p:spPr>
          <a:xfrm>
            <a:off x="3129927" y="1497733"/>
            <a:ext cx="5765959" cy="4339650"/>
          </a:xfrm>
          <a:prstGeom prst="rect">
            <a:avLst/>
          </a:prstGeom>
          <a:noFill/>
        </p:spPr>
        <p:txBody>
          <a:bodyPr wrap="square" rtlCol="0">
            <a:spAutoFit/>
          </a:bodyPr>
          <a:lstStyle/>
          <a:p>
            <a:pPr lvl="0" algn="ctr">
              <a:defRPr/>
            </a:pPr>
            <a:r>
              <a:rPr lang="en-US" sz="13800" b="1" dirty="0" err="1" smtClean="0">
                <a:latin typeface="Times New Roman" pitchFamily="18" charset="0"/>
                <a:cs typeface="Times New Roman" pitchFamily="18" charset="0"/>
              </a:rPr>
              <a:t>Luyện</a:t>
            </a:r>
            <a:r>
              <a:rPr lang="en-US" sz="13800" b="1" dirty="0" smtClean="0">
                <a:latin typeface="Times New Roman" pitchFamily="18" charset="0"/>
                <a:cs typeface="Times New Roman" pitchFamily="18" charset="0"/>
              </a:rPr>
              <a:t> </a:t>
            </a:r>
          </a:p>
          <a:p>
            <a:pPr lvl="0" algn="ctr">
              <a:defRPr/>
            </a:pPr>
            <a:r>
              <a:rPr lang="en-US" sz="13800" b="1" dirty="0" err="1" smtClean="0">
                <a:latin typeface="Times New Roman" pitchFamily="18" charset="0"/>
                <a:cs typeface="Times New Roman" pitchFamily="18" charset="0"/>
              </a:rPr>
              <a:t>tập</a:t>
            </a:r>
            <a:endParaRPr kumimoji="0" lang="zh-CN" altLang="en-US" sz="16600" b="1" i="0" u="none" strike="noStrike" kern="1200" cap="none" spc="0" normalizeH="0" baseline="0" noProof="0" dirty="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sp>
        <p:nvSpPr>
          <p:cNvPr id="9" name="椭圆 8">
            <a:extLst>
              <a:ext uri="{FF2B5EF4-FFF2-40B4-BE49-F238E27FC236}">
                <a16:creationId xmlns="" xmlns:a16="http://schemas.microsoft.com/office/drawing/2014/main" id="{32BB0EFB-2034-4BC0-AB00-DEF3A801D4E4}"/>
              </a:ext>
            </a:extLst>
          </p:cNvPr>
          <p:cNvSpPr/>
          <p:nvPr/>
        </p:nvSpPr>
        <p:spPr>
          <a:xfrm>
            <a:off x="749301" y="13589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 xmlns:a16="http://schemas.microsoft.com/office/drawing/2014/main" id="{007C4FB4-A498-4F1E-8FAB-0C15A168C59E}"/>
              </a:ext>
            </a:extLst>
          </p:cNvPr>
          <p:cNvSpPr/>
          <p:nvPr/>
        </p:nvSpPr>
        <p:spPr>
          <a:xfrm>
            <a:off x="8629651" y="-1316950"/>
            <a:ext cx="6107092" cy="681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13">
            <a:extLst>
              <a:ext uri="{FF2B5EF4-FFF2-40B4-BE49-F238E27FC236}">
                <a16:creationId xmlns="" xmlns:a16="http://schemas.microsoft.com/office/drawing/2014/main" id="{4DD2C7C1-843B-4ACE-B759-6F541DAD96F7}"/>
              </a:ext>
            </a:extLst>
          </p:cNvPr>
          <p:cNvSpPr txBox="1"/>
          <p:nvPr/>
        </p:nvSpPr>
        <p:spPr>
          <a:xfrm>
            <a:off x="8920321" y="1064161"/>
            <a:ext cx="2778443"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600" b="1" dirty="0" smtClean="0">
                <a:solidFill>
                  <a:srgbClr val="9CB7C0"/>
                </a:solidFill>
                <a:latin typeface="Times New Roman" pitchFamily="18" charset="0"/>
                <a:ea typeface="等线" panose="02010600030101010101" pitchFamily="2" charset="-122"/>
                <a:cs typeface="Times New Roman" pitchFamily="18" charset="0"/>
              </a:rPr>
              <a:t>II.</a:t>
            </a:r>
            <a:endParaRPr kumimoji="0" lang="zh-CN" altLang="en-US" sz="16600" b="1" i="0" u="none" strike="noStrike" kern="1200" cap="none" spc="0" normalizeH="0" baseline="0" noProof="0" dirty="0">
              <a:ln>
                <a:noFill/>
              </a:ln>
              <a:solidFill>
                <a:srgbClr val="9CB7C0"/>
              </a:solidFill>
              <a:effectLst/>
              <a:uLnTx/>
              <a:uFillTx/>
              <a:latin typeface="Times New Roman" pitchFamily="18" charset="0"/>
              <a:ea typeface="等线" panose="02010600030101010101" pitchFamily="2" charset="-122"/>
              <a:cs typeface="Times New Roman" pitchFamily="18" charset="0"/>
            </a:endParaRPr>
          </a:p>
        </p:txBody>
      </p:sp>
      <p:sp>
        <p:nvSpPr>
          <p:cNvPr id="16" name="圆: 空心 15">
            <a:extLst>
              <a:ext uri="{FF2B5EF4-FFF2-40B4-BE49-F238E27FC236}">
                <a16:creationId xmlns="" xmlns:a16="http://schemas.microsoft.com/office/drawing/2014/main" id="{56B8C8A0-6AC0-45C6-A473-0197C2E94442}"/>
              </a:ext>
            </a:extLst>
          </p:cNvPr>
          <p:cNvSpPr/>
          <p:nvPr/>
        </p:nvSpPr>
        <p:spPr>
          <a:xfrm>
            <a:off x="8644851" y="5234241"/>
            <a:ext cx="744299" cy="744299"/>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912621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81000" y="151537"/>
            <a:ext cx="11620500" cy="5262979"/>
          </a:xfrm>
          <a:prstGeom prst="rect">
            <a:avLst/>
          </a:prstGeom>
        </p:spPr>
        <p:txBody>
          <a:bodyPr wrap="square">
            <a:spAutoFit/>
          </a:bodyPr>
          <a:lstStyle/>
          <a:p>
            <a:r>
              <a:rPr lang="vi-VN" sz="2800" dirty="0" smtClean="0"/>
              <a:t>1. </a:t>
            </a:r>
            <a:r>
              <a:rPr lang="pt-BR" sz="2800" dirty="0" smtClean="0"/>
              <a:t>Ông </a:t>
            </a:r>
            <a:r>
              <a:rPr lang="pt-BR" sz="2800" dirty="0"/>
              <a:t>đang nằm trên giường thì 1 tên trộm lẻn vào. Hắn nhẹ nhàng rút ngăn kéo tủ lục tìm tiền.  1 lần nhà văn Ban dắc đi ngủ quên ko đóng cửa. Bỗng hắn nghe tiếng chủ nhân:</a:t>
            </a:r>
            <a:endParaRPr lang="en-US" sz="2800" dirty="0"/>
          </a:p>
          <a:p>
            <a:r>
              <a:rPr lang="pt-BR" sz="2800" dirty="0"/>
              <a:t>-Anh bạn ơi, a đừng hoài công tìm tiền ở cái chỗ mà ngay giữa ban ngày đốt đuốc cũng chẳng bao giờ vét lấy nổi 1 xu.</a:t>
            </a:r>
            <a:endParaRPr lang="en-US" sz="2800" dirty="0"/>
          </a:p>
          <a:p>
            <a:r>
              <a:rPr lang="pt-BR" sz="2800" b="1" dirty="0">
                <a:solidFill>
                  <a:srgbClr val="FF0000"/>
                </a:solidFill>
              </a:rPr>
              <a:t>-&gt; Sắp xếp lại</a:t>
            </a:r>
            <a:r>
              <a:rPr lang="pt-BR" sz="2800" b="1" dirty="0" smtClean="0">
                <a:solidFill>
                  <a:srgbClr val="FF0000"/>
                </a:solidFill>
              </a:rPr>
              <a:t>:</a:t>
            </a:r>
            <a:endParaRPr lang="vi-VN" sz="2800" b="1" dirty="0" smtClean="0">
              <a:solidFill>
                <a:srgbClr val="FF0000"/>
              </a:solidFill>
            </a:endParaRPr>
          </a:p>
          <a:p>
            <a:r>
              <a:rPr lang="pt-BR" sz="2800" dirty="0"/>
              <a:t>1 lần nhà văn Ban dắc đi ngủ quên ko đóng cửa. Ông đang nằm trên giường thì 1 tên trộm lẻn vào. Hắn nhẹ nhàng rút ngăn kéo tủ lục tìm tiền. Bỗng hắn nghe tiếng chủ nhân:</a:t>
            </a:r>
            <a:endParaRPr lang="en-US" sz="2800" dirty="0"/>
          </a:p>
          <a:p>
            <a:r>
              <a:rPr lang="pt-BR" sz="2800" dirty="0"/>
              <a:t>-Anh bạn ơi, anh đừng hoài công tìm tiền ở cái chỗ mà ngay giữa ban ngày đốt đuốc cũng chẳng bao giờ vét lấy nổi 1 xu.</a:t>
            </a:r>
            <a:endParaRPr lang="en-US" sz="2800" dirty="0"/>
          </a:p>
          <a:p>
            <a:endParaRPr lang="en-US" sz="2800" dirty="0"/>
          </a:p>
        </p:txBody>
      </p:sp>
    </p:spTree>
    <p:extLst>
      <p:ext uri="{BB962C8B-B14F-4D97-AF65-F5344CB8AC3E}">
        <p14:creationId xmlns:p14="http://schemas.microsoft.com/office/powerpoint/2010/main" val="976410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000" y="0"/>
            <a:ext cx="11823700" cy="6494085"/>
          </a:xfrm>
          <a:prstGeom prst="rect">
            <a:avLst/>
          </a:prstGeom>
        </p:spPr>
        <p:txBody>
          <a:bodyPr wrap="square">
            <a:spAutoFit/>
          </a:bodyPr>
          <a:lstStyle/>
          <a:p>
            <a:r>
              <a:rPr lang="pt-BR" sz="3200" b="1" dirty="0"/>
              <a:t>2.</a:t>
            </a:r>
            <a:endParaRPr lang="en-US" sz="3200" dirty="0"/>
          </a:p>
          <a:p>
            <a:r>
              <a:rPr lang="pt-BR" sz="3200" dirty="0"/>
              <a:t>-Đ1: Tâm trạng của anh em Thành-Thuỷ trong đêm trước và sáng hôm sau khi mẹ giục chia đồ chơi.</a:t>
            </a:r>
            <a:endParaRPr lang="en-US" sz="3200" dirty="0"/>
          </a:p>
          <a:p>
            <a:r>
              <a:rPr lang="pt-BR" sz="3200" dirty="0"/>
              <a:t>-Đ2: Thành đưa Thuỷ đến lớp chào chia tay cô giáo và các bạn</a:t>
            </a:r>
            <a:endParaRPr lang="en-US" sz="3200" dirty="0"/>
          </a:p>
          <a:p>
            <a:r>
              <a:rPr lang="pt-BR" sz="3200" dirty="0"/>
              <a:t>-Đ3: Cuộc chia tay đột ngột ở </a:t>
            </a:r>
            <a:r>
              <a:rPr lang="pt-BR" sz="3200" dirty="0" smtClean="0"/>
              <a:t>nhà</a:t>
            </a:r>
            <a:endParaRPr lang="vi-VN" sz="3200" dirty="0" smtClean="0"/>
          </a:p>
          <a:p>
            <a:r>
              <a:rPr lang="pt-BR" sz="3200" b="1" dirty="0"/>
              <a:t>3.</a:t>
            </a:r>
            <a:r>
              <a:rPr lang="pt-BR" sz="3200" dirty="0"/>
              <a:t> Bố cục chưa hợp lí đối với 1 văn bản báo cáo nói chung -&gt;:</a:t>
            </a:r>
            <a:endParaRPr lang="en-US" sz="3200" dirty="0"/>
          </a:p>
          <a:p>
            <a:r>
              <a:rPr lang="pt-BR" sz="3200" dirty="0"/>
              <a:t>-Quốc hiệu và tiêu ngữ</a:t>
            </a:r>
            <a:endParaRPr lang="en-US" sz="3200" dirty="0"/>
          </a:p>
          <a:p>
            <a:r>
              <a:rPr lang="pt-BR" sz="3200" dirty="0"/>
              <a:t>-Địa điểm và ngày tháng làm báo cáo</a:t>
            </a:r>
            <a:endParaRPr lang="en-US" sz="3200" dirty="0"/>
          </a:p>
          <a:p>
            <a:r>
              <a:rPr lang="pt-BR" sz="3200" dirty="0"/>
              <a:t>-Tên văn bản: Báo cáo về…</a:t>
            </a:r>
            <a:endParaRPr lang="en-US" sz="3200" dirty="0"/>
          </a:p>
          <a:p>
            <a:r>
              <a:rPr lang="pt-BR" sz="3200" dirty="0"/>
              <a:t>-Nơi nhận báo cáo</a:t>
            </a:r>
            <a:endParaRPr lang="en-US" sz="3200" dirty="0"/>
          </a:p>
          <a:p>
            <a:r>
              <a:rPr lang="pt-BR" sz="3200" dirty="0"/>
              <a:t>-Ng (tổ chức) viết báo cáo</a:t>
            </a:r>
            <a:endParaRPr lang="en-US" sz="3200" dirty="0"/>
          </a:p>
          <a:p>
            <a:r>
              <a:rPr lang="pt-BR" sz="3200" dirty="0"/>
              <a:t>-Nêu lí do, sự việc và các kết qủa đã làm được</a:t>
            </a:r>
            <a:endParaRPr lang="en-US" sz="3200" dirty="0"/>
          </a:p>
          <a:p>
            <a:r>
              <a:rPr lang="pt-BR" sz="3200" dirty="0"/>
              <a:t>-Chữ kí và họ tên người viết báo cáo</a:t>
            </a:r>
            <a:endParaRPr lang="en-US" sz="3200" dirty="0"/>
          </a:p>
        </p:txBody>
      </p:sp>
    </p:spTree>
    <p:extLst>
      <p:ext uri="{BB962C8B-B14F-4D97-AF65-F5344CB8AC3E}">
        <p14:creationId xmlns:p14="http://schemas.microsoft.com/office/powerpoint/2010/main" val="10619648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B7C0"/>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0BB74A62-C72D-4BBD-B6DE-CA4FA64F51CB}"/>
              </a:ext>
            </a:extLst>
          </p:cNvPr>
          <p:cNvSpPr/>
          <p:nvPr/>
        </p:nvSpPr>
        <p:spPr>
          <a:xfrm>
            <a:off x="946652" y="812800"/>
            <a:ext cx="10298696"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itchFamily="18" charset="0"/>
              <a:cs typeface="Times New Roman" pitchFamily="18" charset="0"/>
            </a:endParaRPr>
          </a:p>
        </p:txBody>
      </p:sp>
      <p:sp>
        <p:nvSpPr>
          <p:cNvPr id="37" name="椭圆 36">
            <a:extLst>
              <a:ext uri="{FF2B5EF4-FFF2-40B4-BE49-F238E27FC236}">
                <a16:creationId xmlns="" xmlns:a16="http://schemas.microsoft.com/office/drawing/2014/main" id="{4972B2F3-CAAE-4BEC-93AE-BBF903C0A5AD}"/>
              </a:ext>
            </a:extLst>
          </p:cNvPr>
          <p:cNvSpPr/>
          <p:nvPr/>
        </p:nvSpPr>
        <p:spPr>
          <a:xfrm>
            <a:off x="1847173" y="3099288"/>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 xmlns:a16="http://schemas.microsoft.com/office/drawing/2014/main" id="{F2DFAE10-8C13-4648-BD6E-EA3C40C01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31282">
            <a:off x="358371" y="4921532"/>
            <a:ext cx="1444923" cy="1997588"/>
          </a:xfrm>
          <a:prstGeom prst="rect">
            <a:avLst/>
          </a:prstGeom>
        </p:spPr>
      </p:pic>
      <p:sp>
        <p:nvSpPr>
          <p:cNvPr id="4" name="文本框 3">
            <a:extLst>
              <a:ext uri="{FF2B5EF4-FFF2-40B4-BE49-F238E27FC236}">
                <a16:creationId xmlns="" xmlns:a16="http://schemas.microsoft.com/office/drawing/2014/main" id="{105075FC-8D9E-4BD0-8BC0-B733E846B96D}"/>
              </a:ext>
            </a:extLst>
          </p:cNvPr>
          <p:cNvSpPr txBox="1"/>
          <p:nvPr/>
        </p:nvSpPr>
        <p:spPr>
          <a:xfrm>
            <a:off x="2857501" y="1128571"/>
            <a:ext cx="652652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smtClean="0">
                <a:ln>
                  <a:noFill/>
                </a:ln>
                <a:solidFill>
                  <a:srgbClr val="FF0000"/>
                </a:solidFill>
                <a:effectLst/>
                <a:uLnTx/>
                <a:uFillTx/>
                <a:latin typeface="Times New Roman" pitchFamily="18" charset="0"/>
                <a:ea typeface="等线" panose="02010600030101010101" pitchFamily="2" charset="-122"/>
                <a:cs typeface="Times New Roman" pitchFamily="18" charset="0"/>
              </a:rPr>
              <a:t>Nội</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等线" panose="02010600030101010101" pitchFamily="2" charset="-122"/>
                <a:cs typeface="Times New Roman" pitchFamily="18" charset="0"/>
              </a:rPr>
              <a:t> dung </a:t>
            </a:r>
            <a:r>
              <a:rPr kumimoji="0" lang="en-US" altLang="zh-CN" sz="4800" b="0" i="0" u="none" strike="noStrike" kern="1200" cap="none" spc="0" normalizeH="0" noProof="0" dirty="0" err="1" smtClean="0">
                <a:ln>
                  <a:noFill/>
                </a:ln>
                <a:solidFill>
                  <a:srgbClr val="FF0000"/>
                </a:solidFill>
                <a:effectLst/>
                <a:uLnTx/>
                <a:uFillTx/>
                <a:latin typeface="Times New Roman" pitchFamily="18" charset="0"/>
                <a:ea typeface="等线" panose="02010600030101010101" pitchFamily="2" charset="-122"/>
                <a:cs typeface="Times New Roman" pitchFamily="18" charset="0"/>
              </a:rPr>
              <a:t>bài</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等线" panose="02010600030101010101" pitchFamily="2" charset="-122"/>
                <a:cs typeface="Times New Roman" pitchFamily="18" charset="0"/>
              </a:rPr>
              <a:t> </a:t>
            </a:r>
            <a:r>
              <a:rPr kumimoji="0" lang="en-US" altLang="zh-CN" sz="4800" b="0" i="0" u="none" strike="noStrike" kern="1200" cap="none" spc="0" normalizeH="0" noProof="0" dirty="0" err="1" smtClean="0">
                <a:ln>
                  <a:noFill/>
                </a:ln>
                <a:solidFill>
                  <a:srgbClr val="FF0000"/>
                </a:solidFill>
                <a:effectLst/>
                <a:uLnTx/>
                <a:uFillTx/>
                <a:latin typeface="Times New Roman" pitchFamily="18" charset="0"/>
                <a:ea typeface="等线" panose="02010600030101010101" pitchFamily="2" charset="-122"/>
                <a:cs typeface="Times New Roman" pitchFamily="18" charset="0"/>
              </a:rPr>
              <a:t>học</a:t>
            </a:r>
            <a:endParaRPr kumimoji="0" lang="zh-CN" altLang="en-US" sz="4800" b="0" i="0" u="none" strike="noStrike" kern="1200" cap="none" spc="0" normalizeH="0" baseline="0" noProof="0" dirty="0">
              <a:ln>
                <a:noFill/>
              </a:ln>
              <a:solidFill>
                <a:srgbClr val="FF0000"/>
              </a:solidFill>
              <a:effectLst/>
              <a:uLnTx/>
              <a:uFillTx/>
              <a:latin typeface="Times New Roman" pitchFamily="18" charset="0"/>
              <a:ea typeface="等线" panose="02010600030101010101" pitchFamily="2" charset="-122"/>
              <a:cs typeface="Times New Roman" pitchFamily="18" charset="0"/>
            </a:endParaRPr>
          </a:p>
        </p:txBody>
      </p:sp>
      <p:sp>
        <p:nvSpPr>
          <p:cNvPr id="28" name="文本框 27">
            <a:extLst>
              <a:ext uri="{FF2B5EF4-FFF2-40B4-BE49-F238E27FC236}">
                <a16:creationId xmlns="" xmlns:a16="http://schemas.microsoft.com/office/drawing/2014/main" id="{41778F01-928D-4FF3-9E00-E43BE324128D}"/>
              </a:ext>
            </a:extLst>
          </p:cNvPr>
          <p:cNvSpPr txBox="1"/>
          <p:nvPr/>
        </p:nvSpPr>
        <p:spPr>
          <a:xfrm>
            <a:off x="1909433" y="3064090"/>
            <a:ext cx="470900" cy="523220"/>
          </a:xfrm>
          <a:prstGeom prst="rect">
            <a:avLst/>
          </a:prstGeom>
          <a:noFill/>
        </p:spPr>
        <p:txBody>
          <a:bodyPr wrap="square" rtlCol="0">
            <a:spAutoFit/>
          </a:bodyPr>
          <a:lstStyle/>
          <a:p>
            <a:r>
              <a:rPr lang="en-US" altLang="zh-CN" sz="2800" b="1" dirty="0" smtClean="0">
                <a:solidFill>
                  <a:schemeClr val="bg1"/>
                </a:solidFill>
                <a:latin typeface="Times New Roman" pitchFamily="18" charset="0"/>
                <a:cs typeface="Times New Roman" pitchFamily="18" charset="0"/>
              </a:rPr>
              <a:t>I.</a:t>
            </a:r>
            <a:endParaRPr lang="zh-CN" altLang="en-US" sz="2800" b="1" dirty="0">
              <a:solidFill>
                <a:schemeClr val="bg1"/>
              </a:solidFill>
              <a:latin typeface="Times New Roman" pitchFamily="18" charset="0"/>
              <a:cs typeface="Times New Roman" pitchFamily="18" charset="0"/>
            </a:endParaRPr>
          </a:p>
        </p:txBody>
      </p:sp>
      <p:sp>
        <p:nvSpPr>
          <p:cNvPr id="29" name="文本框 28">
            <a:extLst>
              <a:ext uri="{FF2B5EF4-FFF2-40B4-BE49-F238E27FC236}">
                <a16:creationId xmlns="" xmlns:a16="http://schemas.microsoft.com/office/drawing/2014/main" id="{6F395B04-9135-46FD-A417-29B78B14F0B3}"/>
              </a:ext>
            </a:extLst>
          </p:cNvPr>
          <p:cNvSpPr txBox="1"/>
          <p:nvPr/>
        </p:nvSpPr>
        <p:spPr>
          <a:xfrm>
            <a:off x="2483233" y="2610850"/>
            <a:ext cx="2980308" cy="1384995"/>
          </a:xfrm>
          <a:prstGeom prst="rect">
            <a:avLst/>
          </a:prstGeom>
          <a:noFill/>
        </p:spPr>
        <p:txBody>
          <a:bodyPr wrap="square" rtlCol="0">
            <a:spAutoFit/>
          </a:bodyPr>
          <a:lstStyle/>
          <a:p>
            <a:pPr algn="just"/>
            <a:r>
              <a:rPr lang="vi-VN" sz="2800" b="1" dirty="0" smtClean="0">
                <a:latin typeface="Times New Roman" pitchFamily="18" charset="0"/>
                <a:cs typeface="Times New Roman" pitchFamily="18" charset="0"/>
              </a:rPr>
              <a:t>Bố cục và những yêu cầu của bố cục trong VB</a:t>
            </a:r>
            <a:endParaRPr lang="en-US" sz="2800" dirty="0">
              <a:latin typeface="Times New Roman" pitchFamily="18" charset="0"/>
              <a:cs typeface="Times New Roman" pitchFamily="18" charset="0"/>
            </a:endParaRPr>
          </a:p>
        </p:txBody>
      </p:sp>
      <p:sp>
        <p:nvSpPr>
          <p:cNvPr id="7" name="矩形 6">
            <a:extLst>
              <a:ext uri="{FF2B5EF4-FFF2-40B4-BE49-F238E27FC236}">
                <a16:creationId xmlns="" xmlns:a16="http://schemas.microsoft.com/office/drawing/2014/main" id="{B3AF047D-2066-416E-95B9-FAC24B16F5C3}"/>
              </a:ext>
            </a:extLst>
          </p:cNvPr>
          <p:cNvSpPr/>
          <p:nvPr/>
        </p:nvSpPr>
        <p:spPr>
          <a:xfrm>
            <a:off x="5175251" y="0"/>
            <a:ext cx="18415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 xmlns:a16="http://schemas.microsoft.com/office/drawing/2014/main" id="{409A8936-5C7D-4D72-9D8D-76CF2C94683E}"/>
              </a:ext>
            </a:extLst>
          </p:cNvPr>
          <p:cNvSpPr/>
          <p:nvPr/>
        </p:nvSpPr>
        <p:spPr>
          <a:xfrm>
            <a:off x="5175251" y="6477000"/>
            <a:ext cx="1841500" cy="3810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a:extLst>
              <a:ext uri="{FF2B5EF4-FFF2-40B4-BE49-F238E27FC236}">
                <a16:creationId xmlns="" xmlns:a16="http://schemas.microsoft.com/office/drawing/2014/main" id="{7EBB61F9-A488-49BC-B614-162CA53BC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6970" flipH="1">
            <a:off x="10431362" y="4979580"/>
            <a:ext cx="1403644" cy="1940521"/>
          </a:xfrm>
          <a:prstGeom prst="rect">
            <a:avLst/>
          </a:prstGeom>
        </p:spPr>
      </p:pic>
      <p:sp>
        <p:nvSpPr>
          <p:cNvPr id="36" name="椭圆 35">
            <a:extLst>
              <a:ext uri="{FF2B5EF4-FFF2-40B4-BE49-F238E27FC236}">
                <a16:creationId xmlns="" xmlns:a16="http://schemas.microsoft.com/office/drawing/2014/main" id="{C89DFA38-CC76-481E-812E-0ADF317BAB5D}"/>
              </a:ext>
            </a:extLst>
          </p:cNvPr>
          <p:cNvSpPr/>
          <p:nvPr/>
        </p:nvSpPr>
        <p:spPr>
          <a:xfrm>
            <a:off x="1847173" y="4742394"/>
            <a:ext cx="470900" cy="470900"/>
          </a:xfrm>
          <a:prstGeom prst="ellipse">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 xmlns:a16="http://schemas.microsoft.com/office/drawing/2014/main" id="{10DC88E3-3B15-4371-9955-FEDA4F21526B}"/>
              </a:ext>
            </a:extLst>
          </p:cNvPr>
          <p:cNvSpPr txBox="1"/>
          <p:nvPr/>
        </p:nvSpPr>
        <p:spPr>
          <a:xfrm>
            <a:off x="1840853" y="4684337"/>
            <a:ext cx="470900" cy="523220"/>
          </a:xfrm>
          <a:prstGeom prst="rect">
            <a:avLst/>
          </a:prstGeom>
          <a:noFill/>
        </p:spPr>
        <p:txBody>
          <a:bodyPr wrap="square" rtlCol="0">
            <a:spAutoFit/>
          </a:bodyPr>
          <a:lstStyle/>
          <a:p>
            <a:r>
              <a:rPr lang="en-US" altLang="zh-CN" sz="2800" b="1" dirty="0" smtClean="0">
                <a:solidFill>
                  <a:schemeClr val="bg1"/>
                </a:solidFill>
                <a:latin typeface="Times New Roman" pitchFamily="18" charset="0"/>
                <a:cs typeface="Times New Roman" pitchFamily="18" charset="0"/>
              </a:rPr>
              <a:t>II.</a:t>
            </a:r>
            <a:endParaRPr lang="zh-CN" altLang="en-US" sz="2800" b="1" dirty="0">
              <a:solidFill>
                <a:schemeClr val="bg1"/>
              </a:solidFill>
              <a:latin typeface="Times New Roman" pitchFamily="18" charset="0"/>
              <a:cs typeface="Times New Roman" pitchFamily="18" charset="0"/>
            </a:endParaRPr>
          </a:p>
        </p:txBody>
      </p:sp>
      <p:sp>
        <p:nvSpPr>
          <p:cNvPr id="43" name="文本框 42">
            <a:extLst>
              <a:ext uri="{FF2B5EF4-FFF2-40B4-BE49-F238E27FC236}">
                <a16:creationId xmlns="" xmlns:a16="http://schemas.microsoft.com/office/drawing/2014/main" id="{74D18A3F-ABF8-4657-964F-08A987C5BDB5}"/>
              </a:ext>
            </a:extLst>
          </p:cNvPr>
          <p:cNvSpPr txBox="1"/>
          <p:nvPr/>
        </p:nvSpPr>
        <p:spPr>
          <a:xfrm>
            <a:off x="2483233" y="4688295"/>
            <a:ext cx="3848988" cy="523220"/>
          </a:xfrm>
          <a:prstGeom prst="rect">
            <a:avLst/>
          </a:prstGeom>
          <a:noFill/>
        </p:spPr>
        <p:txBody>
          <a:bodyPr wrap="square" rtlCol="0">
            <a:spAutoFit/>
          </a:bodyPr>
          <a:lstStyle/>
          <a:p>
            <a:r>
              <a:rPr lang="en-US" altLang="zh-CN" sz="2800" b="1" dirty="0" err="1" smtClean="0">
                <a:latin typeface="Times New Roman" pitchFamily="18" charset="0"/>
                <a:ea typeface="幼圆" panose="02010509060101010101" pitchFamily="49" charset="-122"/>
                <a:cs typeface="Times New Roman" pitchFamily="18" charset="0"/>
              </a:rPr>
              <a:t>Luyện</a:t>
            </a:r>
            <a:r>
              <a:rPr lang="en-US" altLang="zh-CN" sz="2800" b="1" dirty="0" smtClean="0">
                <a:latin typeface="Times New Roman" pitchFamily="18" charset="0"/>
                <a:ea typeface="幼圆" panose="02010509060101010101" pitchFamily="49" charset="-122"/>
                <a:cs typeface="Times New Roman" pitchFamily="18" charset="0"/>
              </a:rPr>
              <a:t> </a:t>
            </a:r>
            <a:r>
              <a:rPr lang="en-US" altLang="zh-CN" sz="2800" b="1" dirty="0" err="1" smtClean="0">
                <a:latin typeface="Times New Roman" pitchFamily="18" charset="0"/>
                <a:ea typeface="幼圆" panose="02010509060101010101" pitchFamily="49" charset="-122"/>
                <a:cs typeface="Times New Roman" pitchFamily="18" charset="0"/>
              </a:rPr>
              <a:t>tập</a:t>
            </a:r>
            <a:endParaRPr lang="zh-CN" altLang="en-US" sz="2800" b="1" dirty="0">
              <a:latin typeface="Times New Roman" pitchFamily="18" charset="0"/>
              <a:ea typeface="幼圆" panose="02010509060101010101" pitchFamily="49" charset="-122"/>
              <a:cs typeface="Times New Roman" pitchFamily="18" charset="0"/>
            </a:endParaRPr>
          </a:p>
        </p:txBody>
      </p:sp>
      <p:sp>
        <p:nvSpPr>
          <p:cNvPr id="24" name="Rectangle 23"/>
          <p:cNvSpPr/>
          <p:nvPr/>
        </p:nvSpPr>
        <p:spPr>
          <a:xfrm>
            <a:off x="6729430" y="3895845"/>
            <a:ext cx="3212738" cy="461665"/>
          </a:xfrm>
          <a:prstGeom prst="rect">
            <a:avLst/>
          </a:prstGeom>
        </p:spPr>
        <p:txBody>
          <a:bodyPr wrap="none">
            <a:spAutoFit/>
          </a:bodyPr>
          <a:lstStyle/>
          <a:p>
            <a:pPr algn="ctr"/>
            <a:r>
              <a:rPr lang="en-US" sz="2400" b="1" dirty="0" smtClean="0">
                <a:solidFill>
                  <a:srgbClr val="0070C0"/>
                </a:solidFill>
                <a:latin typeface="Times New Roman" pitchFamily="18" charset="0"/>
                <a:cs typeface="Times New Roman" pitchFamily="18" charset="0"/>
              </a:rPr>
              <a:t>3. </a:t>
            </a:r>
            <a:r>
              <a:rPr lang="vi-VN" sz="2400" b="1" dirty="0" smtClean="0">
                <a:solidFill>
                  <a:srgbClr val="0070C0"/>
                </a:solidFill>
                <a:latin typeface="Times New Roman" pitchFamily="18" charset="0"/>
                <a:cs typeface="Times New Roman" pitchFamily="18" charset="0"/>
              </a:rPr>
              <a:t>Các phần của bố cục</a:t>
            </a:r>
            <a:endParaRPr lang="zh-CN" altLang="en-US" sz="2400" dirty="0">
              <a:solidFill>
                <a:srgbClr val="0070C0"/>
              </a:solidFill>
              <a:latin typeface="Times New Roman" pitchFamily="18" charset="0"/>
              <a:cs typeface="Times New Roman" pitchFamily="18" charset="0"/>
            </a:endParaRPr>
          </a:p>
        </p:txBody>
      </p:sp>
      <p:sp>
        <p:nvSpPr>
          <p:cNvPr id="50177" name="Rectangle 1"/>
          <p:cNvSpPr>
            <a:spLocks noChangeArrowheads="1"/>
          </p:cNvSpPr>
          <p:nvPr/>
        </p:nvSpPr>
        <p:spPr bwMode="auto">
          <a:xfrm>
            <a:off x="6732269" y="2994662"/>
            <a:ext cx="446913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70C0"/>
                </a:solidFill>
                <a:effectLst/>
                <a:latin typeface="+mj-lt"/>
                <a:ea typeface="Times New Roman" pitchFamily="18" charset="0"/>
                <a:cs typeface="Times New Roman" pitchFamily="18" charset="0"/>
              </a:rPr>
              <a:t>2.Những yêu cầu về bố cục trong VB.</a:t>
            </a:r>
            <a:endParaRPr kumimoji="0" lang="vi-VN" sz="2400" b="0" i="0" u="none" strike="noStrike" cap="none" normalizeH="0" baseline="0" dirty="0" smtClean="0">
              <a:ln>
                <a:noFill/>
              </a:ln>
              <a:solidFill>
                <a:srgbClr val="0070C0"/>
              </a:solidFill>
              <a:effectLst/>
              <a:latin typeface="+mj-lt"/>
              <a:cs typeface="Arial" pitchFamily="34" charset="0"/>
            </a:endParaRPr>
          </a:p>
        </p:txBody>
      </p:sp>
      <p:sp>
        <p:nvSpPr>
          <p:cNvPr id="50178" name="Rectangle 2"/>
          <p:cNvSpPr>
            <a:spLocks noChangeArrowheads="1"/>
          </p:cNvSpPr>
          <p:nvPr/>
        </p:nvSpPr>
        <p:spPr bwMode="auto">
          <a:xfrm>
            <a:off x="6732270" y="2366012"/>
            <a:ext cx="374523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70C0"/>
                </a:solidFill>
                <a:effectLst/>
                <a:latin typeface="+mj-lt"/>
                <a:ea typeface="Times New Roman" pitchFamily="18" charset="0"/>
                <a:cs typeface="Times New Roman" pitchFamily="18" charset="0"/>
              </a:rPr>
              <a:t>1. Bố cục của VB là gì?</a:t>
            </a:r>
            <a:endParaRPr kumimoji="0" lang="vi-VN" sz="2400" b="0" i="0" u="none" strike="noStrike" cap="none" normalizeH="0" baseline="0" dirty="0" smtClean="0">
              <a:ln>
                <a:noFill/>
              </a:ln>
              <a:solidFill>
                <a:srgbClr val="0070C0"/>
              </a:solidFill>
              <a:effectLst/>
              <a:latin typeface="+mj-lt"/>
              <a:cs typeface="Arial" pitchFamily="34" charset="0"/>
            </a:endParaRPr>
          </a:p>
        </p:txBody>
      </p:sp>
      <p:cxnSp>
        <p:nvCxnSpPr>
          <p:cNvPr id="39" name="Straight Arrow Connector 38"/>
          <p:cNvCxnSpPr>
            <a:stCxn id="29" idx="3"/>
            <a:endCxn id="50178" idx="1"/>
          </p:cNvCxnSpPr>
          <p:nvPr/>
        </p:nvCxnSpPr>
        <p:spPr>
          <a:xfrm flipV="1">
            <a:off x="5463541" y="2596845"/>
            <a:ext cx="1268729" cy="7065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3"/>
            <a:endCxn id="50177" idx="1"/>
          </p:cNvCxnSpPr>
          <p:nvPr/>
        </p:nvCxnSpPr>
        <p:spPr>
          <a:xfrm>
            <a:off x="5463541" y="3303348"/>
            <a:ext cx="1268728" cy="1068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9" idx="3"/>
            <a:endCxn id="24" idx="1"/>
          </p:cNvCxnSpPr>
          <p:nvPr/>
        </p:nvCxnSpPr>
        <p:spPr>
          <a:xfrm>
            <a:off x="5463541" y="3303348"/>
            <a:ext cx="1265889" cy="8233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86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178"/>
                                        </p:tgtEl>
                                        <p:attrNameLst>
                                          <p:attrName>style.visibility</p:attrName>
                                        </p:attrNameLst>
                                      </p:cBhvr>
                                      <p:to>
                                        <p:strVal val="visible"/>
                                      </p:to>
                                    </p:set>
                                    <p:anim calcmode="lin" valueType="num">
                                      <p:cBhvr additive="base">
                                        <p:cTn id="21" dur="500" fill="hold"/>
                                        <p:tgtEl>
                                          <p:spTgt spid="50178"/>
                                        </p:tgtEl>
                                        <p:attrNameLst>
                                          <p:attrName>ppt_x</p:attrName>
                                        </p:attrNameLst>
                                      </p:cBhvr>
                                      <p:tavLst>
                                        <p:tav tm="0">
                                          <p:val>
                                            <p:strVal val="#ppt_x"/>
                                          </p:val>
                                        </p:tav>
                                        <p:tav tm="100000">
                                          <p:val>
                                            <p:strVal val="#ppt_x"/>
                                          </p:val>
                                        </p:tav>
                                      </p:tavLst>
                                    </p:anim>
                                    <p:anim calcmode="lin" valueType="num">
                                      <p:cBhvr additive="base">
                                        <p:cTn id="22"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0177"/>
                                        </p:tgtEl>
                                        <p:attrNameLst>
                                          <p:attrName>style.visibility</p:attrName>
                                        </p:attrNameLst>
                                      </p:cBhvr>
                                      <p:to>
                                        <p:strVal val="visible"/>
                                      </p:to>
                                    </p:set>
                                    <p:anim calcmode="lin" valueType="num">
                                      <p:cBhvr additive="base">
                                        <p:cTn id="31" dur="500" fill="hold"/>
                                        <p:tgtEl>
                                          <p:spTgt spid="50177"/>
                                        </p:tgtEl>
                                        <p:attrNameLst>
                                          <p:attrName>ppt_x</p:attrName>
                                        </p:attrNameLst>
                                      </p:cBhvr>
                                      <p:tavLst>
                                        <p:tav tm="0">
                                          <p:val>
                                            <p:strVal val="#ppt_x"/>
                                          </p:val>
                                        </p:tav>
                                        <p:tav tm="100000">
                                          <p:val>
                                            <p:strVal val="#ppt_x"/>
                                          </p:val>
                                        </p:tav>
                                      </p:tavLst>
                                    </p:anim>
                                    <p:anim calcmode="lin" valueType="num">
                                      <p:cBhvr additive="base">
                                        <p:cTn id="32" dur="500" fill="hold"/>
                                        <p:tgtEl>
                                          <p:spTgt spid="501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43" grpId="0"/>
      <p:bldP spid="24" grpId="0"/>
      <p:bldP spid="50177" grpId="0"/>
      <p:bldP spid="5017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CB7C0"/>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B37C4467-3D79-4452-B631-B6A11322C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52" y="2764750"/>
            <a:ext cx="3028869" cy="4187376"/>
          </a:xfrm>
          <a:prstGeom prst="rect">
            <a:avLst/>
          </a:prstGeom>
        </p:spPr>
      </p:pic>
      <p:sp>
        <p:nvSpPr>
          <p:cNvPr id="3" name="圆: 空心 2">
            <a:extLst>
              <a:ext uri="{FF2B5EF4-FFF2-40B4-BE49-F238E27FC236}">
                <a16:creationId xmlns="" xmlns:a16="http://schemas.microsoft.com/office/drawing/2014/main" id="{5883B9ED-2B30-45C5-B0E0-BF843A31991D}"/>
              </a:ext>
            </a:extLst>
          </p:cNvPr>
          <p:cNvSpPr/>
          <p:nvPr/>
        </p:nvSpPr>
        <p:spPr>
          <a:xfrm>
            <a:off x="-372150" y="5977852"/>
            <a:ext cx="744299" cy="744299"/>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a:extLst>
              <a:ext uri="{FF2B5EF4-FFF2-40B4-BE49-F238E27FC236}">
                <a16:creationId xmlns="" xmlns:a16="http://schemas.microsoft.com/office/drawing/2014/main" id="{2CAD17AB-E07D-46BE-A9D7-DF73D394E372}"/>
              </a:ext>
            </a:extLst>
          </p:cNvPr>
          <p:cNvSpPr txBox="1"/>
          <p:nvPr/>
        </p:nvSpPr>
        <p:spPr>
          <a:xfrm>
            <a:off x="3523787" y="611784"/>
            <a:ext cx="4616605" cy="5632311"/>
          </a:xfrm>
          <a:prstGeom prst="rect">
            <a:avLst/>
          </a:prstGeom>
          <a:noFill/>
        </p:spPr>
        <p:txBody>
          <a:bodyPr wrap="square" rtlCol="0">
            <a:spAutoFit/>
          </a:bodyPr>
          <a:lstStyle/>
          <a:p>
            <a:pPr algn="just"/>
            <a:r>
              <a:rPr lang="vi-VN" sz="7200" b="1" dirty="0" smtClean="0">
                <a:latin typeface="Times New Roman" pitchFamily="18" charset="0"/>
                <a:cs typeface="Times New Roman" pitchFamily="18" charset="0"/>
              </a:rPr>
              <a:t>Bố cục và những yêu cầu của bố cục trong </a:t>
            </a:r>
            <a:r>
              <a:rPr lang="en-US" sz="7200" b="1" dirty="0" err="1" smtClean="0">
                <a:latin typeface="Times New Roman" pitchFamily="18" charset="0"/>
                <a:cs typeface="Times New Roman" pitchFamily="18" charset="0"/>
              </a:rPr>
              <a:t>văn</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bản</a:t>
            </a:r>
            <a:endParaRPr lang="en-US" sz="7200" dirty="0">
              <a:latin typeface="Times New Roman" pitchFamily="18" charset="0"/>
              <a:cs typeface="Times New Roman" pitchFamily="18" charset="0"/>
            </a:endParaRPr>
          </a:p>
        </p:txBody>
      </p:sp>
      <p:sp>
        <p:nvSpPr>
          <p:cNvPr id="9" name="椭圆 8">
            <a:extLst>
              <a:ext uri="{FF2B5EF4-FFF2-40B4-BE49-F238E27FC236}">
                <a16:creationId xmlns="" xmlns:a16="http://schemas.microsoft.com/office/drawing/2014/main" id="{32BB0EFB-2034-4BC0-AB00-DEF3A801D4E4}"/>
              </a:ext>
            </a:extLst>
          </p:cNvPr>
          <p:cNvSpPr/>
          <p:nvPr/>
        </p:nvSpPr>
        <p:spPr>
          <a:xfrm>
            <a:off x="749301" y="13589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 xmlns:a16="http://schemas.microsoft.com/office/drawing/2014/main" id="{007C4FB4-A498-4F1E-8FAB-0C15A168C59E}"/>
              </a:ext>
            </a:extLst>
          </p:cNvPr>
          <p:cNvSpPr/>
          <p:nvPr/>
        </p:nvSpPr>
        <p:spPr>
          <a:xfrm>
            <a:off x="8278612" y="-1316950"/>
            <a:ext cx="7171795" cy="681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 xmlns:a16="http://schemas.microsoft.com/office/drawing/2014/main" id="{4DD2C7C1-843B-4ACE-B759-6F541DAD96F7}"/>
              </a:ext>
            </a:extLst>
          </p:cNvPr>
          <p:cNvSpPr txBox="1"/>
          <p:nvPr/>
        </p:nvSpPr>
        <p:spPr>
          <a:xfrm>
            <a:off x="9221404" y="205520"/>
            <a:ext cx="2778443" cy="3770263"/>
          </a:xfrm>
          <a:prstGeom prst="rect">
            <a:avLst/>
          </a:prstGeom>
          <a:noFill/>
        </p:spPr>
        <p:txBody>
          <a:bodyPr wrap="square" rtlCol="0">
            <a:spAutoFit/>
          </a:bodyPr>
          <a:lstStyle/>
          <a:p>
            <a:r>
              <a:rPr lang="en-US" altLang="zh-CN" sz="23900" dirty="0" smtClean="0">
                <a:solidFill>
                  <a:srgbClr val="9CB7C0"/>
                </a:solidFill>
                <a:latin typeface="Times New Roman" pitchFamily="18" charset="0"/>
                <a:cs typeface="Times New Roman" pitchFamily="18" charset="0"/>
              </a:rPr>
              <a:t>I.</a:t>
            </a:r>
            <a:endParaRPr lang="zh-CN" altLang="en-US" sz="23900" dirty="0">
              <a:solidFill>
                <a:srgbClr val="9CB7C0"/>
              </a:solidFill>
              <a:latin typeface="Times New Roman" pitchFamily="18" charset="0"/>
              <a:cs typeface="Times New Roman" pitchFamily="18" charset="0"/>
            </a:endParaRPr>
          </a:p>
        </p:txBody>
      </p:sp>
      <p:sp>
        <p:nvSpPr>
          <p:cNvPr id="16" name="圆: 空心 15">
            <a:extLst>
              <a:ext uri="{FF2B5EF4-FFF2-40B4-BE49-F238E27FC236}">
                <a16:creationId xmlns="" xmlns:a16="http://schemas.microsoft.com/office/drawing/2014/main" id="{56B8C8A0-6AC0-45C6-A473-0197C2E94442}"/>
              </a:ext>
            </a:extLst>
          </p:cNvPr>
          <p:cNvSpPr/>
          <p:nvPr/>
        </p:nvSpPr>
        <p:spPr>
          <a:xfrm>
            <a:off x="8644851" y="5234241"/>
            <a:ext cx="744299" cy="744299"/>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8125434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57E461EF-A254-4E66-A9A5-9CB8637E9163}"/>
              </a:ext>
            </a:extLst>
          </p:cNvPr>
          <p:cNvSpPr/>
          <p:nvPr/>
        </p:nvSpPr>
        <p:spPr>
          <a:xfrm>
            <a:off x="-1" y="-1"/>
            <a:ext cx="816429" cy="805543"/>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rgbClr val="FF0000"/>
                </a:solidFill>
                <a:latin typeface="Times New Roman" pitchFamily="18" charset="0"/>
                <a:cs typeface="Times New Roman" pitchFamily="18" charset="0"/>
              </a:rPr>
              <a:t>1.</a:t>
            </a:r>
            <a:endParaRPr lang="zh-CN" altLang="en-US" sz="3600" b="1" dirty="0">
              <a:solidFill>
                <a:srgbClr val="FF0000"/>
              </a:solidFill>
              <a:latin typeface="Times New Roman" pitchFamily="18" charset="0"/>
              <a:cs typeface="Times New Roman" pitchFamily="18" charset="0"/>
            </a:endParaRPr>
          </a:p>
        </p:txBody>
      </p:sp>
      <p:sp>
        <p:nvSpPr>
          <p:cNvPr id="22" name="圆: 空心 21">
            <a:extLst>
              <a:ext uri="{FF2B5EF4-FFF2-40B4-BE49-F238E27FC236}">
                <a16:creationId xmlns="" xmlns:a16="http://schemas.microsoft.com/office/drawing/2014/main" id="{B02F9216-1849-49E7-B5A9-C9E4A22D6AEA}"/>
              </a:ext>
            </a:extLst>
          </p:cNvPr>
          <p:cNvSpPr/>
          <p:nvPr/>
        </p:nvSpPr>
        <p:spPr>
          <a:xfrm>
            <a:off x="9709149" y="-377825"/>
            <a:ext cx="1543051" cy="1543050"/>
          </a:xfrm>
          <a:prstGeom prst="donu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圆: 空心 22">
            <a:extLst>
              <a:ext uri="{FF2B5EF4-FFF2-40B4-BE49-F238E27FC236}">
                <a16:creationId xmlns="" xmlns:a16="http://schemas.microsoft.com/office/drawing/2014/main" id="{4C9713E5-782E-444A-A177-C7FEDF482228}"/>
              </a:ext>
            </a:extLst>
          </p:cNvPr>
          <p:cNvSpPr/>
          <p:nvPr/>
        </p:nvSpPr>
        <p:spPr>
          <a:xfrm>
            <a:off x="172005" y="6318805"/>
            <a:ext cx="1078393" cy="1078393"/>
          </a:xfrm>
          <a:prstGeom prst="donu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a:extLst>
              <a:ext uri="{FF2B5EF4-FFF2-40B4-BE49-F238E27FC236}">
                <a16:creationId xmlns="" xmlns:a16="http://schemas.microsoft.com/office/drawing/2014/main" id="{6CEFDE93-C736-44EB-87AA-90C98D775170}"/>
              </a:ext>
            </a:extLst>
          </p:cNvPr>
          <p:cNvSpPr txBox="1"/>
          <p:nvPr/>
        </p:nvSpPr>
        <p:spPr>
          <a:xfrm>
            <a:off x="887361" y="48454"/>
            <a:ext cx="8594099" cy="769441"/>
          </a:xfrm>
          <a:prstGeom prst="rect">
            <a:avLst/>
          </a:prstGeom>
          <a:noFill/>
        </p:spPr>
        <p:txBody>
          <a:bodyPr wrap="square" rtlCol="0">
            <a:spAutoFit/>
          </a:bodyPr>
          <a:lstStyle/>
          <a:p>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Bố</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cục</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của</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văn</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bản</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là</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4400" b="1" spc="300" dirty="0" err="1" smtClean="0">
                <a:solidFill>
                  <a:srgbClr val="FF0000"/>
                </a:solidFill>
                <a:latin typeface="Times New Roman" pitchFamily="18" charset="0"/>
                <a:ea typeface="幼圆" panose="02010509060101010101" pitchFamily="49" charset="-122"/>
                <a:cs typeface="Times New Roman" pitchFamily="18" charset="0"/>
              </a:rPr>
              <a:t>gì</a:t>
            </a:r>
            <a:r>
              <a:rPr lang="en-US" altLang="zh-CN" sz="4400" b="1" spc="300" dirty="0" smtClean="0">
                <a:solidFill>
                  <a:srgbClr val="FF0000"/>
                </a:solidFill>
                <a:latin typeface="Times New Roman" pitchFamily="18" charset="0"/>
                <a:ea typeface="幼圆" panose="02010509060101010101" pitchFamily="49" charset="-122"/>
                <a:cs typeface="Times New Roman" pitchFamily="18" charset="0"/>
              </a:rPr>
              <a:t>?</a:t>
            </a:r>
            <a:endParaRPr lang="zh-CN" altLang="en-US" sz="4400" b="1" spc="300" dirty="0">
              <a:solidFill>
                <a:srgbClr val="FF0000"/>
              </a:solidFill>
              <a:latin typeface="Times New Roman" pitchFamily="18" charset="0"/>
              <a:ea typeface="幼圆" panose="02010509060101010101" pitchFamily="49" charset="-122"/>
              <a:cs typeface="Times New Roman" pitchFamily="18" charset="0"/>
            </a:endParaRPr>
          </a:p>
        </p:txBody>
      </p:sp>
      <p:pic>
        <p:nvPicPr>
          <p:cNvPr id="21" name="Picture 20" descr="22858PICdbgea5Gz679dY_PIC2018.png"/>
          <p:cNvPicPr>
            <a:picLocks noChangeAspect="1"/>
          </p:cNvPicPr>
          <p:nvPr/>
        </p:nvPicPr>
        <p:blipFill>
          <a:blip r:embed="rId3" cstate="print"/>
          <a:stretch>
            <a:fillRect/>
          </a:stretch>
        </p:blipFill>
        <p:spPr>
          <a:xfrm>
            <a:off x="9535885" y="3657600"/>
            <a:ext cx="3200400" cy="3200400"/>
          </a:xfrm>
          <a:prstGeom prst="rect">
            <a:avLst/>
          </a:prstGeom>
        </p:spPr>
      </p:pic>
      <p:sp>
        <p:nvSpPr>
          <p:cNvPr id="25" name="Cloud Callout 24"/>
          <p:cNvSpPr/>
          <p:nvPr/>
        </p:nvSpPr>
        <p:spPr>
          <a:xfrm flipH="1">
            <a:off x="7132321" y="1186546"/>
            <a:ext cx="4903471" cy="2699657"/>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sắp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xếp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6" name="Rectangle 25"/>
          <p:cNvSpPr/>
          <p:nvPr/>
        </p:nvSpPr>
        <p:spPr>
          <a:xfrm>
            <a:off x="0" y="828676"/>
            <a:ext cx="9864091" cy="6109365"/>
          </a:xfrm>
          <a:prstGeom prst="rect">
            <a:avLst/>
          </a:prstGeom>
        </p:spPr>
        <p:txBody>
          <a:bodyPr wrap="square">
            <a:spAutoFit/>
          </a:bodyPr>
          <a:lstStyle/>
          <a:p>
            <a:pPr algn="ctr"/>
            <a:r>
              <a:rPr lang="vi-VN" sz="2300" dirty="0" smtClean="0">
                <a:latin typeface="+mj-lt"/>
              </a:rPr>
              <a:t>Cộng hoà xã hội chủ nghĩa Việt Nam</a:t>
            </a:r>
          </a:p>
          <a:p>
            <a:pPr algn="ctr"/>
            <a:r>
              <a:rPr lang="vi-VN" sz="2300" dirty="0" smtClean="0">
                <a:latin typeface="+mj-lt"/>
              </a:rPr>
              <a:t>Độc lập – Tự do – Hạnh phúc</a:t>
            </a:r>
          </a:p>
          <a:p>
            <a:pPr algn="ctr"/>
            <a:endParaRPr lang="en-US" sz="2300" b="1" dirty="0" smtClean="0">
              <a:latin typeface="Times New Roman" pitchFamily="18" charset="0"/>
              <a:cs typeface="Times New Roman" pitchFamily="18" charset="0"/>
            </a:endParaRPr>
          </a:p>
          <a:p>
            <a:pPr algn="ctr"/>
            <a:r>
              <a:rPr lang="en-US" sz="2300" b="1" dirty="0" smtClean="0">
                <a:latin typeface="Times New Roman" pitchFamily="18" charset="0"/>
                <a:cs typeface="Times New Roman" pitchFamily="18" charset="0"/>
              </a:rPr>
              <a:t>ĐƠN</a:t>
            </a:r>
            <a:r>
              <a:rPr lang="vi-VN" sz="2300" b="1" dirty="0" smtClean="0">
                <a:latin typeface="Times New Roman" pitchFamily="18" charset="0"/>
                <a:cs typeface="Times New Roman" pitchFamily="18" charset="0"/>
              </a:rPr>
              <a:t> </a:t>
            </a:r>
            <a:r>
              <a:rPr lang="vi-VN" sz="2300" b="1" dirty="0" smtClean="0">
                <a:latin typeface="+mj-lt"/>
              </a:rPr>
              <a:t>XIN NGHỈ HỌC</a:t>
            </a:r>
          </a:p>
          <a:p>
            <a:r>
              <a:rPr lang="vi-VN" sz="2300" dirty="0" smtClean="0">
                <a:latin typeface="+mj-lt"/>
              </a:rPr>
              <a:t>Kính gửi: Cô giáo chủ nhiệm và cô giáo phụ trách bộ môn</a:t>
            </a:r>
            <a:r>
              <a:rPr lang="en-US" sz="2300" dirty="0" smtClean="0">
                <a:latin typeface="+mj-lt"/>
              </a:rPr>
              <a:t> </a:t>
            </a:r>
            <a:r>
              <a:rPr lang="en-US" sz="2300" dirty="0" err="1" smtClean="0">
                <a:latin typeface="Times New Roman" pitchFamily="18" charset="0"/>
                <a:cs typeface="Times New Roman" pitchFamily="18" charset="0"/>
              </a:rPr>
              <a:t>Ngữ</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văn</a:t>
            </a:r>
            <a:endParaRPr lang="vi-VN" sz="2300" dirty="0" smtClean="0">
              <a:latin typeface="Times New Roman" pitchFamily="18" charset="0"/>
              <a:cs typeface="Times New Roman" pitchFamily="18" charset="0"/>
            </a:endParaRPr>
          </a:p>
          <a:p>
            <a:r>
              <a:rPr lang="vi-VN" sz="2300" dirty="0" smtClean="0">
                <a:latin typeface="+mj-lt"/>
              </a:rPr>
              <a:t>Em tên là: Nguyễn Văn A</a:t>
            </a:r>
          </a:p>
          <a:p>
            <a:r>
              <a:rPr lang="vi-VN" sz="2300" dirty="0" smtClean="0">
                <a:latin typeface="+mj-lt"/>
              </a:rPr>
              <a:t>Học sinh lớp: </a:t>
            </a:r>
            <a:r>
              <a:rPr lang="en-US" sz="2300" dirty="0" smtClean="0">
                <a:latin typeface="Times New Roman" pitchFamily="18" charset="0"/>
                <a:cs typeface="Times New Roman" pitchFamily="18" charset="0"/>
              </a:rPr>
              <a:t>7</a:t>
            </a:r>
            <a:r>
              <a:rPr lang="vi-VN" sz="2300" dirty="0" smtClean="0">
                <a:latin typeface="+mj-lt"/>
              </a:rPr>
              <a:t>B</a:t>
            </a:r>
          </a:p>
          <a:p>
            <a:r>
              <a:rPr lang="vi-VN" sz="2300" dirty="0" smtClean="0">
                <a:latin typeface="+mj-lt"/>
              </a:rPr>
              <a:t>Em viết đơn này xin phép được nghỉ học từ ngày </a:t>
            </a:r>
            <a:r>
              <a:rPr lang="en-US" sz="2300" dirty="0" smtClean="0">
                <a:latin typeface="Times New Roman" pitchFamily="18" charset="0"/>
                <a:cs typeface="Times New Roman" pitchFamily="18" charset="0"/>
              </a:rPr>
              <a:t>10/9/2019</a:t>
            </a:r>
            <a:endParaRPr lang="vi-VN" sz="2300" dirty="0" smtClean="0">
              <a:latin typeface="Times New Roman" pitchFamily="18" charset="0"/>
              <a:cs typeface="Times New Roman" pitchFamily="18" charset="0"/>
            </a:endParaRPr>
          </a:p>
          <a:p>
            <a:r>
              <a:rPr lang="vi-VN" sz="2300" dirty="0" smtClean="0">
                <a:latin typeface="+mj-lt"/>
              </a:rPr>
              <a:t>Lí do viết đơn: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bị</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ốm</a:t>
            </a:r>
            <a:endParaRPr lang="en-US" sz="2300" dirty="0" smtClean="0">
              <a:latin typeface="Times New Roman" pitchFamily="18" charset="0"/>
              <a:cs typeface="Times New Roman" pitchFamily="18" charset="0"/>
            </a:endParaRPr>
          </a:p>
          <a:p>
            <a:r>
              <a:rPr lang="vi-VN" sz="2300" dirty="0" smtClean="0">
                <a:latin typeface="+mj-lt"/>
              </a:rPr>
              <a:t>Sau thời gian nghỉ học, em hứa sẽ ghi chép và học bài đầy đủ. Nếu nói dối hoặc không học bài em xin chịu mọi hình phạt mà cố và nhà trường đưa gia. Mong được sự đồng ý của cô.</a:t>
            </a:r>
          </a:p>
          <a:p>
            <a:r>
              <a:rPr lang="vi-VN" sz="2300" dirty="0" smtClean="0">
                <a:latin typeface="+mj-lt"/>
              </a:rPr>
              <a:t>Em xin chân thành cảm ơn!</a:t>
            </a:r>
          </a:p>
          <a:p>
            <a:pPr algn="r"/>
            <a:r>
              <a:rPr lang="en-US" sz="2300" dirty="0" err="1" smtClean="0">
                <a:latin typeface="Times New Roman" pitchFamily="18" charset="0"/>
                <a:cs typeface="Times New Roman" pitchFamily="18" charset="0"/>
              </a:rPr>
              <a:t>Liên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Hà</a:t>
            </a:r>
            <a:r>
              <a:rPr lang="vi-VN" sz="2300" dirty="0" smtClean="0">
                <a:latin typeface="+mj-lt"/>
              </a:rPr>
              <a:t>, ngày</a:t>
            </a:r>
            <a:r>
              <a:rPr lang="en-US" sz="2300" dirty="0" smtClean="0">
                <a:latin typeface="+mj-lt"/>
              </a:rPr>
              <a:t> </a:t>
            </a:r>
            <a:r>
              <a:rPr lang="en-US" sz="2300" dirty="0" smtClean="0">
                <a:latin typeface="Times New Roman" pitchFamily="18" charset="0"/>
                <a:cs typeface="Times New Roman" pitchFamily="18" charset="0"/>
              </a:rPr>
              <a:t>9</a:t>
            </a:r>
            <a:r>
              <a:rPr lang="vi-VN" sz="2300" dirty="0" smtClean="0">
                <a:latin typeface="+mj-lt"/>
              </a:rPr>
              <a:t> tháng</a:t>
            </a:r>
            <a:r>
              <a:rPr lang="en-US" sz="2300" dirty="0" smtClean="0">
                <a:latin typeface="+mj-lt"/>
              </a:rPr>
              <a:t> </a:t>
            </a:r>
            <a:r>
              <a:rPr lang="en-US" sz="2300" dirty="0" smtClean="0">
                <a:latin typeface="Times New Roman" pitchFamily="18" charset="0"/>
                <a:cs typeface="Times New Roman" pitchFamily="18" charset="0"/>
              </a:rPr>
              <a:t>9</a:t>
            </a:r>
            <a:r>
              <a:rPr lang="vi-VN" sz="2300" dirty="0" smtClean="0">
                <a:latin typeface="+mj-lt"/>
              </a:rPr>
              <a:t> năm</a:t>
            </a:r>
            <a:r>
              <a:rPr lang="en-US" sz="2300" dirty="0" smtClean="0">
                <a:latin typeface="+mj-lt"/>
              </a:rPr>
              <a:t> </a:t>
            </a:r>
            <a:r>
              <a:rPr lang="en-US" sz="2300" dirty="0" smtClean="0">
                <a:latin typeface="Times New Roman" pitchFamily="18" charset="0"/>
                <a:cs typeface="Times New Roman" pitchFamily="18" charset="0"/>
              </a:rPr>
              <a:t>2019</a:t>
            </a:r>
            <a:endParaRPr lang="vi-VN" sz="2300" dirty="0" smtClean="0">
              <a:latin typeface="Times New Roman" pitchFamily="18" charset="0"/>
              <a:cs typeface="Times New Roman" pitchFamily="18" charset="0"/>
            </a:endParaRPr>
          </a:p>
          <a:p>
            <a:pPr algn="r"/>
            <a:r>
              <a:rPr lang="vi-VN" sz="2300" dirty="0" smtClean="0">
                <a:latin typeface="+mj-lt"/>
              </a:rPr>
              <a:t>Người làm đơn</a:t>
            </a:r>
            <a:endParaRPr lang="en-US" sz="2300" dirty="0" smtClean="0">
              <a:latin typeface="+mj-lt"/>
            </a:endParaRPr>
          </a:p>
          <a:p>
            <a:pPr algn="ctr"/>
            <a:r>
              <a:rPr lang="en-US" sz="2300" dirty="0" smtClean="0">
                <a:latin typeface="+mj-lt"/>
              </a:rPr>
              <a:t>								       A</a:t>
            </a:r>
          </a:p>
          <a:p>
            <a:pPr algn="r"/>
            <a:r>
              <a:rPr lang="en-US" sz="2300" dirty="0" err="1" smtClean="0">
                <a:latin typeface="Times New Roman" pitchFamily="18" charset="0"/>
                <a:cs typeface="Times New Roman" pitchFamily="18" charset="0"/>
              </a:rPr>
              <a:t>Nguyễn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Văn</a:t>
            </a:r>
            <a:r>
              <a:rPr lang="en-US" sz="2300" dirty="0" smtClean="0">
                <a:latin typeface="Times New Roman" pitchFamily="18" charset="0"/>
                <a:cs typeface="Times New Roman" pitchFamily="18" charset="0"/>
              </a:rPr>
              <a:t> A</a:t>
            </a:r>
            <a:endParaRPr lang="vi-VN" sz="2300" dirty="0">
              <a:latin typeface="Times New Roman" pitchFamily="18" charset="0"/>
              <a:cs typeface="Times New Roman" pitchFamily="18" charset="0"/>
            </a:endParaRPr>
          </a:p>
        </p:txBody>
      </p:sp>
    </p:spTree>
    <p:extLst>
      <p:ext uri="{BB962C8B-B14F-4D97-AF65-F5344CB8AC3E}">
        <p14:creationId xmlns:p14="http://schemas.microsoft.com/office/powerpoint/2010/main" val="18722258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C32415A8-7DEE-4D08-B679-29788756920D}"/>
              </a:ext>
            </a:extLst>
          </p:cNvPr>
          <p:cNvSpPr txBox="1"/>
          <p:nvPr/>
        </p:nvSpPr>
        <p:spPr>
          <a:xfrm>
            <a:off x="7452361" y="206252"/>
            <a:ext cx="4537711" cy="1569660"/>
          </a:xfrm>
          <a:prstGeom prst="rect">
            <a:avLst/>
          </a:prstGeom>
          <a:noFill/>
        </p:spPr>
        <p:txBody>
          <a:bodyPr wrap="square" rtlCol="0">
            <a:spAutoFit/>
          </a:bodyPr>
          <a:lstStyle/>
          <a:p>
            <a:pPr algn="just"/>
            <a:r>
              <a:rPr lang="en-US" sz="2400" b="1" i="1" dirty="0" smtClean="0">
                <a:latin typeface="Times New Roman" pitchFamily="18" charset="0"/>
                <a:cs typeface="Times New Roman" pitchFamily="18" charset="0"/>
              </a:rPr>
              <a:t>Theo </a:t>
            </a:r>
            <a:r>
              <a:rPr lang="en-US" sz="2400" b="1" i="1" dirty="0" err="1" smtClean="0">
                <a:latin typeface="Times New Roman" pitchFamily="18" charset="0"/>
                <a:cs typeface="Times New Roman" pitchFamily="18" charset="0"/>
              </a:rPr>
              <a:t>em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có</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viết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tiêu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đề</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được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không</a:t>
            </a:r>
            <a:r>
              <a:rPr lang="en-US" sz="2400" b="1" i="1" dirty="0" smtClean="0">
                <a:latin typeface="Times New Roman" pitchFamily="18" charset="0"/>
                <a:cs typeface="Times New Roman" pitchFamily="18" charset="0"/>
              </a:rPr>
              <a:t>? Hay </a:t>
            </a:r>
            <a:r>
              <a:rPr lang="en-US" sz="2400" b="1" i="1" dirty="0" err="1" smtClean="0">
                <a:latin typeface="Times New Roman" pitchFamily="18" charset="0"/>
                <a:cs typeface="Times New Roman" pitchFamily="18" charset="0"/>
              </a:rPr>
              <a:t>lời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hứa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lời</a:t>
            </a:r>
            <a:r>
              <a:rPr lang="en-US" sz="2400" b="1" i="1" dirty="0" smtClean="0">
                <a:latin typeface="Times New Roman" pitchFamily="18" charset="0"/>
                <a:cs typeface="Times New Roman" pitchFamily="18" charset="0"/>
              </a:rPr>
              <a:t> cam </a:t>
            </a:r>
            <a:r>
              <a:rPr lang="en-US" sz="2400" b="1" i="1" dirty="0" err="1" smtClean="0">
                <a:latin typeface="Times New Roman" pitchFamily="18" charset="0"/>
                <a:cs typeface="Times New Roman" pitchFamily="18" charset="0"/>
              </a:rPr>
              <a:t>đoan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viết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lý</a:t>
            </a:r>
            <a:r>
              <a:rPr lang="en-US" sz="2400" b="1" i="1" dirty="0" smtClean="0">
                <a:latin typeface="Times New Roman" pitchFamily="18" charset="0"/>
                <a:cs typeface="Times New Roman" pitchFamily="18" charset="0"/>
              </a:rPr>
              <a:t> do </a:t>
            </a:r>
            <a:r>
              <a:rPr lang="en-US" sz="2400" b="1" i="1" dirty="0" err="1" smtClean="0">
                <a:latin typeface="Times New Roman" pitchFamily="18" charset="0"/>
                <a:cs typeface="Times New Roman" pitchFamily="18" charset="0"/>
              </a:rPr>
              <a:t>được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không</a:t>
            </a:r>
            <a:r>
              <a:rPr lang="en-US" sz="2400" b="1" i="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8" name="文本框 7">
            <a:extLst>
              <a:ext uri="{FF2B5EF4-FFF2-40B4-BE49-F238E27FC236}">
                <a16:creationId xmlns="" xmlns:a16="http://schemas.microsoft.com/office/drawing/2014/main" id="{B5D2B8F7-FB33-4697-A5D4-9912B68F46E3}"/>
              </a:ext>
            </a:extLst>
          </p:cNvPr>
          <p:cNvSpPr txBox="1"/>
          <p:nvPr/>
        </p:nvSpPr>
        <p:spPr>
          <a:xfrm>
            <a:off x="7548532" y="1689376"/>
            <a:ext cx="3207875" cy="830997"/>
          </a:xfrm>
          <a:prstGeom prst="rect">
            <a:avLst/>
          </a:prstGeom>
          <a:noFill/>
        </p:spPr>
        <p:txBody>
          <a:bodyPr wrap="square" rtlCol="0">
            <a:spAutoFit/>
          </a:bodyPr>
          <a:lstStyle/>
          <a:p>
            <a:pPr marL="0" marR="0" lvl="0" indent="0" algn="just" defTabSz="457200" rtl="0" eaLnBrk="1" fontAlgn="auto" latinLnBrk="0" hangingPunct="1">
              <a:lnSpc>
                <a:spcPct val="200000"/>
              </a:lnSpc>
              <a:spcBef>
                <a:spcPts val="0"/>
              </a:spcBef>
              <a:spcAft>
                <a:spcPts val="0"/>
              </a:spcAft>
              <a:buClrTx/>
              <a:buSzTx/>
              <a:buFontTx/>
              <a:buNone/>
              <a:tabLst/>
              <a:defRPr/>
            </a:pPr>
            <a:r>
              <a:rPr lang="en-US" altLang="zh-CN" sz="2400" dirty="0" smtClean="0">
                <a:solidFill>
                  <a:prstClr val="black">
                    <a:lumMod val="85000"/>
                    <a:lumOff val="15000"/>
                  </a:prstClr>
                </a:solidFill>
                <a:latin typeface="Times New Roman" pitchFamily="18" charset="0"/>
                <a:ea typeface="等线" panose="02010600030101010101" pitchFamily="2" charset="-122"/>
                <a:cs typeface="Times New Roman" pitchFamily="18" charset="0"/>
                <a:sym typeface="Wingdings" pitchFamily="2" charset="2"/>
              </a:rPr>
              <a:t> </a:t>
            </a:r>
            <a:r>
              <a:rPr lang="en-US" altLang="zh-CN" sz="2400" dirty="0" err="1" smtClean="0">
                <a:solidFill>
                  <a:prstClr val="black">
                    <a:lumMod val="85000"/>
                    <a:lumOff val="15000"/>
                  </a:prstClr>
                </a:solidFill>
                <a:latin typeface="Times New Roman" pitchFamily="18" charset="0"/>
                <a:ea typeface="等线" panose="02010600030101010101" pitchFamily="2" charset="-122"/>
                <a:cs typeface="Times New Roman" pitchFamily="18" charset="0"/>
              </a:rPr>
              <a:t>Không</a:t>
            </a:r>
            <a:r>
              <a:rPr lang="en-US" altLang="zh-CN" sz="2400" dirty="0" smtClean="0">
                <a:solidFill>
                  <a:prstClr val="black">
                    <a:lumMod val="85000"/>
                    <a:lumOff val="15000"/>
                  </a:prstClr>
                </a:solidFill>
                <a:latin typeface="Times New Roman" pitchFamily="18" charset="0"/>
                <a:ea typeface="等线" panose="02010600030101010101" pitchFamily="2" charset="-122"/>
                <a:cs typeface="Times New Roman" pitchFamily="18" charset="0"/>
              </a:rPr>
              <a:t> </a:t>
            </a:r>
            <a:r>
              <a:rPr lang="en-US" altLang="zh-CN" sz="2400" dirty="0" err="1" smtClean="0">
                <a:solidFill>
                  <a:prstClr val="black">
                    <a:lumMod val="85000"/>
                    <a:lumOff val="15000"/>
                  </a:prstClr>
                </a:solidFill>
                <a:latin typeface="Times New Roman" pitchFamily="18" charset="0"/>
                <a:ea typeface="等线" panose="02010600030101010101" pitchFamily="2" charset="-122"/>
                <a:cs typeface="Times New Roman" pitchFamily="18" charset="0"/>
              </a:rPr>
              <a:t>nên</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Times New Roman" pitchFamily="18" charset="0"/>
              <a:ea typeface="等线" panose="02010600030101010101" pitchFamily="2" charset="-122"/>
              <a:cs typeface="Times New Roman" pitchFamily="18" charset="0"/>
            </a:endParaRPr>
          </a:p>
        </p:txBody>
      </p:sp>
      <p:sp>
        <p:nvSpPr>
          <p:cNvPr id="11" name="文本框 10">
            <a:extLst>
              <a:ext uri="{FF2B5EF4-FFF2-40B4-BE49-F238E27FC236}">
                <a16:creationId xmlns="" xmlns:a16="http://schemas.microsoft.com/office/drawing/2014/main" id="{DF2EE613-0226-4263-95B4-BA02317CE227}"/>
              </a:ext>
            </a:extLst>
          </p:cNvPr>
          <p:cNvSpPr txBox="1"/>
          <p:nvPr/>
        </p:nvSpPr>
        <p:spPr>
          <a:xfrm>
            <a:off x="7498080" y="2811365"/>
            <a:ext cx="4331971" cy="1200329"/>
          </a:xfrm>
          <a:prstGeom prst="rect">
            <a:avLst/>
          </a:prstGeom>
          <a:noFill/>
        </p:spPr>
        <p:txBody>
          <a:bodyPr wrap="square" rtlCol="0">
            <a:spAutoFit/>
          </a:bodyPr>
          <a:lstStyle/>
          <a:p>
            <a:pPr lvl="0" algn="just">
              <a:defRPr/>
            </a:pPr>
            <a:r>
              <a:rPr lang="vi-VN" sz="2400" b="1" i="1" dirty="0" smtClean="0">
                <a:latin typeface="+mj-lt"/>
              </a:rPr>
              <a:t>Văn bản sẽ như thế nào nếu các ý trong đó không được sắp xếp theo trật tự, theo hệ thống?</a:t>
            </a:r>
            <a:endParaRPr kumimoji="0" lang="zh-CN" altLang="en-US" sz="2400" b="1" i="0" u="none" strike="noStrike" kern="1200" cap="none" spc="0" normalizeH="0" baseline="0" noProof="0" dirty="0">
              <a:ln>
                <a:noFill/>
              </a:ln>
              <a:solidFill>
                <a:schemeClr val="tx1">
                  <a:lumMod val="85000"/>
                  <a:lumOff val="15000"/>
                </a:schemeClr>
              </a:solidFill>
              <a:effectLst/>
              <a:uLnTx/>
              <a:uFillTx/>
              <a:latin typeface="+mj-lt"/>
              <a:ea typeface="幼圆" panose="02010509060101010101" pitchFamily="49" charset="-122"/>
              <a:cs typeface="+mn-cs"/>
            </a:endParaRPr>
          </a:p>
        </p:txBody>
      </p:sp>
      <p:sp>
        <p:nvSpPr>
          <p:cNvPr id="12" name="文本框 11">
            <a:extLst>
              <a:ext uri="{FF2B5EF4-FFF2-40B4-BE49-F238E27FC236}">
                <a16:creationId xmlns="" xmlns:a16="http://schemas.microsoft.com/office/drawing/2014/main" id="{9FD3FA42-DC24-41CB-81EA-58F467CD66C6}"/>
              </a:ext>
            </a:extLst>
          </p:cNvPr>
          <p:cNvSpPr txBox="1"/>
          <p:nvPr/>
        </p:nvSpPr>
        <p:spPr>
          <a:xfrm>
            <a:off x="7543801" y="4283058"/>
            <a:ext cx="4217671" cy="830997"/>
          </a:xfrm>
          <a:prstGeom prst="rect">
            <a:avLst/>
          </a:prstGeom>
          <a:noFill/>
        </p:spPr>
        <p:txBody>
          <a:bodyPr wrap="square" rtlCol="0">
            <a:spAutoFit/>
          </a:bodyPr>
          <a:lstStyle/>
          <a:p>
            <a:pPr lvl="0" algn="just" defTabSz="457200">
              <a:defRPr/>
            </a:pPr>
            <a:r>
              <a:rPr lang="en-US" sz="2400" dirty="0" smtClean="0">
                <a:latin typeface="Times New Roman" pitchFamily="18" charset="0"/>
                <a:cs typeface="Times New Roman" pitchFamily="18" charset="0"/>
                <a:sym typeface="Wingdings" pitchFamily="2" charset="2"/>
              </a:rPr>
              <a:t> </a:t>
            </a:r>
            <a:r>
              <a:rPr lang="vi-VN" sz="2400" dirty="0" smtClean="0">
                <a:latin typeface="Times New Roman" pitchFamily="18" charset="0"/>
                <a:cs typeface="Times New Roman" pitchFamily="18" charset="0"/>
              </a:rPr>
              <a:t>VB sẽ không được tiếp nhận, người đọc sẽ không hiểu được.</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Times New Roman" pitchFamily="18" charset="0"/>
              <a:ea typeface="等线" panose="02010600030101010101" pitchFamily="2" charset="-122"/>
              <a:cs typeface="Times New Roman" pitchFamily="18" charset="0"/>
            </a:endParaRPr>
          </a:p>
        </p:txBody>
      </p:sp>
      <p:sp>
        <p:nvSpPr>
          <p:cNvPr id="15" name="文本框 14">
            <a:extLst>
              <a:ext uri="{FF2B5EF4-FFF2-40B4-BE49-F238E27FC236}">
                <a16:creationId xmlns="" xmlns:a16="http://schemas.microsoft.com/office/drawing/2014/main" id="{84BD0301-D7D0-4DD8-A5EC-03A55AE4A1AF}"/>
              </a:ext>
            </a:extLst>
          </p:cNvPr>
          <p:cNvSpPr txBox="1"/>
          <p:nvPr/>
        </p:nvSpPr>
        <p:spPr>
          <a:xfrm>
            <a:off x="6663689" y="5737992"/>
            <a:ext cx="5109211" cy="830997"/>
          </a:xfrm>
          <a:prstGeom prst="rect">
            <a:avLst/>
          </a:prstGeom>
          <a:noFill/>
        </p:spPr>
        <p:txBody>
          <a:bodyPr wrap="square" rtlCol="0">
            <a:spAutoFit/>
          </a:bodyPr>
          <a:lstStyle/>
          <a:p>
            <a:pPr lvl="0">
              <a:defRPr/>
            </a:pP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Văn bản cần được sắp xếp theo một tŕnh tự nhất định</a:t>
            </a:r>
            <a:endParaRPr kumimoji="0" lang="zh-CN" altLang="en-US" sz="2400" b="1" i="1" u="none" strike="noStrike" kern="1200" cap="none" spc="0" normalizeH="0" baseline="0" noProof="0" dirty="0">
              <a:ln>
                <a:noFill/>
              </a:ln>
              <a:solidFill>
                <a:srgbClr val="FF0000"/>
              </a:solidFill>
              <a:effectLst/>
              <a:uLnTx/>
              <a:uFillTx/>
              <a:latin typeface="+mj-lt"/>
              <a:ea typeface="幼圆" panose="02010509060101010101" pitchFamily="49" charset="-122"/>
              <a:cs typeface="+mn-cs"/>
            </a:endParaRPr>
          </a:p>
        </p:txBody>
      </p:sp>
      <p:sp>
        <p:nvSpPr>
          <p:cNvPr id="17" name="矩形 16">
            <a:extLst>
              <a:ext uri="{FF2B5EF4-FFF2-40B4-BE49-F238E27FC236}">
                <a16:creationId xmlns="" xmlns:a16="http://schemas.microsoft.com/office/drawing/2014/main" id="{D734DCB2-9685-4D3A-92A0-A9441F8D5F55}"/>
              </a:ext>
            </a:extLst>
          </p:cNvPr>
          <p:cNvSpPr/>
          <p:nvPr/>
        </p:nvSpPr>
        <p:spPr>
          <a:xfrm>
            <a:off x="0" y="0"/>
            <a:ext cx="6096000" cy="68580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8">
            <a:extLst>
              <a:ext uri="{FF2B5EF4-FFF2-40B4-BE49-F238E27FC236}">
                <a16:creationId xmlns="" xmlns:a16="http://schemas.microsoft.com/office/drawing/2014/main" id="{46F8E820-C680-41FD-AC13-6378EA554CDE}"/>
              </a:ext>
            </a:extLst>
          </p:cNvPr>
          <p:cNvSpPr/>
          <p:nvPr/>
        </p:nvSpPr>
        <p:spPr bwMode="auto">
          <a:xfrm>
            <a:off x="6617671" y="870978"/>
            <a:ext cx="551703" cy="555024"/>
          </a:xfrm>
          <a:custGeom>
            <a:avLst/>
            <a:gdLst>
              <a:gd name="T0" fmla="*/ 98 w 208"/>
              <a:gd name="T1" fmla="*/ 71 h 209"/>
              <a:gd name="T2" fmla="*/ 76 w 208"/>
              <a:gd name="T3" fmla="*/ 52 h 209"/>
              <a:gd name="T4" fmla="*/ 85 w 208"/>
              <a:gd name="T5" fmla="*/ 41 h 209"/>
              <a:gd name="T6" fmla="*/ 98 w 208"/>
              <a:gd name="T7" fmla="*/ 53 h 209"/>
              <a:gd name="T8" fmla="*/ 125 w 208"/>
              <a:gd name="T9" fmla="*/ 29 h 209"/>
              <a:gd name="T10" fmla="*/ 134 w 208"/>
              <a:gd name="T11" fmla="*/ 40 h 209"/>
              <a:gd name="T12" fmla="*/ 98 w 208"/>
              <a:gd name="T13" fmla="*/ 71 h 209"/>
              <a:gd name="T14" fmla="*/ 55 w 208"/>
              <a:gd name="T15" fmla="*/ 49 h 209"/>
              <a:gd name="T16" fmla="*/ 104 w 208"/>
              <a:gd name="T17" fmla="*/ 0 h 209"/>
              <a:gd name="T18" fmla="*/ 153 w 208"/>
              <a:gd name="T19" fmla="*/ 49 h 209"/>
              <a:gd name="T20" fmla="*/ 104 w 208"/>
              <a:gd name="T21" fmla="*/ 98 h 209"/>
              <a:gd name="T22" fmla="*/ 55 w 208"/>
              <a:gd name="T23" fmla="*/ 49 h 209"/>
              <a:gd name="T24" fmla="*/ 67 w 208"/>
              <a:gd name="T25" fmla="*/ 49 h 209"/>
              <a:gd name="T26" fmla="*/ 104 w 208"/>
              <a:gd name="T27" fmla="*/ 86 h 209"/>
              <a:gd name="T28" fmla="*/ 141 w 208"/>
              <a:gd name="T29" fmla="*/ 49 h 209"/>
              <a:gd name="T30" fmla="*/ 104 w 208"/>
              <a:gd name="T31" fmla="*/ 12 h 209"/>
              <a:gd name="T32" fmla="*/ 67 w 208"/>
              <a:gd name="T33" fmla="*/ 49 h 209"/>
              <a:gd name="T34" fmla="*/ 108 w 208"/>
              <a:gd name="T35" fmla="*/ 147 h 209"/>
              <a:gd name="T36" fmla="*/ 108 w 208"/>
              <a:gd name="T37" fmla="*/ 209 h 209"/>
              <a:gd name="T38" fmla="*/ 180 w 208"/>
              <a:gd name="T39" fmla="*/ 174 h 209"/>
              <a:gd name="T40" fmla="*/ 180 w 208"/>
              <a:gd name="T41" fmla="*/ 146 h 209"/>
              <a:gd name="T42" fmla="*/ 134 w 208"/>
              <a:gd name="T43" fmla="*/ 169 h 209"/>
              <a:gd name="T44" fmla="*/ 108 w 208"/>
              <a:gd name="T45" fmla="*/ 147 h 209"/>
              <a:gd name="T46" fmla="*/ 0 w 208"/>
              <a:gd name="T47" fmla="*/ 134 h 209"/>
              <a:gd name="T48" fmla="*/ 74 w 208"/>
              <a:gd name="T49" fmla="*/ 170 h 209"/>
              <a:gd name="T50" fmla="*/ 106 w 208"/>
              <a:gd name="T51" fmla="*/ 139 h 209"/>
              <a:gd name="T52" fmla="*/ 32 w 208"/>
              <a:gd name="T53" fmla="*/ 103 h 209"/>
              <a:gd name="T54" fmla="*/ 0 w 208"/>
              <a:gd name="T55" fmla="*/ 134 h 209"/>
              <a:gd name="T56" fmla="*/ 208 w 208"/>
              <a:gd name="T57" fmla="*/ 126 h 209"/>
              <a:gd name="T58" fmla="*/ 180 w 208"/>
              <a:gd name="T59" fmla="*/ 103 h 209"/>
              <a:gd name="T60" fmla="*/ 106 w 208"/>
              <a:gd name="T61" fmla="*/ 139 h 209"/>
              <a:gd name="T62" fmla="*/ 134 w 208"/>
              <a:gd name="T63" fmla="*/ 162 h 209"/>
              <a:gd name="T64" fmla="*/ 208 w 208"/>
              <a:gd name="T65" fmla="*/ 126 h 209"/>
              <a:gd name="T66" fmla="*/ 32 w 208"/>
              <a:gd name="T67" fmla="*/ 156 h 209"/>
              <a:gd name="T68" fmla="*/ 32 w 208"/>
              <a:gd name="T69" fmla="*/ 174 h 209"/>
              <a:gd name="T70" fmla="*/ 104 w 208"/>
              <a:gd name="T71" fmla="*/ 209 h 209"/>
              <a:gd name="T72" fmla="*/ 104 w 208"/>
              <a:gd name="T73" fmla="*/ 148 h 209"/>
              <a:gd name="T74" fmla="*/ 75 w 208"/>
              <a:gd name="T75" fmla="*/ 176 h 209"/>
              <a:gd name="T76" fmla="*/ 32 w 208"/>
              <a:gd name="T77" fmla="*/ 156 h 209"/>
              <a:gd name="T78" fmla="*/ 68 w 208"/>
              <a:gd name="T79" fmla="*/ 92 h 209"/>
              <a:gd name="T80" fmla="*/ 62 w 208"/>
              <a:gd name="T81" fmla="*/ 86 h 209"/>
              <a:gd name="T82" fmla="*/ 34 w 208"/>
              <a:gd name="T83" fmla="*/ 101 h 209"/>
              <a:gd name="T84" fmla="*/ 43 w 208"/>
              <a:gd name="T85" fmla="*/ 105 h 209"/>
              <a:gd name="T86" fmla="*/ 68 w 208"/>
              <a:gd name="T87" fmla="*/ 92 h 209"/>
              <a:gd name="T88" fmla="*/ 137 w 208"/>
              <a:gd name="T89" fmla="*/ 91 h 209"/>
              <a:gd name="T90" fmla="*/ 165 w 208"/>
              <a:gd name="T91" fmla="*/ 105 h 209"/>
              <a:gd name="T92" fmla="*/ 174 w 208"/>
              <a:gd name="T93" fmla="*/ 101 h 209"/>
              <a:gd name="T94" fmla="*/ 143 w 208"/>
              <a:gd name="T95" fmla="*/ 85 h 209"/>
              <a:gd name="T96" fmla="*/ 137 w 208"/>
              <a:gd name="T97" fmla="*/ 9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09">
                <a:moveTo>
                  <a:pt x="98" y="71"/>
                </a:moveTo>
                <a:cubicBezTo>
                  <a:pt x="76" y="52"/>
                  <a:pt x="76" y="52"/>
                  <a:pt x="76" y="52"/>
                </a:cubicBezTo>
                <a:cubicBezTo>
                  <a:pt x="85" y="41"/>
                  <a:pt x="85" y="41"/>
                  <a:pt x="85" y="41"/>
                </a:cubicBezTo>
                <a:cubicBezTo>
                  <a:pt x="98" y="53"/>
                  <a:pt x="98" y="53"/>
                  <a:pt x="98" y="53"/>
                </a:cubicBezTo>
                <a:cubicBezTo>
                  <a:pt x="125" y="29"/>
                  <a:pt x="125" y="29"/>
                  <a:pt x="125" y="29"/>
                </a:cubicBezTo>
                <a:cubicBezTo>
                  <a:pt x="134" y="40"/>
                  <a:pt x="134" y="40"/>
                  <a:pt x="134" y="40"/>
                </a:cubicBezTo>
                <a:lnTo>
                  <a:pt x="98" y="71"/>
                </a:lnTo>
                <a:close/>
                <a:moveTo>
                  <a:pt x="55" y="49"/>
                </a:moveTo>
                <a:cubicBezTo>
                  <a:pt x="55" y="22"/>
                  <a:pt x="77" y="0"/>
                  <a:pt x="104" y="0"/>
                </a:cubicBezTo>
                <a:cubicBezTo>
                  <a:pt x="131" y="0"/>
                  <a:pt x="153" y="22"/>
                  <a:pt x="153" y="49"/>
                </a:cubicBezTo>
                <a:cubicBezTo>
                  <a:pt x="153" y="76"/>
                  <a:pt x="131" y="98"/>
                  <a:pt x="104" y="98"/>
                </a:cubicBezTo>
                <a:cubicBezTo>
                  <a:pt x="77" y="98"/>
                  <a:pt x="55" y="76"/>
                  <a:pt x="55" y="49"/>
                </a:cubicBezTo>
                <a:close/>
                <a:moveTo>
                  <a:pt x="67" y="49"/>
                </a:moveTo>
                <a:cubicBezTo>
                  <a:pt x="67" y="69"/>
                  <a:pt x="84" y="86"/>
                  <a:pt x="104" y="86"/>
                </a:cubicBezTo>
                <a:cubicBezTo>
                  <a:pt x="124" y="86"/>
                  <a:pt x="141" y="69"/>
                  <a:pt x="141" y="49"/>
                </a:cubicBezTo>
                <a:cubicBezTo>
                  <a:pt x="141" y="28"/>
                  <a:pt x="124" y="12"/>
                  <a:pt x="104" y="12"/>
                </a:cubicBezTo>
                <a:cubicBezTo>
                  <a:pt x="84" y="12"/>
                  <a:pt x="67" y="28"/>
                  <a:pt x="67" y="49"/>
                </a:cubicBezTo>
                <a:close/>
                <a:moveTo>
                  <a:pt x="108" y="147"/>
                </a:moveTo>
                <a:cubicBezTo>
                  <a:pt x="108" y="209"/>
                  <a:pt x="108" y="209"/>
                  <a:pt x="108" y="209"/>
                </a:cubicBezTo>
                <a:cubicBezTo>
                  <a:pt x="180" y="174"/>
                  <a:pt x="180" y="174"/>
                  <a:pt x="180" y="174"/>
                </a:cubicBezTo>
                <a:cubicBezTo>
                  <a:pt x="180" y="146"/>
                  <a:pt x="180" y="146"/>
                  <a:pt x="180" y="146"/>
                </a:cubicBezTo>
                <a:cubicBezTo>
                  <a:pt x="134" y="169"/>
                  <a:pt x="134" y="169"/>
                  <a:pt x="134" y="169"/>
                </a:cubicBezTo>
                <a:lnTo>
                  <a:pt x="108" y="147"/>
                </a:lnTo>
                <a:close/>
                <a:moveTo>
                  <a:pt x="0" y="134"/>
                </a:moveTo>
                <a:cubicBezTo>
                  <a:pt x="74" y="170"/>
                  <a:pt x="74" y="170"/>
                  <a:pt x="74" y="170"/>
                </a:cubicBezTo>
                <a:cubicBezTo>
                  <a:pt x="106" y="139"/>
                  <a:pt x="106" y="139"/>
                  <a:pt x="106" y="139"/>
                </a:cubicBezTo>
                <a:cubicBezTo>
                  <a:pt x="32" y="103"/>
                  <a:pt x="32" y="103"/>
                  <a:pt x="32" y="103"/>
                </a:cubicBezTo>
                <a:lnTo>
                  <a:pt x="0" y="134"/>
                </a:lnTo>
                <a:close/>
                <a:moveTo>
                  <a:pt x="208" y="126"/>
                </a:moveTo>
                <a:cubicBezTo>
                  <a:pt x="180" y="103"/>
                  <a:pt x="180" y="103"/>
                  <a:pt x="180" y="103"/>
                </a:cubicBezTo>
                <a:cubicBezTo>
                  <a:pt x="106" y="139"/>
                  <a:pt x="106" y="139"/>
                  <a:pt x="106" y="139"/>
                </a:cubicBezTo>
                <a:cubicBezTo>
                  <a:pt x="134" y="162"/>
                  <a:pt x="134" y="162"/>
                  <a:pt x="134" y="162"/>
                </a:cubicBezTo>
                <a:lnTo>
                  <a:pt x="208" y="126"/>
                </a:lnTo>
                <a:close/>
                <a:moveTo>
                  <a:pt x="32" y="156"/>
                </a:moveTo>
                <a:cubicBezTo>
                  <a:pt x="32" y="174"/>
                  <a:pt x="32" y="174"/>
                  <a:pt x="32" y="174"/>
                </a:cubicBezTo>
                <a:cubicBezTo>
                  <a:pt x="104" y="209"/>
                  <a:pt x="104" y="209"/>
                  <a:pt x="104" y="209"/>
                </a:cubicBezTo>
                <a:cubicBezTo>
                  <a:pt x="104" y="148"/>
                  <a:pt x="104" y="148"/>
                  <a:pt x="104" y="148"/>
                </a:cubicBezTo>
                <a:cubicBezTo>
                  <a:pt x="75" y="176"/>
                  <a:pt x="75" y="176"/>
                  <a:pt x="75" y="176"/>
                </a:cubicBezTo>
                <a:lnTo>
                  <a:pt x="32" y="156"/>
                </a:lnTo>
                <a:close/>
                <a:moveTo>
                  <a:pt x="68" y="92"/>
                </a:moveTo>
                <a:cubicBezTo>
                  <a:pt x="66" y="90"/>
                  <a:pt x="64" y="88"/>
                  <a:pt x="62" y="86"/>
                </a:cubicBezTo>
                <a:cubicBezTo>
                  <a:pt x="34" y="101"/>
                  <a:pt x="34" y="101"/>
                  <a:pt x="34" y="101"/>
                </a:cubicBezTo>
                <a:cubicBezTo>
                  <a:pt x="43" y="105"/>
                  <a:pt x="43" y="105"/>
                  <a:pt x="43" y="105"/>
                </a:cubicBezTo>
                <a:lnTo>
                  <a:pt x="68" y="92"/>
                </a:lnTo>
                <a:close/>
                <a:moveTo>
                  <a:pt x="137" y="91"/>
                </a:moveTo>
                <a:cubicBezTo>
                  <a:pt x="165" y="105"/>
                  <a:pt x="165" y="105"/>
                  <a:pt x="165" y="105"/>
                </a:cubicBezTo>
                <a:cubicBezTo>
                  <a:pt x="174" y="101"/>
                  <a:pt x="174" y="101"/>
                  <a:pt x="174" y="101"/>
                </a:cubicBezTo>
                <a:cubicBezTo>
                  <a:pt x="143" y="85"/>
                  <a:pt x="143" y="85"/>
                  <a:pt x="143" y="85"/>
                </a:cubicBezTo>
                <a:cubicBezTo>
                  <a:pt x="142" y="87"/>
                  <a:pt x="140" y="89"/>
                  <a:pt x="137" y="91"/>
                </a:cubicBezTo>
                <a:close/>
              </a:path>
            </a:pathLst>
          </a:custGeom>
          <a:solidFill>
            <a:srgbClr val="9CB7C0"/>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entury Gothic" panose="020B0502020202020204" pitchFamily="34" charset="0"/>
              <a:ea typeface="Microsoft YaHei" panose="020B0503020204020204" pitchFamily="34" charset="-122"/>
              <a:cs typeface="+mn-lt"/>
              <a:sym typeface="Century Gothic" panose="020B0502020202020204" pitchFamily="34" charset="0"/>
            </a:endParaRPr>
          </a:p>
        </p:txBody>
      </p:sp>
      <p:sp>
        <p:nvSpPr>
          <p:cNvPr id="24" name="任意多边形: 形状 23">
            <a:extLst>
              <a:ext uri="{FF2B5EF4-FFF2-40B4-BE49-F238E27FC236}">
                <a16:creationId xmlns="" xmlns:a16="http://schemas.microsoft.com/office/drawing/2014/main" id="{2D2AF333-7BDE-4F61-8774-8EEB50D15F95}"/>
              </a:ext>
            </a:extLst>
          </p:cNvPr>
          <p:cNvSpPr/>
          <p:nvPr/>
        </p:nvSpPr>
        <p:spPr bwMode="auto">
          <a:xfrm>
            <a:off x="6647283" y="3253627"/>
            <a:ext cx="477188" cy="395156"/>
          </a:xfrm>
          <a:custGeom>
            <a:avLst/>
            <a:gdLst>
              <a:gd name="T0" fmla="*/ 179 w 202"/>
              <a:gd name="T1" fmla="*/ 86 h 167"/>
              <a:gd name="T2" fmla="*/ 202 w 202"/>
              <a:gd name="T3" fmla="*/ 133 h 167"/>
              <a:gd name="T4" fmla="*/ 155 w 202"/>
              <a:gd name="T5" fmla="*/ 133 h 167"/>
              <a:gd name="T6" fmla="*/ 179 w 202"/>
              <a:gd name="T7" fmla="*/ 86 h 167"/>
              <a:gd name="T8" fmla="*/ 28 w 202"/>
              <a:gd name="T9" fmla="*/ 15 h 167"/>
              <a:gd name="T10" fmla="*/ 34 w 202"/>
              <a:gd name="T11" fmla="*/ 12 h 167"/>
              <a:gd name="T12" fmla="*/ 167 w 202"/>
              <a:gd name="T13" fmla="*/ 12 h 167"/>
              <a:gd name="T14" fmla="*/ 173 w 202"/>
              <a:gd name="T15" fmla="*/ 18 h 167"/>
              <a:gd name="T16" fmla="*/ 173 w 202"/>
              <a:gd name="T17" fmla="*/ 47 h 167"/>
              <a:gd name="T18" fmla="*/ 161 w 202"/>
              <a:gd name="T19" fmla="*/ 47 h 167"/>
              <a:gd name="T20" fmla="*/ 179 w 202"/>
              <a:gd name="T21" fmla="*/ 78 h 167"/>
              <a:gd name="T22" fmla="*/ 197 w 202"/>
              <a:gd name="T23" fmla="*/ 47 h 167"/>
              <a:gd name="T24" fmla="*/ 185 w 202"/>
              <a:gd name="T25" fmla="*/ 47 h 167"/>
              <a:gd name="T26" fmla="*/ 185 w 202"/>
              <a:gd name="T27" fmla="*/ 18 h 167"/>
              <a:gd name="T28" fmla="*/ 167 w 202"/>
              <a:gd name="T29" fmla="*/ 0 h 167"/>
              <a:gd name="T30" fmla="*/ 34 w 202"/>
              <a:gd name="T31" fmla="*/ 0 h 167"/>
              <a:gd name="T32" fmla="*/ 16 w 202"/>
              <a:gd name="T33" fmla="*/ 15 h 167"/>
              <a:gd name="T34" fmla="*/ 16 w 202"/>
              <a:gd name="T35" fmla="*/ 24 h 167"/>
              <a:gd name="T36" fmla="*/ 28 w 202"/>
              <a:gd name="T37" fmla="*/ 24 h 167"/>
              <a:gd name="T38" fmla="*/ 28 w 202"/>
              <a:gd name="T39" fmla="*/ 15 h 167"/>
              <a:gd name="T40" fmla="*/ 173 w 202"/>
              <a:gd name="T41" fmla="*/ 152 h 167"/>
              <a:gd name="T42" fmla="*/ 167 w 202"/>
              <a:gd name="T43" fmla="*/ 155 h 167"/>
              <a:gd name="T44" fmla="*/ 34 w 202"/>
              <a:gd name="T45" fmla="*/ 155 h 167"/>
              <a:gd name="T46" fmla="*/ 28 w 202"/>
              <a:gd name="T47" fmla="*/ 149 h 167"/>
              <a:gd name="T48" fmla="*/ 28 w 202"/>
              <a:gd name="T49" fmla="*/ 121 h 167"/>
              <a:gd name="T50" fmla="*/ 40 w 202"/>
              <a:gd name="T51" fmla="*/ 121 h 167"/>
              <a:gd name="T52" fmla="*/ 22 w 202"/>
              <a:gd name="T53" fmla="*/ 90 h 167"/>
              <a:gd name="T54" fmla="*/ 4 w 202"/>
              <a:gd name="T55" fmla="*/ 121 h 167"/>
              <a:gd name="T56" fmla="*/ 16 w 202"/>
              <a:gd name="T57" fmla="*/ 121 h 167"/>
              <a:gd name="T58" fmla="*/ 16 w 202"/>
              <a:gd name="T59" fmla="*/ 149 h 167"/>
              <a:gd name="T60" fmla="*/ 34 w 202"/>
              <a:gd name="T61" fmla="*/ 167 h 167"/>
              <a:gd name="T62" fmla="*/ 167 w 202"/>
              <a:gd name="T63" fmla="*/ 167 h 167"/>
              <a:gd name="T64" fmla="*/ 185 w 202"/>
              <a:gd name="T65" fmla="*/ 152 h 167"/>
              <a:gd name="T66" fmla="*/ 185 w 202"/>
              <a:gd name="T67" fmla="*/ 144 h 167"/>
              <a:gd name="T68" fmla="*/ 173 w 202"/>
              <a:gd name="T69" fmla="*/ 144 h 167"/>
              <a:gd name="T70" fmla="*/ 173 w 202"/>
              <a:gd name="T71" fmla="*/ 152 h 167"/>
              <a:gd name="T72" fmla="*/ 45 w 202"/>
              <a:gd name="T73" fmla="*/ 35 h 167"/>
              <a:gd name="T74" fmla="*/ 0 w 202"/>
              <a:gd name="T75" fmla="*/ 35 h 167"/>
              <a:gd name="T76" fmla="*/ 0 w 202"/>
              <a:gd name="T77" fmla="*/ 80 h 167"/>
              <a:gd name="T78" fmla="*/ 45 w 202"/>
              <a:gd name="T79" fmla="*/ 80 h 167"/>
              <a:gd name="T80" fmla="*/ 45 w 202"/>
              <a:gd name="T81" fmla="*/ 35 h 167"/>
              <a:gd name="T82" fmla="*/ 66 w 202"/>
              <a:gd name="T83" fmla="*/ 84 h 167"/>
              <a:gd name="T84" fmla="*/ 101 w 202"/>
              <a:gd name="T85" fmla="*/ 119 h 167"/>
              <a:gd name="T86" fmla="*/ 136 w 202"/>
              <a:gd name="T87" fmla="*/ 84 h 167"/>
              <a:gd name="T88" fmla="*/ 101 w 202"/>
              <a:gd name="T89" fmla="*/ 49 h 167"/>
              <a:gd name="T90" fmla="*/ 66 w 202"/>
              <a:gd name="T91"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2" h="167">
                <a:moveTo>
                  <a:pt x="179" y="86"/>
                </a:moveTo>
                <a:cubicBezTo>
                  <a:pt x="202" y="133"/>
                  <a:pt x="202" y="133"/>
                  <a:pt x="202" y="133"/>
                </a:cubicBezTo>
                <a:cubicBezTo>
                  <a:pt x="155" y="133"/>
                  <a:pt x="155" y="133"/>
                  <a:pt x="155" y="133"/>
                </a:cubicBezTo>
                <a:lnTo>
                  <a:pt x="179" y="86"/>
                </a:lnTo>
                <a:close/>
                <a:moveTo>
                  <a:pt x="28" y="15"/>
                </a:moveTo>
                <a:cubicBezTo>
                  <a:pt x="28" y="14"/>
                  <a:pt x="30" y="12"/>
                  <a:pt x="34" y="12"/>
                </a:cubicBezTo>
                <a:cubicBezTo>
                  <a:pt x="167" y="12"/>
                  <a:pt x="167" y="12"/>
                  <a:pt x="167" y="12"/>
                </a:cubicBezTo>
                <a:cubicBezTo>
                  <a:pt x="170" y="12"/>
                  <a:pt x="173" y="15"/>
                  <a:pt x="173" y="18"/>
                </a:cubicBezTo>
                <a:cubicBezTo>
                  <a:pt x="173" y="47"/>
                  <a:pt x="173" y="47"/>
                  <a:pt x="173" y="47"/>
                </a:cubicBezTo>
                <a:cubicBezTo>
                  <a:pt x="161" y="47"/>
                  <a:pt x="161" y="47"/>
                  <a:pt x="161" y="47"/>
                </a:cubicBezTo>
                <a:cubicBezTo>
                  <a:pt x="179" y="78"/>
                  <a:pt x="179" y="78"/>
                  <a:pt x="179" y="78"/>
                </a:cubicBezTo>
                <a:cubicBezTo>
                  <a:pt x="197" y="47"/>
                  <a:pt x="197" y="47"/>
                  <a:pt x="197" y="47"/>
                </a:cubicBezTo>
                <a:cubicBezTo>
                  <a:pt x="185" y="47"/>
                  <a:pt x="185" y="47"/>
                  <a:pt x="185" y="47"/>
                </a:cubicBezTo>
                <a:cubicBezTo>
                  <a:pt x="185" y="18"/>
                  <a:pt x="185" y="18"/>
                  <a:pt x="185" y="18"/>
                </a:cubicBezTo>
                <a:cubicBezTo>
                  <a:pt x="185" y="8"/>
                  <a:pt x="177" y="0"/>
                  <a:pt x="167" y="0"/>
                </a:cubicBezTo>
                <a:cubicBezTo>
                  <a:pt x="34" y="0"/>
                  <a:pt x="34" y="0"/>
                  <a:pt x="34" y="0"/>
                </a:cubicBezTo>
                <a:cubicBezTo>
                  <a:pt x="24" y="0"/>
                  <a:pt x="16" y="7"/>
                  <a:pt x="16" y="15"/>
                </a:cubicBezTo>
                <a:cubicBezTo>
                  <a:pt x="16" y="24"/>
                  <a:pt x="16" y="24"/>
                  <a:pt x="16" y="24"/>
                </a:cubicBezTo>
                <a:cubicBezTo>
                  <a:pt x="28" y="24"/>
                  <a:pt x="28" y="24"/>
                  <a:pt x="28" y="24"/>
                </a:cubicBezTo>
                <a:lnTo>
                  <a:pt x="28" y="15"/>
                </a:lnTo>
                <a:close/>
                <a:moveTo>
                  <a:pt x="173" y="152"/>
                </a:moveTo>
                <a:cubicBezTo>
                  <a:pt x="173" y="153"/>
                  <a:pt x="170" y="155"/>
                  <a:pt x="167" y="155"/>
                </a:cubicBezTo>
                <a:cubicBezTo>
                  <a:pt x="34" y="155"/>
                  <a:pt x="34" y="155"/>
                  <a:pt x="34" y="155"/>
                </a:cubicBezTo>
                <a:cubicBezTo>
                  <a:pt x="30" y="155"/>
                  <a:pt x="28" y="153"/>
                  <a:pt x="28" y="149"/>
                </a:cubicBezTo>
                <a:cubicBezTo>
                  <a:pt x="28" y="121"/>
                  <a:pt x="28" y="121"/>
                  <a:pt x="28" y="121"/>
                </a:cubicBezTo>
                <a:cubicBezTo>
                  <a:pt x="40" y="121"/>
                  <a:pt x="40" y="121"/>
                  <a:pt x="40" y="121"/>
                </a:cubicBezTo>
                <a:cubicBezTo>
                  <a:pt x="22" y="90"/>
                  <a:pt x="22" y="90"/>
                  <a:pt x="22" y="90"/>
                </a:cubicBezTo>
                <a:cubicBezTo>
                  <a:pt x="4" y="121"/>
                  <a:pt x="4" y="121"/>
                  <a:pt x="4" y="121"/>
                </a:cubicBezTo>
                <a:cubicBezTo>
                  <a:pt x="16" y="121"/>
                  <a:pt x="16" y="121"/>
                  <a:pt x="16" y="121"/>
                </a:cubicBezTo>
                <a:cubicBezTo>
                  <a:pt x="16" y="149"/>
                  <a:pt x="16" y="149"/>
                  <a:pt x="16" y="149"/>
                </a:cubicBezTo>
                <a:cubicBezTo>
                  <a:pt x="16" y="159"/>
                  <a:pt x="24" y="167"/>
                  <a:pt x="34" y="167"/>
                </a:cubicBezTo>
                <a:cubicBezTo>
                  <a:pt x="167" y="167"/>
                  <a:pt x="167" y="167"/>
                  <a:pt x="167" y="167"/>
                </a:cubicBezTo>
                <a:cubicBezTo>
                  <a:pt x="177" y="167"/>
                  <a:pt x="185" y="161"/>
                  <a:pt x="185" y="152"/>
                </a:cubicBezTo>
                <a:cubicBezTo>
                  <a:pt x="185" y="144"/>
                  <a:pt x="185" y="144"/>
                  <a:pt x="185" y="144"/>
                </a:cubicBezTo>
                <a:cubicBezTo>
                  <a:pt x="173" y="144"/>
                  <a:pt x="173" y="144"/>
                  <a:pt x="173" y="144"/>
                </a:cubicBezTo>
                <a:lnTo>
                  <a:pt x="173" y="152"/>
                </a:lnTo>
                <a:close/>
                <a:moveTo>
                  <a:pt x="45" y="35"/>
                </a:moveTo>
                <a:cubicBezTo>
                  <a:pt x="0" y="35"/>
                  <a:pt x="0" y="35"/>
                  <a:pt x="0" y="35"/>
                </a:cubicBezTo>
                <a:cubicBezTo>
                  <a:pt x="0" y="80"/>
                  <a:pt x="0" y="80"/>
                  <a:pt x="0" y="80"/>
                </a:cubicBezTo>
                <a:cubicBezTo>
                  <a:pt x="45" y="80"/>
                  <a:pt x="45" y="80"/>
                  <a:pt x="45" y="80"/>
                </a:cubicBezTo>
                <a:lnTo>
                  <a:pt x="45" y="35"/>
                </a:lnTo>
                <a:close/>
                <a:moveTo>
                  <a:pt x="66" y="84"/>
                </a:moveTo>
                <a:cubicBezTo>
                  <a:pt x="66" y="103"/>
                  <a:pt x="82" y="119"/>
                  <a:pt x="101" y="119"/>
                </a:cubicBezTo>
                <a:cubicBezTo>
                  <a:pt x="120" y="119"/>
                  <a:pt x="136" y="103"/>
                  <a:pt x="136" y="84"/>
                </a:cubicBezTo>
                <a:cubicBezTo>
                  <a:pt x="136" y="65"/>
                  <a:pt x="120" y="49"/>
                  <a:pt x="101" y="49"/>
                </a:cubicBezTo>
                <a:cubicBezTo>
                  <a:pt x="82" y="49"/>
                  <a:pt x="66" y="65"/>
                  <a:pt x="66" y="84"/>
                </a:cubicBezTo>
                <a:close/>
              </a:path>
            </a:pathLst>
          </a:custGeom>
          <a:solidFill>
            <a:srgbClr val="9CB7C0"/>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entury Gothic" panose="020B0502020202020204" pitchFamily="34" charset="0"/>
              <a:ea typeface="Microsoft YaHei" panose="020B0503020204020204" pitchFamily="34" charset="-122"/>
              <a:cs typeface="+mn-lt"/>
              <a:sym typeface="Century Gothic" panose="020B0502020202020204" pitchFamily="34" charset="0"/>
            </a:endParaRPr>
          </a:p>
        </p:txBody>
      </p:sp>
      <p:sp>
        <p:nvSpPr>
          <p:cNvPr id="43009" name="Rectangle 1"/>
          <p:cNvSpPr>
            <a:spLocks noChangeArrowheads="1"/>
          </p:cNvSpPr>
          <p:nvPr/>
        </p:nvSpPr>
        <p:spPr bwMode="auto">
          <a:xfrm>
            <a:off x="765810" y="1760221"/>
            <a:ext cx="4446271"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Quốc</a:t>
            </a:r>
            <a:r>
              <a:rPr kumimoji="0" lang="fr-FR"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hiệu</a:t>
            </a:r>
            <a:r>
              <a:rPr kumimoji="0" lang="fr-FR"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 </a:t>
            </a:r>
            <a:r>
              <a:rPr kumimoji="0" lang="fr-FR"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tiêu</a:t>
            </a:r>
            <a:r>
              <a:rPr kumimoji="0" lang="fr-FR"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ngữ</a:t>
            </a:r>
            <a:endPar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Tên</a:t>
            </a:r>
            <a:r>
              <a:rPr kumimoji="0" lang="fr-FR"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đơn</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Người</a:t>
            </a:r>
            <a:r>
              <a:rPr kumimoji="0" lang="fr-FR"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gửi</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Người</a:t>
            </a:r>
            <a:r>
              <a:rPr kumimoji="0" lang="fr-FR"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fr-FR"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nhận</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Lý</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do,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lời</a:t>
            </a:r>
            <a:r>
              <a:rPr kumimoji="0" lang="en-US" sz="32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smtClean="0">
                <a:ln>
                  <a:noFill/>
                </a:ln>
                <a:solidFill>
                  <a:schemeClr val="bg1"/>
                </a:solidFill>
                <a:effectLst/>
                <a:latin typeface="Times New Roman" pitchFamily="18" charset="0"/>
                <a:ea typeface="Times New Roman" pitchFamily="18" charset="0"/>
                <a:cs typeface="Times New Roman" pitchFamily="18" charset="0"/>
              </a:rPr>
              <a:t>hứa</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Lời</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cảm</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ơn</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Ngày</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tháng</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năm</a:t>
            </a:r>
            <a:endParaRPr kumimoji="0" lang="en-US" sz="16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Ký</a:t>
            </a:r>
            <a:r>
              <a:rPr kumimoji="0" lang="en-US"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3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t</a:t>
            </a:r>
            <a:r>
              <a:rPr kumimoji="0" lang="en-US" sz="32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ên</a:t>
            </a:r>
            <a:endParaRPr kumimoji="0" lang="en-US" sz="40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27" name="Rectangle 1"/>
          <p:cNvSpPr>
            <a:spLocks noChangeArrowheads="1"/>
          </p:cNvSpPr>
          <p:nvPr/>
        </p:nvSpPr>
        <p:spPr bwMode="auto">
          <a:xfrm>
            <a:off x="220981" y="518162"/>
            <a:ext cx="56769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Trình</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tự</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sắp</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xếp</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một</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lá</a:t>
            </a:r>
            <a:r>
              <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đơn</a:t>
            </a:r>
            <a:endParaRPr kumimoji="0" lang="en-US" sz="3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41981458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3009"/>
                                        </p:tgtEl>
                                        <p:attrNameLst>
                                          <p:attrName>style.visibility</p:attrName>
                                        </p:attrNameLst>
                                      </p:cBhvr>
                                      <p:to>
                                        <p:strVal val="visible"/>
                                      </p:to>
                                    </p:set>
                                    <p:animEffect transition="in" filter="barn(inHorizontal)">
                                      <p:cBhvr>
                                        <p:cTn id="12" dur="500"/>
                                        <p:tgtEl>
                                          <p:spTgt spid="430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4)">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5" grpId="0"/>
      <p:bldP spid="23" grpId="0" animBg="1"/>
      <p:bldP spid="24" grpId="0" animBg="1"/>
      <p:bldP spid="43009"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C64E907-49C5-4248-8F93-5C3E301162D3}"/>
              </a:ext>
            </a:extLst>
          </p:cNvPr>
          <p:cNvSpPr/>
          <p:nvPr/>
        </p:nvSpPr>
        <p:spPr>
          <a:xfrm>
            <a:off x="101600" y="143114"/>
            <a:ext cx="12192000" cy="6858000"/>
          </a:xfrm>
          <a:prstGeom prst="rect">
            <a:avLst/>
          </a:prstGeom>
          <a:solidFill>
            <a:schemeClr val="bg1">
              <a:lumMod val="9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4">
            <a:extLst>
              <a:ext uri="{FF2B5EF4-FFF2-40B4-BE49-F238E27FC236}">
                <a16:creationId xmlns="" xmlns:a16="http://schemas.microsoft.com/office/drawing/2014/main" id="{005E50D0-DEF9-46CA-A3D1-82757793D87A}"/>
              </a:ext>
            </a:extLst>
          </p:cNvPr>
          <p:cNvSpPr txBox="1"/>
          <p:nvPr/>
        </p:nvSpPr>
        <p:spPr>
          <a:xfrm>
            <a:off x="1" y="1"/>
            <a:ext cx="5232400" cy="2062103"/>
          </a:xfrm>
          <a:prstGeom prst="rect">
            <a:avLst/>
          </a:prstGeom>
          <a:noFill/>
        </p:spPr>
        <p:txBody>
          <a:bodyPr wrap="square" rtlCol="0">
            <a:spAutoFit/>
          </a:bodyPr>
          <a:lstStyle/>
          <a:p>
            <a:pPr algn="just">
              <a:buFont typeface="Wingdings" pitchFamily="2" charset="2"/>
              <a:buChar char="v"/>
            </a:pPr>
            <a:r>
              <a:rPr lang="en-US" sz="3200" b="1" i="1" dirty="0" smtClean="0">
                <a:latin typeface="+mj-lt"/>
              </a:rPr>
              <a:t> </a:t>
            </a:r>
            <a:r>
              <a:rPr lang="vi-VN" sz="3200" b="1" i="1" dirty="0" smtClean="0">
                <a:latin typeface="+mj-lt"/>
              </a:rPr>
              <a:t>Sự sắp xếp </a:t>
            </a:r>
            <a:r>
              <a:rPr lang="en-US" sz="3200" b="1" i="1" dirty="0" err="1" smtClean="0">
                <a:latin typeface="Times New Roman" pitchFamily="18" charset="0"/>
                <a:cs typeface="Times New Roman" pitchFamily="18" charset="0"/>
              </a:rPr>
              <a:t>nội</a:t>
            </a:r>
            <a:r>
              <a:rPr lang="en-US" sz="3200" b="1" i="1" dirty="0" smtClean="0">
                <a:latin typeface="Times New Roman" pitchFamily="18" charset="0"/>
                <a:cs typeface="Times New Roman" pitchFamily="18" charset="0"/>
              </a:rPr>
              <a:t> dung</a:t>
            </a:r>
            <a:r>
              <a:rPr lang="vi-VN" sz="3200" b="1" i="1" dirty="0" smtClean="0">
                <a:latin typeface="Times New Roman" pitchFamily="18" charset="0"/>
                <a:cs typeface="Times New Roman" pitchFamily="18" charset="0"/>
              </a:rPr>
              <a:t> </a:t>
            </a:r>
            <a:r>
              <a:rPr lang="vi-VN" sz="3200" b="1" i="1" dirty="0" smtClean="0">
                <a:latin typeface="+mj-lt"/>
              </a:rPr>
              <a:t>các phần trong </a:t>
            </a:r>
            <a:r>
              <a:rPr lang="en-US" sz="3200" b="1" i="1" dirty="0" err="1" smtClean="0">
                <a:latin typeface="Times New Roman" pitchFamily="18" charset="0"/>
                <a:cs typeface="Times New Roman" pitchFamily="18" charset="0"/>
              </a:rPr>
              <a:t>văn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bản</a:t>
            </a:r>
            <a:r>
              <a:rPr lang="vi-VN" sz="3200" b="1" i="1" dirty="0" smtClean="0">
                <a:latin typeface="+mj-lt"/>
              </a:rPr>
              <a:t> theo một trình tự hợp lý được gọi là bố cục. </a:t>
            </a:r>
            <a:endParaRPr lang="en-US" sz="3200" dirty="0">
              <a:latin typeface="+mj-lt"/>
            </a:endParaRPr>
          </a:p>
        </p:txBody>
      </p:sp>
      <p:pic>
        <p:nvPicPr>
          <p:cNvPr id="35" name="Picture 34" descr="—Pngtree—cartoon teacher_596514.png"/>
          <p:cNvPicPr>
            <a:picLocks noChangeAspect="1"/>
          </p:cNvPicPr>
          <p:nvPr/>
        </p:nvPicPr>
        <p:blipFill>
          <a:blip r:embed="rId4"/>
          <a:stretch>
            <a:fillRect/>
          </a:stretch>
        </p:blipFill>
        <p:spPr>
          <a:xfrm>
            <a:off x="8274204" y="1840586"/>
            <a:ext cx="4726789" cy="5384709"/>
          </a:xfrm>
          <a:prstGeom prst="rect">
            <a:avLst/>
          </a:prstGeom>
        </p:spPr>
      </p:pic>
      <p:sp>
        <p:nvSpPr>
          <p:cNvPr id="36" name="Cloud Callout 35"/>
          <p:cNvSpPr/>
          <p:nvPr/>
        </p:nvSpPr>
        <p:spPr>
          <a:xfrm>
            <a:off x="6902914" y="143114"/>
            <a:ext cx="4939991" cy="234175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i="1" dirty="0" smtClean="0">
                <a:solidFill>
                  <a:srgbClr val="FF0000"/>
                </a:solidFill>
                <a:latin typeface="Times New Roman" pitchFamily="18" charset="0"/>
                <a:cs typeface="Times New Roman" pitchFamily="18" charset="0"/>
              </a:rPr>
              <a:t>Theo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v</a:t>
            </a:r>
            <a:r>
              <a:rPr lang="vi-VN" sz="2800" b="1" i="1" dirty="0" smtClean="0">
                <a:solidFill>
                  <a:srgbClr val="FF0000"/>
                </a:solidFill>
                <a:latin typeface="Times New Roman" pitchFamily="18" charset="0"/>
                <a:cs typeface="Times New Roman" pitchFamily="18" charset="0"/>
              </a:rPr>
              <a:t>ì sao khi </a:t>
            </a:r>
            <a:r>
              <a:rPr lang="en-US" sz="2800" b="1" i="1" dirty="0" err="1" smtClean="0">
                <a:solidFill>
                  <a:srgbClr val="FF0000"/>
                </a:solidFill>
                <a:latin typeface="Times New Roman" pitchFamily="18" charset="0"/>
                <a:cs typeface="Times New Roman" pitchFamily="18" charset="0"/>
              </a:rPr>
              <a:t>xây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văn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bản</a:t>
            </a:r>
            <a:r>
              <a:rPr lang="en-US" sz="2800" b="1" i="1" dirty="0" smtClean="0">
                <a:solidFill>
                  <a:srgbClr val="FF0000"/>
                </a:solidFill>
                <a:latin typeface="Times New Roman" pitchFamily="18" charset="0"/>
                <a:cs typeface="Times New Roman" pitchFamily="18" charset="0"/>
              </a:rPr>
              <a:t> </a:t>
            </a:r>
            <a:r>
              <a:rPr lang="vi-VN" sz="2800" b="1" i="1" dirty="0" smtClean="0">
                <a:solidFill>
                  <a:srgbClr val="FF0000"/>
                </a:solidFill>
                <a:latin typeface="Times New Roman" pitchFamily="18" charset="0"/>
                <a:cs typeface="Times New Roman" pitchFamily="18" charset="0"/>
              </a:rPr>
              <a:t>phải quan tâm tới bố cục? VD?</a:t>
            </a:r>
            <a:endParaRPr lang="en-US" sz="2800" dirty="0">
              <a:solidFill>
                <a:srgbClr val="FF0000"/>
              </a:solidFill>
              <a:latin typeface="Times New Roman" pitchFamily="18" charset="0"/>
              <a:cs typeface="Times New Roman" pitchFamily="18" charset="0"/>
            </a:endParaRPr>
          </a:p>
        </p:txBody>
      </p:sp>
      <p:sp>
        <p:nvSpPr>
          <p:cNvPr id="37" name="Rectangle 1"/>
          <p:cNvSpPr>
            <a:spLocks noChangeArrowheads="1"/>
          </p:cNvSpPr>
          <p:nvPr/>
        </p:nvSpPr>
        <p:spPr bwMode="auto">
          <a:xfrm>
            <a:off x="1" y="1988760"/>
            <a:ext cx="523240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3200" b="1" i="1" u="none" strike="noStrike" cap="none" normalizeH="0" baseline="0" dirty="0" smtClean="0">
                <a:ln>
                  <a:noFill/>
                </a:ln>
                <a:effectLst/>
                <a:latin typeface="+mj-lt"/>
                <a:ea typeface="Times New Roman" pitchFamily="18" charset="0"/>
                <a:cs typeface="Times New Roman" pitchFamily="18" charset="0"/>
              </a:rPr>
              <a:t> </a:t>
            </a:r>
            <a:r>
              <a:rPr kumimoji="0" lang="vi-VN" sz="3200" b="1" i="1" u="none" strike="noStrike" cap="none" normalizeH="0" baseline="0" dirty="0" smtClean="0">
                <a:ln>
                  <a:noFill/>
                </a:ln>
                <a:effectLst/>
                <a:latin typeface="+mj-lt"/>
                <a:ea typeface="Times New Roman" pitchFamily="18" charset="0"/>
                <a:cs typeface="Times New Roman" pitchFamily="18" charset="0"/>
              </a:rPr>
              <a:t>Khi xây dựng văn bản cần quan tâm tới bố cục để bố trí sắp xếp các phần các đoạn theo một tŕnh tự, một hệ thống rành mạch hợp lí.</a:t>
            </a:r>
            <a:endParaRPr kumimoji="0" lang="en-US" sz="3200" b="1" i="1" u="none" strike="noStrike" cap="none" normalizeH="0" baseline="0" dirty="0" smtClean="0">
              <a:ln>
                <a:noFill/>
              </a:ln>
              <a:effectLst/>
              <a:latin typeface="+mj-lt"/>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lang="en-US" sz="3200" b="1" i="1" dirty="0" smtClean="0">
                <a:latin typeface="Times New Roman" pitchFamily="18" charset="0"/>
                <a:cs typeface="Times New Roman" pitchFamily="18" charset="0"/>
                <a:sym typeface="Wingdings" pitchFamily="2" charset="2"/>
              </a:rPr>
              <a:t>	 </a:t>
            </a:r>
            <a:r>
              <a:rPr lang="en-US" sz="3200" b="1" i="1" dirty="0" err="1" smtClean="0">
                <a:latin typeface="Times New Roman" pitchFamily="18" charset="0"/>
                <a:cs typeface="Times New Roman" pitchFamily="18" charset="0"/>
                <a:sym typeface="Wingdings" pitchFamily="2" charset="2"/>
              </a:rPr>
              <a:t>Văn</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bản</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có</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sức</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thuyết</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phục</a:t>
            </a:r>
            <a:r>
              <a:rPr lang="en-US" sz="3200" b="1" i="1" dirty="0" smtClean="0">
                <a:latin typeface="Times New Roman" pitchFamily="18" charset="0"/>
                <a:cs typeface="Times New Roman" pitchFamily="18" charset="0"/>
                <a:sym typeface="Wingdings" pitchFamily="2" charset="2"/>
              </a:rPr>
              <a:t> </a:t>
            </a:r>
            <a:r>
              <a:rPr lang="en-US" sz="3200" b="1" i="1" dirty="0" err="1" smtClean="0">
                <a:latin typeface="Times New Roman" pitchFamily="18" charset="0"/>
                <a:cs typeface="Times New Roman" pitchFamily="18" charset="0"/>
                <a:sym typeface="Wingdings" pitchFamily="2" charset="2"/>
              </a:rPr>
              <a:t>cao</a:t>
            </a:r>
            <a:endParaRPr kumimoji="0" lang="vi-VN" sz="4000" b="1" i="1" u="none" strike="noStrike" cap="none" normalizeH="0" baseline="0" dirty="0" smtClean="0">
              <a:ln>
                <a:noFill/>
              </a:ln>
              <a:effectLst/>
              <a:latin typeface="Times New Roman" pitchFamily="18" charset="0"/>
              <a:cs typeface="Times New Roman" pitchFamily="18" charset="0"/>
            </a:endParaRPr>
          </a:p>
        </p:txBody>
      </p:sp>
      <p:cxnSp>
        <p:nvCxnSpPr>
          <p:cNvPr id="4" name="Straight Connector 3"/>
          <p:cNvCxnSpPr>
            <a:stCxn id="3" idx="0"/>
          </p:cNvCxnSpPr>
          <p:nvPr/>
        </p:nvCxnSpPr>
        <p:spPr>
          <a:xfrm>
            <a:off x="6197600" y="143114"/>
            <a:ext cx="101600" cy="673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5066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36"/>
                                        </p:tgtEl>
                                      </p:cBhvr>
                                    </p:animEffect>
                                    <p:set>
                                      <p:cBhvr>
                                        <p:cTn id="18" dur="1" fill="hold">
                                          <p:stCondLst>
                                            <p:cond delay="499"/>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diamond(in)">
                                      <p:cBhvr>
                                        <p:cTn id="2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73n58PIC49cJmj40j94458PIC_PIC2018.png"/>
          <p:cNvPicPr>
            <a:picLocks noChangeAspect="1"/>
          </p:cNvPicPr>
          <p:nvPr/>
        </p:nvPicPr>
        <p:blipFill>
          <a:blip r:embed="rId3" cstate="print"/>
          <a:srcRect l="4249" t="7305" r="48952" b="64805"/>
          <a:stretch>
            <a:fillRect/>
          </a:stretch>
        </p:blipFill>
        <p:spPr>
          <a:xfrm>
            <a:off x="1" y="-166250"/>
            <a:ext cx="4013860" cy="1828795"/>
          </a:xfrm>
          <a:prstGeom prst="rect">
            <a:avLst/>
          </a:prstGeom>
        </p:spPr>
      </p:pic>
      <p:sp>
        <p:nvSpPr>
          <p:cNvPr id="16" name="TextBox 15"/>
          <p:cNvSpPr txBox="1"/>
          <p:nvPr/>
        </p:nvSpPr>
        <p:spPr>
          <a:xfrm>
            <a:off x="760022" y="629401"/>
            <a:ext cx="2384307" cy="707886"/>
          </a:xfrm>
          <a:prstGeom prst="rect">
            <a:avLst/>
          </a:prstGeom>
          <a:noFill/>
        </p:spPr>
        <p:txBody>
          <a:bodyPr wrap="none" rtlCol="0">
            <a:spAutoFit/>
          </a:bodyPr>
          <a:lstStyle/>
          <a:p>
            <a:r>
              <a:rPr lang="en-US" sz="4000" b="1" dirty="0" smtClean="0">
                <a:latin typeface="Times New Roman" pitchFamily="18" charset="0"/>
                <a:cs typeface="Times New Roman" pitchFamily="18" charset="0"/>
              </a:rPr>
              <a:t>BT </a:t>
            </a:r>
            <a:r>
              <a:rPr lang="en-US" sz="4000" b="1" dirty="0" err="1" smtClean="0">
                <a:latin typeface="Times New Roman" pitchFamily="18" charset="0"/>
                <a:cs typeface="Times New Roman" pitchFamily="18" charset="0"/>
              </a:rPr>
              <a:t>nhanh</a:t>
            </a:r>
            <a:endParaRPr lang="en-US" sz="4000" b="1" dirty="0">
              <a:latin typeface="Times New Roman" pitchFamily="18" charset="0"/>
              <a:cs typeface="Times New Roman" pitchFamily="18" charset="0"/>
            </a:endParaRPr>
          </a:p>
        </p:txBody>
      </p:sp>
      <p:sp>
        <p:nvSpPr>
          <p:cNvPr id="17" name="Rectangle 16"/>
          <p:cNvSpPr/>
          <p:nvPr/>
        </p:nvSpPr>
        <p:spPr>
          <a:xfrm>
            <a:off x="4496790" y="481393"/>
            <a:ext cx="7200405" cy="1077218"/>
          </a:xfrm>
          <a:prstGeom prst="rect">
            <a:avLst/>
          </a:prstGeom>
        </p:spPr>
        <p:txBody>
          <a:bodyPr wrap="square">
            <a:spAutoFit/>
          </a:bodyPr>
          <a:lstStyle/>
          <a:p>
            <a:pPr algn="ctr"/>
            <a:r>
              <a:rPr lang="de-DE" sz="3200" b="1" dirty="0" smtClean="0">
                <a:solidFill>
                  <a:srgbClr val="000000"/>
                </a:solidFill>
                <a:latin typeface="Times New Roman" pitchFamily="18" charset="0"/>
                <a:ea typeface="Times New Roman" pitchFamily="18" charset="0"/>
                <a:cs typeface="Times New Roman" pitchFamily="18" charset="0"/>
              </a:rPr>
              <a:t>Hãy sắp xếp các ý sau đây để tạo được một văn bản có bố cục rõ ràng </a:t>
            </a:r>
            <a:endParaRPr lang="en-US" sz="3200" dirty="0">
              <a:latin typeface="Times New Roman" pitchFamily="18" charset="0"/>
              <a:cs typeface="Times New Roman" pitchFamily="18" charset="0"/>
            </a:endParaRPr>
          </a:p>
        </p:txBody>
      </p:sp>
      <p:sp>
        <p:nvSpPr>
          <p:cNvPr id="18" name="Rectangle 17"/>
          <p:cNvSpPr/>
          <p:nvPr/>
        </p:nvSpPr>
        <p:spPr>
          <a:xfrm>
            <a:off x="510641" y="1947554"/>
            <a:ext cx="11681361" cy="4832092"/>
          </a:xfrm>
          <a:prstGeom prst="rect">
            <a:avLst/>
          </a:prstGeom>
        </p:spPr>
        <p:txBody>
          <a:bodyPr wrap="square">
            <a:spAutoFit/>
          </a:bodyPr>
          <a:lstStyle/>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1.Đà Lạt còn thật đáng yêu với đủ loại hoa có sắc màu và kiểu dáng khác nhau.</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2.Dời chân đi nhưng tôi biết chắc mình sẽ trở lại Đà Lạt vào một ngày không xa.</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3.Con người nơi đây thì rất thân thiện và mến khách.</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4.Tôi ngây ngất trước sắc xanh sâu thẳm của màu thông trên suốt dọc đường vào trung tâm thành phố.</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5.Kì nghỉ hè này tôi đến với Đà Lạt. </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6.Đà Lạt là thành phố dễ làm người ta yêu mến ngay từ lần đầu tiên đặt chân tới đây. </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7.Thành phố bắt đầu với những rừng thông bạt ngàn . </a:t>
            </a:r>
            <a:endParaRPr lang="en-US" sz="2800" dirty="0" smtClean="0">
              <a:latin typeface="Times New Roman" pitchFamily="18" charset="0"/>
              <a:cs typeface="Times New Roman" pitchFamily="18" charset="0"/>
            </a:endParaRPr>
          </a:p>
          <a:p>
            <a:pPr lvl="0" algn="just" eaLnBrk="0" fontAlgn="base" hangingPunct="0">
              <a:spcBef>
                <a:spcPct val="0"/>
              </a:spcBef>
              <a:spcAft>
                <a:spcPct val="0"/>
              </a:spcAft>
            </a:pPr>
            <a:r>
              <a:rPr lang="de-DE" sz="2800" dirty="0" smtClean="0">
                <a:solidFill>
                  <a:srgbClr val="000000"/>
                </a:solidFill>
                <a:latin typeface="Times New Roman" pitchFamily="18" charset="0"/>
                <a:ea typeface="Times New Roman" pitchFamily="18" charset="0"/>
                <a:cs typeface="Times New Roman" pitchFamily="18" charset="0"/>
              </a:rPr>
              <a:t>8.Nhiều loại hoa tôi mới nhìn thấy lần đầu và không khỏi ngạc nhiên vì sắc đẹp của chúng.</a:t>
            </a:r>
            <a:endParaRPr lang="en-US" sz="2800" dirty="0" smtClean="0">
              <a:latin typeface="Times New Roman" pitchFamily="18" charset="0"/>
              <a:cs typeface="Times New Roman" pitchFamily="18" charset="0"/>
            </a:endParaRPr>
          </a:p>
        </p:txBody>
      </p:sp>
      <p:sp>
        <p:nvSpPr>
          <p:cNvPr id="19" name="TextBox 18"/>
          <p:cNvSpPr txBox="1"/>
          <p:nvPr/>
        </p:nvSpPr>
        <p:spPr>
          <a:xfrm>
            <a:off x="5" y="1983186"/>
            <a:ext cx="385043" cy="523220"/>
          </a:xfrm>
          <a:prstGeom prst="rect">
            <a:avLst/>
          </a:prstGeom>
          <a:noFill/>
        </p:spPr>
        <p:txBody>
          <a:bodyPr wrap="square" rtlCol="0">
            <a:spAutoFit/>
          </a:bodyPr>
          <a:lstStyle/>
          <a:p>
            <a:r>
              <a:rPr lang="en-US" sz="2800" dirty="0" smtClean="0">
                <a:solidFill>
                  <a:srgbClr val="FF0000"/>
                </a:solidFill>
                <a:latin typeface="Times Nemew Roman"/>
              </a:rPr>
              <a:t>5</a:t>
            </a:r>
          </a:p>
        </p:txBody>
      </p:sp>
      <p:sp>
        <p:nvSpPr>
          <p:cNvPr id="7" name="TextBox 6"/>
          <p:cNvSpPr txBox="1"/>
          <p:nvPr/>
        </p:nvSpPr>
        <p:spPr>
          <a:xfrm>
            <a:off x="0" y="5805072"/>
            <a:ext cx="385043" cy="523220"/>
          </a:xfrm>
          <a:prstGeom prst="rect">
            <a:avLst/>
          </a:prstGeom>
          <a:noFill/>
        </p:spPr>
        <p:txBody>
          <a:bodyPr wrap="square" rtlCol="0">
            <a:spAutoFit/>
          </a:bodyPr>
          <a:lstStyle/>
          <a:p>
            <a:r>
              <a:rPr lang="en-US" sz="2800" dirty="0" smtClean="0">
                <a:solidFill>
                  <a:srgbClr val="FF0000"/>
                </a:solidFill>
                <a:latin typeface="Times Nemew Roman"/>
              </a:rPr>
              <a:t>6</a:t>
            </a:r>
            <a:endParaRPr lang="en-US" sz="2800" dirty="0">
              <a:solidFill>
                <a:srgbClr val="FF0000"/>
              </a:solidFill>
              <a:latin typeface="Times Nemew Roman"/>
            </a:endParaRPr>
          </a:p>
        </p:txBody>
      </p:sp>
      <p:sp>
        <p:nvSpPr>
          <p:cNvPr id="8" name="TextBox 7"/>
          <p:cNvSpPr txBox="1"/>
          <p:nvPr/>
        </p:nvSpPr>
        <p:spPr>
          <a:xfrm>
            <a:off x="0" y="5387455"/>
            <a:ext cx="385043" cy="523220"/>
          </a:xfrm>
          <a:prstGeom prst="rect">
            <a:avLst/>
          </a:prstGeom>
          <a:noFill/>
        </p:spPr>
        <p:txBody>
          <a:bodyPr wrap="square" rtlCol="0">
            <a:spAutoFit/>
          </a:bodyPr>
          <a:lstStyle/>
          <a:p>
            <a:r>
              <a:rPr lang="en-US" sz="2800" dirty="0" smtClean="0">
                <a:solidFill>
                  <a:srgbClr val="FF0000"/>
                </a:solidFill>
                <a:latin typeface="Times Nemew Roman"/>
              </a:rPr>
              <a:t>3</a:t>
            </a:r>
          </a:p>
        </p:txBody>
      </p:sp>
      <p:sp>
        <p:nvSpPr>
          <p:cNvPr id="9" name="TextBox 8"/>
          <p:cNvSpPr txBox="1"/>
          <p:nvPr/>
        </p:nvSpPr>
        <p:spPr>
          <a:xfrm>
            <a:off x="0" y="2820417"/>
            <a:ext cx="385043" cy="523220"/>
          </a:xfrm>
          <a:prstGeom prst="rect">
            <a:avLst/>
          </a:prstGeom>
          <a:noFill/>
        </p:spPr>
        <p:txBody>
          <a:bodyPr wrap="square" rtlCol="0">
            <a:spAutoFit/>
          </a:bodyPr>
          <a:lstStyle/>
          <a:p>
            <a:r>
              <a:rPr lang="en-US" sz="2800" dirty="0" smtClean="0">
                <a:solidFill>
                  <a:srgbClr val="FF0000"/>
                </a:solidFill>
                <a:latin typeface="Times Nemew Roman"/>
              </a:rPr>
              <a:t>7</a:t>
            </a:r>
          </a:p>
        </p:txBody>
      </p:sp>
      <p:sp>
        <p:nvSpPr>
          <p:cNvPr id="10" name="TextBox 9"/>
          <p:cNvSpPr txBox="1"/>
          <p:nvPr/>
        </p:nvSpPr>
        <p:spPr>
          <a:xfrm>
            <a:off x="0" y="3234082"/>
            <a:ext cx="385043" cy="523220"/>
          </a:xfrm>
          <a:prstGeom prst="rect">
            <a:avLst/>
          </a:prstGeom>
          <a:noFill/>
        </p:spPr>
        <p:txBody>
          <a:bodyPr wrap="square" rtlCol="0">
            <a:spAutoFit/>
          </a:bodyPr>
          <a:lstStyle/>
          <a:p>
            <a:r>
              <a:rPr lang="en-US" sz="2800" dirty="0" smtClean="0">
                <a:solidFill>
                  <a:srgbClr val="FF0000"/>
                </a:solidFill>
                <a:latin typeface="Times Nemew Roman"/>
              </a:rPr>
              <a:t>4</a:t>
            </a:r>
          </a:p>
        </p:txBody>
      </p:sp>
      <p:sp>
        <p:nvSpPr>
          <p:cNvPr id="11" name="TextBox 10"/>
          <p:cNvSpPr txBox="1"/>
          <p:nvPr/>
        </p:nvSpPr>
        <p:spPr>
          <a:xfrm>
            <a:off x="0" y="4087125"/>
            <a:ext cx="385043" cy="523220"/>
          </a:xfrm>
          <a:prstGeom prst="rect">
            <a:avLst/>
          </a:prstGeom>
          <a:noFill/>
        </p:spPr>
        <p:txBody>
          <a:bodyPr wrap="square" rtlCol="0">
            <a:spAutoFit/>
          </a:bodyPr>
          <a:lstStyle/>
          <a:p>
            <a:r>
              <a:rPr lang="en-US" sz="2800" dirty="0" smtClean="0">
                <a:solidFill>
                  <a:srgbClr val="FF0000"/>
                </a:solidFill>
                <a:latin typeface="Times Nemew Roman"/>
              </a:rPr>
              <a:t>1</a:t>
            </a:r>
          </a:p>
        </p:txBody>
      </p:sp>
      <p:sp>
        <p:nvSpPr>
          <p:cNvPr id="12" name="TextBox 11"/>
          <p:cNvSpPr txBox="1"/>
          <p:nvPr/>
        </p:nvSpPr>
        <p:spPr>
          <a:xfrm>
            <a:off x="0" y="2398849"/>
            <a:ext cx="385043" cy="523220"/>
          </a:xfrm>
          <a:prstGeom prst="rect">
            <a:avLst/>
          </a:prstGeom>
          <a:noFill/>
        </p:spPr>
        <p:txBody>
          <a:bodyPr wrap="square" rtlCol="0">
            <a:spAutoFit/>
          </a:bodyPr>
          <a:lstStyle/>
          <a:p>
            <a:r>
              <a:rPr lang="en-US" sz="2800" dirty="0" smtClean="0">
                <a:solidFill>
                  <a:srgbClr val="FF0000"/>
                </a:solidFill>
                <a:latin typeface="Times Nemew Roman"/>
              </a:rPr>
              <a:t>8</a:t>
            </a:r>
            <a:endParaRPr lang="en-US" sz="2800" dirty="0">
              <a:solidFill>
                <a:srgbClr val="FF0000"/>
              </a:solidFill>
              <a:latin typeface="Times Nemew Roman"/>
            </a:endParaRPr>
          </a:p>
        </p:txBody>
      </p:sp>
      <p:sp>
        <p:nvSpPr>
          <p:cNvPr id="13" name="TextBox 12"/>
          <p:cNvSpPr txBox="1"/>
          <p:nvPr/>
        </p:nvSpPr>
        <p:spPr>
          <a:xfrm>
            <a:off x="0" y="4553486"/>
            <a:ext cx="385043" cy="523220"/>
          </a:xfrm>
          <a:prstGeom prst="rect">
            <a:avLst/>
          </a:prstGeom>
          <a:noFill/>
        </p:spPr>
        <p:txBody>
          <a:bodyPr wrap="square" rtlCol="0">
            <a:spAutoFit/>
          </a:bodyPr>
          <a:lstStyle/>
          <a:p>
            <a:r>
              <a:rPr lang="en-US" sz="2800" dirty="0" smtClean="0">
                <a:solidFill>
                  <a:srgbClr val="FF0000"/>
                </a:solidFill>
                <a:latin typeface="Times Nemew Roman"/>
              </a:rPr>
              <a:t>2</a:t>
            </a:r>
            <a:endParaRPr lang="en-US" sz="2800" dirty="0">
              <a:solidFill>
                <a:srgbClr val="FF0000"/>
              </a:solidFill>
              <a:latin typeface="Times Nemew Roman"/>
            </a:endParaRPr>
          </a:p>
        </p:txBody>
      </p:sp>
    </p:spTree>
    <p:extLst>
      <p:ext uri="{BB962C8B-B14F-4D97-AF65-F5344CB8AC3E}">
        <p14:creationId xmlns:p14="http://schemas.microsoft.com/office/powerpoint/2010/main" val="1039800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矩形 23">
            <a:extLst>
              <a:ext uri="{FF2B5EF4-FFF2-40B4-BE49-F238E27FC236}">
                <a16:creationId xmlns="" xmlns:a16="http://schemas.microsoft.com/office/drawing/2014/main" id="{93683BBC-E7E8-4510-950E-26BA1E538DFB}"/>
              </a:ext>
            </a:extLst>
          </p:cNvPr>
          <p:cNvSpPr/>
          <p:nvPr/>
        </p:nvSpPr>
        <p:spPr>
          <a:xfrm>
            <a:off x="1" y="0"/>
            <a:ext cx="617575" cy="6477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FF0000"/>
                </a:solidFill>
                <a:latin typeface="Times New Roman" pitchFamily="18" charset="0"/>
                <a:cs typeface="Times New Roman" pitchFamily="18" charset="0"/>
              </a:rPr>
              <a:t>2.</a:t>
            </a:r>
            <a:endParaRPr lang="zh-CN" altLang="en-US" sz="3200" b="1" dirty="0">
              <a:solidFill>
                <a:srgbClr val="FF0000"/>
              </a:solidFill>
              <a:latin typeface="Times New Roman" pitchFamily="18" charset="0"/>
              <a:cs typeface="Times New Roman" pitchFamily="18" charset="0"/>
            </a:endParaRPr>
          </a:p>
        </p:txBody>
      </p:sp>
      <p:sp>
        <p:nvSpPr>
          <p:cNvPr id="25" name="文本框 24">
            <a:extLst>
              <a:ext uri="{FF2B5EF4-FFF2-40B4-BE49-F238E27FC236}">
                <a16:creationId xmlns="" xmlns:a16="http://schemas.microsoft.com/office/drawing/2014/main" id="{8E12BDA2-0252-4874-9AA3-72D8638D4A52}"/>
              </a:ext>
            </a:extLst>
          </p:cNvPr>
          <p:cNvSpPr txBox="1"/>
          <p:nvPr/>
        </p:nvSpPr>
        <p:spPr>
          <a:xfrm>
            <a:off x="778501" y="59342"/>
            <a:ext cx="9051299" cy="646331"/>
          </a:xfrm>
          <a:prstGeom prst="rect">
            <a:avLst/>
          </a:prstGeom>
          <a:noFill/>
        </p:spPr>
        <p:txBody>
          <a:bodyPr wrap="square" rtlCol="0">
            <a:spAutoFit/>
          </a:bodyPr>
          <a:lstStyle/>
          <a:p>
            <a:pPr lvl="0" algn="just" fontAlgn="base">
              <a:spcBef>
                <a:spcPct val="0"/>
              </a:spcBef>
              <a:spcAft>
                <a:spcPct val="0"/>
              </a:spcAft>
            </a:pPr>
            <a:r>
              <a:rPr lang="vi-VN" sz="3600" b="1" dirty="0" smtClean="0">
                <a:solidFill>
                  <a:srgbClr val="FF0000"/>
                </a:solidFill>
                <a:latin typeface="+mj-lt"/>
                <a:ea typeface="Times New Roman" pitchFamily="18" charset="0"/>
                <a:cs typeface="Times New Roman" pitchFamily="18" charset="0"/>
              </a:rPr>
              <a:t>Những yêu cầu về bố cục trong VB.</a:t>
            </a:r>
            <a:endParaRPr lang="vi-VN" sz="3600" b="1" dirty="0" smtClean="0">
              <a:solidFill>
                <a:srgbClr val="FF0000"/>
              </a:solidFill>
              <a:latin typeface="+mj-lt"/>
              <a:cs typeface="Arial" pitchFamily="34" charset="0"/>
            </a:endParaRPr>
          </a:p>
        </p:txBody>
      </p:sp>
      <p:sp>
        <p:nvSpPr>
          <p:cNvPr id="26" name="TextBox 25"/>
          <p:cNvSpPr txBox="1"/>
          <p:nvPr/>
        </p:nvSpPr>
        <p:spPr>
          <a:xfrm>
            <a:off x="3309255" y="1175689"/>
            <a:ext cx="8262256"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5 </a:t>
            </a:r>
            <a:r>
              <a:rPr lang="en-US" sz="2800" dirty="0" err="1" smtClean="0">
                <a:latin typeface="Times New Roman" pitchFamily="18" charset="0"/>
                <a:cs typeface="Times New Roman" pitchFamily="18" charset="0"/>
              </a:rPr>
              <a:t>phút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1 –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1 (SGK – tr29) ,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2 –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2 (SGK – tr29), </a:t>
            </a:r>
            <a:r>
              <a:rPr lang="en-US" sz="2800" dirty="0" err="1" smtClean="0">
                <a:latin typeface="Times New Roman" pitchFamily="18" charset="0"/>
                <a:cs typeface="Times New Roman" pitchFamily="18" charset="0"/>
              </a:rPr>
              <a:t>trả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a:t>
            </a:r>
          </a:p>
        </p:txBody>
      </p:sp>
      <p:pic>
        <p:nvPicPr>
          <p:cNvPr id="27"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57" y="873944"/>
            <a:ext cx="2582101" cy="2141398"/>
          </a:xfrm>
          <a:prstGeom prst="rect">
            <a:avLst/>
          </a:prstGeom>
          <a:noFill/>
          <a:ln w="9525">
            <a:noFill/>
          </a:ln>
        </p:spPr>
      </p:pic>
      <p:sp>
        <p:nvSpPr>
          <p:cNvPr id="28" name="TextBox 27"/>
          <p:cNvSpPr txBox="1"/>
          <p:nvPr/>
        </p:nvSpPr>
        <p:spPr>
          <a:xfrm>
            <a:off x="1066801" y="3407254"/>
            <a:ext cx="10167257" cy="1815882"/>
          </a:xfrm>
          <a:prstGeom prst="rect">
            <a:avLst/>
          </a:prstGeom>
          <a:noFill/>
        </p:spPr>
        <p:txBody>
          <a:bodyPr wrap="square" rtlCol="0">
            <a:spAutoFit/>
          </a:bodyPr>
          <a:lstStyle/>
          <a:p>
            <a:pPr marL="514350" indent="-514350" algn="just">
              <a:buAutoNum type="arabicParenR"/>
            </a:pPr>
            <a:r>
              <a:rPr lang="vi-VN" sz="2800" dirty="0" smtClean="0">
                <a:latin typeface="+mj-lt"/>
              </a:rPr>
              <a:t>Hai câu chuyện trên đã rõ bố cục chưa?</a:t>
            </a:r>
            <a:r>
              <a:rPr lang="en-US" sz="2800" dirty="0" smtClean="0">
                <a:latin typeface="+mj-lt"/>
              </a:rPr>
              <a:t> </a:t>
            </a:r>
            <a:r>
              <a:rPr lang="en-US" sz="2800" dirty="0" smtClean="0">
                <a:latin typeface="Times New Roman" pitchFamily="18" charset="0"/>
                <a:cs typeface="Times New Roman" pitchFamily="18" charset="0"/>
              </a:rPr>
              <a:t>(</a:t>
            </a:r>
            <a:r>
              <a:rPr lang="en-US" sz="2800" i="1" dirty="0" smtClean="0">
                <a:latin typeface="Times New Roman" pitchFamily="18" charset="0"/>
                <a:cs typeface="Times New Roman" pitchFamily="18" charset="0"/>
              </a:rPr>
              <a:t>VD </a:t>
            </a:r>
            <a:r>
              <a:rPr lang="en-US" sz="2800" i="1" dirty="0" err="1" smtClean="0">
                <a:latin typeface="Times New Roman" pitchFamily="18" charset="0"/>
                <a:cs typeface="Times New Roman" pitchFamily="18" charset="0"/>
              </a:rPr>
              <a:t>gồm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mấy</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đoạn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văn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Các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câu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văn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trong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mỗi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đoạn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có</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tập</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trung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quanh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một</a:t>
            </a:r>
            <a:r>
              <a:rPr lang="en-US" sz="2800" i="1" dirty="0" smtClean="0">
                <a:latin typeface="Times New Roman" pitchFamily="18" charset="0"/>
                <a:cs typeface="Times New Roman" pitchFamily="18" charset="0"/>
              </a:rPr>
              <a:t> ý </a:t>
            </a:r>
            <a:r>
              <a:rPr lang="en-US" sz="2800" i="1" dirty="0" err="1" smtClean="0">
                <a:latin typeface="Times New Roman" pitchFamily="18" charset="0"/>
                <a:cs typeface="Times New Roman" pitchFamily="18" charset="0"/>
              </a:rPr>
              <a:t>chung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thống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nhất</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không</a:t>
            </a:r>
            <a:r>
              <a:rPr lang="en-US" sz="2800" i="1" dirty="0" smtClean="0">
                <a:latin typeface="Times New Roman" pitchFamily="18" charset="0"/>
                <a:cs typeface="Times New Roman" pitchFamily="18" charset="0"/>
              </a:rPr>
              <a:t>? ý </a:t>
            </a:r>
            <a:r>
              <a:rPr lang="en-US" sz="2800" i="1" dirty="0" err="1" smtClean="0">
                <a:latin typeface="Times New Roman" pitchFamily="18" charset="0"/>
                <a:cs typeface="Times New Roman" pitchFamily="18" charset="0"/>
              </a:rPr>
              <a:t>của</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đoạn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văn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này</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và</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đoạn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văn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kia</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có</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phân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biệt</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được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với</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nhau</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không</a:t>
            </a:r>
            <a:r>
              <a:rPr lang="en-US" sz="2800" i="1"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p:txBody>
      </p:sp>
      <p:sp>
        <p:nvSpPr>
          <p:cNvPr id="29" name="TextBox 28"/>
          <p:cNvSpPr txBox="1"/>
          <p:nvPr/>
        </p:nvSpPr>
        <p:spPr>
          <a:xfrm>
            <a:off x="1132116" y="5356003"/>
            <a:ext cx="10167257" cy="523220"/>
          </a:xfrm>
          <a:prstGeom prst="rect">
            <a:avLst/>
          </a:prstGeom>
          <a:noFill/>
        </p:spPr>
        <p:txBody>
          <a:bodyPr wrap="square" rtlCol="0">
            <a:spAutoFit/>
          </a:bodyPr>
          <a:lstStyle/>
          <a:p>
            <a:pPr marL="514350" indent="-514350" algn="just"/>
            <a:r>
              <a:rPr lang="en-US" sz="2800" dirty="0" smtClean="0">
                <a:latin typeface="Times New Roman" pitchFamily="18" charset="0"/>
                <a:cs typeface="Times New Roman" pitchFamily="18" charset="0"/>
              </a:rPr>
              <a:t>2) </a:t>
            </a:r>
            <a:r>
              <a:rPr lang="vi-VN" sz="2800" dirty="0" smtClean="0">
                <a:latin typeface="+mj-lt"/>
              </a:rPr>
              <a:t>Cách kể chuyện trên bất hợp lí ở chỗ nào?</a:t>
            </a:r>
            <a:endParaRPr lang="en-US" sz="2800" dirty="0" smtClean="0">
              <a:latin typeface="+mj-lt"/>
            </a:endParaRPr>
          </a:p>
        </p:txBody>
      </p:sp>
      <p:sp>
        <p:nvSpPr>
          <p:cNvPr id="30" name="TextBox 29"/>
          <p:cNvSpPr txBox="1"/>
          <p:nvPr/>
        </p:nvSpPr>
        <p:spPr>
          <a:xfrm>
            <a:off x="1142998" y="6023638"/>
            <a:ext cx="10167257" cy="523220"/>
          </a:xfrm>
          <a:prstGeom prst="rect">
            <a:avLst/>
          </a:prstGeom>
          <a:noFill/>
        </p:spPr>
        <p:txBody>
          <a:bodyPr wrap="square" rtlCol="0">
            <a:spAutoFit/>
          </a:bodyPr>
          <a:lstStyle/>
          <a:p>
            <a:pPr marL="514350" indent="-514350" algn="just"/>
            <a:r>
              <a:rPr lang="en-US" sz="2800" dirty="0" smtClean="0">
                <a:latin typeface="Times New Roman" pitchFamily="18" charset="0"/>
                <a:cs typeface="Times New Roman" pitchFamily="18" charset="0"/>
              </a:rPr>
              <a:t>3) </a:t>
            </a:r>
            <a:r>
              <a:rPr lang="vi-VN" sz="2800" dirty="0" smtClean="0">
                <a:latin typeface="+mj-lt"/>
              </a:rPr>
              <a:t>Theo em, nên sắp xếp bố cục hai câu chuyện trên thế nào?</a:t>
            </a:r>
          </a:p>
        </p:txBody>
      </p:sp>
    </p:spTree>
    <p:extLst>
      <p:ext uri="{BB962C8B-B14F-4D97-AF65-F5344CB8AC3E}">
        <p14:creationId xmlns:p14="http://schemas.microsoft.com/office/powerpoint/2010/main" val="11651526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heel(4)">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strips(down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strips(down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strips(downLeft)">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 xmlns:a16="http://schemas.microsoft.com/office/drawing/2014/main" id="{14253254-B189-4DA9-8F81-6D1FCEFD407B}"/>
              </a:ext>
            </a:extLst>
          </p:cNvPr>
          <p:cNvSpPr/>
          <p:nvPr/>
        </p:nvSpPr>
        <p:spPr>
          <a:xfrm>
            <a:off x="1939292" y="558410"/>
            <a:ext cx="1817817" cy="45719"/>
          </a:xfrm>
          <a:prstGeom prst="round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7153F952-30EE-4AEC-9858-34BB0E288155}"/>
              </a:ext>
            </a:extLst>
          </p:cNvPr>
          <p:cNvSpPr/>
          <p:nvPr/>
        </p:nvSpPr>
        <p:spPr>
          <a:xfrm>
            <a:off x="5372100" y="0"/>
            <a:ext cx="238760" cy="6858000"/>
          </a:xfrm>
          <a:prstGeom prst="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8852535" y="2"/>
            <a:ext cx="1531188" cy="646331"/>
          </a:xfrm>
          <a:prstGeom prst="rect">
            <a:avLst/>
          </a:prstGeom>
          <a:noFill/>
        </p:spPr>
        <p:txBody>
          <a:bodyPr wrap="none" rtlCol="0">
            <a:spAutoFit/>
          </a:bodyPr>
          <a:lstStyle/>
          <a:p>
            <a:r>
              <a:rPr lang="en-US" sz="3600" dirty="0" err="1" smtClean="0">
                <a:latin typeface="Times New Roman" pitchFamily="18" charset="0"/>
                <a:cs typeface="Times New Roman" pitchFamily="18" charset="0"/>
              </a:rPr>
              <a:t>Đoạn</a:t>
            </a:r>
            <a:r>
              <a:rPr lang="en-US" sz="3600" dirty="0" smtClean="0">
                <a:latin typeface="Times New Roman" pitchFamily="18" charset="0"/>
                <a:cs typeface="Times New Roman" pitchFamily="18" charset="0"/>
              </a:rPr>
              <a:t> 1</a:t>
            </a:r>
            <a:endParaRPr lang="en-US" sz="3600" dirty="0">
              <a:latin typeface="Times New Roman" pitchFamily="18" charset="0"/>
              <a:cs typeface="Times New Roman" pitchFamily="18" charset="0"/>
            </a:endParaRPr>
          </a:p>
        </p:txBody>
      </p:sp>
      <p:sp>
        <p:nvSpPr>
          <p:cNvPr id="14" name="Rectangle 13"/>
          <p:cNvSpPr/>
          <p:nvPr/>
        </p:nvSpPr>
        <p:spPr>
          <a:xfrm>
            <a:off x="5610861" y="796003"/>
            <a:ext cx="6601143" cy="5693866"/>
          </a:xfrm>
          <a:prstGeom prst="rect">
            <a:avLst/>
          </a:prstGeom>
        </p:spPr>
        <p:txBody>
          <a:bodyPr wrap="square">
            <a:spAutoFit/>
          </a:bodyPr>
          <a:lstStyle/>
          <a:p>
            <a:pPr algn="just"/>
            <a:r>
              <a:rPr lang="en-US" sz="2800" i="1" dirty="0" smtClean="0">
                <a:latin typeface="+mj-lt"/>
              </a:rPr>
              <a:t>	</a:t>
            </a:r>
            <a:r>
              <a:rPr lang="vi-VN" sz="2800" i="1" dirty="0" smtClean="0">
                <a:latin typeface="+mj-lt"/>
              </a:rPr>
              <a:t>Có một con ếch quen thói coi trời bằng vung, nên cứ nghênh ngang đi lại khắp nơi, nhâng nháo nhìn trời và kêu ồm ộp. Trước kia, ếch sống ở trong giếng. Tại vì năm ấy trời mưa, nước trong giếng dâng lên tràn bờ, đưa ếch ta ra ngoài.</a:t>
            </a:r>
            <a:endParaRPr lang="vi-VN" sz="2800" dirty="0" smtClean="0">
              <a:latin typeface="+mj-lt"/>
            </a:endParaRPr>
          </a:p>
          <a:p>
            <a:pPr algn="just"/>
            <a:r>
              <a:rPr lang="en-US" sz="2800" i="1" dirty="0" smtClean="0">
                <a:latin typeface="+mj-lt"/>
              </a:rPr>
              <a:t>	</a:t>
            </a:r>
            <a:r>
              <a:rPr lang="vi-VN" sz="2800" i="1" dirty="0" smtClean="0">
                <a:latin typeface="+mj-lt"/>
              </a:rPr>
              <a:t>Trước đó, ếch ta đã từ đáy giếng nhìn lên và nó thấy trời bé tị chỉ bằng cái vung thôi. Còn nó thì lại oai ghê lắm, Vì nó mà đã cất tiếng kêu thì tất cả bọn cua, ốc, nhái ở giếng đều phải hoảng sợ. Cuối cùng, nó bị một con trâu giẫm bẹp. Từ đấy, trâu trở thành bạn của nhà nông.</a:t>
            </a:r>
            <a:endParaRPr lang="vi-VN" sz="2800" dirty="0" smtClean="0">
              <a:latin typeface="+mj-lt"/>
            </a:endParaRPr>
          </a:p>
        </p:txBody>
      </p:sp>
      <p:sp>
        <p:nvSpPr>
          <p:cNvPr id="15" name="矩形: 圆角 7">
            <a:extLst>
              <a:ext uri="{FF2B5EF4-FFF2-40B4-BE49-F238E27FC236}">
                <a16:creationId xmlns="" xmlns:a16="http://schemas.microsoft.com/office/drawing/2014/main" id="{14253254-B189-4DA9-8F81-6D1FCEFD407B}"/>
              </a:ext>
            </a:extLst>
          </p:cNvPr>
          <p:cNvSpPr/>
          <p:nvPr/>
        </p:nvSpPr>
        <p:spPr>
          <a:xfrm>
            <a:off x="8610601" y="558410"/>
            <a:ext cx="1817817" cy="45719"/>
          </a:xfrm>
          <a:prstGeom prst="roundRect">
            <a:avLst/>
          </a:prstGeom>
          <a:solidFill>
            <a:srgbClr val="9CB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1917700" y="47240"/>
            <a:ext cx="1864613" cy="646331"/>
          </a:xfrm>
          <a:prstGeom prst="rect">
            <a:avLst/>
          </a:prstGeom>
          <a:noFill/>
        </p:spPr>
        <p:txBody>
          <a:bodyPr wrap="none" rtlCol="0">
            <a:spAutoFit/>
          </a:bodyPr>
          <a:lstStyle/>
          <a:p>
            <a:r>
              <a:rPr lang="en-US" sz="3600" dirty="0" err="1" smtClean="0">
                <a:latin typeface="Times New Roman" pitchFamily="18" charset="0"/>
                <a:cs typeface="Times New Roman" pitchFamily="18" charset="0"/>
              </a:rPr>
              <a:t>Nhận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2289" name="Rectangle 1"/>
          <p:cNvSpPr>
            <a:spLocks noChangeArrowheads="1"/>
          </p:cNvSpPr>
          <p:nvPr/>
        </p:nvSpPr>
        <p:spPr bwMode="auto">
          <a:xfrm>
            <a:off x="876301" y="1006426"/>
            <a:ext cx="54483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Đoạn</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văn</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không</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có</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bố</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cục</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vì</a:t>
            </a:r>
            <a:r>
              <a:rPr lang="en-US" sz="2800" i="1" dirty="0" smtClean="0">
                <a:solidFill>
                  <a:srgbClr val="000000"/>
                </a:solidFill>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p:txBody>
      </p:sp>
      <p:sp>
        <p:nvSpPr>
          <p:cNvPr id="20" name="Rectangle 1"/>
          <p:cNvSpPr>
            <a:spLocks noChangeArrowheads="1"/>
          </p:cNvSpPr>
          <p:nvPr/>
        </p:nvSpPr>
        <p:spPr bwMode="auto">
          <a:xfrm>
            <a:off x="542291" y="4563330"/>
            <a:ext cx="294894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Chưa</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đạt</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được</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mục</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đích</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giao</a:t>
            </a:r>
            <a:r>
              <a:rPr kumimoji="0" lang="en-US" sz="2800" b="1"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 </a:t>
            </a:r>
            <a:r>
              <a:rPr kumimoji="0" lang="en-US" sz="2800" b="1"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sym typeface="Wingdings" pitchFamily="2" charset="2"/>
              </a:rPr>
              <a:t>tiếp</a:t>
            </a:r>
            <a:endParaRPr kumimoji="0" lang="en-US" sz="28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sym typeface="Symbol" pitchFamily="18" charset="2"/>
            </a:endParaRPr>
          </a:p>
        </p:txBody>
      </p:sp>
      <p:sp>
        <p:nvSpPr>
          <p:cNvPr id="22" name="Rectangle 1"/>
          <p:cNvSpPr>
            <a:spLocks noChangeArrowheads="1"/>
          </p:cNvSpPr>
          <p:nvPr/>
        </p:nvSpPr>
        <p:spPr bwMode="auto">
          <a:xfrm>
            <a:off x="256540" y="1622020"/>
            <a:ext cx="5093971"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đoạn</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sắp</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xếp</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lộn</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xộn</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rành</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mạch</a:t>
            </a:r>
            <a:endPar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endParaRPr>
          </a:p>
        </p:txBody>
      </p:sp>
      <p:sp>
        <p:nvSpPr>
          <p:cNvPr id="25" name="Rectangle 1"/>
          <p:cNvSpPr>
            <a:spLocks noChangeArrowheads="1"/>
          </p:cNvSpPr>
          <p:nvPr/>
        </p:nvSpPr>
        <p:spPr bwMode="auto">
          <a:xfrm>
            <a:off x="279400" y="2576126"/>
            <a:ext cx="5093971"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Nội</a:t>
            </a:r>
            <a:r>
              <a:rPr kumimoji="0" lang="en-US" sz="2800" b="0" i="1"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dung </a:t>
            </a:r>
            <a:r>
              <a:rPr kumimoji="0" lang="en-US" sz="2800" b="0" i="1" u="none" strike="noStrike" cap="none" normalizeH="0" dirty="0" err="1" smtClean="0">
                <a:ln>
                  <a:noFill/>
                </a:ln>
                <a:solidFill>
                  <a:srgbClr val="000000"/>
                </a:solidFill>
                <a:effectLst/>
                <a:latin typeface="Times New Roman" pitchFamily="18" charset="0"/>
                <a:ea typeface="Times New Roman" pitchFamily="18" charset="0"/>
                <a:cs typeface="Times New Roman" pitchFamily="18" charset="0"/>
              </a:rPr>
              <a:t>cá</a:t>
            </a:r>
            <a:r>
              <a:rPr lang="en-US" sz="2800" i="1" dirty="0" err="1" smtClean="0">
                <a:solidFill>
                  <a:srgbClr val="000000"/>
                </a:solidFill>
                <a:latin typeface="Times New Roman" pitchFamily="18" charset="0"/>
                <a:ea typeface="Times New Roman" pitchFamily="18" charset="0"/>
                <a:cs typeface="Times New Roman" pitchFamily="18" charset="0"/>
              </a:rPr>
              <a:t>c</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câu</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trong</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mỗi</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đoạn</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và</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giữa</a:t>
            </a:r>
            <a:r>
              <a:rPr lang="en-US" sz="2800" i="1" dirty="0" smtClean="0">
                <a:solidFill>
                  <a:srgbClr val="000000"/>
                </a:solidFill>
                <a:latin typeface="Times New Roman" pitchFamily="18" charset="0"/>
                <a:ea typeface="Times New Roman" pitchFamily="18" charset="0"/>
                <a:cs typeface="Times New Roman" pitchFamily="18" charset="0"/>
              </a:rPr>
              <a:t> 2 </a:t>
            </a:r>
            <a:r>
              <a:rPr lang="en-US" sz="2800" i="1" dirty="0" err="1" smtClean="0">
                <a:solidFill>
                  <a:srgbClr val="000000"/>
                </a:solidFill>
                <a:latin typeface="Times New Roman" pitchFamily="18" charset="0"/>
                <a:ea typeface="Times New Roman" pitchFamily="18" charset="0"/>
                <a:cs typeface="Times New Roman" pitchFamily="18" charset="0"/>
              </a:rPr>
              <a:t>đoạn</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với</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nhau</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chưa</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gắn</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bó</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thống</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nhất</a:t>
            </a:r>
            <a:r>
              <a:rPr lang="en-US" sz="2800" i="1" dirty="0" smtClean="0">
                <a:solidFill>
                  <a:srgbClr val="000000"/>
                </a:solidFill>
                <a:latin typeface="Times New Roman" pitchFamily="18" charset="0"/>
                <a:ea typeface="Times New Roman" pitchFamily="18" charset="0"/>
                <a:cs typeface="Times New Roman" pitchFamily="18" charset="0"/>
              </a:rPr>
              <a:t> </a:t>
            </a:r>
            <a:r>
              <a:rPr lang="en-US" sz="2800" i="1" dirty="0" err="1" smtClean="0">
                <a:solidFill>
                  <a:srgbClr val="000000"/>
                </a:solidFill>
                <a:latin typeface="Times New Roman" pitchFamily="18" charset="0"/>
                <a:ea typeface="Times New Roman" pitchFamily="18" charset="0"/>
                <a:cs typeface="Times New Roman" pitchFamily="18" charset="0"/>
              </a:rPr>
              <a:t>để</a:t>
            </a:r>
            <a:r>
              <a:rPr lang="en-US" sz="2800" i="1" dirty="0" smtClean="0">
                <a:solidFill>
                  <a:srgbClr val="000000"/>
                </a:solidFill>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tập</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trung</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hiện</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chủ</a:t>
            </a:r>
            <a:r>
              <a:rPr kumimoji="0" lang="en-US" sz="28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đề</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p:txBody>
      </p:sp>
      <p:cxnSp>
        <p:nvCxnSpPr>
          <p:cNvPr id="27" name="Straight Connector 26"/>
          <p:cNvCxnSpPr/>
          <p:nvPr/>
        </p:nvCxnSpPr>
        <p:spPr>
          <a:xfrm>
            <a:off x="6145530" y="6657647"/>
            <a:ext cx="6046471" cy="228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Cloud Callout 28"/>
          <p:cNvSpPr/>
          <p:nvPr/>
        </p:nvSpPr>
        <p:spPr>
          <a:xfrm>
            <a:off x="7454729" y="4389120"/>
            <a:ext cx="4129577" cy="152856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i="1" dirty="0" err="1" smtClean="0">
                <a:latin typeface="Times New Roman" pitchFamily="18" charset="0"/>
                <a:cs typeface="Times New Roman" pitchFamily="18" charset="0"/>
              </a:rPr>
              <a:t>Không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ăn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nhập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với</a:t>
            </a:r>
            <a:r>
              <a:rPr lang="en-US" sz="2800" b="1" i="1" dirty="0" smtClean="0">
                <a:latin typeface="Times New Roman" pitchFamily="18" charset="0"/>
                <a:cs typeface="Times New Roman" pitchFamily="18" charset="0"/>
              </a:rPr>
              <a:t> YN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truyện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6026673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trips(downLeft)">
                                      <p:cBhvr>
                                        <p:cTn id="20" dur="500"/>
                                        <p:tgtEl>
                                          <p:spTgt spid="1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2289"/>
                                        </p:tgtEl>
                                        <p:attrNameLst>
                                          <p:attrName>style.visibility</p:attrName>
                                        </p:attrNameLst>
                                      </p:cBhvr>
                                      <p:to>
                                        <p:strVal val="visible"/>
                                      </p:to>
                                    </p:set>
                                    <p:animEffect transition="in" filter="diamond(in)">
                                      <p:cBhvr>
                                        <p:cTn id="28" dur="2000"/>
                                        <p:tgtEl>
                                          <p:spTgt spid="1228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amond(in)">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amond(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strips(down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diamond(in)">
                                      <p:cBhvr>
                                        <p:cTn id="5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p:bldP spid="15" grpId="0" animBg="1"/>
      <p:bldP spid="16" grpId="0"/>
      <p:bldP spid="12289" grpId="0"/>
      <p:bldP spid="20" grpId="0"/>
      <p:bldP spid="22" grpId="0"/>
      <p:bldP spid="25" grpId="0"/>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657</TotalTime>
  <Words>1455</Words>
  <Application>Microsoft Office PowerPoint</Application>
  <PresentationFormat>Custom</PresentationFormat>
  <Paragraphs>151</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dc:title>
  <dc:creator>007</dc:creator>
  <cp:lastModifiedBy>QMC</cp:lastModifiedBy>
  <cp:revision>265</cp:revision>
  <dcterms:created xsi:type="dcterms:W3CDTF">2018-10-30T00:39:31Z</dcterms:created>
  <dcterms:modified xsi:type="dcterms:W3CDTF">2021-09-14T21:22:38Z</dcterms:modified>
</cp:coreProperties>
</file>