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sldIdLst>
    <p:sldId id="439" r:id="rId2"/>
    <p:sldId id="448" r:id="rId3"/>
    <p:sldId id="443" r:id="rId4"/>
    <p:sldId id="453" r:id="rId5"/>
    <p:sldId id="449" r:id="rId6"/>
    <p:sldId id="466" r:id="rId7"/>
    <p:sldId id="450" r:id="rId8"/>
    <p:sldId id="467" r:id="rId9"/>
    <p:sldId id="468" r:id="rId10"/>
    <p:sldId id="465" r:id="rId11"/>
    <p:sldId id="458" r:id="rId12"/>
    <p:sldId id="469" r:id="rId13"/>
    <p:sldId id="459" r:id="rId14"/>
    <p:sldId id="460" r:id="rId15"/>
    <p:sldId id="461" r:id="rId16"/>
    <p:sldId id="462" r:id="rId17"/>
    <p:sldId id="463" r:id="rId18"/>
    <p:sldId id="464"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500"/>
    <a:srgbClr val="EDEDEE"/>
    <a:srgbClr val="B2D65B"/>
    <a:srgbClr val="589B00"/>
    <a:srgbClr val="00B0F0"/>
    <a:srgbClr val="4D9AAE"/>
    <a:srgbClr val="217493"/>
    <a:srgbClr val="4F93A8"/>
    <a:srgbClr val="6A6666"/>
    <a:srgbClr val="EA61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196" y="-64"/>
      </p:cViewPr>
      <p:guideLst>
        <p:guide orient="horz" pos="2160"/>
        <p:guide pos="38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AD1D9-B2DD-4942-BC4F-B6655ADEEB11}" type="datetimeFigureOut">
              <a:rPr lang="zh-CN" altLang="en-US" smtClean="0"/>
              <a:pPr/>
              <a:t>2021/9/14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4FF2-319C-447C-A346-25196F1D62D7}" type="slidenum">
              <a:rPr lang="zh-CN" altLang="en-US" smtClean="0"/>
              <a:pPr/>
              <a:t>‹#›</a:t>
            </a:fld>
            <a:endParaRPr lang="zh-CN" altLang="en-US"/>
          </a:p>
        </p:txBody>
      </p:sp>
    </p:spTree>
    <p:extLst>
      <p:ext uri="{BB962C8B-B14F-4D97-AF65-F5344CB8AC3E}">
        <p14:creationId xmlns:p14="http://schemas.microsoft.com/office/powerpoint/2010/main" val="121253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8A3554-0430-45DB-BDFE-3C446509E54A}" type="slidenum">
              <a:rPr lang="en-US" smtClean="0"/>
              <a:pPr/>
              <a:t>1</a:t>
            </a:fld>
            <a:endParaRPr lang="en-US" dirty="0"/>
          </a:p>
        </p:txBody>
      </p:sp>
    </p:spTree>
    <p:extLst>
      <p:ext uri="{BB962C8B-B14F-4D97-AF65-F5344CB8AC3E}">
        <p14:creationId xmlns:p14="http://schemas.microsoft.com/office/powerpoint/2010/main" val="3780953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18335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3500869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C7DC80-34F0-4DF7-BA10-10FBFEC4FA81}" type="datetimeFigureOut">
              <a:rPr lang="zh-CN" altLang="en-US" smtClean="0"/>
              <a:pPr/>
              <a:t>2021/9/14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24D0D5-D030-4412-97DE-003CC78C2DB6}" type="slidenum">
              <a:rPr lang="zh-CN" altLang="en-US" smtClean="0"/>
              <a:pPr/>
              <a:t>‹#›</a:t>
            </a:fld>
            <a:endParaRPr lang="zh-CN" altLang="en-US"/>
          </a:p>
        </p:txBody>
      </p:sp>
    </p:spTree>
    <p:extLst>
      <p:ext uri="{BB962C8B-B14F-4D97-AF65-F5344CB8AC3E}">
        <p14:creationId xmlns:p14="http://schemas.microsoft.com/office/powerpoint/2010/main" val="12812238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8C637C81-C078-4C1E-B6DD-CC9190B508C9}" type="datetimeFigureOut">
              <a:rPr lang="en-ID" smtClean="0"/>
              <a:pPr/>
              <a:t>14/09/2021</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51A4BA2-8A67-4D14-BDC6-85CD02405C2B}" type="slidenum">
              <a:rPr lang="en-ID" smtClean="0"/>
              <a:pPr/>
              <a:t>‹#›</a:t>
            </a:fld>
            <a:endParaRPr lang="en-ID"/>
          </a:p>
        </p:txBody>
      </p:sp>
    </p:spTree>
    <p:extLst>
      <p:ext uri="{BB962C8B-B14F-4D97-AF65-F5344CB8AC3E}">
        <p14:creationId xmlns:p14="http://schemas.microsoft.com/office/powerpoint/2010/main" val="26275329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28802600"/>
      </p:ext>
    </p:extLst>
  </p:cSld>
  <p:clrMap bg1="lt1" tx1="dk1" bg2="lt2" tx2="dk2" accent1="accent1" accent2="accent2" accent3="accent3" accent4="accent4" accent5="accent5" accent6="accent6" hlink="hlink" folHlink="folHlink"/>
  <p:sldLayoutIdLst>
    <p:sldLayoutId id="2147483689" r:id="rId1"/>
    <p:sldLayoutId id="2147483692"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12" name="Shape 45"/>
          <p:cNvSpPr/>
          <p:nvPr/>
        </p:nvSpPr>
        <p:spPr>
          <a:xfrm>
            <a:off x="5165766" y="808556"/>
            <a:ext cx="6258296" cy="2800763"/>
          </a:xfrm>
          <a:prstGeom prst="rect">
            <a:avLst/>
          </a:prstGeom>
          <a:noFill/>
          <a:ln w="12700">
            <a:noFill/>
            <a:miter lim="400000"/>
          </a:ln>
        </p:spPr>
        <p:txBody>
          <a:bodyPr wrap="square" lIns="45718" tIns="45718" rIns="45718" bIns="45718">
            <a:spAutoFit/>
          </a:bodyPr>
          <a:lstStyle>
            <a:lvl1pPr algn="l" defTabSz="914400">
              <a:defRPr sz="9000" cap="all" spc="1350">
                <a:solidFill>
                  <a:srgbClr val="3766D7"/>
                </a:solidFill>
                <a:latin typeface="Impact" panose="020B0806030902050204"/>
                <a:ea typeface="Impact" panose="020B0806030902050204"/>
                <a:cs typeface="Impact" panose="020B0806030902050204"/>
                <a:sym typeface="Impact" panose="020B0806030902050204"/>
              </a:defRPr>
            </a:lvl1pPr>
          </a:lstStyle>
          <a:p>
            <a:pPr lvl="0" algn="ctr">
              <a:defRPr sz="1800" cap="none" spc="0">
                <a:solidFill>
                  <a:srgbClr val="000000"/>
                </a:solidFill>
              </a:defRPr>
            </a:pPr>
            <a:r>
              <a:rPr lang="en-US" altLang="zh-CN" sz="8800" cap="none" spc="0" dirty="0" err="1" smtClean="0">
                <a:solidFill>
                  <a:schemeClr val="accent1"/>
                </a:solidFill>
                <a:latin typeface="Times New Roman" pitchFamily="18" charset="0"/>
                <a:ea typeface="叶根友毛笔行书2.0版" panose="02010601030101010101" pitchFamily="2" charset="-122"/>
                <a:cs typeface="Times New Roman" pitchFamily="18" charset="0"/>
              </a:rPr>
              <a:t>Liên</a:t>
            </a:r>
            <a:r>
              <a:rPr lang="en-US" altLang="zh-CN" sz="8800" cap="none" spc="0" dirty="0" smtClean="0">
                <a:solidFill>
                  <a:schemeClr val="accent1"/>
                </a:solidFill>
                <a:latin typeface="Times New Roman" pitchFamily="18" charset="0"/>
                <a:ea typeface="叶根友毛笔行书2.0版" panose="02010601030101010101" pitchFamily="2" charset="-122"/>
                <a:cs typeface="Times New Roman" pitchFamily="18" charset="0"/>
              </a:rPr>
              <a:t> </a:t>
            </a:r>
            <a:r>
              <a:rPr lang="en-US" altLang="zh-CN" sz="8800" cap="none" spc="0" dirty="0" err="1" smtClean="0">
                <a:solidFill>
                  <a:schemeClr val="accent1"/>
                </a:solidFill>
                <a:latin typeface="Times New Roman" pitchFamily="18" charset="0"/>
                <a:ea typeface="叶根友毛笔行书2.0版" panose="02010601030101010101" pitchFamily="2" charset="-122"/>
                <a:cs typeface="Times New Roman" pitchFamily="18" charset="0"/>
              </a:rPr>
              <a:t>kết</a:t>
            </a:r>
            <a:r>
              <a:rPr lang="en-US" altLang="zh-CN" sz="8800" cap="none" spc="0" dirty="0" smtClean="0">
                <a:solidFill>
                  <a:schemeClr val="accent1"/>
                </a:solidFill>
                <a:latin typeface="Times New Roman" pitchFamily="18" charset="0"/>
                <a:ea typeface="叶根友毛笔行书2.0版" panose="02010601030101010101" pitchFamily="2" charset="-122"/>
                <a:cs typeface="Times New Roman" pitchFamily="18" charset="0"/>
              </a:rPr>
              <a:t> </a:t>
            </a:r>
            <a:r>
              <a:rPr lang="en-US" altLang="zh-CN" sz="8800" cap="none" spc="0" dirty="0" err="1" smtClean="0">
                <a:solidFill>
                  <a:schemeClr val="accent1"/>
                </a:solidFill>
                <a:latin typeface="Times New Roman" pitchFamily="18" charset="0"/>
                <a:ea typeface="叶根友毛笔行书2.0版" panose="02010601030101010101" pitchFamily="2" charset="-122"/>
                <a:cs typeface="Times New Roman" pitchFamily="18" charset="0"/>
              </a:rPr>
              <a:t>trong</a:t>
            </a:r>
            <a:r>
              <a:rPr lang="en-US" altLang="zh-CN" sz="8800" cap="none" spc="0" dirty="0" smtClean="0">
                <a:solidFill>
                  <a:schemeClr val="accent1"/>
                </a:solidFill>
                <a:latin typeface="Times New Roman" pitchFamily="18" charset="0"/>
                <a:ea typeface="叶根友毛笔行书2.0版" panose="02010601030101010101" pitchFamily="2" charset="-122"/>
                <a:cs typeface="Times New Roman" pitchFamily="18" charset="0"/>
              </a:rPr>
              <a:t> </a:t>
            </a:r>
            <a:r>
              <a:rPr lang="en-US" altLang="zh-CN" sz="8800" cap="none" spc="0" dirty="0" err="1" smtClean="0">
                <a:solidFill>
                  <a:schemeClr val="accent1"/>
                </a:solidFill>
                <a:latin typeface="Times New Roman" pitchFamily="18" charset="0"/>
                <a:ea typeface="叶根友毛笔行书2.0版" panose="02010601030101010101" pitchFamily="2" charset="-122"/>
                <a:cs typeface="Times New Roman" pitchFamily="18" charset="0"/>
              </a:rPr>
              <a:t>văn</a:t>
            </a:r>
            <a:r>
              <a:rPr lang="en-US" altLang="zh-CN" sz="8800" cap="none" spc="0" dirty="0" smtClean="0">
                <a:solidFill>
                  <a:schemeClr val="accent1"/>
                </a:solidFill>
                <a:latin typeface="Times New Roman" pitchFamily="18" charset="0"/>
                <a:ea typeface="叶根友毛笔行书2.0版" panose="02010601030101010101" pitchFamily="2" charset="-122"/>
                <a:cs typeface="Times New Roman" pitchFamily="18" charset="0"/>
              </a:rPr>
              <a:t> </a:t>
            </a:r>
            <a:r>
              <a:rPr lang="en-US" altLang="zh-CN" sz="8800" cap="none" spc="0" dirty="0" err="1" smtClean="0">
                <a:solidFill>
                  <a:schemeClr val="accent1"/>
                </a:solidFill>
                <a:latin typeface="Times New Roman" pitchFamily="18" charset="0"/>
                <a:ea typeface="叶根友毛笔行书2.0版" panose="02010601030101010101" pitchFamily="2" charset="-122"/>
                <a:cs typeface="Times New Roman" pitchFamily="18" charset="0"/>
              </a:rPr>
              <a:t>bản</a:t>
            </a:r>
            <a:endParaRPr lang="zh-CN" altLang="en-US" sz="8800" cap="none" spc="0" dirty="0">
              <a:solidFill>
                <a:srgbClr val="FF0000"/>
              </a:solidFill>
              <a:latin typeface="Times New Roman" pitchFamily="18" charset="0"/>
              <a:ea typeface="叶根友毛笔行书2.0版" panose="02010601030101010101" pitchFamily="2" charset="-122"/>
              <a:cs typeface="Times New Roman" pitchFamily="18" charset="0"/>
            </a:endParaRPr>
          </a:p>
        </p:txBody>
      </p:sp>
      <p:grpSp>
        <p:nvGrpSpPr>
          <p:cNvPr id="14" name="组合 45"/>
          <p:cNvGrpSpPr/>
          <p:nvPr/>
        </p:nvGrpSpPr>
        <p:grpSpPr>
          <a:xfrm>
            <a:off x="4119749" y="2236866"/>
            <a:ext cx="7946244" cy="0"/>
            <a:chOff x="2002264" y="3609064"/>
            <a:chExt cx="8187473" cy="0"/>
          </a:xfrm>
        </p:grpSpPr>
        <p:cxnSp>
          <p:nvCxnSpPr>
            <p:cNvPr id="20" name="直接连接符 13"/>
            <p:cNvCxnSpPr/>
            <p:nvPr/>
          </p:nvCxnSpPr>
          <p:spPr bwMode="auto">
            <a:xfrm>
              <a:off x="2002264" y="3609064"/>
              <a:ext cx="1769599" cy="0"/>
            </a:xfrm>
            <a:prstGeom prst="line">
              <a:avLst/>
            </a:prstGeom>
            <a:noFill/>
            <a:ln w="12700" cap="flat" cmpd="sng" algn="ctr">
              <a:solidFill>
                <a:schemeClr val="accent1"/>
              </a:solidFill>
              <a:prstDash val="solid"/>
            </a:ln>
            <a:effectLst/>
          </p:spPr>
        </p:cxnSp>
        <p:cxnSp>
          <p:nvCxnSpPr>
            <p:cNvPr id="23" name="直接连接符 14"/>
            <p:cNvCxnSpPr/>
            <p:nvPr/>
          </p:nvCxnSpPr>
          <p:spPr bwMode="auto">
            <a:xfrm>
              <a:off x="8420138" y="3609064"/>
              <a:ext cx="1769599" cy="0"/>
            </a:xfrm>
            <a:prstGeom prst="line">
              <a:avLst/>
            </a:prstGeom>
            <a:noFill/>
            <a:ln w="12700" cap="flat" cmpd="sng" algn="ctr">
              <a:solidFill>
                <a:schemeClr val="accent1"/>
              </a:solidFill>
              <a:prstDash val="solid"/>
            </a:ln>
            <a:effectLst/>
          </p:spPr>
        </p:cxnSp>
      </p:grpSp>
      <p:pic>
        <p:nvPicPr>
          <p:cNvPr id="5" name="陈一发儿-童话镇">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4641286" y="3124200"/>
            <a:ext cx="609600" cy="609600"/>
          </a:xfrm>
          <a:prstGeom prst="rect">
            <a:avLst/>
          </a:prstGeom>
        </p:spPr>
      </p:pic>
    </p:spTree>
    <p:extLst>
      <p:ext uri="{BB962C8B-B14F-4D97-AF65-F5344CB8AC3E}">
        <p14:creationId xmlns:p14="http://schemas.microsoft.com/office/powerpoint/2010/main" val="998102986"/>
      </p:ext>
    </p:extLst>
  </p:cSld>
  <p:clrMapOvr>
    <a:masterClrMapping/>
  </p:clrMapOvr>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490"/>
            <a:ext cx="12192000" cy="2677656"/>
          </a:xfrm>
          <a:prstGeom prst="rect">
            <a:avLst/>
          </a:prstGeom>
        </p:spPr>
        <p:txBody>
          <a:bodyPr wrap="square">
            <a:spAutoFit/>
          </a:bodyPr>
          <a:lstStyle/>
          <a:p>
            <a:pPr algn="just"/>
            <a:r>
              <a:rPr lang="en-US" sz="2400" b="1" i="1" dirty="0" err="1" smtClean="0">
                <a:latin typeface="Times New Roman" pitchFamily="18" charset="0"/>
                <a:cs typeface="Times New Roman" pitchFamily="18" charset="0"/>
              </a:rPr>
              <a:t>Đoạn</a:t>
            </a:r>
            <a:r>
              <a:rPr lang="en-US" sz="2400" b="1" i="1" dirty="0" smtClean="0">
                <a:latin typeface="Times New Roman" pitchFamily="18" charset="0"/>
                <a:cs typeface="Times New Roman" pitchFamily="18" charset="0"/>
              </a:rPr>
              <a:t> 1: </a:t>
            </a:r>
            <a:r>
              <a:rPr lang="en-US" sz="2400" i="1" dirty="0" smtClean="0">
                <a:latin typeface="Times New Roman" pitchFamily="18" charset="0"/>
                <a:cs typeface="Times New Roman" pitchFamily="18" charset="0"/>
              </a:rPr>
              <a:t>“</a:t>
            </a:r>
            <a:r>
              <a:rPr lang="vi-VN" sz="2400" i="1" dirty="0" smtClean="0">
                <a:latin typeface="Times New Roman" pitchFamily="18" charset="0"/>
                <a:cs typeface="Times New Roman" pitchFamily="18" charset="0"/>
              </a:rPr>
              <a:t>Trước mặt cô giáo, con đã thiếu lễ độ với mẹ.</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Việc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bao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giờ</a:t>
            </a:r>
            <a:r>
              <a:rPr lang="en-US" sz="2400" i="1" dirty="0" smtClean="0">
                <a:latin typeface="Times New Roman" pitchFamily="18" charset="0"/>
                <a:cs typeface="Times New Roman" pitchFamily="18" charset="0"/>
              </a:rPr>
              <a:t> con </a:t>
            </a:r>
            <a:r>
              <a:rPr lang="en-US" sz="2400" i="1" dirty="0" err="1" smtClean="0">
                <a:latin typeface="Times New Roman" pitchFamily="18" charset="0"/>
                <a:cs typeface="Times New Roman" pitchFamily="18" charset="0"/>
              </a:rPr>
              <a:t>được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tái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phạm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nữa</a:t>
            </a:r>
            <a:r>
              <a:rPr lang="en-US" sz="2400" i="1" dirty="0" smtClean="0">
                <a:latin typeface="Times New Roman" pitchFamily="18" charset="0"/>
                <a:cs typeface="Times New Roman" pitchFamily="18" charset="0"/>
              </a:rPr>
              <a:t>. En-</a:t>
            </a:r>
            <a:r>
              <a:rPr lang="en-US" sz="2400" i="1" dirty="0" err="1" smtClean="0">
                <a:latin typeface="Times New Roman" pitchFamily="18" charset="0"/>
                <a:cs typeface="Times New Roman" pitchFamily="18" charset="0"/>
              </a:rPr>
              <a:t>ri</a:t>
            </a:r>
            <a:r>
              <a:rPr lang="en-US" sz="2400" i="1" dirty="0" smtClean="0">
                <a:latin typeface="Times New Roman" pitchFamily="18" charset="0"/>
                <a:cs typeface="Times New Roman" pitchFamily="18" charset="0"/>
              </a:rPr>
              <a:t>-</a:t>
            </a:r>
            <a:r>
              <a:rPr lang="en-US" sz="2400" i="1" dirty="0" err="1" smtClean="0">
                <a:latin typeface="Times New Roman" pitchFamily="18" charset="0"/>
                <a:cs typeface="Times New Roman" pitchFamily="18" charset="0"/>
              </a:rPr>
              <a:t>cô</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bố</a:t>
            </a:r>
            <a:r>
              <a:rPr lang="en-US" sz="2400" i="1" dirty="0" smtClean="0">
                <a:latin typeface="Times New Roman" pitchFamily="18" charset="0"/>
                <a:cs typeface="Times New Roman" pitchFamily="18" charset="0"/>
              </a:rPr>
              <a:t> ạ! </a:t>
            </a:r>
            <a:r>
              <a:rPr lang="en-US" sz="2400" i="1" dirty="0" err="1" smtClean="0">
                <a:latin typeface="Times New Roman" pitchFamily="18" charset="0"/>
                <a:cs typeface="Times New Roman" pitchFamily="18" charset="0"/>
              </a:rPr>
              <a:t>Sự</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hỗn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láo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con </a:t>
            </a:r>
            <a:r>
              <a:rPr lang="en-US" sz="2400" i="1" dirty="0" err="1" smtClean="0">
                <a:latin typeface="Times New Roman" pitchFamily="18" charset="0"/>
                <a:cs typeface="Times New Roman" pitchFamily="18" charset="0"/>
              </a:rPr>
              <a:t>như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một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nhát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dao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đâm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vào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bố</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vậy</a:t>
            </a:r>
            <a:r>
              <a:rPr lang="en-US" sz="2400" i="1" dirty="0" smtClean="0">
                <a:latin typeface="Times New Roman" pitchFamily="18" charset="0"/>
                <a:cs typeface="Times New Roman" pitchFamily="18" charset="0"/>
              </a:rPr>
              <a:t>.</a:t>
            </a:r>
            <a:r>
              <a:rPr lang="vi-VN" sz="2400" i="1" dirty="0" smtClean="0">
                <a:latin typeface="Times New Roman" pitchFamily="18" charset="0"/>
                <a:cs typeface="Times New Roman" pitchFamily="18" charset="0"/>
              </a:rPr>
              <a:t> Bố nhớ, cách đây mấy năm, mẹ đã phải thức suốt đêm, cúi mình trên chiếc nôi trông chừng hơi thở hổn hển của con, quằn quại vì nỗi lo sợ, khóc nức nở khi nghĩ rằng có thể mất con! Hãy nghĩ xem, En-ri-cô à! Người mẹ sẵn sàng bỏ hết một năm hạnh phúc để tránh cho con một giờ đau đớn, người mẹ có thể đi ăn xin để nuôi con, có thể hi sinh tính mạng để cứu sống con! Thôi, trong một thời gian con đừng hôn bố.</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3" name="Rectangle 2"/>
          <p:cNvSpPr/>
          <p:nvPr/>
        </p:nvSpPr>
        <p:spPr>
          <a:xfrm>
            <a:off x="0" y="3916228"/>
            <a:ext cx="12192000" cy="1938992"/>
          </a:xfrm>
          <a:prstGeom prst="rect">
            <a:avLst/>
          </a:prstGeom>
        </p:spPr>
        <p:txBody>
          <a:bodyPr wrap="square">
            <a:spAutoFit/>
          </a:bodyPr>
          <a:lstStyle/>
          <a:p>
            <a:pPr algn="just"/>
            <a:r>
              <a:rPr lang="en-US" sz="2400" b="1" i="1" dirty="0" err="1" smtClean="0">
                <a:latin typeface="Times New Roman" pitchFamily="18" charset="0"/>
                <a:cs typeface="Times New Roman" pitchFamily="18" charset="0"/>
              </a:rPr>
              <a:t>Đoạn</a:t>
            </a:r>
            <a:r>
              <a:rPr lang="en-US" sz="2400" b="1" i="1" dirty="0" smtClean="0">
                <a:latin typeface="Times New Roman" pitchFamily="18" charset="0"/>
                <a:cs typeface="Times New Roman" pitchFamily="18" charset="0"/>
              </a:rPr>
              <a:t> 2: </a:t>
            </a:r>
            <a:r>
              <a:rPr lang="en-US" sz="2400" i="1" dirty="0" smtClean="0">
                <a:latin typeface="Times New Roman" pitchFamily="18" charset="0"/>
                <a:cs typeface="Times New Roman" pitchFamily="18" charset="0"/>
              </a:rPr>
              <a:t>“</a:t>
            </a:r>
            <a:r>
              <a:rPr lang="vi-VN" sz="2400" i="1" dirty="0" smtClean="0">
                <a:latin typeface="Times New Roman" pitchFamily="18" charset="0"/>
                <a:cs typeface="Times New Roman" pitchFamily="18" charset="0"/>
              </a:rPr>
              <a:t>Trước mặt cô giáo, con đã thiếu lễ độ với mẹ. Bố nhớ, cách đây mấy năm, mẹ đã phải thức suốt đêm, cúi mình trên chiếc nôi trông chừng hơi thở hổn hển của con, quằn quại vì nỗi lo sợ, khóc nức nở khi nghĩ rằng có thể mất con! Hãy nghĩ xem, En-ri-cô à! Người mẹ sẵn sàng bỏ hết một năm hạnh phúc để tránh cho con một giờ đau đớn, người mẹ có thể đi ăn xin để nuôi con, có thể hi sinh tính mạng để cứu sống con! Thôi, trong một thời gian con đừng hôn bố.</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4" name="Rectangle 3"/>
          <p:cNvSpPr/>
          <p:nvPr/>
        </p:nvSpPr>
        <p:spPr>
          <a:xfrm>
            <a:off x="358807" y="2851585"/>
            <a:ext cx="11088547" cy="830997"/>
          </a:xfrm>
          <a:prstGeom prst="rect">
            <a:avLst/>
          </a:prstGeom>
        </p:spPr>
        <p:txBody>
          <a:bodyPr wrap="square">
            <a:spAutoFit/>
          </a:bodyPr>
          <a:lstStyle/>
          <a:p>
            <a:r>
              <a:rPr lang="en-US" sz="2400" i="1" dirty="0" smtClean="0">
                <a:solidFill>
                  <a:srgbClr val="FF0000"/>
                </a:solidFill>
                <a:latin typeface="Times New Roman" pitchFamily="18" charset="0"/>
                <a:cs typeface="Times New Roman" pitchFamily="18" charset="0"/>
                <a:sym typeface="Wingdings" pitchFamily="2" charset="2"/>
              </a:rPr>
              <a:t> </a:t>
            </a:r>
            <a:r>
              <a:rPr lang="vi-VN" sz="2400" i="1" dirty="0" smtClean="0">
                <a:solidFill>
                  <a:srgbClr val="FF0000"/>
                </a:solidFill>
                <a:latin typeface="Times New Roman" pitchFamily="18" charset="0"/>
                <a:cs typeface="Times New Roman" pitchFamily="18" charset="0"/>
              </a:rPr>
              <a:t>Đoạn 1: Dễ hiểu hơn vì thứ tự các sự việc xảy ra ở đoạn này diễn ra 1 cách tự nhiên hợp lý, giữa các câu trong đoạn có sự nối kết chặt chẽ với nhau </a:t>
            </a:r>
            <a:endParaRPr lang="en-US" sz="2400" i="1" dirty="0">
              <a:solidFill>
                <a:srgbClr val="FF0000"/>
              </a:solidFill>
              <a:latin typeface="Times New Roman" pitchFamily="18" charset="0"/>
              <a:cs typeface="Times New Roman" pitchFamily="18" charset="0"/>
            </a:endParaRPr>
          </a:p>
        </p:txBody>
      </p:sp>
      <p:sp>
        <p:nvSpPr>
          <p:cNvPr id="5" name="Rectangle 4"/>
          <p:cNvSpPr/>
          <p:nvPr/>
        </p:nvSpPr>
        <p:spPr>
          <a:xfrm>
            <a:off x="327950" y="5976357"/>
            <a:ext cx="11327756" cy="461665"/>
          </a:xfrm>
          <a:prstGeom prst="rect">
            <a:avLst/>
          </a:prstGeom>
        </p:spPr>
        <p:txBody>
          <a:bodyPr wrap="square">
            <a:spAutoFit/>
          </a:bodyPr>
          <a:lstStyle/>
          <a:p>
            <a:r>
              <a:rPr lang="en-US" sz="2400" i="1" dirty="0" smtClean="0">
                <a:solidFill>
                  <a:srgbClr val="FF0000"/>
                </a:solidFill>
                <a:latin typeface="Times New Roman" pitchFamily="18" charset="0"/>
                <a:cs typeface="Times New Roman" pitchFamily="18" charset="0"/>
                <a:sym typeface="Wingdings" pitchFamily="2" charset="2"/>
              </a:rPr>
              <a:t> </a:t>
            </a:r>
            <a:r>
              <a:rPr lang="vi-VN" sz="2400" i="1" dirty="0" smtClean="0">
                <a:solidFill>
                  <a:srgbClr val="FF0000"/>
                </a:solidFill>
                <a:latin typeface="Times New Roman" pitchFamily="18" charset="0"/>
                <a:cs typeface="Times New Roman" pitchFamily="18" charset="0"/>
              </a:rPr>
              <a:t>Đoạn 2: Không thể hiểu rõ được vì các sự việc rời rạc, các câu thiếu nối kết. </a:t>
            </a:r>
            <a:endParaRPr lang="en-US"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2089393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568" y="108776"/>
            <a:ext cx="11084689" cy="1569660"/>
          </a:xfrm>
          <a:prstGeom prst="rect">
            <a:avLst/>
          </a:prstGeom>
        </p:spPr>
        <p:txBody>
          <a:bodyPr wrap="square">
            <a:spAutoFit/>
          </a:bodyPr>
          <a:lstStyle/>
          <a:p>
            <a:pPr algn="just"/>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1: </a:t>
            </a:r>
            <a:r>
              <a:rPr lang="vi-VN" sz="3200" dirty="0" smtClean="0">
                <a:latin typeface="Times New Roman" pitchFamily="18" charset="0"/>
                <a:cs typeface="Times New Roman" pitchFamily="18" charset="0"/>
              </a:rPr>
              <a:t>Buổi sáng, Bé dậy sớm ngồi học bài. Là một thói quen tốt. Nhưng phải cố gắng lắm mới có được. Rét ghê. Thế mà vùng dậy, chui ra được khỏi cái chăn ấm. Ngồi học bài.</a:t>
            </a:r>
            <a:endParaRPr lang="en-US" sz="3200" dirty="0">
              <a:latin typeface="Times New Roman" pitchFamily="18" charset="0"/>
              <a:cs typeface="Times New Roman" pitchFamily="18" charset="0"/>
            </a:endParaRPr>
          </a:p>
        </p:txBody>
      </p:sp>
      <p:sp>
        <p:nvSpPr>
          <p:cNvPr id="3" name="Rectangle 2"/>
          <p:cNvSpPr/>
          <p:nvPr/>
        </p:nvSpPr>
        <p:spPr>
          <a:xfrm>
            <a:off x="594167" y="1891270"/>
            <a:ext cx="10968942" cy="2062103"/>
          </a:xfrm>
          <a:prstGeom prst="rect">
            <a:avLst/>
          </a:prstGeom>
        </p:spPr>
        <p:txBody>
          <a:bodyPr wrap="square">
            <a:spAutoFit/>
          </a:bodyPr>
          <a:lstStyle/>
          <a:p>
            <a:pPr algn="just"/>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2: </a:t>
            </a:r>
            <a:r>
              <a:rPr lang="vi-VN" sz="3200" dirty="0" smtClean="0">
                <a:latin typeface="Times New Roman" pitchFamily="18" charset="0"/>
                <a:cs typeface="Times New Roman" pitchFamily="18" charset="0"/>
              </a:rPr>
              <a:t>Buổi sáng, Bé dậy sớm ngồi học bài. Dậy sớm học bài là một thói quen tốt. Nhưng phải cố gắng lắm mới có được thói quen ấy. Rét ghê. Thế mà Bé vùng dậy, chui ra được khỏi cái chăn ấm. Bé ngồi học bài.</a:t>
            </a:r>
            <a:endParaRPr lang="en-US" sz="3200" dirty="0">
              <a:latin typeface="Times New Roman" pitchFamily="18" charset="0"/>
              <a:cs typeface="Times New Roman" pitchFamily="18" charset="0"/>
            </a:endParaRPr>
          </a:p>
        </p:txBody>
      </p:sp>
      <p:sp>
        <p:nvSpPr>
          <p:cNvPr id="5" name="Cloud Callout 4"/>
          <p:cNvSpPr/>
          <p:nvPr/>
        </p:nvSpPr>
        <p:spPr>
          <a:xfrm rot="1191335">
            <a:off x="332383" y="4109136"/>
            <a:ext cx="4409954" cy="277792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smtClean="0">
                <a:latin typeface="Times New Roman" pitchFamily="18" charset="0"/>
                <a:cs typeface="Times New Roman" pitchFamily="18" charset="0"/>
              </a:rPr>
              <a:t>Em thấy đoạn văn </a:t>
            </a:r>
            <a:r>
              <a:rPr lang="vi-VN" sz="3200" dirty="0" smtClean="0">
                <a:latin typeface="Times New Roman" pitchFamily="18" charset="0"/>
                <a:cs typeface="Times New Roman" pitchFamily="18" charset="0"/>
              </a:rPr>
              <a:t> nào </a:t>
            </a:r>
            <a:r>
              <a:rPr lang="en-US" sz="3200" dirty="0" smtClean="0">
                <a:latin typeface="Times New Roman" pitchFamily="18" charset="0"/>
                <a:cs typeface="Times New Roman" pitchFamily="18" charset="0"/>
              </a:rPr>
              <a:t>dễ </a:t>
            </a:r>
            <a:r>
              <a:rPr lang="en-US" sz="3200" dirty="0" smtClean="0">
                <a:latin typeface="Times New Roman" pitchFamily="18" charset="0"/>
                <a:cs typeface="Times New Roman" pitchFamily="18" charset="0"/>
              </a:rPr>
              <a:t>hiểu </a:t>
            </a:r>
            <a:r>
              <a:rPr lang="vi-VN" sz="3200" dirty="0">
                <a:latin typeface="Times New Roman" pitchFamily="18" charset="0"/>
                <a:cs typeface="Times New Roman" pitchFamily="18" charset="0"/>
              </a:rPr>
              <a:t>hơn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Vì</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sao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Cloud Callout 5"/>
          <p:cNvSpPr/>
          <p:nvPr/>
        </p:nvSpPr>
        <p:spPr>
          <a:xfrm rot="347917">
            <a:off x="4843922" y="3487767"/>
            <a:ext cx="5962211" cy="277792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2, </a:t>
            </a:r>
            <a:r>
              <a:rPr lang="en-US" sz="3200" dirty="0" err="1" smtClean="0">
                <a:latin typeface="Times New Roman" pitchFamily="18" charset="0"/>
                <a:cs typeface="Times New Roman" pitchFamily="18" charset="0"/>
              </a:rPr>
              <a:t>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lặp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Theo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cxnSp>
        <p:nvCxnSpPr>
          <p:cNvPr id="9" name="Straight Connector 8"/>
          <p:cNvCxnSpPr/>
          <p:nvPr/>
        </p:nvCxnSpPr>
        <p:spPr>
          <a:xfrm>
            <a:off x="8253352" y="2410691"/>
            <a:ext cx="27432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842171" y="2873438"/>
            <a:ext cx="663040" cy="12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51163" y="3348842"/>
            <a:ext cx="1308265" cy="21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878778" y="3346471"/>
            <a:ext cx="663040" cy="12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278576" y="3878881"/>
            <a:ext cx="663040" cy="1226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351315" y="4004893"/>
            <a:ext cx="9696704" cy="584775"/>
          </a:xfrm>
          <a:prstGeom prst="rect">
            <a:avLst/>
          </a:prstGeom>
        </p:spPr>
        <p:txBody>
          <a:bodyPr wrap="square">
            <a:spAutoFit/>
          </a:bodyPr>
          <a:lstStyle/>
          <a:p>
            <a:pPr algn="just"/>
            <a:r>
              <a:rPr lang="en-US" sz="3200" i="1" dirty="0" smtClean="0">
                <a:latin typeface="Times New Roman" pitchFamily="18" charset="0"/>
                <a:cs typeface="Times New Roman" pitchFamily="18" charset="0"/>
                <a:sym typeface="Wingdings" pitchFamily="2" charset="2"/>
              </a:rPr>
              <a:t> Ý </a:t>
            </a:r>
            <a:r>
              <a:rPr lang="en-US" sz="3200" i="1" dirty="0" err="1" smtClean="0">
                <a:latin typeface="Times New Roman" pitchFamily="18" charset="0"/>
                <a:cs typeface="Times New Roman" pitchFamily="18" charset="0"/>
                <a:sym typeface="Wingdings" pitchFamily="2" charset="2"/>
              </a:rPr>
              <a:t>nghĩa</a:t>
            </a:r>
            <a:r>
              <a:rPr lang="en-US" sz="3200" i="1" dirty="0" smtClean="0">
                <a:latin typeface="Times New Roman" pitchFamily="18" charset="0"/>
                <a:cs typeface="Times New Roman" pitchFamily="18" charset="0"/>
                <a:sym typeface="Wingdings" pitchFamily="2" charset="2"/>
              </a:rPr>
              <a:t> </a:t>
            </a:r>
            <a:r>
              <a:rPr lang="en-US" sz="3200" i="1" dirty="0" err="1" smtClean="0">
                <a:latin typeface="Times New Roman" pitchFamily="18" charset="0"/>
                <a:cs typeface="Times New Roman" pitchFamily="18" charset="0"/>
                <a:sym typeface="Wingdings" pitchFamily="2" charset="2"/>
              </a:rPr>
              <a:t>đoạn</a:t>
            </a:r>
            <a:r>
              <a:rPr lang="en-US" sz="3200" i="1" dirty="0" smtClean="0">
                <a:latin typeface="Times New Roman" pitchFamily="18" charset="0"/>
                <a:cs typeface="Times New Roman" pitchFamily="18" charset="0"/>
                <a:sym typeface="Wingdings" pitchFamily="2" charset="2"/>
              </a:rPr>
              <a:t> </a:t>
            </a:r>
            <a:r>
              <a:rPr lang="en-US" sz="3200" i="1" dirty="0" err="1" smtClean="0">
                <a:latin typeface="Times New Roman" pitchFamily="18" charset="0"/>
                <a:cs typeface="Times New Roman" pitchFamily="18" charset="0"/>
                <a:sym typeface="Wingdings" pitchFamily="2" charset="2"/>
              </a:rPr>
              <a:t>văn</a:t>
            </a:r>
            <a:r>
              <a:rPr lang="en-US" sz="3200" i="1" dirty="0" smtClean="0">
                <a:latin typeface="Times New Roman" pitchFamily="18" charset="0"/>
                <a:cs typeface="Times New Roman" pitchFamily="18" charset="0"/>
                <a:sym typeface="Wingdings" pitchFamily="2" charset="2"/>
              </a:rPr>
              <a:t> </a:t>
            </a:r>
            <a:r>
              <a:rPr lang="en-US" sz="3200" i="1" dirty="0" err="1" smtClean="0">
                <a:latin typeface="Times New Roman" pitchFamily="18" charset="0"/>
                <a:cs typeface="Times New Roman" pitchFamily="18" charset="0"/>
                <a:sym typeface="Wingdings" pitchFamily="2" charset="2"/>
              </a:rPr>
              <a:t>rõ</a:t>
            </a:r>
            <a:r>
              <a:rPr lang="en-US" sz="3200" i="1" dirty="0" smtClean="0">
                <a:latin typeface="Times New Roman" pitchFamily="18" charset="0"/>
                <a:cs typeface="Times New Roman" pitchFamily="18" charset="0"/>
                <a:sym typeface="Wingdings" pitchFamily="2" charset="2"/>
              </a:rPr>
              <a:t> </a:t>
            </a:r>
            <a:r>
              <a:rPr lang="en-US" sz="3200" i="1" dirty="0" err="1" smtClean="0">
                <a:latin typeface="Times New Roman" pitchFamily="18" charset="0"/>
                <a:cs typeface="Times New Roman" pitchFamily="18" charset="0"/>
                <a:sym typeface="Wingdings" pitchFamily="2" charset="2"/>
              </a:rPr>
              <a:t>ràng</a:t>
            </a:r>
            <a:r>
              <a:rPr lang="en-US" sz="3200" i="1" dirty="0" smtClean="0">
                <a:latin typeface="Times New Roman" pitchFamily="18" charset="0"/>
                <a:cs typeface="Times New Roman" pitchFamily="18" charset="0"/>
                <a:sym typeface="Wingdings" pitchFamily="2" charset="2"/>
              </a:rPr>
              <a:t> </a:t>
            </a:r>
            <a:r>
              <a:rPr lang="en-US" sz="3200" i="1" dirty="0" err="1" smtClean="0">
                <a:latin typeface="Times New Roman" pitchFamily="18" charset="0"/>
                <a:cs typeface="Times New Roman" pitchFamily="18" charset="0"/>
                <a:sym typeface="Wingdings" pitchFamily="2" charset="2"/>
              </a:rPr>
              <a:t>hơn</a:t>
            </a:r>
            <a:r>
              <a:rPr lang="en-US" sz="3200" i="1" dirty="0" smtClean="0">
                <a:latin typeface="Times New Roman" pitchFamily="18" charset="0"/>
                <a:cs typeface="Times New Roman" pitchFamily="18" charset="0"/>
                <a:sym typeface="Wingdings" pitchFamily="2" charset="2"/>
              </a:rPr>
              <a:t>.</a:t>
            </a:r>
            <a:endParaRPr lang="en-US" sz="3200" i="1" dirty="0">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00340" y="-63513"/>
            <a:ext cx="6214399" cy="1938992"/>
          </a:xfrm>
          <a:prstGeom prst="rect">
            <a:avLst/>
          </a:prstGeom>
          <a:noFill/>
        </p:spPr>
        <p:txBody>
          <a:bodyPr wrap="square" rtlCol="0">
            <a:spAutoFit/>
          </a:bodyPr>
          <a:lstStyle/>
          <a:p>
            <a:pPr algn="ctr"/>
            <a:r>
              <a:rPr lang="en-US" altLang="zh-CN" sz="4000" b="1" dirty="0">
                <a:latin typeface="Times New Roman" pitchFamily="18" charset="0"/>
                <a:cs typeface="Times New Roman" pitchFamily="18" charset="0"/>
                <a:sym typeface="Arial" panose="020B0604020202020204" pitchFamily="34" charset="0"/>
              </a:rPr>
              <a:t>I. Liên kết và phương tiện liên kết trong văn bản</a:t>
            </a:r>
            <a:endParaRPr lang="zh-CN" altLang="en-US" sz="4000" b="1" dirty="0">
              <a:latin typeface="Times New Roman" pitchFamily="18" charset="0"/>
              <a:cs typeface="Times New Roman" pitchFamily="18" charset="0"/>
              <a:sym typeface="Arial" panose="020B0604020202020204" pitchFamily="34" charset="0"/>
            </a:endParaRPr>
          </a:p>
          <a:p>
            <a:pPr marL="742950" indent="-742950" algn="ctr">
              <a:buAutoNum type="arabicPeriod"/>
            </a:pPr>
            <a:r>
              <a:rPr lang="en-US" sz="4000" dirty="0" smtClean="0">
                <a:effectLst>
                  <a:glow rad="101600">
                    <a:schemeClr val="accent3">
                      <a:satMod val="175000"/>
                      <a:alpha val="40000"/>
                    </a:schemeClr>
                  </a:glow>
                </a:effectLst>
                <a:latin typeface="Times New Roman" pitchFamily="18" charset="0"/>
                <a:cs typeface="Times New Roman" pitchFamily="18" charset="0"/>
              </a:rPr>
              <a:t>Tính </a:t>
            </a:r>
            <a:r>
              <a:rPr lang="en-US" sz="4000" dirty="0" smtClean="0">
                <a:effectLst>
                  <a:glow rad="101600">
                    <a:schemeClr val="accent3">
                      <a:satMod val="175000"/>
                      <a:alpha val="40000"/>
                    </a:schemeClr>
                  </a:glow>
                </a:effectLst>
                <a:latin typeface="Times New Roman" pitchFamily="18" charset="0"/>
                <a:cs typeface="Times New Roman" pitchFamily="18" charset="0"/>
              </a:rPr>
              <a:t>liên kết của văn </a:t>
            </a:r>
            <a:r>
              <a:rPr lang="en-US" sz="4000" dirty="0" smtClean="0">
                <a:effectLst>
                  <a:glow rad="101600">
                    <a:schemeClr val="accent3">
                      <a:satMod val="175000"/>
                      <a:alpha val="40000"/>
                    </a:schemeClr>
                  </a:glow>
                </a:effectLst>
                <a:latin typeface="Times New Roman" pitchFamily="18" charset="0"/>
                <a:cs typeface="Times New Roman" pitchFamily="18" charset="0"/>
              </a:rPr>
              <a:t>bản</a:t>
            </a:r>
          </a:p>
        </p:txBody>
      </p:sp>
      <p:sp>
        <p:nvSpPr>
          <p:cNvPr id="2" name="TextBox 1"/>
          <p:cNvSpPr txBox="1"/>
          <p:nvPr/>
        </p:nvSpPr>
        <p:spPr>
          <a:xfrm>
            <a:off x="277403" y="1894280"/>
            <a:ext cx="4551451" cy="1200329"/>
          </a:xfrm>
          <a:prstGeom prst="rect">
            <a:avLst/>
          </a:prstGeom>
          <a:noFill/>
        </p:spPr>
        <p:txBody>
          <a:bodyPr wrap="square" rtlCol="0">
            <a:spAutoFit/>
          </a:bodyPr>
          <a:lstStyle/>
          <a:p>
            <a:r>
              <a:rPr lang="vi-VN" sz="3600" dirty="0" smtClean="0">
                <a:effectLst>
                  <a:glow rad="101600">
                    <a:schemeClr val="accent3">
                      <a:satMod val="175000"/>
                      <a:alpha val="40000"/>
                    </a:schemeClr>
                  </a:glow>
                </a:effectLst>
                <a:latin typeface="Times New Roman" pitchFamily="18" charset="0"/>
                <a:cs typeface="Times New Roman" pitchFamily="18" charset="0"/>
              </a:rPr>
              <a:t>2. Phương </a:t>
            </a:r>
            <a:r>
              <a:rPr lang="vi-VN" sz="3600" dirty="0">
                <a:effectLst>
                  <a:glow rad="101600">
                    <a:schemeClr val="accent3">
                      <a:satMod val="175000"/>
                      <a:alpha val="40000"/>
                    </a:schemeClr>
                  </a:glow>
                </a:effectLst>
                <a:latin typeface="Times New Roman" pitchFamily="18" charset="0"/>
                <a:cs typeface="Times New Roman" pitchFamily="18" charset="0"/>
              </a:rPr>
              <a:t>tiện liên kết </a:t>
            </a:r>
          </a:p>
          <a:p>
            <a:endParaRPr lang="en-US" sz="3600" dirty="0"/>
          </a:p>
        </p:txBody>
      </p:sp>
      <p:sp>
        <p:nvSpPr>
          <p:cNvPr id="4" name="Rectangle 3"/>
          <p:cNvSpPr/>
          <p:nvPr/>
        </p:nvSpPr>
        <p:spPr>
          <a:xfrm>
            <a:off x="472256" y="2610324"/>
            <a:ext cx="11719744" cy="1938992"/>
          </a:xfrm>
          <a:prstGeom prst="rect">
            <a:avLst/>
          </a:prstGeom>
        </p:spPr>
        <p:txBody>
          <a:bodyPr wrap="square">
            <a:spAutoFit/>
          </a:bodyPr>
          <a:lstStyle/>
          <a:p>
            <a:pPr algn="just"/>
            <a:r>
              <a:rPr lang="en-US" sz="3000" i="1" dirty="0" smtClean="0">
                <a:solidFill>
                  <a:srgbClr val="FF0000"/>
                </a:solidFill>
                <a:latin typeface="Times New Roman" pitchFamily="18" charset="0"/>
                <a:cs typeface="Times New Roman" pitchFamily="18" charset="0"/>
                <a:sym typeface="Wingdings" pitchFamily="2" charset="2"/>
              </a:rPr>
              <a:t> </a:t>
            </a:r>
            <a:r>
              <a:rPr lang="vi-VN" sz="3000" i="1" dirty="0" smtClean="0">
                <a:solidFill>
                  <a:srgbClr val="FF0000"/>
                </a:solidFill>
                <a:latin typeface="Times New Roman" pitchFamily="18" charset="0"/>
                <a:cs typeface="Times New Roman" pitchFamily="18" charset="0"/>
              </a:rPr>
              <a:t>Để văn bản có tính liên kết, người viết (</a:t>
            </a:r>
            <a:r>
              <a:rPr lang="en-US" sz="3000" i="1" dirty="0" err="1" smtClean="0">
                <a:solidFill>
                  <a:srgbClr val="FF0000"/>
                </a:solidFill>
                <a:latin typeface="Times New Roman" pitchFamily="18" charset="0"/>
                <a:cs typeface="Times New Roman" pitchFamily="18" charset="0"/>
              </a:rPr>
              <a:t>nói</a:t>
            </a:r>
            <a:r>
              <a:rPr lang="vi-VN" sz="3000" i="1" dirty="0" smtClean="0">
                <a:solidFill>
                  <a:srgbClr val="FF0000"/>
                </a:solidFill>
                <a:latin typeface="Times New Roman" pitchFamily="18" charset="0"/>
                <a:cs typeface="Times New Roman" pitchFamily="18" charset="0"/>
              </a:rPr>
              <a:t>) phải làm cho nội dung của các câu, các đoạn thống nhất và gắn bó chặt chẽ với nhau; đồng thời, phải biết kết nối các câu, các đoạn đó bằng nhưng phương tiện ngôn ngữ (từ, câu, …) thích hợp.</a:t>
            </a:r>
            <a:endParaRPr lang="en-US" sz="30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1819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52" y="357709"/>
            <a:ext cx="11239896" cy="6142583"/>
          </a:xfrm>
          <a:prstGeom prst="rect">
            <a:avLst/>
          </a:prstGeom>
        </p:spPr>
      </p:pic>
      <p:sp>
        <p:nvSpPr>
          <p:cNvPr id="7" name="矩形 6"/>
          <p:cNvSpPr/>
          <p:nvPr/>
        </p:nvSpPr>
        <p:spPr>
          <a:xfrm>
            <a:off x="1782518" y="2965932"/>
            <a:ext cx="8704161" cy="1477328"/>
          </a:xfrm>
          <a:prstGeom prst="rect">
            <a:avLst/>
          </a:prstGeom>
        </p:spPr>
        <p:txBody>
          <a:bodyPr wrap="square" lIns="0" tIns="0" rIns="0" bIns="0">
            <a:spAutoFit/>
          </a:bodyPr>
          <a:lstStyle/>
          <a:p>
            <a:pPr algn="ctr"/>
            <a:r>
              <a:rPr lang="en-US" altLang="zh-CN" sz="9600" b="1" dirty="0" smtClean="0">
                <a:solidFill>
                  <a:schemeClr val="bg1"/>
                </a:solidFill>
                <a:latin typeface="Times New Roman" pitchFamily="18" charset="0"/>
                <a:cs typeface="Times New Roman" pitchFamily="18" charset="0"/>
                <a:sym typeface="Arial" panose="020B0604020202020204" pitchFamily="34" charset="0"/>
              </a:rPr>
              <a:t>II. </a:t>
            </a:r>
            <a:r>
              <a:rPr lang="en-US" altLang="zh-CN" sz="9600" b="1" dirty="0" err="1" smtClean="0">
                <a:solidFill>
                  <a:schemeClr val="bg1"/>
                </a:solidFill>
                <a:latin typeface="Times New Roman" pitchFamily="18" charset="0"/>
                <a:cs typeface="Times New Roman" pitchFamily="18" charset="0"/>
                <a:sym typeface="Arial" panose="020B0604020202020204" pitchFamily="34" charset="0"/>
              </a:rPr>
              <a:t>Luyện</a:t>
            </a:r>
            <a:r>
              <a:rPr lang="en-US" altLang="zh-CN" sz="9600" b="1" dirty="0" smtClean="0">
                <a:solidFill>
                  <a:schemeClr val="bg1"/>
                </a:solidFill>
                <a:latin typeface="Times New Roman" pitchFamily="18" charset="0"/>
                <a:cs typeface="Times New Roman" pitchFamily="18" charset="0"/>
                <a:sym typeface="Arial" panose="020B0604020202020204" pitchFamily="34" charset="0"/>
              </a:rPr>
              <a:t> </a:t>
            </a:r>
            <a:r>
              <a:rPr lang="en-US" altLang="zh-CN" sz="9600" b="1" dirty="0" err="1" smtClean="0">
                <a:solidFill>
                  <a:schemeClr val="bg1"/>
                </a:solidFill>
                <a:latin typeface="Times New Roman" pitchFamily="18" charset="0"/>
                <a:cs typeface="Times New Roman" pitchFamily="18" charset="0"/>
                <a:sym typeface="Arial" panose="020B0604020202020204" pitchFamily="34" charset="0"/>
              </a:rPr>
              <a:t>tập</a:t>
            </a:r>
            <a:endParaRPr lang="zh-CN" altLang="en-US" sz="9600" b="1" dirty="0">
              <a:solidFill>
                <a:schemeClr val="bg1"/>
              </a:solidFill>
              <a:latin typeface="Times New Roman" pitchFamily="18" charset="0"/>
              <a:cs typeface="Times New Roman" pitchFamily="18" charset="0"/>
              <a:sym typeface="Arial" panose="020B0604020202020204" pitchFamily="34" charset="0"/>
            </a:endParaRPr>
          </a:p>
        </p:txBody>
      </p:sp>
    </p:spTree>
    <p:extLst>
      <p:ext uri="{BB962C8B-B14F-4D97-AF65-F5344CB8AC3E}">
        <p14:creationId xmlns:p14="http://schemas.microsoft.com/office/powerpoint/2010/main" val="136232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247" y="13428"/>
            <a:ext cx="11466653" cy="830997"/>
          </a:xfrm>
          <a:prstGeom prst="rect">
            <a:avLst/>
          </a:prstGeom>
        </p:spPr>
        <p:txBody>
          <a:bodyPr wrap="square">
            <a:spAutoFit/>
          </a:bodyPr>
          <a:lstStyle/>
          <a:p>
            <a:pPr algn="just"/>
            <a:r>
              <a:rPr lang="vi-VN" sz="2400" b="1" dirty="0" smtClean="0">
                <a:latin typeface="Times New Roman" pitchFamily="18" charset="0"/>
                <a:cs typeface="Times New Roman" pitchFamily="18" charset="0"/>
              </a:rPr>
              <a:t>1. Sắp xếp những câu văn dưới đấy theo một thứ tự hợp lí để tạo thành đoạn văn có tính liên kết chặt chẽ.</a:t>
            </a:r>
            <a:endParaRPr lang="vi-VN" sz="2400" dirty="0" smtClean="0">
              <a:latin typeface="Times New Roman" pitchFamily="18" charset="0"/>
              <a:cs typeface="Times New Roman" pitchFamily="18" charset="0"/>
            </a:endParaRPr>
          </a:p>
        </p:txBody>
      </p:sp>
      <p:sp>
        <p:nvSpPr>
          <p:cNvPr id="3" name="Rectangle 2"/>
          <p:cNvSpPr/>
          <p:nvPr/>
        </p:nvSpPr>
        <p:spPr>
          <a:xfrm>
            <a:off x="844952" y="777079"/>
            <a:ext cx="11078900" cy="461665"/>
          </a:xfrm>
          <a:prstGeom prst="rect">
            <a:avLst/>
          </a:prstGeom>
        </p:spPr>
        <p:txBody>
          <a:bodyPr wrap="square">
            <a:spAutoFit/>
          </a:bodyPr>
          <a:lstStyle/>
          <a:p>
            <a:pPr algn="just"/>
            <a:r>
              <a:rPr lang="vi-VN" sz="2400" dirty="0" smtClean="0">
                <a:latin typeface="Times New Roman" pitchFamily="18" charset="0"/>
                <a:cs typeface="Times New Roman" pitchFamily="18" charset="0"/>
              </a:rPr>
              <a:t>(1) </a:t>
            </a:r>
            <a:r>
              <a:rPr lang="vi-VN" sz="2400" i="1" dirty="0" smtClean="0">
                <a:latin typeface="Times New Roman" pitchFamily="18" charset="0"/>
                <a:cs typeface="Times New Roman" pitchFamily="18" charset="0"/>
              </a:rPr>
              <a:t>Một quan chức của thành phố đã kết thúc buổi lễ phát thưởng như sau:</a:t>
            </a:r>
            <a:r>
              <a:rPr lang="vi-V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p:txBody>
      </p:sp>
      <p:sp>
        <p:nvSpPr>
          <p:cNvPr id="5" name="Rectangle 4"/>
          <p:cNvSpPr/>
          <p:nvPr/>
        </p:nvSpPr>
        <p:spPr>
          <a:xfrm>
            <a:off x="846881" y="1291139"/>
            <a:ext cx="11078900" cy="461665"/>
          </a:xfrm>
          <a:prstGeom prst="rect">
            <a:avLst/>
          </a:prstGeom>
        </p:spPr>
        <p:txBody>
          <a:bodyPr wrap="square">
            <a:spAutoFit/>
          </a:bodyPr>
          <a:lstStyle/>
          <a:p>
            <a:pPr algn="just"/>
            <a:r>
              <a:rPr lang="vi-VN" sz="2400" dirty="0" smtClean="0">
                <a:latin typeface="Times New Roman" pitchFamily="18" charset="0"/>
                <a:cs typeface="Times New Roman" pitchFamily="18" charset="0"/>
              </a:rPr>
              <a:t>(2) </a:t>
            </a:r>
            <a:r>
              <a:rPr lang="vi-VN" sz="2400" i="1" dirty="0" smtClean="0">
                <a:latin typeface="Times New Roman" pitchFamily="18" charset="0"/>
                <a:cs typeface="Times New Roman" pitchFamily="18" charset="0"/>
              </a:rPr>
              <a:t>Và ông đưa tay chỉ về phía các thầy giáo, cô giáo ngồi trên các hành lang.</a:t>
            </a:r>
            <a:r>
              <a:rPr lang="vi-V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p:txBody>
      </p:sp>
      <p:sp>
        <p:nvSpPr>
          <p:cNvPr id="6" name="Rectangle 5"/>
          <p:cNvSpPr/>
          <p:nvPr/>
        </p:nvSpPr>
        <p:spPr>
          <a:xfrm>
            <a:off x="858458" y="1816592"/>
            <a:ext cx="11078900" cy="830997"/>
          </a:xfrm>
          <a:prstGeom prst="rect">
            <a:avLst/>
          </a:prstGeom>
        </p:spPr>
        <p:txBody>
          <a:bodyPr wrap="square">
            <a:spAutoFit/>
          </a:bodyPr>
          <a:lstStyle/>
          <a:p>
            <a:pPr algn="just"/>
            <a:r>
              <a:rPr lang="vi-VN" sz="2400" dirty="0" smtClean="0">
                <a:latin typeface="Times New Roman" pitchFamily="18" charset="0"/>
                <a:cs typeface="Times New Roman" pitchFamily="18" charset="0"/>
              </a:rPr>
              <a:t>(3) </a:t>
            </a:r>
            <a:r>
              <a:rPr lang="vi-VN" sz="2400" i="1" dirty="0" smtClean="0">
                <a:latin typeface="Times New Roman" pitchFamily="18" charset="0"/>
                <a:cs typeface="Times New Roman" pitchFamily="18" charset="0"/>
              </a:rPr>
              <a:t>Các thầy, các cô đều đứng dậy vẫy mũ, vẫy khăn đáp lại, tất cả đều xúc động về sự biểu lộ lòng mến yêu ấy của học sinh.</a:t>
            </a:r>
            <a:r>
              <a:rPr lang="vi-V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p:txBody>
      </p:sp>
      <p:sp>
        <p:nvSpPr>
          <p:cNvPr id="7" name="Rectangle 6"/>
          <p:cNvSpPr/>
          <p:nvPr/>
        </p:nvSpPr>
        <p:spPr>
          <a:xfrm>
            <a:off x="858458" y="2695858"/>
            <a:ext cx="11078900" cy="1569660"/>
          </a:xfrm>
          <a:prstGeom prst="rect">
            <a:avLst/>
          </a:prstGeom>
        </p:spPr>
        <p:txBody>
          <a:bodyPr wrap="square">
            <a:spAutoFit/>
          </a:bodyPr>
          <a:lstStyle/>
          <a:p>
            <a:pPr algn="just"/>
            <a:r>
              <a:rPr lang="vi-VN" sz="2400" dirty="0" smtClean="0">
                <a:latin typeface="Times New Roman" pitchFamily="18" charset="0"/>
                <a:cs typeface="Times New Roman" pitchFamily="18" charset="0"/>
              </a:rPr>
              <a:t>(4) </a:t>
            </a:r>
            <a:r>
              <a:rPr lang="vi-VN" sz="2400" i="1" dirty="0" smtClean="0">
                <a:latin typeface="Times New Roman" pitchFamily="18" charset="0"/>
                <a:cs typeface="Times New Roman" pitchFamily="18" charset="0"/>
              </a:rPr>
              <a:t>“Ra khỏi đây, các con ạ, các con không được quên gửi lời chào và lòng biết ơn đến những người đã vì các con mà không quản bao mệt nhọc, những người đã hiến cả trí thông minh và lòng dũng cảm cho các con, những người sống và chết vì các con và họ đây này!”.</a:t>
            </a:r>
            <a:r>
              <a:rPr lang="vi-V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p:txBody>
      </p:sp>
      <p:sp>
        <p:nvSpPr>
          <p:cNvPr id="8" name="Rectangle 7"/>
          <p:cNvSpPr/>
          <p:nvPr/>
        </p:nvSpPr>
        <p:spPr>
          <a:xfrm>
            <a:off x="893180" y="4264669"/>
            <a:ext cx="11078900" cy="830997"/>
          </a:xfrm>
          <a:prstGeom prst="rect">
            <a:avLst/>
          </a:prstGeom>
        </p:spPr>
        <p:txBody>
          <a:bodyPr wrap="square">
            <a:spAutoFit/>
          </a:bodyPr>
          <a:lstStyle/>
          <a:p>
            <a:pPr algn="just"/>
            <a:r>
              <a:rPr lang="vi-VN" sz="2400" dirty="0" smtClean="0">
                <a:latin typeface="Times New Roman" pitchFamily="18" charset="0"/>
                <a:cs typeface="Times New Roman" pitchFamily="18" charset="0"/>
              </a:rPr>
              <a:t>(5) </a:t>
            </a:r>
            <a:r>
              <a:rPr lang="vi-VN" sz="2400" i="1" dirty="0" smtClean="0">
                <a:latin typeface="Times New Roman" pitchFamily="18" charset="0"/>
                <a:cs typeface="Times New Roman" pitchFamily="18" charset="0"/>
              </a:rPr>
              <a:t>Nghe lời kêu gọi cảm động, đáp ứng đúng những tình cảm của mình, tất cả học sinh đều đứng dậy, dang tay về phía các thầy, các cô.</a:t>
            </a:r>
            <a:endParaRPr lang="vi-VN" sz="2400" dirty="0" smtClean="0">
              <a:latin typeface="Times New Roman" pitchFamily="18" charset="0"/>
              <a:cs typeface="Times New Roman" pitchFamily="18" charset="0"/>
            </a:endParaRPr>
          </a:p>
        </p:txBody>
      </p:sp>
      <p:sp>
        <p:nvSpPr>
          <p:cNvPr id="4" name="TextBox 3"/>
          <p:cNvSpPr txBox="1"/>
          <p:nvPr/>
        </p:nvSpPr>
        <p:spPr>
          <a:xfrm>
            <a:off x="1582220" y="5476126"/>
            <a:ext cx="5198724" cy="584775"/>
          </a:xfrm>
          <a:prstGeom prst="rect">
            <a:avLst/>
          </a:prstGeom>
          <a:noFill/>
        </p:spPr>
        <p:txBody>
          <a:bodyPr wrap="square" rtlCol="0">
            <a:spAutoFit/>
          </a:bodyPr>
          <a:lstStyle/>
          <a:p>
            <a:r>
              <a:rPr lang="vi-VN" sz="3200" dirty="0" smtClean="0"/>
              <a:t>=&gt; Sắp xếp: 1-4-2-5-3</a:t>
            </a:r>
            <a:endParaRPr lang="en-US" sz="3200" dirty="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973" y="253236"/>
            <a:ext cx="11420354" cy="523220"/>
          </a:xfrm>
          <a:prstGeom prst="rect">
            <a:avLst/>
          </a:prstGeom>
        </p:spPr>
        <p:txBody>
          <a:bodyPr wrap="square">
            <a:spAutoFit/>
          </a:bodyPr>
          <a:lstStyle/>
          <a:p>
            <a:r>
              <a:rPr lang="en-US" sz="2800" b="1" dirty="0" smtClean="0">
                <a:latin typeface="Times New Roman" pitchFamily="18" charset="0"/>
                <a:cs typeface="Times New Roman" pitchFamily="18" charset="0"/>
              </a:rPr>
              <a:t>2. </a:t>
            </a:r>
            <a:r>
              <a:rPr lang="vi-VN" sz="2800" b="1" dirty="0" smtClean="0">
                <a:latin typeface="Times New Roman" pitchFamily="18" charset="0"/>
                <a:cs typeface="Times New Roman" pitchFamily="18" charset="0"/>
              </a:rPr>
              <a:t>Đoạn văn dưới đây đã có tính liên kết chưa? Vì sao?</a:t>
            </a:r>
            <a:endParaRPr lang="vi-VN" sz="2800" dirty="0" smtClean="0">
              <a:latin typeface="Times New Roman" pitchFamily="18" charset="0"/>
              <a:cs typeface="Times New Roman" pitchFamily="18" charset="0"/>
            </a:endParaRPr>
          </a:p>
        </p:txBody>
      </p:sp>
      <p:sp>
        <p:nvSpPr>
          <p:cNvPr id="3" name="Rectangle 2"/>
          <p:cNvSpPr/>
          <p:nvPr/>
        </p:nvSpPr>
        <p:spPr>
          <a:xfrm>
            <a:off x="468775" y="891772"/>
            <a:ext cx="11420354" cy="1815882"/>
          </a:xfrm>
          <a:prstGeom prst="rect">
            <a:avLst/>
          </a:prstGeom>
        </p:spPr>
        <p:txBody>
          <a:bodyPr wrap="square">
            <a:spAutoFit/>
          </a:bodyPr>
          <a:lstStyle/>
          <a:p>
            <a:pPr algn="just"/>
            <a:r>
              <a:rPr lang="en-US" sz="2800" i="1" dirty="0" smtClean="0">
                <a:latin typeface="Times New Roman" pitchFamily="18" charset="0"/>
                <a:cs typeface="Times New Roman" pitchFamily="18" charset="0"/>
              </a:rPr>
              <a:t>	</a:t>
            </a:r>
            <a:r>
              <a:rPr lang="vi-VN" sz="2800" i="1" dirty="0" smtClean="0">
                <a:latin typeface="Times New Roman" pitchFamily="18" charset="0"/>
                <a:cs typeface="Times New Roman" pitchFamily="18" charset="0"/>
              </a:rPr>
              <a:t>Tôi nhớ đến mẹ tôi “lúc người còn sống tôi lên mười”. Mẹ tôi âu yếm dắt tay tôi dẫn đi trên con đường làng dài và hẹp. Sáng nay, lúc cô giáo đến thăm, tôi nói với mẹ có nhỡ thốt ra một lời thiếu lễ độ. Còn chiều nay, mẹ hiền từ của tôi cho tôi đi dạo chơi với anh con trai lớn của bác gác cổng.</a:t>
            </a:r>
            <a:endParaRPr lang="vi-VN" sz="2800" dirty="0" smtClean="0">
              <a:latin typeface="Times New Roman" pitchFamily="18" charset="0"/>
              <a:cs typeface="Times New Roman" pitchFamily="18" charset="0"/>
            </a:endParaRPr>
          </a:p>
        </p:txBody>
      </p:sp>
      <p:sp>
        <p:nvSpPr>
          <p:cNvPr id="4" name="Rectangle 3"/>
          <p:cNvSpPr/>
          <p:nvPr/>
        </p:nvSpPr>
        <p:spPr>
          <a:xfrm>
            <a:off x="482278" y="3335958"/>
            <a:ext cx="11420354" cy="2677656"/>
          </a:xfrm>
          <a:prstGeom prst="rect">
            <a:avLst/>
          </a:prstGeom>
        </p:spPr>
        <p:txBody>
          <a:bodyPr wrap="square">
            <a:spAutoFit/>
          </a:bodyPr>
          <a:lstStyle/>
          <a:p>
            <a:pPr algn="just"/>
            <a:r>
              <a:rPr lang="vi-VN" sz="2800" b="1" dirty="0" smtClean="0">
                <a:latin typeface="Times New Roman" pitchFamily="18" charset="0"/>
                <a:cs typeface="Times New Roman" pitchFamily="18" charset="0"/>
              </a:rPr>
              <a:t>Trả lời:</a:t>
            </a:r>
            <a:endParaRPr lang="vi-VN"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Một đoạn văn được xem là có tính liên kết tức là phải đảm bảo sự nối kết chặt chẽ giữa các câu trên cả hai phương diện nội dung ý nghĩa và hình thức ngôn ngữ. Hai phương diện liên kết này không thể tách rời nhau. Ở bề mặt ngôn ngữ, thoạt xem, đoạn văn trên có vẻ liên kết, nhưng thực ra các câu không thống nhất trong một nội dung ý nghĩa.</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247" y="320304"/>
            <a:ext cx="11431929" cy="954107"/>
          </a:xfrm>
          <a:prstGeom prst="rect">
            <a:avLst/>
          </a:prstGeom>
        </p:spPr>
        <p:txBody>
          <a:bodyPr wrap="square">
            <a:spAutoFit/>
          </a:bodyPr>
          <a:lstStyle/>
          <a:p>
            <a:pPr algn="just"/>
            <a:r>
              <a:rPr lang="en-US" sz="2800" b="1" dirty="0" smtClean="0">
                <a:latin typeface="Times New Roman" pitchFamily="18" charset="0"/>
                <a:cs typeface="Times New Roman" pitchFamily="18" charset="0"/>
              </a:rPr>
              <a:t>3. </a:t>
            </a:r>
            <a:r>
              <a:rPr lang="vi-VN" sz="2800" b="1" dirty="0" smtClean="0">
                <a:latin typeface="Times New Roman" pitchFamily="18" charset="0"/>
                <a:cs typeface="Times New Roman" pitchFamily="18" charset="0"/>
              </a:rPr>
              <a:t>Điền các từ ngữ thích hợp vào chỗ trống trong đoạn văn dưới đây để các câu liên kết chặt chẽ với nhau:</a:t>
            </a:r>
            <a:endParaRPr lang="vi-VN" sz="2800" dirty="0" smtClean="0">
              <a:latin typeface="Times New Roman" pitchFamily="18" charset="0"/>
              <a:cs typeface="Times New Roman" pitchFamily="18" charset="0"/>
            </a:endParaRPr>
          </a:p>
        </p:txBody>
      </p:sp>
      <p:sp>
        <p:nvSpPr>
          <p:cNvPr id="3" name="Rectangle 2"/>
          <p:cNvSpPr/>
          <p:nvPr/>
        </p:nvSpPr>
        <p:spPr>
          <a:xfrm>
            <a:off x="364602" y="1618598"/>
            <a:ext cx="11431929" cy="2246769"/>
          </a:xfrm>
          <a:prstGeom prst="rect">
            <a:avLst/>
          </a:prstGeom>
        </p:spPr>
        <p:txBody>
          <a:bodyPr wrap="square">
            <a:spAutoFit/>
          </a:bodyPr>
          <a:lstStyle/>
          <a:p>
            <a:pPr algn="just"/>
            <a:r>
              <a:rPr lang="en-US" sz="2800" i="1" dirty="0" smtClean="0">
                <a:latin typeface="Times New Roman" pitchFamily="18" charset="0"/>
                <a:cs typeface="Times New Roman" pitchFamily="18" charset="0"/>
              </a:rPr>
              <a:t>	</a:t>
            </a:r>
            <a:r>
              <a:rPr lang="vi-VN" sz="2800" i="1" dirty="0" smtClean="0">
                <a:latin typeface="Times New Roman" pitchFamily="18" charset="0"/>
                <a:cs typeface="Times New Roman" pitchFamily="18" charset="0"/>
              </a:rPr>
              <a:t>Bà ơi! Cháu thường về đây, ra vườn, đứng dưới gốc na, gốc ổi mong tìm lại hình bóng của … và nhớ lại ngày nào … trồng cây, … chạy lon ton bên bà. … bảo khi nào cây có quả … sẽ dành quả to nhất, ngon nhất cho …, nhưng cháu lại bảo quả to nhất, ngon nhất phải để phần bà. … bà ôm cháu vào lòng, hôn cháu một cái thật kêu</a:t>
            </a:r>
            <a:r>
              <a:rPr lang="en-US" sz="2800" i="1" dirty="0" smtClean="0">
                <a:latin typeface="Times New Roman" pitchFamily="18" charset="0"/>
                <a:cs typeface="Times New Roman" pitchFamily="18" charset="0"/>
              </a:rPr>
              <a:t>.</a:t>
            </a:r>
            <a:endParaRPr lang="vi-VN" sz="2800" dirty="0" smtClean="0">
              <a:latin typeface="Times New Roman" pitchFamily="18" charset="0"/>
              <a:cs typeface="Times New Roman" pitchFamily="18" charset="0"/>
            </a:endParaRPr>
          </a:p>
        </p:txBody>
      </p:sp>
      <p:sp>
        <p:nvSpPr>
          <p:cNvPr id="4" name="Rectangle 3"/>
          <p:cNvSpPr/>
          <p:nvPr/>
        </p:nvSpPr>
        <p:spPr>
          <a:xfrm>
            <a:off x="779362" y="5016848"/>
            <a:ext cx="9140142" cy="646331"/>
          </a:xfrm>
          <a:prstGeom prst="rect">
            <a:avLst/>
          </a:prstGeom>
        </p:spPr>
        <p:txBody>
          <a:bodyPr wrap="square">
            <a:spAutoFit/>
          </a:bodyPr>
          <a:lstStyle/>
          <a:p>
            <a:r>
              <a:rPr lang="en-US" sz="3600" dirty="0" smtClean="0">
                <a:latin typeface="Times New Roman" pitchFamily="18" charset="0"/>
                <a:cs typeface="Times New Roman" pitchFamily="18" charset="0"/>
                <a:sym typeface="Wingdings" pitchFamily="2" charset="2"/>
              </a:rPr>
              <a:t> </a:t>
            </a:r>
            <a:r>
              <a:rPr lang="en-US" sz="3600" dirty="0" err="1" smtClean="0">
                <a:latin typeface="Times New Roman" pitchFamily="18" charset="0"/>
                <a:cs typeface="Times New Roman" pitchFamily="18" charset="0"/>
              </a:rPr>
              <a:t>bà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cháu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cháu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309" y="368568"/>
            <a:ext cx="10857053" cy="1077218"/>
          </a:xfrm>
          <a:prstGeom prst="rect">
            <a:avLst/>
          </a:prstGeom>
        </p:spPr>
        <p:txBody>
          <a:bodyPr wrap="square">
            <a:spAutoFit/>
          </a:bodyPr>
          <a:lstStyle/>
          <a:p>
            <a:pPr algn="just"/>
            <a:r>
              <a:rPr lang="vi-VN" sz="3200" b="1" dirty="0" smtClean="0">
                <a:latin typeface="Times New Roman" pitchFamily="18" charset="0"/>
                <a:cs typeface="Times New Roman" pitchFamily="18" charset="0"/>
              </a:rPr>
              <a:t>4. Tại sao khi hai câu văn sau bị tách ra khỏi đoạn thì chúng trở nên lỏng lẻo về mặt liên kết:</a:t>
            </a:r>
            <a:endParaRPr lang="vi-VN" sz="3200" dirty="0" smtClean="0">
              <a:latin typeface="Times New Roman" pitchFamily="18" charset="0"/>
              <a:cs typeface="Times New Roman" pitchFamily="18" charset="0"/>
            </a:endParaRPr>
          </a:p>
        </p:txBody>
      </p:sp>
      <p:sp>
        <p:nvSpPr>
          <p:cNvPr id="3" name="Rectangle 2"/>
          <p:cNvSpPr/>
          <p:nvPr/>
        </p:nvSpPr>
        <p:spPr>
          <a:xfrm>
            <a:off x="661686" y="1632137"/>
            <a:ext cx="10857053" cy="1569660"/>
          </a:xfrm>
          <a:prstGeom prst="rect">
            <a:avLst/>
          </a:prstGeom>
        </p:spPr>
        <p:txBody>
          <a:bodyPr wrap="square">
            <a:spAutoFit/>
          </a:bodyPr>
          <a:lstStyle/>
          <a:p>
            <a:pPr algn="just"/>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t>
            </a:r>
            <a:r>
              <a:rPr lang="vi-VN" sz="3200" i="1" dirty="0" smtClean="0">
                <a:latin typeface="Times New Roman" pitchFamily="18" charset="0"/>
                <a:cs typeface="Times New Roman" pitchFamily="18" charset="0"/>
              </a:rPr>
              <a:t>Đêm nay mẹ không ngủ được. Ngày mai là ngày khai trường lớp Một của con.</a:t>
            </a:r>
            <a:r>
              <a:rPr lang="vi-VN" sz="3200" dirty="0" smtClean="0">
                <a:latin typeface="Times New Roman" pitchFamily="18" charset="0"/>
                <a:cs typeface="Times New Roman" pitchFamily="18" charset="0"/>
              </a:rPr>
              <a:t>”</a:t>
            </a:r>
          </a:p>
          <a:p>
            <a:pPr algn="r"/>
            <a:r>
              <a:rPr lang="vi-VN" sz="3200" dirty="0" smtClean="0">
                <a:latin typeface="Times New Roman" pitchFamily="18" charset="0"/>
                <a:cs typeface="Times New Roman" pitchFamily="18" charset="0"/>
              </a:rPr>
              <a:t>(</a:t>
            </a:r>
            <a:r>
              <a:rPr lang="vi-VN" sz="3200" i="1" dirty="0" smtClean="0">
                <a:latin typeface="Times New Roman" pitchFamily="18" charset="0"/>
                <a:cs typeface="Times New Roman" pitchFamily="18" charset="0"/>
              </a:rPr>
              <a:t>Cổng trường mở ra</a:t>
            </a:r>
            <a:r>
              <a:rPr lang="vi-VN" sz="3200" dirty="0" smtClean="0">
                <a:latin typeface="Times New Roman" pitchFamily="18" charset="0"/>
                <a:cs typeface="Times New Roman" pitchFamily="18" charset="0"/>
              </a:rPr>
              <a:t>)</a:t>
            </a:r>
          </a:p>
        </p:txBody>
      </p:sp>
      <p:sp>
        <p:nvSpPr>
          <p:cNvPr id="4" name="Rectangle 3"/>
          <p:cNvSpPr/>
          <p:nvPr/>
        </p:nvSpPr>
        <p:spPr>
          <a:xfrm>
            <a:off x="839942" y="3913103"/>
            <a:ext cx="10857053" cy="2554545"/>
          </a:xfrm>
          <a:prstGeom prst="rect">
            <a:avLst/>
          </a:prstGeom>
        </p:spPr>
        <p:txBody>
          <a:bodyPr wrap="square">
            <a:spAutoFit/>
          </a:bodyPr>
          <a:lstStyle/>
          <a:p>
            <a:pPr algn="just"/>
            <a:r>
              <a:rPr lang="vi-VN" sz="3200" dirty="0" smtClean="0">
                <a:latin typeface="Times New Roman" pitchFamily="18" charset="0"/>
                <a:cs typeface="Times New Roman" pitchFamily="18" charset="0"/>
              </a:rPr>
              <a:t>- Về mặt nội dung và hình thức hai câu này có vẻ rời rạc không có sự liên kết, câu một nói về mẹ, câu hai nói về con.</a:t>
            </a:r>
          </a:p>
          <a:p>
            <a:pPr algn="just"/>
            <a:r>
              <a:rPr lang="vi-VN" sz="3200" dirty="0" smtClean="0">
                <a:latin typeface="Times New Roman" pitchFamily="18" charset="0"/>
                <a:cs typeface="Times New Roman" pitchFamily="18" charset="0"/>
              </a:rPr>
              <a:t>- Nhưng ở câu thứ ba, "Mẹ sẽ đưa con đến trường", cả hai từ mẹ và con đã liên kết hai câu trên thành một câu thống nhất, vì vậy chúng vẫn được đặt cạnh nhau trong văn bản.</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137" y="367395"/>
            <a:ext cx="10544537" cy="954107"/>
          </a:xfrm>
          <a:prstGeom prst="rect">
            <a:avLst/>
          </a:prstGeom>
        </p:spPr>
        <p:txBody>
          <a:bodyPr wrap="square">
            <a:spAutoFit/>
          </a:bodyPr>
          <a:lstStyle/>
          <a:p>
            <a:pPr algn="just"/>
            <a:r>
              <a:rPr lang="vi-VN" sz="2800" b="1" dirty="0" smtClean="0">
                <a:latin typeface="Times New Roman" pitchFamily="18" charset="0"/>
                <a:cs typeface="Times New Roman" pitchFamily="18" charset="0"/>
              </a:rPr>
              <a:t>5. Em có liên hệ gì giữa câu chuyện về </a:t>
            </a:r>
            <a:r>
              <a:rPr lang="vi-VN" sz="2800" b="1" i="1" dirty="0" smtClean="0">
                <a:latin typeface="Times New Roman" pitchFamily="18" charset="0"/>
                <a:cs typeface="Times New Roman" pitchFamily="18" charset="0"/>
              </a:rPr>
              <a:t>Cây tre trăm đốt</a:t>
            </a:r>
            <a:r>
              <a:rPr lang="vi-VN" sz="2800" b="1" dirty="0" smtClean="0">
                <a:latin typeface="Times New Roman" pitchFamily="18" charset="0"/>
                <a:cs typeface="Times New Roman" pitchFamily="18" charset="0"/>
              </a:rPr>
              <a:t> và tính liên kết của văn bản?</a:t>
            </a:r>
            <a:endParaRPr lang="vi-VN" sz="2800" dirty="0" smtClean="0">
              <a:latin typeface="Times New Roman" pitchFamily="18" charset="0"/>
              <a:cs typeface="Times New Roman" pitchFamily="18" charset="0"/>
            </a:endParaRPr>
          </a:p>
        </p:txBody>
      </p:sp>
      <p:sp>
        <p:nvSpPr>
          <p:cNvPr id="3" name="Rectangle 2"/>
          <p:cNvSpPr/>
          <p:nvPr/>
        </p:nvSpPr>
        <p:spPr>
          <a:xfrm>
            <a:off x="707985" y="1955056"/>
            <a:ext cx="10544537" cy="3108543"/>
          </a:xfrm>
          <a:prstGeom prst="rect">
            <a:avLst/>
          </a:prstGeom>
        </p:spPr>
        <p:txBody>
          <a:bodyPr wrap="square">
            <a:spAutoFit/>
          </a:bodyPr>
          <a:lstStyle/>
          <a:p>
            <a:pPr algn="just"/>
            <a:r>
              <a:rPr lang="vi-VN" sz="2800" b="1" dirty="0" smtClean="0">
                <a:latin typeface="Times New Roman" pitchFamily="18" charset="0"/>
                <a:cs typeface="Times New Roman" pitchFamily="18" charset="0"/>
              </a:rPr>
              <a:t>Trả lời:</a:t>
            </a:r>
            <a:endParaRPr lang="vi-VN" sz="2800" dirty="0" smtClean="0">
              <a:latin typeface="Times New Roman" pitchFamily="18" charset="0"/>
              <a:cs typeface="Times New Roman" pitchFamily="18" charset="0"/>
            </a:endParaRPr>
          </a:p>
          <a:p>
            <a:pPr algn="just"/>
            <a:r>
              <a:rPr lang="vi-VN" sz="2800" dirty="0" smtClean="0">
                <a:latin typeface="Times New Roman" pitchFamily="18" charset="0"/>
                <a:cs typeface="Times New Roman" pitchFamily="18" charset="0"/>
              </a:rPr>
              <a:t>Trăm đốt tre, nếu tách rời nhau, cũng không thành một cây tre được. Phải nhờ có phép màu của Bụt nối các đốt tre lại với nhau thì anh trai cày mới có được một cây tre thực sự. Liên kết trong văn bản cũng vậy. Các đoạn, các câu không được tổ chức gắn kết với nhau thì không thể có văn bản hoàn chỉnh. Các đoạn, câu tựa như những đốt tre, văn bản như cây tre vậy.</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R58PICp58PICYfBXgfWdPs0_PIC2018.png"/>
          <p:cNvPicPr>
            <a:picLocks noChangeAspect="1"/>
          </p:cNvPicPr>
          <p:nvPr/>
        </p:nvPicPr>
        <p:blipFill>
          <a:blip r:embed="rId2" cstate="print"/>
          <a:stretch>
            <a:fillRect/>
          </a:stretch>
        </p:blipFill>
        <p:spPr>
          <a:xfrm>
            <a:off x="7130005" y="1983129"/>
            <a:ext cx="5061995" cy="5061995"/>
          </a:xfrm>
          <a:prstGeom prst="rect">
            <a:avLst/>
          </a:prstGeom>
        </p:spPr>
      </p:pic>
      <p:sp>
        <p:nvSpPr>
          <p:cNvPr id="3" name="Cloud Callout 2"/>
          <p:cNvSpPr/>
          <p:nvPr/>
        </p:nvSpPr>
        <p:spPr>
          <a:xfrm flipH="1">
            <a:off x="2997843" y="243068"/>
            <a:ext cx="6840638" cy="2384385"/>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smtClean="0">
                <a:latin typeface="Times New Roman" pitchFamily="18" charset="0"/>
                <a:cs typeface="Times New Roman" pitchFamily="18" charset="0"/>
              </a:rPr>
              <a:t>Theo </a:t>
            </a:r>
            <a:r>
              <a:rPr lang="en-US" sz="4000" dirty="0" err="1" smtClean="0">
                <a:latin typeface="Times New Roman" pitchFamily="18" charset="0"/>
                <a:cs typeface="Times New Roman" pitchFamily="18" charset="0"/>
              </a:rPr>
              <a:t>em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liên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kết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nghĩa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gì</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4" name="Rectangle 3"/>
          <p:cNvSpPr/>
          <p:nvPr/>
        </p:nvSpPr>
        <p:spPr>
          <a:xfrm>
            <a:off x="420546" y="3592380"/>
            <a:ext cx="2415251" cy="523220"/>
          </a:xfrm>
          <a:prstGeom prst="rect">
            <a:avLst/>
          </a:prstGeom>
        </p:spPr>
        <p:txBody>
          <a:bodyPr wrap="square">
            <a:spAutoFit/>
          </a:bodyPr>
          <a:lstStyle/>
          <a:p>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p:txBody>
      </p:sp>
      <p:sp>
        <p:nvSpPr>
          <p:cNvPr id="5" name="Rectangle 4"/>
          <p:cNvSpPr/>
          <p:nvPr/>
        </p:nvSpPr>
        <p:spPr>
          <a:xfrm>
            <a:off x="399323" y="4323514"/>
            <a:ext cx="2415251" cy="523220"/>
          </a:xfrm>
          <a:prstGeom prst="rect">
            <a:avLst/>
          </a:prstGeom>
        </p:spPr>
        <p:txBody>
          <a:bodyPr wrap="square">
            <a:spAutoFit/>
          </a:bodyPr>
          <a:lstStyle/>
          <a:p>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buộc</a:t>
            </a:r>
            <a:endParaRPr lang="en-US" sz="2800" dirty="0" smtClean="0">
              <a:latin typeface="Times New Roman" pitchFamily="18" charset="0"/>
              <a:cs typeface="Times New Roman" pitchFamily="18" charset="0"/>
            </a:endParaRPr>
          </a:p>
        </p:txBody>
      </p:sp>
      <p:sp>
        <p:nvSpPr>
          <p:cNvPr id="6" name="Rectangle 5"/>
          <p:cNvSpPr/>
          <p:nvPr/>
        </p:nvSpPr>
        <p:spPr>
          <a:xfrm>
            <a:off x="3727049" y="3538353"/>
            <a:ext cx="2430684" cy="1384995"/>
          </a:xfrm>
          <a:prstGeom prst="rect">
            <a:avLst/>
          </a:prstGeom>
        </p:spPr>
        <p:txBody>
          <a:bodyPr wrap="square">
            <a:spAutoFit/>
          </a:bodyPr>
          <a:lstStyle/>
          <a:p>
            <a:pPr algn="just"/>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a:t>
            </a:r>
            <a:r>
              <a:rPr lang="en-US" sz="2800" i="1" dirty="0" err="1" smtClean="0">
                <a:solidFill>
                  <a:srgbClr val="FF0000"/>
                </a:solidFill>
                <a:latin typeface="Times New Roman" pitchFamily="18" charset="0"/>
                <a:cs typeface="Times New Roman" pitchFamily="18" charset="0"/>
              </a:rPr>
              <a:t>iên</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kết</a:t>
            </a:r>
            <a:r>
              <a:rPr lang="en-US" sz="2800" i="1" dirty="0" smtClean="0">
                <a:solidFill>
                  <a:srgbClr val="FF0000"/>
                </a:solidFill>
                <a:latin typeface="Times New Roman" pitchFamily="18" charset="0"/>
                <a:cs typeface="Times New Roman" pitchFamily="18" charset="0"/>
              </a:rPr>
              <a:t> = </a:t>
            </a:r>
            <a:r>
              <a:rPr lang="en-US" sz="2800" i="1" dirty="0" err="1" smtClean="0">
                <a:solidFill>
                  <a:srgbClr val="FF0000"/>
                </a:solidFill>
                <a:latin typeface="Times New Roman" pitchFamily="18" charset="0"/>
                <a:cs typeface="Times New Roman" pitchFamily="18" charset="0"/>
              </a:rPr>
              <a:t>nối</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liền</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gắn</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bó</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với</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nhau</a:t>
            </a:r>
            <a:endParaRPr lang="en-US" sz="2800" i="1" dirty="0">
              <a:solidFill>
                <a:srgbClr val="FF0000"/>
              </a:solidFill>
              <a:latin typeface="Times New Roman" pitchFamily="18" charset="0"/>
              <a:cs typeface="Times New Roman" pitchFamily="18" charset="0"/>
            </a:endParaRPr>
          </a:p>
        </p:txBody>
      </p:sp>
      <p:sp>
        <p:nvSpPr>
          <p:cNvPr id="7" name="Right Brace 6"/>
          <p:cNvSpPr/>
          <p:nvPr/>
        </p:nvSpPr>
        <p:spPr>
          <a:xfrm>
            <a:off x="2882096" y="3275635"/>
            <a:ext cx="462988" cy="201399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amond(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845334" y="508946"/>
            <a:ext cx="2385586" cy="1227248"/>
            <a:chOff x="4071938" y="642938"/>
            <a:chExt cx="2386012" cy="486010"/>
          </a:xfrm>
        </p:grpSpPr>
        <p:cxnSp>
          <p:nvCxnSpPr>
            <p:cNvPr id="9" name="直接连接符 8"/>
            <p:cNvCxnSpPr/>
            <p:nvPr/>
          </p:nvCxnSpPr>
          <p:spPr>
            <a:xfrm>
              <a:off x="4071938" y="642938"/>
              <a:ext cx="2386012" cy="0"/>
            </a:xfrm>
            <a:prstGeom prst="line">
              <a:avLst/>
            </a:prstGeom>
            <a:ln>
              <a:solidFill>
                <a:srgbClr val="484848"/>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071938" y="1128948"/>
              <a:ext cx="2386012" cy="0"/>
            </a:xfrm>
            <a:prstGeom prst="line">
              <a:avLst/>
            </a:prstGeom>
            <a:ln>
              <a:solidFill>
                <a:srgbClr val="484848"/>
              </a:solidFill>
              <a:prstDash val="dash"/>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4616684" y="516110"/>
            <a:ext cx="2935139" cy="1107996"/>
          </a:xfrm>
          <a:prstGeom prst="rect">
            <a:avLst/>
          </a:prstGeom>
          <a:noFill/>
        </p:spPr>
        <p:txBody>
          <a:bodyPr wrap="square" rtlCol="0">
            <a:spAutoFit/>
          </a:bodyPr>
          <a:lstStyle/>
          <a:p>
            <a:pPr algn="ctr"/>
            <a:r>
              <a:rPr lang="en-US" altLang="zh-HK" sz="6600" b="1" dirty="0" err="1" smtClean="0">
                <a:solidFill>
                  <a:schemeClr val="accent2"/>
                </a:solidFill>
                <a:latin typeface="Times New Roman" pitchFamily="18" charset="0"/>
                <a:ea typeface="微软雅黑" panose="020B0503020204020204" pitchFamily="34" charset="-122"/>
                <a:cs typeface="Times New Roman" pitchFamily="18" charset="0"/>
              </a:rPr>
              <a:t>Bố</a:t>
            </a:r>
            <a:r>
              <a:rPr lang="en-US" altLang="zh-HK" sz="6600" b="1" dirty="0" smtClean="0">
                <a:solidFill>
                  <a:schemeClr val="accent2"/>
                </a:solidFill>
                <a:latin typeface="Times New Roman" pitchFamily="18" charset="0"/>
                <a:ea typeface="微软雅黑" panose="020B0503020204020204" pitchFamily="34" charset="-122"/>
                <a:cs typeface="Times New Roman" pitchFamily="18" charset="0"/>
              </a:rPr>
              <a:t> </a:t>
            </a:r>
            <a:r>
              <a:rPr lang="en-US" altLang="zh-HK" sz="6600" b="1" dirty="0" err="1" smtClean="0">
                <a:solidFill>
                  <a:schemeClr val="accent2"/>
                </a:solidFill>
                <a:latin typeface="Times New Roman" pitchFamily="18" charset="0"/>
                <a:ea typeface="微软雅黑" panose="020B0503020204020204" pitchFamily="34" charset="-122"/>
                <a:cs typeface="Times New Roman" pitchFamily="18" charset="0"/>
              </a:rPr>
              <a:t>cục</a:t>
            </a:r>
            <a:endParaRPr lang="zh-HK" altLang="en-US" sz="6600" b="1" dirty="0">
              <a:solidFill>
                <a:schemeClr val="accent3"/>
              </a:solidFill>
              <a:latin typeface="Times New Roman" pitchFamily="18" charset="0"/>
              <a:ea typeface="微软雅黑" panose="020B0503020204020204" pitchFamily="34" charset="-122"/>
              <a:cs typeface="Times New Roman" pitchFamily="18" charset="0"/>
            </a:endParaRPr>
          </a:p>
        </p:txBody>
      </p:sp>
      <p:sp>
        <p:nvSpPr>
          <p:cNvPr id="32" name="文本框 31"/>
          <p:cNvSpPr txBox="1"/>
          <p:nvPr/>
        </p:nvSpPr>
        <p:spPr>
          <a:xfrm>
            <a:off x="1226915" y="3285906"/>
            <a:ext cx="4815069" cy="1200329"/>
          </a:xfrm>
          <a:prstGeom prst="rect">
            <a:avLst/>
          </a:prstGeom>
          <a:noFill/>
        </p:spPr>
        <p:txBody>
          <a:bodyPr wrap="square" rtlCol="0">
            <a:spAutoFit/>
          </a:bodyPr>
          <a:lstStyle/>
          <a:p>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Liên</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kết</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và</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phương</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tiện</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liên</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kết</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trong</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văn</a:t>
            </a:r>
            <a:r>
              <a:rPr lang="en-US" altLang="zh-CN" sz="36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3600" dirty="0" err="1" smtClean="0">
                <a:solidFill>
                  <a:schemeClr val="accent3"/>
                </a:solidFill>
                <a:latin typeface="Times New Roman" pitchFamily="18" charset="0"/>
                <a:ea typeface="造字工房悦黑体验版常规体" pitchFamily="50" charset="-122"/>
                <a:cs typeface="Times New Roman" pitchFamily="18" charset="0"/>
              </a:rPr>
              <a:t>bản</a:t>
            </a:r>
            <a:endParaRPr lang="zh-CN" altLang="en-US" sz="3600" dirty="0">
              <a:solidFill>
                <a:schemeClr val="accent3"/>
              </a:solidFill>
              <a:latin typeface="Times New Roman" pitchFamily="18" charset="0"/>
              <a:ea typeface="造字工房悦黑体验版常规体" pitchFamily="50" charset="-122"/>
              <a:cs typeface="Times New Roman" pitchFamily="18" charset="0"/>
            </a:endParaRPr>
          </a:p>
        </p:txBody>
      </p:sp>
      <p:sp>
        <p:nvSpPr>
          <p:cNvPr id="27" name="椭圆 26"/>
          <p:cNvSpPr/>
          <p:nvPr/>
        </p:nvSpPr>
        <p:spPr>
          <a:xfrm>
            <a:off x="2627517" y="2106899"/>
            <a:ext cx="1147342" cy="1147342"/>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000" b="1" dirty="0" smtClean="0">
                <a:solidFill>
                  <a:schemeClr val="accent3"/>
                </a:solidFill>
                <a:latin typeface="微软雅黑" panose="020B0503020204020204" pitchFamily="34" charset="-122"/>
                <a:ea typeface="微软雅黑" panose="020B0503020204020204" pitchFamily="34" charset="-122"/>
              </a:rPr>
              <a:t>I.</a:t>
            </a:r>
            <a:endParaRPr lang="zh-HK" altLang="en-US" sz="4000" b="1" dirty="0">
              <a:solidFill>
                <a:schemeClr val="accent3"/>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886937" y="3505831"/>
            <a:ext cx="3871901" cy="707886"/>
          </a:xfrm>
          <a:prstGeom prst="rect">
            <a:avLst/>
          </a:prstGeom>
          <a:noFill/>
        </p:spPr>
        <p:txBody>
          <a:bodyPr wrap="square" rtlCol="0">
            <a:spAutoFit/>
          </a:bodyPr>
          <a:lstStyle/>
          <a:p>
            <a:pPr algn="ctr"/>
            <a:r>
              <a:rPr lang="en-US" altLang="zh-CN" sz="4000" dirty="0" err="1" smtClean="0">
                <a:solidFill>
                  <a:schemeClr val="accent3"/>
                </a:solidFill>
                <a:latin typeface="Times New Roman" pitchFamily="18" charset="0"/>
                <a:ea typeface="造字工房悦黑体验版常规体" pitchFamily="50" charset="-122"/>
                <a:cs typeface="Times New Roman" pitchFamily="18" charset="0"/>
              </a:rPr>
              <a:t>Luyện</a:t>
            </a:r>
            <a:r>
              <a:rPr lang="en-US" altLang="zh-CN" sz="4000" dirty="0" smtClean="0">
                <a:solidFill>
                  <a:schemeClr val="accent3"/>
                </a:solidFill>
                <a:latin typeface="Times New Roman" pitchFamily="18" charset="0"/>
                <a:ea typeface="造字工房悦黑体验版常规体" pitchFamily="50" charset="-122"/>
                <a:cs typeface="Times New Roman" pitchFamily="18" charset="0"/>
              </a:rPr>
              <a:t> </a:t>
            </a:r>
            <a:r>
              <a:rPr lang="en-US" altLang="zh-CN" sz="4000" dirty="0" err="1" smtClean="0">
                <a:solidFill>
                  <a:schemeClr val="accent3"/>
                </a:solidFill>
                <a:latin typeface="Times New Roman" pitchFamily="18" charset="0"/>
                <a:ea typeface="造字工房悦黑体验版常规体" pitchFamily="50" charset="-122"/>
                <a:cs typeface="Times New Roman" pitchFamily="18" charset="0"/>
              </a:rPr>
              <a:t>tập</a:t>
            </a:r>
            <a:endParaRPr lang="zh-CN" altLang="en-US" sz="4000" dirty="0">
              <a:solidFill>
                <a:schemeClr val="accent3"/>
              </a:solidFill>
              <a:latin typeface="Times New Roman" pitchFamily="18" charset="0"/>
              <a:ea typeface="造字工房悦黑体验版常规体" pitchFamily="50" charset="-122"/>
              <a:cs typeface="Times New Roman" pitchFamily="18" charset="0"/>
            </a:endParaRPr>
          </a:p>
        </p:txBody>
      </p:sp>
      <p:sp>
        <p:nvSpPr>
          <p:cNvPr id="23" name="椭圆 22"/>
          <p:cNvSpPr/>
          <p:nvPr/>
        </p:nvSpPr>
        <p:spPr>
          <a:xfrm>
            <a:off x="8366831" y="2083752"/>
            <a:ext cx="1147342" cy="1147342"/>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4000" b="1" dirty="0" smtClean="0">
                <a:solidFill>
                  <a:schemeClr val="accent3"/>
                </a:solidFill>
                <a:latin typeface="微软雅黑" panose="020B0503020204020204" pitchFamily="34" charset="-122"/>
                <a:ea typeface="微软雅黑" panose="020B0503020204020204" pitchFamily="34" charset="-122"/>
              </a:rPr>
              <a:t>II.</a:t>
            </a:r>
            <a:endParaRPr lang="zh-HK" altLang="en-US" sz="4000" b="1" dirty="0">
              <a:solidFill>
                <a:schemeClr val="accent3"/>
              </a:soli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t="61471"/>
          <a:stretch/>
        </p:blipFill>
        <p:spPr>
          <a:xfrm>
            <a:off x="0" y="3698001"/>
            <a:ext cx="12202535" cy="3159999"/>
          </a:xfrm>
          <a:prstGeom prst="rect">
            <a:avLst/>
          </a:prstGeom>
        </p:spPr>
      </p:pic>
    </p:spTree>
    <p:extLst>
      <p:ext uri="{BB962C8B-B14F-4D97-AF65-F5344CB8AC3E}">
        <p14:creationId xmlns:p14="http://schemas.microsoft.com/office/powerpoint/2010/main" val="15761997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par>
                          <p:cTn id="19" fill="hold">
                            <p:stCondLst>
                              <p:cond delay="1500"/>
                            </p:stCondLst>
                            <p:childTnLst>
                              <p:par>
                                <p:cTn id="20" presetID="15"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fltVal val="0"/>
                                          </p:val>
                                        </p:tav>
                                        <p:tav tm="100000">
                                          <p:val>
                                            <p:strVal val="#ppt_w"/>
                                          </p:val>
                                        </p:tav>
                                      </p:tavLst>
                                    </p:anim>
                                    <p:anim calcmode="lin" valueType="num">
                                      <p:cBhvr>
                                        <p:cTn id="23" dur="1000" fill="hold"/>
                                        <p:tgtEl>
                                          <p:spTgt spid="27"/>
                                        </p:tgtEl>
                                        <p:attrNameLst>
                                          <p:attrName>ppt_h</p:attrName>
                                        </p:attrNameLst>
                                      </p:cBhvr>
                                      <p:tavLst>
                                        <p:tav tm="0">
                                          <p:val>
                                            <p:fltVal val="0"/>
                                          </p:val>
                                        </p:tav>
                                        <p:tav tm="100000">
                                          <p:val>
                                            <p:strVal val="#ppt_h"/>
                                          </p:val>
                                        </p:tav>
                                      </p:tavLst>
                                    </p:anim>
                                    <p:anim calcmode="lin" valueType="num">
                                      <p:cBhvr>
                                        <p:cTn id="24"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7"/>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grpId="0" nodeType="withEffect">
                                  <p:stCondLst>
                                    <p:cond delay="75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fltVal val="0"/>
                                          </p:val>
                                        </p:tav>
                                        <p:tav tm="100000">
                                          <p:val>
                                            <p:strVal val="#ppt_w"/>
                                          </p:val>
                                        </p:tav>
                                      </p:tavLst>
                                    </p:anim>
                                    <p:anim calcmode="lin" valueType="num">
                                      <p:cBhvr>
                                        <p:cTn id="29" dur="1000" fill="hold"/>
                                        <p:tgtEl>
                                          <p:spTgt spid="23"/>
                                        </p:tgtEl>
                                        <p:attrNameLst>
                                          <p:attrName>ppt_h</p:attrName>
                                        </p:attrNameLst>
                                      </p:cBhvr>
                                      <p:tavLst>
                                        <p:tav tm="0">
                                          <p:val>
                                            <p:fltVal val="0"/>
                                          </p:val>
                                        </p:tav>
                                        <p:tav tm="100000">
                                          <p:val>
                                            <p:strVal val="#ppt_h"/>
                                          </p:val>
                                        </p:tav>
                                      </p:tavLst>
                                    </p:anim>
                                    <p:anim calcmode="lin" valueType="num">
                                      <p:cBhvr>
                                        <p:cTn id="30"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250"/>
                            </p:stCondLst>
                            <p:childTnLst>
                              <p:par>
                                <p:cTn id="33" presetID="2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childTnLst>
                          </p:cTn>
                        </p:par>
                        <p:par>
                          <p:cTn id="36" fill="hold">
                            <p:stCondLst>
                              <p:cond delay="3750"/>
                            </p:stCondLst>
                            <p:childTnLst>
                              <p:par>
                                <p:cTn id="37" presetID="22" presetClass="entr" presetSubtype="4"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27" grpId="0" animBg="1"/>
      <p:bldP spid="22" grpId="0"/>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00340" y="-63513"/>
            <a:ext cx="6214399" cy="1938992"/>
          </a:xfrm>
          <a:prstGeom prst="rect">
            <a:avLst/>
          </a:prstGeom>
          <a:noFill/>
        </p:spPr>
        <p:txBody>
          <a:bodyPr wrap="square" rtlCol="0">
            <a:spAutoFit/>
          </a:bodyPr>
          <a:lstStyle/>
          <a:p>
            <a:pPr algn="ctr"/>
            <a:r>
              <a:rPr lang="en-US" altLang="zh-CN" sz="4000" b="1" dirty="0">
                <a:latin typeface="Times New Roman" pitchFamily="18" charset="0"/>
                <a:cs typeface="Times New Roman" pitchFamily="18" charset="0"/>
                <a:sym typeface="Arial" panose="020B0604020202020204" pitchFamily="34" charset="0"/>
              </a:rPr>
              <a:t>I. Liên kết và phương tiện liên kết trong văn bản</a:t>
            </a:r>
            <a:endParaRPr lang="zh-CN" altLang="en-US" sz="4000" b="1" dirty="0">
              <a:latin typeface="Times New Roman" pitchFamily="18" charset="0"/>
              <a:cs typeface="Times New Roman" pitchFamily="18" charset="0"/>
              <a:sym typeface="Arial" panose="020B0604020202020204" pitchFamily="34" charset="0"/>
            </a:endParaRPr>
          </a:p>
          <a:p>
            <a:pPr algn="ctr"/>
            <a:r>
              <a:rPr lang="en-US" sz="4000" dirty="0" smtClean="0">
                <a:effectLst>
                  <a:glow rad="101600">
                    <a:schemeClr val="accent3">
                      <a:satMod val="175000"/>
                      <a:alpha val="40000"/>
                    </a:schemeClr>
                  </a:glow>
                </a:effectLst>
                <a:latin typeface="Times New Roman" pitchFamily="18" charset="0"/>
                <a:cs typeface="Times New Roman" pitchFamily="18" charset="0"/>
              </a:rPr>
              <a:t>1. Tính </a:t>
            </a:r>
            <a:r>
              <a:rPr lang="en-US" sz="4000" dirty="0" smtClean="0">
                <a:effectLst>
                  <a:glow rad="101600">
                    <a:schemeClr val="accent3">
                      <a:satMod val="175000"/>
                      <a:alpha val="40000"/>
                    </a:schemeClr>
                  </a:glow>
                </a:effectLst>
                <a:latin typeface="Times New Roman" pitchFamily="18" charset="0"/>
                <a:cs typeface="Times New Roman" pitchFamily="18" charset="0"/>
              </a:rPr>
              <a:t>liên kết của văn </a:t>
            </a:r>
            <a:r>
              <a:rPr lang="en-US" sz="4000" dirty="0" smtClean="0">
                <a:effectLst>
                  <a:glow rad="101600">
                    <a:schemeClr val="accent3">
                      <a:satMod val="175000"/>
                      <a:alpha val="40000"/>
                    </a:schemeClr>
                  </a:glow>
                </a:effectLst>
                <a:latin typeface="Times New Roman" pitchFamily="18" charset="0"/>
                <a:cs typeface="Times New Roman" pitchFamily="18" charset="0"/>
              </a:rPr>
              <a:t>bản</a:t>
            </a:r>
            <a:endParaRPr lang="vi-VN" sz="4000" dirty="0" smtClean="0">
              <a:effectLst>
                <a:glow rad="101600">
                  <a:schemeClr val="accent3">
                    <a:satMod val="175000"/>
                    <a:alpha val="40000"/>
                  </a:schemeClr>
                </a:glow>
              </a:effectLst>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xEl>
                                              <p:pRg st="1" end="1"/>
                                            </p:txEl>
                                          </p:spTgt>
                                        </p:tgtEl>
                                        <p:attrNameLst>
                                          <p:attrName>style.visibility</p:attrName>
                                        </p:attrNameLst>
                                      </p:cBhvr>
                                      <p:to>
                                        <p:strVal val="visible"/>
                                      </p:to>
                                    </p:set>
                                    <p:anim calcmode="lin" valueType="num">
                                      <p:cBhvr additive="base">
                                        <p:cTn id="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159" y="233540"/>
            <a:ext cx="10972800" cy="3108543"/>
          </a:xfrm>
          <a:prstGeom prst="rect">
            <a:avLst/>
          </a:prstGeom>
        </p:spPr>
        <p:txBody>
          <a:bodyPr wrap="square">
            <a:spAutoFit/>
          </a:bodyPr>
          <a:lstStyle/>
          <a:p>
            <a:pPr algn="just"/>
            <a:r>
              <a:rPr lang="en-US" sz="2800" i="1" dirty="0" smtClean="0">
                <a:latin typeface="Times New Roman" pitchFamily="18" charset="0"/>
                <a:cs typeface="Times New Roman" pitchFamily="18" charset="0"/>
              </a:rPr>
              <a:t>	“</a:t>
            </a:r>
            <a:r>
              <a:rPr lang="vi-VN" sz="2800" i="1" dirty="0" smtClean="0">
                <a:latin typeface="Times New Roman" pitchFamily="18" charset="0"/>
                <a:cs typeface="Times New Roman" pitchFamily="18" charset="0"/>
              </a:rPr>
              <a:t>Trước mặt cô giáo, con đã thiếu lễ độ với mẹ. Bố nhớ, cách đây mấy năm, mẹ đã phải thức suốt đêm, cúi mình trên chiếc nôi trông chừng hơi thở hổn hển của con, quằn quại vì nỗi lo sợ, khóc nức nở khi nghĩ rằng có thể mất con! Hãy nghĩ xem, En-ri-cô à! Người mẹ sẵn sàng bỏ hết một năm hạnh phúc để tránh cho con một giờ đau đớn, người mẹ có thể đi ăn xin để nuôi con, có thể hi sinh tính mạng để cứu sống con! Thôi, trong một thời gian con đừng hôn bố.</a:t>
            </a:r>
            <a:r>
              <a:rPr lang="en-US" sz="2800" i="1" dirty="0" smtClean="0">
                <a:latin typeface="Times New Roman" pitchFamily="18" charset="0"/>
                <a:cs typeface="Times New Roman" pitchFamily="18" charset="0"/>
              </a:rPr>
              <a:t>”</a:t>
            </a:r>
            <a:endParaRPr lang="en-US" sz="2800" i="1" dirty="0">
              <a:latin typeface="Times New Roman" pitchFamily="18" charset="0"/>
              <a:cs typeface="Times New Roman" pitchFamily="18" charset="0"/>
            </a:endParaRPr>
          </a:p>
        </p:txBody>
      </p:sp>
      <p:pic>
        <p:nvPicPr>
          <p:cNvPr id="4" name="Picture 3" descr="22858PICdbgea5Gz679dY_PIC2018.png"/>
          <p:cNvPicPr>
            <a:picLocks noChangeAspect="1"/>
          </p:cNvPicPr>
          <p:nvPr/>
        </p:nvPicPr>
        <p:blipFill>
          <a:blip r:embed="rId2" cstate="print"/>
          <a:stretch>
            <a:fillRect/>
          </a:stretch>
        </p:blipFill>
        <p:spPr>
          <a:xfrm>
            <a:off x="9447836" y="3657600"/>
            <a:ext cx="3200400" cy="3200400"/>
          </a:xfrm>
          <a:prstGeom prst="rect">
            <a:avLst/>
          </a:prstGeom>
        </p:spPr>
      </p:pic>
      <p:sp>
        <p:nvSpPr>
          <p:cNvPr id="10" name="Rectangle 9"/>
          <p:cNvSpPr/>
          <p:nvPr/>
        </p:nvSpPr>
        <p:spPr>
          <a:xfrm>
            <a:off x="1661890" y="3615305"/>
            <a:ext cx="8720598" cy="3108543"/>
          </a:xfrm>
          <a:prstGeom prst="rect">
            <a:avLst/>
          </a:prstGeom>
        </p:spPr>
        <p:txBody>
          <a:bodyPr wrap="square">
            <a:spAutoFit/>
          </a:bodyPr>
          <a:lstStyle/>
          <a:p>
            <a:pPr algn="just"/>
            <a:r>
              <a:rPr lang="vi-VN" sz="2800" dirty="0" smtClean="0">
                <a:latin typeface="Times New Roman" pitchFamily="18" charset="0"/>
                <a:cs typeface="Times New Roman" pitchFamily="18" charset="0"/>
              </a:rPr>
              <a:t>a) Theo em, nếu bố En-ri-cô chỉ viết như vậy thì En-ri-cô có thể hiểu được điều bố muốn nói chưa?</a:t>
            </a:r>
          </a:p>
          <a:p>
            <a:pPr algn="just"/>
            <a:r>
              <a:rPr lang="vi-VN" sz="2800" dirty="0" smtClean="0">
                <a:latin typeface="Times New Roman" pitchFamily="18" charset="0"/>
                <a:cs typeface="Times New Roman" pitchFamily="18" charset="0"/>
              </a:rPr>
              <a:t>b) Nếu En-ri-cô chưa hiểu được điều bố muốn nói thì tại sao? Hãy xem xét các lí do sau:</a:t>
            </a:r>
          </a:p>
          <a:p>
            <a:pPr algn="just"/>
            <a:r>
              <a:rPr lang="vi-VN" sz="2800" dirty="0" smtClean="0">
                <a:latin typeface="Times New Roman" pitchFamily="18" charset="0"/>
                <a:cs typeface="Times New Roman" pitchFamily="18" charset="0"/>
              </a:rPr>
              <a:t>+ Vì có câu văn viết chưa đúng ngữ pháp;</a:t>
            </a:r>
          </a:p>
          <a:p>
            <a:pPr algn="just"/>
            <a:r>
              <a:rPr lang="vi-VN" sz="2800" dirty="0" smtClean="0">
                <a:latin typeface="Times New Roman" pitchFamily="18" charset="0"/>
                <a:cs typeface="Times New Roman" pitchFamily="18" charset="0"/>
              </a:rPr>
              <a:t>+ Vì có câu văn nội dung chưa thật rõ ràng;</a:t>
            </a:r>
          </a:p>
          <a:p>
            <a:pPr algn="just"/>
            <a:r>
              <a:rPr lang="vi-VN" sz="2800" dirty="0" smtClean="0">
                <a:latin typeface="Times New Roman" pitchFamily="18" charset="0"/>
                <a:cs typeface="Times New Roman" pitchFamily="18" charset="0"/>
              </a:rPr>
              <a:t>+ Vì các câu văn chưa gắn bó với nhau, liên kết lỏng lẻo.</a:t>
            </a:r>
          </a:p>
        </p:txBody>
      </p:sp>
      <p:sp>
        <p:nvSpPr>
          <p:cNvPr id="11" name="TextBox 10"/>
          <p:cNvSpPr txBox="1"/>
          <p:nvPr/>
        </p:nvSpPr>
        <p:spPr>
          <a:xfrm>
            <a:off x="178126" y="4120731"/>
            <a:ext cx="1413164" cy="1754326"/>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Thảo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nhóm</a:t>
            </a:r>
            <a:endParaRPr lang="en-US" sz="3600" b="1" dirty="0">
              <a:solidFill>
                <a:srgbClr val="FF0000"/>
              </a:solidFill>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00340" y="-63513"/>
            <a:ext cx="6214399" cy="3170099"/>
          </a:xfrm>
          <a:prstGeom prst="rect">
            <a:avLst/>
          </a:prstGeom>
          <a:noFill/>
        </p:spPr>
        <p:txBody>
          <a:bodyPr wrap="square" rtlCol="0">
            <a:spAutoFit/>
          </a:bodyPr>
          <a:lstStyle/>
          <a:p>
            <a:pPr algn="ctr"/>
            <a:r>
              <a:rPr lang="en-US" altLang="zh-CN" sz="4000" b="1" dirty="0">
                <a:latin typeface="Times New Roman" pitchFamily="18" charset="0"/>
                <a:cs typeface="Times New Roman" pitchFamily="18" charset="0"/>
                <a:sym typeface="Arial" panose="020B0604020202020204" pitchFamily="34" charset="0"/>
              </a:rPr>
              <a:t>I. Liên kết và phương tiện liên kết trong văn bản</a:t>
            </a:r>
            <a:endParaRPr lang="zh-CN" altLang="en-US" sz="4000" b="1" dirty="0">
              <a:latin typeface="Times New Roman" pitchFamily="18" charset="0"/>
              <a:cs typeface="Times New Roman" pitchFamily="18" charset="0"/>
              <a:sym typeface="Arial" panose="020B0604020202020204" pitchFamily="34" charset="0"/>
            </a:endParaRPr>
          </a:p>
          <a:p>
            <a:pPr marL="742950" indent="-742950" algn="ctr">
              <a:buAutoNum type="arabicPeriod"/>
            </a:pPr>
            <a:r>
              <a:rPr lang="en-US" sz="4000" dirty="0" smtClean="0">
                <a:effectLst>
                  <a:glow rad="101600">
                    <a:schemeClr val="accent3">
                      <a:satMod val="175000"/>
                      <a:alpha val="40000"/>
                    </a:schemeClr>
                  </a:glow>
                </a:effectLst>
                <a:latin typeface="Times New Roman" pitchFamily="18" charset="0"/>
                <a:cs typeface="Times New Roman" pitchFamily="18" charset="0"/>
              </a:rPr>
              <a:t>Tính </a:t>
            </a:r>
            <a:r>
              <a:rPr lang="en-US" sz="4000" dirty="0" smtClean="0">
                <a:effectLst>
                  <a:glow rad="101600">
                    <a:schemeClr val="accent3">
                      <a:satMod val="175000"/>
                      <a:alpha val="40000"/>
                    </a:schemeClr>
                  </a:glow>
                </a:effectLst>
                <a:latin typeface="Times New Roman" pitchFamily="18" charset="0"/>
                <a:cs typeface="Times New Roman" pitchFamily="18" charset="0"/>
              </a:rPr>
              <a:t>liên kết của văn </a:t>
            </a:r>
            <a:r>
              <a:rPr lang="en-US" sz="4000" dirty="0" smtClean="0">
                <a:effectLst>
                  <a:glow rad="101600">
                    <a:schemeClr val="accent3">
                      <a:satMod val="175000"/>
                      <a:alpha val="40000"/>
                    </a:schemeClr>
                  </a:glow>
                </a:effectLst>
                <a:latin typeface="Times New Roman" pitchFamily="18" charset="0"/>
                <a:cs typeface="Times New Roman" pitchFamily="18" charset="0"/>
              </a:rPr>
              <a:t>bản</a:t>
            </a:r>
            <a:endParaRPr lang="vi-VN" sz="4000" dirty="0" smtClean="0">
              <a:effectLst>
                <a:glow rad="101600">
                  <a:schemeClr val="accent3">
                    <a:satMod val="175000"/>
                    <a:alpha val="40000"/>
                  </a:schemeClr>
                </a:glow>
              </a:effectLst>
              <a:latin typeface="Times New Roman" pitchFamily="18" charset="0"/>
              <a:cs typeface="Times New Roman" pitchFamily="18" charset="0"/>
            </a:endParaRPr>
          </a:p>
          <a:p>
            <a:pPr algn="ctr"/>
            <a:r>
              <a:rPr lang="vi-VN" sz="4000" dirty="0" smtClean="0">
                <a:effectLst>
                  <a:glow rad="101600">
                    <a:schemeClr val="accent3">
                      <a:satMod val="175000"/>
                      <a:alpha val="40000"/>
                    </a:schemeClr>
                  </a:glow>
                </a:effectLst>
                <a:latin typeface="Times New Roman" pitchFamily="18" charset="0"/>
                <a:cs typeface="Times New Roman" pitchFamily="18" charset="0"/>
              </a:rPr>
              <a:t>-Đoạn văn thiếu tính liên kết</a:t>
            </a:r>
          </a:p>
          <a:p>
            <a:pPr algn="ctr"/>
            <a:endParaRPr lang="vi-VN" sz="4000" dirty="0">
              <a:effectLst>
                <a:glow rad="101600">
                  <a:schemeClr val="accent3">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4300506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xEl>
                                              <p:pRg st="2" end="2"/>
                                            </p:txEl>
                                          </p:spTgt>
                                        </p:tgtEl>
                                        <p:attrNameLst>
                                          <p:attrName>style.visibility</p:attrName>
                                        </p:attrNameLst>
                                      </p:cBhvr>
                                      <p:to>
                                        <p:strVal val="visible"/>
                                      </p:to>
                                    </p:set>
                                    <p:anim calcmode="lin" valueType="num">
                                      <p:cBhvr additive="base">
                                        <p:cTn id="7" dur="500" fill="hold"/>
                                        <p:tgtEl>
                                          <p:spTgt spid="6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teacher_596514.png"/>
          <p:cNvPicPr>
            <a:picLocks noChangeAspect="1"/>
          </p:cNvPicPr>
          <p:nvPr/>
        </p:nvPicPr>
        <p:blipFill>
          <a:blip r:embed="rId2" cstate="print"/>
          <a:srcRect l="24065" t="8270" r="8594" b="7173"/>
          <a:stretch>
            <a:fillRect/>
          </a:stretch>
        </p:blipFill>
        <p:spPr>
          <a:xfrm>
            <a:off x="0" y="3420319"/>
            <a:ext cx="2737794" cy="3437681"/>
          </a:xfrm>
          <a:prstGeom prst="rect">
            <a:avLst/>
          </a:prstGeom>
        </p:spPr>
      </p:pic>
      <p:sp>
        <p:nvSpPr>
          <p:cNvPr id="6" name="Cloud Callout 5"/>
          <p:cNvSpPr/>
          <p:nvPr/>
        </p:nvSpPr>
        <p:spPr>
          <a:xfrm>
            <a:off x="833377" y="486137"/>
            <a:ext cx="4409954" cy="277792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Vậy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muốn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dễ</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thì</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7" name="Picture 6" descr="—Pngtree—hand-painted memorandum_2567179.png"/>
          <p:cNvPicPr>
            <a:picLocks noChangeAspect="1"/>
          </p:cNvPicPr>
          <p:nvPr/>
        </p:nvPicPr>
        <p:blipFill>
          <a:blip r:embed="rId3" cstate="print"/>
          <a:stretch>
            <a:fillRect/>
          </a:stretch>
        </p:blipFill>
        <p:spPr>
          <a:xfrm>
            <a:off x="4493067" y="266218"/>
            <a:ext cx="1583641" cy="1707237"/>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00340" y="-63513"/>
            <a:ext cx="6214399" cy="3785652"/>
          </a:xfrm>
          <a:prstGeom prst="rect">
            <a:avLst/>
          </a:prstGeom>
          <a:noFill/>
        </p:spPr>
        <p:txBody>
          <a:bodyPr wrap="square" rtlCol="0">
            <a:spAutoFit/>
          </a:bodyPr>
          <a:lstStyle/>
          <a:p>
            <a:pPr algn="ctr"/>
            <a:r>
              <a:rPr lang="en-US" altLang="zh-CN" sz="4000" b="1" dirty="0">
                <a:latin typeface="Times New Roman" pitchFamily="18" charset="0"/>
                <a:cs typeface="Times New Roman" pitchFamily="18" charset="0"/>
                <a:sym typeface="Arial" panose="020B0604020202020204" pitchFamily="34" charset="0"/>
              </a:rPr>
              <a:t>I. Liên kết và phương tiện liên kết trong văn bản</a:t>
            </a:r>
            <a:endParaRPr lang="zh-CN" altLang="en-US" sz="4000" b="1" dirty="0">
              <a:latin typeface="Times New Roman" pitchFamily="18" charset="0"/>
              <a:cs typeface="Times New Roman" pitchFamily="18" charset="0"/>
              <a:sym typeface="Arial" panose="020B0604020202020204" pitchFamily="34" charset="0"/>
            </a:endParaRPr>
          </a:p>
          <a:p>
            <a:pPr marL="742950" indent="-742950" algn="ctr">
              <a:buAutoNum type="arabicPeriod"/>
            </a:pPr>
            <a:r>
              <a:rPr lang="en-US" sz="4000" dirty="0" smtClean="0">
                <a:effectLst>
                  <a:glow rad="101600">
                    <a:schemeClr val="accent3">
                      <a:satMod val="175000"/>
                      <a:alpha val="40000"/>
                    </a:schemeClr>
                  </a:glow>
                </a:effectLst>
                <a:latin typeface="Times New Roman" pitchFamily="18" charset="0"/>
                <a:cs typeface="Times New Roman" pitchFamily="18" charset="0"/>
              </a:rPr>
              <a:t>Tính </a:t>
            </a:r>
            <a:r>
              <a:rPr lang="en-US" sz="4000" dirty="0" smtClean="0">
                <a:effectLst>
                  <a:glow rad="101600">
                    <a:schemeClr val="accent3">
                      <a:satMod val="175000"/>
                      <a:alpha val="40000"/>
                    </a:schemeClr>
                  </a:glow>
                </a:effectLst>
                <a:latin typeface="Times New Roman" pitchFamily="18" charset="0"/>
                <a:cs typeface="Times New Roman" pitchFamily="18" charset="0"/>
              </a:rPr>
              <a:t>liên kết của văn </a:t>
            </a:r>
            <a:r>
              <a:rPr lang="en-US" sz="4000" dirty="0" smtClean="0">
                <a:effectLst>
                  <a:glow rad="101600">
                    <a:schemeClr val="accent3">
                      <a:satMod val="175000"/>
                      <a:alpha val="40000"/>
                    </a:schemeClr>
                  </a:glow>
                </a:effectLst>
                <a:latin typeface="Times New Roman" pitchFamily="18" charset="0"/>
                <a:cs typeface="Times New Roman" pitchFamily="18" charset="0"/>
              </a:rPr>
              <a:t>bản</a:t>
            </a:r>
            <a:endParaRPr lang="vi-VN" sz="4000" dirty="0" smtClean="0">
              <a:effectLst>
                <a:glow rad="101600">
                  <a:schemeClr val="accent3">
                    <a:satMod val="175000"/>
                    <a:alpha val="40000"/>
                  </a:schemeClr>
                </a:glow>
              </a:effectLst>
              <a:latin typeface="Times New Roman" pitchFamily="18" charset="0"/>
              <a:cs typeface="Times New Roman" pitchFamily="18" charset="0"/>
            </a:endParaRPr>
          </a:p>
          <a:p>
            <a:pPr algn="ctr"/>
            <a:r>
              <a:rPr lang="vi-VN" sz="3200" dirty="0" smtClean="0">
                <a:effectLst>
                  <a:glow rad="101600">
                    <a:schemeClr val="accent3">
                      <a:satMod val="175000"/>
                      <a:alpha val="40000"/>
                    </a:schemeClr>
                  </a:glow>
                </a:effectLst>
                <a:latin typeface="Times New Roman" pitchFamily="18" charset="0"/>
                <a:cs typeface="Times New Roman" pitchFamily="18" charset="0"/>
              </a:rPr>
              <a:t>-Đoạn văn thiếu tính liên kết</a:t>
            </a:r>
          </a:p>
          <a:p>
            <a:pPr algn="ctr"/>
            <a:endParaRPr lang="vi-VN" sz="4000" dirty="0" smtClean="0">
              <a:effectLst>
                <a:glow rad="101600">
                  <a:schemeClr val="accent3">
                    <a:satMod val="175000"/>
                    <a:alpha val="40000"/>
                  </a:schemeClr>
                </a:glow>
              </a:effectLst>
              <a:latin typeface="Times New Roman" pitchFamily="18" charset="0"/>
              <a:cs typeface="Times New Roman" pitchFamily="18" charset="0"/>
            </a:endParaRPr>
          </a:p>
          <a:p>
            <a:pPr algn="ctr"/>
            <a:endParaRPr lang="vi-VN" sz="4000" dirty="0">
              <a:effectLst>
                <a:glow rad="101600">
                  <a:schemeClr val="accent3">
                    <a:satMod val="175000"/>
                    <a:alpha val="40000"/>
                  </a:schemeClr>
                </a:glow>
              </a:effectLst>
              <a:latin typeface="Times New Roman" pitchFamily="18" charset="0"/>
              <a:cs typeface="Times New Roman" pitchFamily="18" charset="0"/>
            </a:endParaRPr>
          </a:p>
        </p:txBody>
      </p:sp>
      <p:sp>
        <p:nvSpPr>
          <p:cNvPr id="3" name="Rectangle 1"/>
          <p:cNvSpPr>
            <a:spLocks noChangeArrowheads="1"/>
          </p:cNvSpPr>
          <p:nvPr/>
        </p:nvSpPr>
        <p:spPr bwMode="auto">
          <a:xfrm>
            <a:off x="100340" y="2469699"/>
            <a:ext cx="660914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Tính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liên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kết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văn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tính</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quan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trọng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văn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giúp</a:t>
            </a:r>
            <a:r>
              <a:rPr kumimoji="0" lang="en-US" sz="2800" b="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các</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câu</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văn</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đoạn</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văn</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không</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bị</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rời</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rạc</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smtClean="0">
                <a:solidFill>
                  <a:srgbClr val="000000"/>
                </a:solidFill>
                <a:latin typeface="Times New Roman" pitchFamily="18" charset="0"/>
                <a:ea typeface="Times New Roman" pitchFamily="18" charset="0"/>
                <a:cs typeface="Times New Roman" pitchFamily="18" charset="0"/>
                <a:sym typeface="Wingdings" pitchFamily="2" charset="2"/>
              </a:rPr>
              <a:t></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người</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nghe</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người</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đọc</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hiểu</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rõ</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được</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người</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viết</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định</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nói</a:t>
            </a:r>
            <a:r>
              <a:rPr lang="en-US" sz="2800" dirty="0" smtClean="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gì</a:t>
            </a:r>
            <a:r>
              <a:rPr lang="en-US" sz="2800" dirty="0" smtClean="0">
                <a:solidFill>
                  <a:srgbClr val="000000"/>
                </a:solidFill>
                <a:latin typeface="Times New Roman" pitchFamily="18" charset="0"/>
                <a:ea typeface="Times New Roman" pitchFamily="18" charset="0"/>
                <a:cs typeface="Times New Roman" pitchFamily="18" charset="0"/>
              </a:rPr>
              <a:t>.</a:t>
            </a:r>
            <a:r>
              <a:rPr kumimoji="0" lang="en-US" sz="2800" b="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lang="en-US" sz="2800" dirty="0" smtClean="0">
                <a:solidFill>
                  <a:srgbClr val="000000"/>
                </a:solidFill>
                <a:latin typeface="Times New Roman" pitchFamily="18" charset="0"/>
                <a:ea typeface="Times New Roman" pitchFamily="18" charset="0"/>
                <a:cs typeface="Times New Roman" pitchFamily="18" charset="0"/>
              </a:rPr>
              <a:t> </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54427124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00340" y="-63513"/>
            <a:ext cx="6214399" cy="1938992"/>
          </a:xfrm>
          <a:prstGeom prst="rect">
            <a:avLst/>
          </a:prstGeom>
          <a:noFill/>
        </p:spPr>
        <p:txBody>
          <a:bodyPr wrap="square" rtlCol="0">
            <a:spAutoFit/>
          </a:bodyPr>
          <a:lstStyle/>
          <a:p>
            <a:pPr algn="ctr"/>
            <a:r>
              <a:rPr lang="en-US" altLang="zh-CN" sz="4000" b="1" dirty="0">
                <a:latin typeface="Times New Roman" pitchFamily="18" charset="0"/>
                <a:cs typeface="Times New Roman" pitchFamily="18" charset="0"/>
                <a:sym typeface="Arial" panose="020B0604020202020204" pitchFamily="34" charset="0"/>
              </a:rPr>
              <a:t>I. Liên kết và phương tiện liên kết trong văn bản</a:t>
            </a:r>
            <a:endParaRPr lang="zh-CN" altLang="en-US" sz="4000" b="1" dirty="0">
              <a:latin typeface="Times New Roman" pitchFamily="18" charset="0"/>
              <a:cs typeface="Times New Roman" pitchFamily="18" charset="0"/>
              <a:sym typeface="Arial" panose="020B0604020202020204" pitchFamily="34" charset="0"/>
            </a:endParaRPr>
          </a:p>
          <a:p>
            <a:pPr marL="742950" indent="-742950" algn="ctr">
              <a:buAutoNum type="arabicPeriod"/>
            </a:pPr>
            <a:r>
              <a:rPr lang="en-US" sz="4000" dirty="0" smtClean="0">
                <a:effectLst>
                  <a:glow rad="101600">
                    <a:schemeClr val="accent3">
                      <a:satMod val="175000"/>
                      <a:alpha val="40000"/>
                    </a:schemeClr>
                  </a:glow>
                </a:effectLst>
                <a:latin typeface="Times New Roman" pitchFamily="18" charset="0"/>
                <a:cs typeface="Times New Roman" pitchFamily="18" charset="0"/>
              </a:rPr>
              <a:t>Tính </a:t>
            </a:r>
            <a:r>
              <a:rPr lang="en-US" sz="4000" dirty="0" smtClean="0">
                <a:effectLst>
                  <a:glow rad="101600">
                    <a:schemeClr val="accent3">
                      <a:satMod val="175000"/>
                      <a:alpha val="40000"/>
                    </a:schemeClr>
                  </a:glow>
                </a:effectLst>
                <a:latin typeface="Times New Roman" pitchFamily="18" charset="0"/>
                <a:cs typeface="Times New Roman" pitchFamily="18" charset="0"/>
              </a:rPr>
              <a:t>liên kết của văn </a:t>
            </a:r>
            <a:r>
              <a:rPr lang="en-US" sz="4000" dirty="0" smtClean="0">
                <a:effectLst>
                  <a:glow rad="101600">
                    <a:schemeClr val="accent3">
                      <a:satMod val="175000"/>
                      <a:alpha val="40000"/>
                    </a:schemeClr>
                  </a:glow>
                </a:effectLst>
                <a:latin typeface="Times New Roman" pitchFamily="18" charset="0"/>
                <a:cs typeface="Times New Roman" pitchFamily="18" charset="0"/>
              </a:rPr>
              <a:t>bản</a:t>
            </a:r>
          </a:p>
        </p:txBody>
      </p:sp>
      <p:sp>
        <p:nvSpPr>
          <p:cNvPr id="2" name="TextBox 1"/>
          <p:cNvSpPr txBox="1"/>
          <p:nvPr/>
        </p:nvSpPr>
        <p:spPr>
          <a:xfrm>
            <a:off x="277403" y="1894280"/>
            <a:ext cx="4551451" cy="1200329"/>
          </a:xfrm>
          <a:prstGeom prst="rect">
            <a:avLst/>
          </a:prstGeom>
          <a:noFill/>
        </p:spPr>
        <p:txBody>
          <a:bodyPr wrap="square" rtlCol="0">
            <a:spAutoFit/>
          </a:bodyPr>
          <a:lstStyle/>
          <a:p>
            <a:r>
              <a:rPr lang="vi-VN" sz="3600" dirty="0" smtClean="0">
                <a:effectLst>
                  <a:glow rad="101600">
                    <a:schemeClr val="accent3">
                      <a:satMod val="175000"/>
                      <a:alpha val="40000"/>
                    </a:schemeClr>
                  </a:glow>
                </a:effectLst>
                <a:latin typeface="Times New Roman" pitchFamily="18" charset="0"/>
                <a:cs typeface="Times New Roman" pitchFamily="18" charset="0"/>
              </a:rPr>
              <a:t>2. Phương </a:t>
            </a:r>
            <a:r>
              <a:rPr lang="vi-VN" sz="3600" dirty="0">
                <a:effectLst>
                  <a:glow rad="101600">
                    <a:schemeClr val="accent3">
                      <a:satMod val="175000"/>
                      <a:alpha val="40000"/>
                    </a:schemeClr>
                  </a:glow>
                </a:effectLst>
                <a:latin typeface="Times New Roman" pitchFamily="18" charset="0"/>
                <a:cs typeface="Times New Roman" pitchFamily="18" charset="0"/>
              </a:rPr>
              <a:t>tiện liên kết </a:t>
            </a:r>
          </a:p>
          <a:p>
            <a:endParaRPr lang="en-US" sz="3600" dirty="0"/>
          </a:p>
        </p:txBody>
      </p:sp>
    </p:spTree>
    <p:extLst>
      <p:ext uri="{BB962C8B-B14F-4D97-AF65-F5344CB8AC3E}">
        <p14:creationId xmlns:p14="http://schemas.microsoft.com/office/powerpoint/2010/main" val="413913105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pptx"/>
</p:tagLst>
</file>

<file path=ppt/theme/theme1.xml><?xml version="1.0" encoding="utf-8"?>
<a:theme xmlns:a="http://schemas.openxmlformats.org/drawingml/2006/main" name="Office 主题​​">
  <a:themeElements>
    <a:clrScheme name="自定义 32">
      <a:dk1>
        <a:sysClr val="windowText" lastClr="000000"/>
      </a:dk1>
      <a:lt1>
        <a:sysClr val="window" lastClr="FFFFFF"/>
      </a:lt1>
      <a:dk2>
        <a:srgbClr val="44546A"/>
      </a:dk2>
      <a:lt2>
        <a:srgbClr val="E7E6E6"/>
      </a:lt2>
      <a:accent1>
        <a:srgbClr val="519500"/>
      </a:accent1>
      <a:accent2>
        <a:srgbClr val="B2D65B"/>
      </a:accent2>
      <a:accent3>
        <a:srgbClr val="519500"/>
      </a:accent3>
      <a:accent4>
        <a:srgbClr val="B2D65B"/>
      </a:accent4>
      <a:accent5>
        <a:srgbClr val="519500"/>
      </a:accent5>
      <a:accent6>
        <a:srgbClr val="B2D65B"/>
      </a:accent6>
      <a:hlink>
        <a:srgbClr val="00B0F0"/>
      </a:hlink>
      <a:folHlink>
        <a:srgbClr val="A5A5A5"/>
      </a:folHlink>
    </a:clrScheme>
    <a:fontScheme name="自定义 2">
      <a:majorFont>
        <a:latin typeface="Arial"/>
        <a:ea typeface="造字工房悦黑体验版常规体"/>
        <a:cs typeface=""/>
      </a:majorFont>
      <a:minorFont>
        <a:latin typeface="Arial"/>
        <a:ea typeface="造字工房悦黑体验版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1094</Words>
  <Application>Microsoft Office PowerPoint</Application>
  <PresentationFormat>Custom</PresentationFormat>
  <Paragraphs>69</Paragraphs>
  <Slides>18</Slides>
  <Notes>3</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4.pptx</dc:title>
  <dc:creator/>
  <cp:lastModifiedBy/>
  <cp:revision>1</cp:revision>
  <dcterms:created xsi:type="dcterms:W3CDTF">2017-04-11T03:57:19Z</dcterms:created>
  <dcterms:modified xsi:type="dcterms:W3CDTF">2021-09-14T05:26:46Z</dcterms:modified>
</cp:coreProperties>
</file>