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81" r:id="rId3"/>
  </p:sldMasterIdLst>
  <p:notesMasterIdLst>
    <p:notesMasterId r:id="rId29"/>
  </p:notesMasterIdLst>
  <p:sldIdLst>
    <p:sldId id="271" r:id="rId4"/>
    <p:sldId id="310" r:id="rId5"/>
    <p:sldId id="311" r:id="rId6"/>
    <p:sldId id="273" r:id="rId7"/>
    <p:sldId id="259" r:id="rId8"/>
    <p:sldId id="257" r:id="rId9"/>
    <p:sldId id="266" r:id="rId10"/>
    <p:sldId id="258" r:id="rId11"/>
    <p:sldId id="267" r:id="rId12"/>
    <p:sldId id="312" r:id="rId13"/>
    <p:sldId id="282" r:id="rId14"/>
    <p:sldId id="261" r:id="rId15"/>
    <p:sldId id="277" r:id="rId16"/>
    <p:sldId id="283" r:id="rId17"/>
    <p:sldId id="284" r:id="rId18"/>
    <p:sldId id="285" r:id="rId19"/>
    <p:sldId id="286" r:id="rId20"/>
    <p:sldId id="296" r:id="rId21"/>
    <p:sldId id="295" r:id="rId22"/>
    <p:sldId id="288" r:id="rId23"/>
    <p:sldId id="294" r:id="rId24"/>
    <p:sldId id="293" r:id="rId25"/>
    <p:sldId id="291" r:id="rId26"/>
    <p:sldId id="292" r:id="rId27"/>
    <p:sldId id="269" r:id="rId28"/>
  </p:sldIdLst>
  <p:sldSz cx="9144000" cy="6858000" type="screen4x3"/>
  <p:notesSz cx="6858000" cy="9144000"/>
  <p:custShowLst>
    <p:custShow name="Custom Show 1" id="0">
      <p:sldLst>
        <p:sld r:id="rId4"/>
        <p:sld r:id="rId7"/>
        <p:sld r:id="rId8"/>
        <p:sld r:id="rId9"/>
        <p:sld r:id="rId10"/>
        <p:sld r:id="rId11"/>
        <p:sld r:id="rId12"/>
        <p:sld r:id="rId15"/>
        <p:sld r:id="rId16"/>
        <p:sld r:id="rId2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923E5-214A-41CE-BE2D-A5E09BDFB817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959C-FE71-41F0-B221-C010742EC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7E7E-8606-421B-A543-DAE0505044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9394-18AC-460A-BB00-36DEC3E3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0891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9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6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4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4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3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76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23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2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9394-18AC-460A-BB00-36DEC3E36B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2009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A2F8F0-E374-4CBF-B98A-8D8CB6065CA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31393E-2DAC-4391-AAC8-597A7354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F8F0-E374-4CBF-B98A-8D8CB6065C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393E-2DAC-4391-AAC8-597A735451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272;&#7891;ng%20(II)%20oxit%20t&#225;c%20d&#7909;ng%20axit%20clohi&#273;ric%20CuO%20+%20HCl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19200" y="677863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endParaRPr lang="en-US" b="0">
              <a:latin typeface="Times New Roman" pitchFamily="18" charset="0"/>
            </a:endParaRPr>
          </a:p>
        </p:txBody>
      </p:sp>
      <p:graphicFrame>
        <p:nvGraphicFramePr>
          <p:cNvPr id="50251" name="Group 7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31886702"/>
              </p:ext>
            </p:extLst>
          </p:nvPr>
        </p:nvGraphicFramePr>
        <p:xfrm>
          <a:off x="533400" y="3206750"/>
          <a:ext cx="8001000" cy="341947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Oxit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bazơ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Oxit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axit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9862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52400" y="938963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u="sng" dirty="0" err="1">
                <a:latin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</a:rPr>
              <a:t>Cho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oxit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</a:rPr>
              <a:t>; P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</a:rPr>
              <a:t>; CO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; Na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O; SO</a:t>
            </a:r>
            <a:r>
              <a:rPr lang="en-US" sz="3200" baseline="-25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</a:rPr>
              <a:t>CuO</a:t>
            </a:r>
            <a:r>
              <a:rPr lang="en-US" sz="3200" dirty="0">
                <a:latin typeface="Times New Roman" pitchFamily="18" charset="0"/>
              </a:rPr>
              <a:t>; SO</a:t>
            </a:r>
            <a:r>
              <a:rPr lang="en-US" sz="3200" baseline="-25000" dirty="0">
                <a:latin typeface="Times New Roman" pitchFamily="18" charset="0"/>
              </a:rPr>
              <a:t>2.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oxit</a:t>
            </a:r>
            <a:r>
              <a:rPr lang="en-US" sz="3200" dirty="0">
                <a:latin typeface="Times New Roman" pitchFamily="18" charset="0"/>
              </a:rPr>
              <a:t>? </a:t>
            </a:r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gradFill rotWithShape="1">
            <a:gsLst>
              <a:gs pos="0">
                <a:srgbClr val="AAF4C8"/>
              </a:gs>
              <a:gs pos="50000">
                <a:schemeClr val="bg1"/>
              </a:gs>
              <a:gs pos="100000">
                <a:srgbClr val="AAF4C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3333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auto">
          <a:xfrm>
            <a:off x="533400" y="396240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</a:rPr>
              <a:t>anxi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</a:rPr>
              <a:t>xit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57" name="Text Box 81"/>
          <p:cNvSpPr txBox="1">
            <a:spLocks noChangeArrowheads="1"/>
          </p:cNvSpPr>
          <p:nvPr/>
        </p:nvSpPr>
        <p:spPr bwMode="auto">
          <a:xfrm>
            <a:off x="533400" y="4551236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</a:rPr>
              <a:t>ari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58" name="Text Box 82"/>
          <p:cNvSpPr txBox="1">
            <a:spLocks noChangeArrowheads="1"/>
          </p:cNvSpPr>
          <p:nvPr/>
        </p:nvSpPr>
        <p:spPr bwMode="auto">
          <a:xfrm>
            <a:off x="533400" y="5119553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Na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O: </a:t>
            </a:r>
            <a:r>
              <a:rPr lang="en-US" dirty="0" err="1" smtClean="0">
                <a:latin typeface="Times New Roman" pitchFamily="18" charset="0"/>
              </a:rPr>
              <a:t>Natri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533400" y="5600045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</a:rPr>
              <a:t>CuO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</a:rPr>
              <a:t>ồng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(II)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>
            <a:off x="4057047" y="5658815"/>
            <a:ext cx="4477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dirty="0" err="1" smtClean="0">
                <a:latin typeface="Times New Roman" pitchFamily="18" charset="0"/>
              </a:rPr>
              <a:t>ưu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huỳnh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trioxit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61" name="Text Box 85"/>
          <p:cNvSpPr txBox="1">
            <a:spLocks noChangeArrowheads="1"/>
          </p:cNvSpPr>
          <p:nvPr/>
        </p:nvSpPr>
        <p:spPr bwMode="auto">
          <a:xfrm>
            <a:off x="4021638" y="5074456"/>
            <a:ext cx="4512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dirty="0" err="1" smtClean="0">
                <a:latin typeface="Times New Roman" pitchFamily="18" charset="0"/>
              </a:rPr>
              <a:t>ưu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huỳnh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đioxit</a:t>
            </a:r>
            <a:r>
              <a:rPr lang="en-US" baseline="-25000" dirty="0" smtClean="0">
                <a:latin typeface="Times New Roman" pitchFamily="18" charset="0"/>
              </a:rPr>
              <a:t>   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62" name="Text Box 86"/>
          <p:cNvSpPr txBox="1">
            <a:spLocks noChangeArrowheads="1"/>
          </p:cNvSpPr>
          <p:nvPr/>
        </p:nvSpPr>
        <p:spPr bwMode="auto">
          <a:xfrm>
            <a:off x="4021638" y="4497728"/>
            <a:ext cx="4665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</a:rPr>
              <a:t>acbon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đioxit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0263" name="Text Box 87"/>
          <p:cNvSpPr txBox="1">
            <a:spLocks noChangeArrowheads="1"/>
          </p:cNvSpPr>
          <p:nvPr/>
        </p:nvSpPr>
        <p:spPr bwMode="auto">
          <a:xfrm>
            <a:off x="4057048" y="3993177"/>
            <a:ext cx="4477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photpho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pentaoxit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818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/>
      <p:bldP spid="502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28"/>
            <a:ext cx="9144000" cy="6800672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b="1" u="sng" dirty="0">
                <a:latin typeface="Times New Roman" pitchFamily="18" charset="0"/>
              </a:rPr>
              <a:t>2. </a:t>
            </a:r>
            <a:r>
              <a:rPr lang="en-US" sz="3600" b="1" u="sng" dirty="0" err="1">
                <a:latin typeface="Times New Roman" pitchFamily="18" charset="0"/>
              </a:rPr>
              <a:t>Oxit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axit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có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những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tính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chất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hóa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học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nào</a:t>
            </a:r>
            <a:r>
              <a:rPr lang="en-US" sz="3600" b="1" u="sng" dirty="0">
                <a:latin typeface="Times New Roman" pitchFamily="18" charset="0"/>
              </a:rPr>
              <a:t>? </a:t>
            </a:r>
          </a:p>
          <a:p>
            <a:pPr marL="0" indent="0">
              <a:lnSpc>
                <a:spcPct val="13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n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huỳnh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dioxit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huỳnh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trioxit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4390124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KL: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</a:rPr>
              <a:t>Nhiều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oxit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axit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tác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dụng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thành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dịch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</a:rPr>
              <a:t>axit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02" y="302740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   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sunfurơ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+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  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sunfuric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13190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0451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154"/>
            <a:ext cx="9147132" cy="66293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en-US" sz="4600" b="1" u="sng" dirty="0">
                <a:latin typeface="Times New Roman" pitchFamily="18" charset="0"/>
              </a:rPr>
              <a:t>b, </a:t>
            </a:r>
            <a:r>
              <a:rPr lang="en-US" sz="4600" b="1" u="sng" dirty="0" err="1">
                <a:latin typeface="Times New Roman" pitchFamily="18" charset="0"/>
              </a:rPr>
              <a:t>Tác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dụng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với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baz</a:t>
            </a:r>
            <a:r>
              <a:rPr lang="vi-VN" sz="4600" b="1" u="sng" dirty="0" smtClean="0">
                <a:latin typeface="Times New Roman" pitchFamily="18" charset="0"/>
              </a:rPr>
              <a:t>ơ</a:t>
            </a:r>
            <a:r>
              <a:rPr lang="en-US" sz="4600" b="1" u="sng" dirty="0" smtClean="0">
                <a:latin typeface="Times New Roman" pitchFamily="18" charset="0"/>
              </a:rPr>
              <a:t>: </a:t>
            </a:r>
            <a:endParaRPr lang="en-US" sz="4600" b="1" u="sng" dirty="0"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4200" dirty="0" err="1" smtClean="0">
                <a:latin typeface="Times New Roman" pitchFamily="18" charset="0"/>
              </a:rPr>
              <a:t>Lưu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huỳnh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dioxit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42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en-US" sz="4200" dirty="0" err="1" smtClean="0">
                <a:latin typeface="Times New Roman" pitchFamily="18" charset="0"/>
              </a:rPr>
              <a:t>tác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dụng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với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</a:rPr>
              <a:t>C</a:t>
            </a:r>
            <a:r>
              <a:rPr lang="en-US" sz="4200" dirty="0" err="1" smtClean="0">
                <a:latin typeface="Times New Roman" pitchFamily="18" charset="0"/>
              </a:rPr>
              <a:t>anxi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hidroxit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va</a:t>
            </a:r>
            <a:r>
              <a:rPr lang="en-US" sz="4200" dirty="0" smtClean="0">
                <a:latin typeface="Times New Roman" pitchFamily="18" charset="0"/>
              </a:rPr>
              <a:t>̀ Bari </a:t>
            </a:r>
            <a:r>
              <a:rPr lang="en-US" sz="4200" dirty="0" err="1" smtClean="0">
                <a:latin typeface="Times New Roman" pitchFamily="18" charset="0"/>
              </a:rPr>
              <a:t>hidroxit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tạo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thành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muối</a:t>
            </a:r>
            <a:r>
              <a:rPr lang="en-US" sz="4200" dirty="0">
                <a:latin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</a:rPr>
              <a:t>va</a:t>
            </a:r>
            <a:r>
              <a:rPr lang="en-US" sz="4200" dirty="0" smtClean="0">
                <a:latin typeface="Times New Roman" pitchFamily="18" charset="0"/>
              </a:rPr>
              <a:t>̀ </a:t>
            </a:r>
            <a:r>
              <a:rPr lang="en-US" sz="4200" dirty="0" err="1" smtClean="0">
                <a:latin typeface="Times New Roman" pitchFamily="18" charset="0"/>
              </a:rPr>
              <a:t>nước</a:t>
            </a:r>
            <a:r>
              <a:rPr lang="en-US" sz="4200" dirty="0" smtClean="0">
                <a:latin typeface="Times New Roman" pitchFamily="18" charset="0"/>
              </a:rPr>
              <a:t>: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3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3600" b="1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KL: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300" b="1" dirty="0" err="1" smtClean="0">
                <a:latin typeface="Times New Roman" pitchFamily="18" charset="0"/>
              </a:rPr>
              <a:t>Oxit</a:t>
            </a:r>
            <a:r>
              <a:rPr lang="en-US" sz="4300" b="1" dirty="0" smtClean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axit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tác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dụng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với</a:t>
            </a:r>
            <a:r>
              <a:rPr lang="en-US" sz="4300" b="1" dirty="0">
                <a:latin typeface="Times New Roman" pitchFamily="18" charset="0"/>
              </a:rPr>
              <a:t> dung </a:t>
            </a:r>
            <a:r>
              <a:rPr lang="en-US" sz="4300" b="1" dirty="0" err="1">
                <a:latin typeface="Times New Roman" pitchFamily="18" charset="0"/>
              </a:rPr>
              <a:t>dịch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bazơ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tạo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thành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muối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</a:rPr>
              <a:t>và</a:t>
            </a:r>
            <a:r>
              <a:rPr lang="en-US" sz="4300" b="1" dirty="0">
                <a:latin typeface="Times New Roman" pitchFamily="18" charset="0"/>
              </a:rPr>
              <a:t> </a:t>
            </a:r>
            <a:r>
              <a:rPr lang="en-US" sz="4300" b="1" dirty="0" err="1" smtClean="0">
                <a:latin typeface="Times New Roman" pitchFamily="18" charset="0"/>
              </a:rPr>
              <a:t>nước</a:t>
            </a:r>
            <a:r>
              <a:rPr lang="en-US" sz="4300" b="1" dirty="0">
                <a:latin typeface="Times New Roman" pitchFamily="18" charset="0"/>
              </a:rPr>
              <a:t>.</a:t>
            </a:r>
            <a:endParaRPr lang="en-US" sz="43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4600" b="1" u="sng" dirty="0" err="1">
                <a:latin typeface="Times New Roman" pitchFamily="18" charset="0"/>
              </a:rPr>
              <a:t>c,Tác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dụng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với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oxit</a:t>
            </a:r>
            <a:r>
              <a:rPr lang="en-US" sz="4600" b="1" u="sng" dirty="0">
                <a:latin typeface="Times New Roman" pitchFamily="18" charset="0"/>
              </a:rPr>
              <a:t> </a:t>
            </a:r>
            <a:r>
              <a:rPr lang="en-US" sz="4600" b="1" u="sng" dirty="0" err="1">
                <a:latin typeface="Times New Roman" pitchFamily="18" charset="0"/>
              </a:rPr>
              <a:t>baz</a:t>
            </a:r>
            <a:r>
              <a:rPr lang="vi-VN" sz="4600" b="1" u="sng" dirty="0">
                <a:latin typeface="Times New Roman" pitchFamily="18" charset="0"/>
              </a:rPr>
              <a:t>ơ</a:t>
            </a:r>
            <a:r>
              <a:rPr lang="en-US" sz="4600" b="1" u="sng" dirty="0">
                <a:latin typeface="Times New Roman" pitchFamily="18" charset="0"/>
              </a:rPr>
              <a:t>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KL:</a:t>
            </a:r>
            <a:r>
              <a:rPr lang="en-US" sz="47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Oxit</a:t>
            </a:r>
            <a:r>
              <a:rPr lang="en-US" sz="4700" b="1" dirty="0" smtClean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axit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tác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dụng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với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một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số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oxit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baz</a:t>
            </a:r>
            <a:r>
              <a:rPr lang="vi-VN" sz="4700" b="1" dirty="0">
                <a:latin typeface="Times New Roman" pitchFamily="18" charset="0"/>
              </a:rPr>
              <a:t>ơ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tạo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>
                <a:latin typeface="Times New Roman" pitchFamily="18" charset="0"/>
              </a:rPr>
              <a:t>thành</a:t>
            </a:r>
            <a:r>
              <a:rPr lang="en-US" sz="4700" b="1" dirty="0">
                <a:latin typeface="Times New Roman" pitchFamily="18" charset="0"/>
              </a:rPr>
              <a:t> </a:t>
            </a:r>
            <a:r>
              <a:rPr lang="en-US" sz="4700" b="1" dirty="0" err="1" smtClean="0">
                <a:latin typeface="Times New Roman" pitchFamily="18" charset="0"/>
              </a:rPr>
              <a:t>muối</a:t>
            </a:r>
            <a:r>
              <a:rPr lang="en-US" sz="4700" b="1" dirty="0" smtClean="0">
                <a:latin typeface="Times New Roman" pitchFamily="18" charset="0"/>
              </a:rPr>
              <a:t>.</a:t>
            </a:r>
            <a:endParaRPr lang="en-US" sz="4700" b="1" dirty="0">
              <a:latin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37365" y="2133600"/>
            <a:ext cx="83057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(OH)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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+ 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 marL="0" indent="0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+                     BaSO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419600" y="2146516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CaSO</a:t>
            </a:r>
            <a:r>
              <a:rPr lang="en-US" sz="3600" b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828800" y="2964596"/>
            <a:ext cx="2116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Ba(OH)</a:t>
            </a:r>
            <a:r>
              <a:rPr lang="en-US" sz="3600" b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3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</a:rPr>
              <a:t>II- </a:t>
            </a:r>
            <a:r>
              <a:rPr lang="en-US" sz="3600" b="1" dirty="0" err="1" smtClean="0">
                <a:latin typeface="Times New Roman" pitchFamily="18" charset="0"/>
              </a:rPr>
              <a:t>Khái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quát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loại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oxit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Oxit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baz</a:t>
            </a: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muối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</a:rPr>
              <a:t>ư</a:t>
            </a:r>
            <a:r>
              <a:rPr lang="en-US" dirty="0" err="1" smtClean="0">
                <a:latin typeface="Times New Roman" pitchFamily="18" charset="0"/>
              </a:rPr>
              <a:t>ớc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Oxit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axit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baz</a:t>
            </a:r>
            <a:r>
              <a:rPr lang="vi-VN" dirty="0" smtClean="0">
                <a:latin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muối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</a:rPr>
              <a:t>ư</a:t>
            </a:r>
            <a:r>
              <a:rPr lang="en-US" dirty="0" err="1" smtClean="0">
                <a:latin typeface="Times New Roman" pitchFamily="18" charset="0"/>
              </a:rPr>
              <a:t>ớc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Oxit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l</a:t>
            </a: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ỡng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baz</a:t>
            </a:r>
            <a:r>
              <a:rPr lang="vi-VN" dirty="0" smtClean="0">
                <a:latin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muối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</a:rPr>
              <a:t>ư</a:t>
            </a:r>
            <a:r>
              <a:rPr lang="en-US" dirty="0" err="1" smtClean="0">
                <a:latin typeface="Times New Roman" pitchFamily="18" charset="0"/>
              </a:rPr>
              <a:t>ớc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</a:rPr>
              <a:t> : Al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ZnO</a:t>
            </a:r>
            <a:r>
              <a:rPr lang="en-US" dirty="0" smtClean="0">
                <a:latin typeface="Times New Roman" pitchFamily="18" charset="0"/>
              </a:rPr>
              <a:t>...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Oxit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muối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oxit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axit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baz</a:t>
            </a:r>
            <a:r>
              <a:rPr lang="vi-VN" dirty="0" smtClean="0">
                <a:latin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</a:rPr>
              <a:t>, n</a:t>
            </a:r>
            <a:r>
              <a:rPr lang="vi-VN" dirty="0" smtClean="0">
                <a:latin typeface="Times New Roman" pitchFamily="18" charset="0"/>
              </a:rPr>
              <a:t>ư</a:t>
            </a:r>
            <a:r>
              <a:rPr lang="en-US" dirty="0" err="1" smtClean="0">
                <a:latin typeface="Times New Roman" pitchFamily="18" charset="0"/>
              </a:rPr>
              <a:t>ớc</a:t>
            </a:r>
            <a:r>
              <a:rPr lang="en-US" dirty="0" smtClean="0">
                <a:latin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</a:rPr>
              <a:t>Ví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</a:rPr>
              <a:t> CO, NO...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7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600200" y="533400"/>
            <a:ext cx="6400800" cy="685800"/>
          </a:xfrm>
          <a:prstGeom prst="rect">
            <a:avLst/>
          </a:prstGeom>
          <a:noFill/>
          <a:ln>
            <a:noFill/>
          </a:ln>
          <a:effectLst>
            <a:outerShdw dist="184915" dir="4443276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HOẠT ĐỘNG VẬN DỤNG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705600"/>
            <a:ext cx="457200" cy="1524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3, 5, 6 SGK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MỘT SỐ OXIT QUAN TRỌNG.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7898"/>
            <a:ext cx="4067743" cy="20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540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590" y="-54385"/>
            <a:ext cx="99013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en-US" sz="35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698" y="1563119"/>
            <a:ext cx="794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TÍNH CHẤT VẬT LÝ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2" y="2034048"/>
            <a:ext cx="887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- Công thức hóa học là CaO, tên thông thường là </a:t>
            </a:r>
            <a:r>
              <a:rPr lang="vi-VN" sz="2800" b="0" i="1" dirty="0" smtClean="0">
                <a:solidFill>
                  <a:srgbClr val="000000"/>
                </a:solidFill>
                <a:effectLst/>
                <a:latin typeface="+mj-lt"/>
              </a:rPr>
              <a:t>vôi sống, 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là chất rắn, màu trắng.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98" y="1087236"/>
            <a:ext cx="64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50" y="4191000"/>
            <a:ext cx="4126150" cy="2438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71590" y="3025080"/>
            <a:ext cx="887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- CaO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2585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698" y="3569132"/>
            <a:ext cx="817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151" y="549182"/>
            <a:ext cx="468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6538"/>
            <a:ext cx="486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56" y="287572"/>
            <a:ext cx="1704144" cy="2587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19" y="1676400"/>
            <a:ext cx="341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nước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29" y="198657"/>
            <a:ext cx="2008414" cy="25876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21089" y="3236265"/>
            <a:ext cx="36375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3364" y="3749457"/>
            <a:ext cx="9094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của CaO với nước gọi là phản ứng tôi vôi, phản ứng này tỏa nhiều nhiệt.</a:t>
            </a:r>
          </a:p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 Ca(OH)</a:t>
            </a:r>
            <a:r>
              <a:rPr lang="vi-VN" sz="28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tạo thành gọi là vôi tôi, là chất rắn màu trắng, ít tan trong nước, phần tan tạo thành dung dịch bazơ còn gọi là nước vôi trong.</a:t>
            </a:r>
          </a:p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 có tính hút ẩm mạnh nên được dùng để làm khô nhiều chất.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19" y="2286000"/>
            <a:ext cx="530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(OH)</a:t>
            </a:r>
            <a:r>
              <a:rPr lang="en-US" sz="3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12" grpId="0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30582"/>
            <a:ext cx="523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9816" y="723520"/>
            <a:ext cx="491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562" y="1371600"/>
            <a:ext cx="4794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nước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9816" y="1981200"/>
            <a:ext cx="35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10804"/>
            <a:ext cx="2993572" cy="24894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9" y="3810000"/>
            <a:ext cx="9183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 tính chất này, CaO được dùng để khử chua đất trồng trọt, xử lý nước thải của nhiều nhà máy hóa chất,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9" y="270028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+ 2HCl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CaCl</a:t>
            </a:r>
            <a:r>
              <a:rPr lang="en-US" sz="3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+H</a:t>
            </a:r>
            <a:r>
              <a:rPr lang="en-US" sz="3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76" y="161136"/>
            <a:ext cx="690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" y="723626"/>
            <a:ext cx="617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HÓA HỌC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341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nước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2794814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970" y="4114800"/>
            <a:ext cx="388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29693"/>
            <a:ext cx="9309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+mj-lt"/>
              </a:rPr>
              <a:t>Vì vậy CaO sẽ giảm chất lượng nếu lưu giữ lâu ngày trong tự nhiên.</a:t>
            </a: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4" y="6140977"/>
            <a:ext cx="598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771" y="203807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(r)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(OH)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(r)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771" y="333482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+ 2HCl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CaCl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63802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CaCO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6" grpId="0"/>
      <p:bldP spid="9" grpId="0"/>
      <p:bldP spid="14" grpId="0"/>
      <p:bldP spid="2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7" y="33435"/>
            <a:ext cx="876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87155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phân huỷ nhanh hơn rơm rạ, xác thực vậy còn tồn dư ở vụ trước và phòng trừ cả ốc bư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tăng khả năng phát triển của bộ 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khử trùng và phòng trừ nấm bệnh cho cây trồng.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7" y="3733800"/>
            <a:ext cx="9137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0877" y="866213"/>
            <a:ext cx="9234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ản xuất hóa 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ản xuất 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6" y="4838500"/>
            <a:ext cx="374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179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ác dụng của vôi sống trong 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1272"/>
            <a:ext cx="3929063" cy="3495675"/>
          </a:xfrm>
          <a:prstGeom prst="rect">
            <a:avLst/>
          </a:prstGeom>
          <a:noFill/>
        </p:spPr>
      </p:pic>
      <p:pic>
        <p:nvPicPr>
          <p:cNvPr id="1027" name="Picture 3" descr="C:\Users\Administrator\Desktop\Vôi cải tạo 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619" y="431272"/>
            <a:ext cx="3996983" cy="3543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179902"/>
            <a:ext cx="323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0968" y="416867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-802" y="-2406"/>
            <a:ext cx="9221002" cy="6781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NaHS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Al(NO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 K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Mg(HSO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Zn(OH)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CaHPO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LÀM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-</a:t>
            </a:r>
            <a:r>
              <a:rPr lang="en-US" b="1" dirty="0" smtClean="0">
                <a:solidFill>
                  <a:prstClr val="black"/>
                </a:solidFill>
              </a:rPr>
              <a:t>P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O</a:t>
            </a:r>
            <a:r>
              <a:rPr lang="en-US" b="1" baseline="-25000" dirty="0" smtClean="0">
                <a:solidFill>
                  <a:prstClr val="black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 : OA: </a:t>
            </a:r>
            <a:r>
              <a:rPr lang="en-US" b="1" dirty="0" err="1" smtClean="0">
                <a:solidFill>
                  <a:prstClr val="black"/>
                </a:solidFill>
              </a:rPr>
              <a:t>đi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photpho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penta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oxit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-H</a:t>
            </a:r>
            <a:r>
              <a:rPr lang="en-US" b="1" baseline="-25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PO</a:t>
            </a:r>
            <a:r>
              <a:rPr lang="en-US" b="1" baseline="-25000" dirty="0" smtClean="0">
                <a:solidFill>
                  <a:prstClr val="black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 :</a:t>
            </a:r>
            <a:r>
              <a:rPr lang="en-US" b="1" dirty="0" err="1" smtClean="0">
                <a:solidFill>
                  <a:prstClr val="black"/>
                </a:solidFill>
              </a:rPr>
              <a:t>Axit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có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Oxi</a:t>
            </a:r>
            <a:r>
              <a:rPr lang="en-US" b="1" dirty="0" smtClean="0">
                <a:solidFill>
                  <a:prstClr val="black"/>
                </a:solidFill>
              </a:rPr>
              <a:t> :</a:t>
            </a:r>
            <a:r>
              <a:rPr lang="en-US" b="1" dirty="0" err="1" smtClean="0">
                <a:solidFill>
                  <a:prstClr val="black"/>
                </a:solidFill>
              </a:rPr>
              <a:t>axit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photphoric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</a:t>
            </a:r>
            <a:r>
              <a:rPr lang="en-US" b="1" dirty="0" err="1" smtClean="0">
                <a:solidFill>
                  <a:prstClr val="black"/>
                </a:solidFill>
              </a:rPr>
              <a:t>NaHS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 err="1" smtClean="0">
                <a:solidFill>
                  <a:prstClr val="black"/>
                </a:solidFill>
              </a:rPr>
              <a:t>muối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axit</a:t>
            </a:r>
            <a:r>
              <a:rPr lang="en-US" b="1" dirty="0" smtClean="0">
                <a:solidFill>
                  <a:prstClr val="black"/>
                </a:solidFill>
              </a:rPr>
              <a:t> : </a:t>
            </a:r>
            <a:r>
              <a:rPr lang="en-US" b="1" dirty="0" err="1" smtClean="0">
                <a:solidFill>
                  <a:prstClr val="black"/>
                </a:solidFill>
              </a:rPr>
              <a:t>natri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hidro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sunfua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-Al(NO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en-US" b="1" baseline="-25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 : </a:t>
            </a:r>
            <a:r>
              <a:rPr lang="en-US" b="1" dirty="0" err="1" smtClean="0">
                <a:solidFill>
                  <a:prstClr val="black"/>
                </a:solidFill>
              </a:rPr>
              <a:t>muối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TH: </a:t>
            </a:r>
            <a:r>
              <a:rPr lang="en-US" b="1" dirty="0" err="1" smtClean="0">
                <a:solidFill>
                  <a:prstClr val="black"/>
                </a:solidFill>
              </a:rPr>
              <a:t>nhôm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nitrit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-Cu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O: OB: </a:t>
            </a:r>
            <a:r>
              <a:rPr lang="en-US" b="1" dirty="0" err="1" smtClean="0">
                <a:solidFill>
                  <a:prstClr val="black"/>
                </a:solidFill>
              </a:rPr>
              <a:t>đồng</a:t>
            </a:r>
            <a:r>
              <a:rPr lang="en-US" b="1" dirty="0" smtClean="0">
                <a:solidFill>
                  <a:prstClr val="black"/>
                </a:solidFill>
              </a:rPr>
              <a:t> (I) </a:t>
            </a:r>
            <a:r>
              <a:rPr lang="en-US" b="1" dirty="0" err="1" smtClean="0">
                <a:solidFill>
                  <a:prstClr val="black"/>
                </a:solidFill>
              </a:rPr>
              <a:t>oxit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-K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CO</a:t>
            </a:r>
            <a:r>
              <a:rPr lang="en-US" b="1" baseline="-25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 : </a:t>
            </a:r>
            <a:r>
              <a:rPr lang="en-US" b="1" dirty="0" err="1" smtClean="0">
                <a:solidFill>
                  <a:prstClr val="black"/>
                </a:solidFill>
              </a:rPr>
              <a:t>Muối</a:t>
            </a:r>
            <a:r>
              <a:rPr lang="en-US" b="1" dirty="0" smtClean="0">
                <a:solidFill>
                  <a:prstClr val="black"/>
                </a:solidFill>
              </a:rPr>
              <a:t> TH: Kali </a:t>
            </a:r>
            <a:r>
              <a:rPr lang="en-US" b="1" dirty="0" err="1" smtClean="0">
                <a:solidFill>
                  <a:prstClr val="black"/>
                </a:solidFill>
              </a:rPr>
              <a:t>cacbonat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</a:t>
            </a:r>
            <a:r>
              <a:rPr lang="en-US" b="1" dirty="0" err="1" smtClean="0">
                <a:solidFill>
                  <a:prstClr val="black"/>
                </a:solidFill>
              </a:rPr>
              <a:t>NaOH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 err="1" smtClean="0">
                <a:solidFill>
                  <a:prstClr val="black"/>
                </a:solidFill>
              </a:rPr>
              <a:t>Bazo</a:t>
            </a:r>
            <a:r>
              <a:rPr lang="en-US" b="1" dirty="0" smtClean="0">
                <a:solidFill>
                  <a:prstClr val="black"/>
                </a:solidFill>
              </a:rPr>
              <a:t> tan: </a:t>
            </a:r>
            <a:r>
              <a:rPr lang="en-US" b="1" dirty="0" err="1" smtClean="0">
                <a:solidFill>
                  <a:prstClr val="black"/>
                </a:solidFill>
              </a:rPr>
              <a:t>Natri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hidroxit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-Mg(HSO</a:t>
            </a:r>
            <a:r>
              <a:rPr lang="en-US" b="1" baseline="-25000" dirty="0" smtClean="0">
                <a:solidFill>
                  <a:prstClr val="black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 : </a:t>
            </a:r>
            <a:r>
              <a:rPr lang="en-US" b="1" dirty="0" err="1" smtClean="0">
                <a:solidFill>
                  <a:prstClr val="black"/>
                </a:solidFill>
              </a:rPr>
              <a:t>Muối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axit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 err="1" smtClean="0">
                <a:solidFill>
                  <a:prstClr val="black"/>
                </a:solidFill>
              </a:rPr>
              <a:t>Magie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hidro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sunfat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-Zn(OH)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Bazo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tan: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hidroxit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CaHPO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photphat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897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6380"/>
            <a:ext cx="518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ĐIỀU CHẾ CANXI OXIT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2" y="1716107"/>
            <a:ext cx="9140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42900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900°C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891" y="264791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6493" y="255674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1891" y="411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CO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405095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408"/>
            <a:ext cx="4114799" cy="531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683" y="168816"/>
            <a:ext cx="4059517" cy="5247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01137"/>
            <a:ext cx="402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002" y="5584721"/>
            <a:ext cx="328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lo-san-xuat-voi-thu-c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73" y="84388"/>
            <a:ext cx="3970386" cy="5753686"/>
          </a:xfrm>
          <a:prstGeom prst="rect">
            <a:avLst/>
          </a:prstGeom>
          <a:noFill/>
        </p:spPr>
      </p:pic>
      <p:pic>
        <p:nvPicPr>
          <p:cNvPr id="2052" name="Picture 4" descr="C:\Users\Administrator\Desktop\day-chuyen-san-xuat-voi-s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991" y="126607"/>
            <a:ext cx="4273061" cy="5697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6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47" y="0"/>
            <a:ext cx="9144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100" b="1" i="0" u="sng" dirty="0" err="1" smtClean="0"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i="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0" u="sng" dirty="0" err="1" smtClean="0"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100" b="1" i="0" u="sng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Hòa tan hết 5,6 gam CaO vào dung dịch HCl 14,6%</a:t>
            </a:r>
            <a:r>
              <a:rPr lang="en-US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Khối lượng dung dịch HCl đã dùng là</a:t>
            </a:r>
            <a:r>
              <a:rPr lang="en-US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1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1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b="0" i="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vi-VN" sz="3100" b="0" i="0" u="sng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+mj-lt"/>
              </a:rPr>
              <a:t> 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00200"/>
                <a:ext cx="9067800" cy="459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600" baseline="-250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=0,1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mol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+ 2HCl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 CaCl</a:t>
                </a:r>
                <a:r>
                  <a:rPr lang="en-US" sz="40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H</a:t>
                </a:r>
                <a:r>
                  <a:rPr lang="en-US" sz="40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O</a:t>
                </a:r>
              </a:p>
              <a:p>
                <a:r>
                  <a:rPr lang="en-US" sz="4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0,1      0,2                        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mol</a:t>
                </a:r>
                <a:endParaRPr lang="en-US" sz="4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-&gt;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4000" baseline="-25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HCl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n.M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0,2.36,5 =7,3 g</a:t>
                </a:r>
              </a:p>
              <a:p>
                <a:r>
                  <a:rPr lang="en-US" sz="3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Khối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lượng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dung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dịch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HCl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r>
                  <a:rPr lang="en-US" sz="4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4000" baseline="-25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dd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ct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% 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𝐶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%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3.100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% 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14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6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%</m:t>
                        </m:r>
                      </m:den>
                    </m:f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50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g</m:t>
                    </m:r>
                  </m:oMath>
                </a14:m>
                <a:endParaRPr lang="en-US" sz="36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9067800" cy="4592347"/>
              </a:xfrm>
              <a:prstGeom prst="rect">
                <a:avLst/>
              </a:prstGeom>
              <a:blipFill rotWithShape="1">
                <a:blip r:embed="rId2"/>
                <a:stretch>
                  <a:fillRect l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35922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69886"/>
            <a:ext cx="9144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001292">
            <a:off x="1064687" y="1896522"/>
            <a:ext cx="5771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ristote" pitchFamily="34" charset="0"/>
              </a:rPr>
              <a:t>Thank you!</a:t>
            </a:r>
            <a:endParaRPr lang="en-US" sz="96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CTHH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KH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S, ZnNO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CuOH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BaBr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CaHSO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HBr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LÀM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KHS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-ZnNO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Zn(NO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CuOH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-Fe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FeSO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-BaBr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-CaHSO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(HSO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-HBr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461705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313623"/>
            <a:ext cx="9220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800" u="sng" dirty="0" err="1" smtClean="0">
                <a:latin typeface="Times New Roman" pitchFamily="18" charset="0"/>
              </a:rPr>
              <a:t>Chương</a:t>
            </a:r>
            <a:r>
              <a:rPr lang="en-US" sz="4800" u="sng" dirty="0" smtClean="0">
                <a:latin typeface="Times New Roman" pitchFamily="18" charset="0"/>
              </a:rPr>
              <a:t> 1:</a:t>
            </a:r>
          </a:p>
          <a:p>
            <a:pPr algn="ctr" eaLnBrk="1" hangingPunct="1"/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CÁC LOẠI HỢP CHẤT VÔ CƠ</a:t>
            </a:r>
          </a:p>
          <a:p>
            <a:pPr algn="ctr" eaLnBrk="1" hangingPunct="1"/>
            <a:r>
              <a:rPr lang="en-US" sz="4800" u="sng" dirty="0" err="1" smtClean="0">
                <a:latin typeface="Times New Roman" pitchFamily="18" charset="0"/>
              </a:rPr>
              <a:t>Tiết</a:t>
            </a:r>
            <a:r>
              <a:rPr lang="en-US" sz="4800" u="sng" dirty="0" smtClean="0">
                <a:latin typeface="Times New Roman" pitchFamily="18" charset="0"/>
              </a:rPr>
              <a:t> 2,3: </a:t>
            </a:r>
            <a:r>
              <a:rPr lang="en-US" sz="4800" dirty="0" smtClean="0">
                <a:latin typeface="Times New Roman" pitchFamily="18" charset="0"/>
              </a:rPr>
              <a:t>CHỦ ĐỀ OXIT  </a:t>
            </a:r>
            <a:endParaRPr lang="en-US" sz="4800" dirty="0">
              <a:latin typeface="Times New Roman" pitchFamily="18" charset="0"/>
            </a:endParaRPr>
          </a:p>
          <a:p>
            <a:pPr algn="ctr" eaLnBrk="1" hangingPunct="1"/>
            <a:r>
              <a:rPr lang="en-US" u="sng" dirty="0" err="1" smtClean="0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</a:rPr>
              <a:t> 1: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TÍNH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CHẤT HÓA HỌC CỦA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OXIT-KHÁI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QUÁT VỀ SỰ PHÂN LOẠI OXIT</a:t>
            </a:r>
          </a:p>
        </p:txBody>
      </p:sp>
    </p:spTree>
    <p:extLst>
      <p:ext uri="{BB962C8B-B14F-4D97-AF65-F5344CB8AC3E}">
        <p14:creationId xmlns:p14="http://schemas.microsoft.com/office/powerpoint/2010/main" val="202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4400" b="1" u="sng" dirty="0" smtClean="0">
                <a:latin typeface="Times New Roman" pitchFamily="18" charset="0"/>
              </a:rPr>
              <a:t>I- </a:t>
            </a:r>
            <a:r>
              <a:rPr lang="en-US" sz="14400" b="1" u="sng" dirty="0" err="1" smtClean="0">
                <a:latin typeface="Times New Roman" pitchFamily="18" charset="0"/>
              </a:rPr>
              <a:t>Tính</a:t>
            </a:r>
            <a:r>
              <a:rPr lang="en-US" sz="14400" b="1" u="sng" dirty="0" smtClean="0"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latin typeface="Times New Roman" pitchFamily="18" charset="0"/>
              </a:rPr>
              <a:t>chất</a:t>
            </a:r>
            <a:r>
              <a:rPr lang="en-US" sz="14400" b="1" u="sng" dirty="0" smtClean="0"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latin typeface="Times New Roman" pitchFamily="18" charset="0"/>
              </a:rPr>
              <a:t>hoá</a:t>
            </a:r>
            <a:r>
              <a:rPr lang="en-US" sz="14400" b="1" u="sng" dirty="0" smtClean="0"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latin typeface="Times New Roman" pitchFamily="18" charset="0"/>
              </a:rPr>
              <a:t>học</a:t>
            </a:r>
            <a:r>
              <a:rPr lang="en-US" sz="14400" b="1" u="sng" dirty="0" smtClean="0"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latin typeface="Times New Roman" pitchFamily="18" charset="0"/>
              </a:rPr>
              <a:t>của</a:t>
            </a:r>
            <a:r>
              <a:rPr lang="en-US" sz="14400" b="1" u="sng" dirty="0" smtClean="0"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latin typeface="Times New Roman" pitchFamily="18" charset="0"/>
              </a:rPr>
              <a:t>oxit</a:t>
            </a:r>
            <a:r>
              <a:rPr lang="en-US" sz="14400" b="1" u="sng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1.Oxit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baz</a:t>
            </a:r>
            <a:r>
              <a:rPr lang="vi-VN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ơ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có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những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tính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chất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hoá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học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n-US" sz="14000" b="1" u="sng" dirty="0" err="1" smtClean="0">
                <a:solidFill>
                  <a:schemeClr val="accent6"/>
                </a:solidFill>
                <a:latin typeface="Times New Roman" pitchFamily="18" charset="0"/>
              </a:rPr>
              <a:t>nào</a:t>
            </a:r>
            <a:r>
              <a:rPr lang="en-US" sz="14000" b="1" u="sng" dirty="0" smtClean="0">
                <a:solidFill>
                  <a:schemeClr val="accent6"/>
                </a:solidFill>
                <a:latin typeface="Times New Roman" pitchFamily="18" charset="0"/>
              </a:rPr>
              <a:t>? </a:t>
            </a:r>
          </a:p>
          <a:p>
            <a:pPr marL="0" indent="0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a, </a:t>
            </a:r>
            <a:r>
              <a:rPr lang="en-US" sz="14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4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 n</a:t>
            </a:r>
            <a:r>
              <a:rPr lang="vi-VN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sz="144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ớc</a:t>
            </a:r>
            <a:r>
              <a:rPr lang="en-US" sz="14400" b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2800" b="1" dirty="0" err="1" smtClean="0">
                <a:latin typeface="Times New Roman" pitchFamily="18" charset="0"/>
              </a:rPr>
              <a:t>CaO</a:t>
            </a:r>
            <a:r>
              <a:rPr lang="en-US" sz="12800" b="1" dirty="0" smtClean="0">
                <a:latin typeface="Times New Roman" pitchFamily="18" charset="0"/>
              </a:rPr>
              <a:t> </a:t>
            </a:r>
            <a:r>
              <a:rPr lang="en-US" sz="12800" b="1" baseline="-25000" dirty="0" smtClean="0">
                <a:latin typeface="Times New Roman" pitchFamily="18" charset="0"/>
              </a:rPr>
              <a:t>(r) </a:t>
            </a:r>
            <a:r>
              <a:rPr lang="en-US" sz="12800" b="1" dirty="0" smtClean="0">
                <a:latin typeface="Times New Roman" pitchFamily="18" charset="0"/>
              </a:rPr>
              <a:t>+ H</a:t>
            </a:r>
            <a:r>
              <a:rPr lang="en-US" sz="12800" b="1" baseline="-25000" dirty="0" smtClean="0">
                <a:latin typeface="Times New Roman" pitchFamily="18" charset="0"/>
              </a:rPr>
              <a:t>2</a:t>
            </a:r>
            <a:r>
              <a:rPr lang="en-US" sz="12800" b="1" dirty="0" smtClean="0">
                <a:latin typeface="Times New Roman" pitchFamily="18" charset="0"/>
              </a:rPr>
              <a:t>O </a:t>
            </a:r>
            <a:r>
              <a:rPr lang="en-US" sz="12800" b="1" baseline="-25000" dirty="0" smtClean="0">
                <a:latin typeface="Times New Roman" pitchFamily="18" charset="0"/>
              </a:rPr>
              <a:t>(l)</a:t>
            </a:r>
            <a:r>
              <a:rPr lang="en-US" sz="12800" b="1" dirty="0" smtClean="0">
                <a:latin typeface="Times New Roman" pitchFamily="18" charset="0"/>
              </a:rPr>
              <a:t> </a:t>
            </a:r>
            <a:r>
              <a:rPr lang="en-US" sz="12800" b="1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12800" b="1" dirty="0" smtClean="0">
                <a:latin typeface="Times New Roman" pitchFamily="18" charset="0"/>
              </a:rPr>
              <a:t>  Ca(OH)</a:t>
            </a:r>
            <a:r>
              <a:rPr lang="en-US" sz="12800" b="1" baseline="-25000" dirty="0" smtClean="0">
                <a:latin typeface="Times New Roman" pitchFamily="18" charset="0"/>
              </a:rPr>
              <a:t>2(</a:t>
            </a:r>
            <a:r>
              <a:rPr lang="en-US" sz="12800" b="1" baseline="-25000" dirty="0" err="1" smtClean="0">
                <a:latin typeface="Times New Roman" pitchFamily="18" charset="0"/>
              </a:rPr>
              <a:t>dd</a:t>
            </a:r>
            <a:r>
              <a:rPr lang="en-US" sz="12800" b="1" baseline="-25000" dirty="0" smtClean="0">
                <a:latin typeface="Times New Roman" pitchFamily="18" charset="0"/>
              </a:rPr>
              <a:t>) </a:t>
            </a:r>
            <a:r>
              <a:rPr lang="en-US" sz="12800" b="1" dirty="0" smtClean="0">
                <a:latin typeface="Times New Roman" pitchFamily="18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hidroxit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400" baseline="-25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4400" b="1" u="sng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Kết</a:t>
            </a:r>
            <a:r>
              <a:rPr lang="en-US" sz="14400" b="1" u="sng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14400" b="1" u="sng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luận</a:t>
            </a:r>
            <a:r>
              <a:rPr lang="en-US" sz="14400" b="1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:</a:t>
            </a:r>
            <a:r>
              <a:rPr lang="en-US" sz="11200" b="1" dirty="0" err="1" smtClean="0">
                <a:latin typeface="Times New Roman" pitchFamily="18" charset="0"/>
              </a:rPr>
              <a:t>Một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số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oxit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baz</a:t>
            </a:r>
            <a:r>
              <a:rPr lang="vi-VN" sz="11200" b="1" dirty="0" smtClean="0">
                <a:latin typeface="Times New Roman" pitchFamily="18" charset="0"/>
              </a:rPr>
              <a:t>ơ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smtClean="0">
                <a:latin typeface="Times New Roman" pitchFamily="18" charset="0"/>
              </a:rPr>
              <a:t>(Li</a:t>
            </a:r>
            <a:r>
              <a:rPr lang="en-US" sz="11200" b="1" baseline="-25000" dirty="0" smtClean="0">
                <a:latin typeface="Times New Roman" pitchFamily="18" charset="0"/>
              </a:rPr>
              <a:t>2</a:t>
            </a:r>
            <a:r>
              <a:rPr lang="en-US" sz="11200" b="1" dirty="0" smtClean="0">
                <a:latin typeface="Times New Roman" pitchFamily="18" charset="0"/>
              </a:rPr>
              <a:t>ONa</a:t>
            </a:r>
            <a:r>
              <a:rPr lang="en-US" sz="11200" b="1" baseline="-25000" dirty="0" smtClean="0">
                <a:latin typeface="Times New Roman" pitchFamily="18" charset="0"/>
              </a:rPr>
              <a:t>2</a:t>
            </a:r>
            <a:r>
              <a:rPr lang="en-US" sz="11200" b="1" dirty="0" smtClean="0">
                <a:latin typeface="Times New Roman" pitchFamily="18" charset="0"/>
              </a:rPr>
              <a:t>O</a:t>
            </a:r>
            <a:r>
              <a:rPr lang="en-US" sz="11200" b="1" dirty="0" smtClean="0">
                <a:latin typeface="Times New Roman" pitchFamily="18" charset="0"/>
              </a:rPr>
              <a:t>, K</a:t>
            </a:r>
            <a:r>
              <a:rPr lang="en-US" sz="11200" b="1" baseline="-25000" dirty="0" smtClean="0">
                <a:latin typeface="Times New Roman" pitchFamily="18" charset="0"/>
              </a:rPr>
              <a:t>2</a:t>
            </a:r>
            <a:r>
              <a:rPr lang="en-US" sz="11200" b="1" dirty="0" smtClean="0">
                <a:latin typeface="Times New Roman" pitchFamily="18" charset="0"/>
              </a:rPr>
              <a:t>O, </a:t>
            </a:r>
            <a:r>
              <a:rPr lang="en-US" sz="11200" b="1" dirty="0" err="1" smtClean="0">
                <a:latin typeface="Times New Roman" pitchFamily="18" charset="0"/>
              </a:rPr>
              <a:t>BaO</a:t>
            </a:r>
            <a:r>
              <a:rPr lang="en-US" sz="11200" b="1" dirty="0" smtClean="0">
                <a:latin typeface="Times New Roman" pitchFamily="18" charset="0"/>
              </a:rPr>
              <a:t>, </a:t>
            </a:r>
            <a:r>
              <a:rPr lang="en-US" sz="11200" b="1" dirty="0" err="1" smtClean="0">
                <a:latin typeface="Times New Roman" pitchFamily="18" charset="0"/>
              </a:rPr>
              <a:t>CaO</a:t>
            </a:r>
            <a:r>
              <a:rPr lang="en-US" sz="11200" b="1" dirty="0" smtClean="0">
                <a:latin typeface="Times New Roman" pitchFamily="18" charset="0"/>
              </a:rPr>
              <a:t> )  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75000"/>
              <a:buNone/>
            </a:pPr>
            <a:r>
              <a:rPr lang="en-US" sz="11200" b="1" dirty="0" err="1" smtClean="0">
                <a:latin typeface="Times New Roman" pitchFamily="18" charset="0"/>
              </a:rPr>
              <a:t>tác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dụng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với</a:t>
            </a:r>
            <a:r>
              <a:rPr lang="en-US" sz="11200" b="1" dirty="0" smtClean="0">
                <a:latin typeface="Times New Roman" pitchFamily="18" charset="0"/>
              </a:rPr>
              <a:t> n</a:t>
            </a:r>
            <a:r>
              <a:rPr lang="vi-VN" sz="11200" b="1" dirty="0" smtClean="0">
                <a:latin typeface="Times New Roman" pitchFamily="18" charset="0"/>
              </a:rPr>
              <a:t>ư</a:t>
            </a:r>
            <a:r>
              <a:rPr lang="en-US" sz="11200" b="1" dirty="0" err="1" smtClean="0">
                <a:latin typeface="Times New Roman" pitchFamily="18" charset="0"/>
              </a:rPr>
              <a:t>ớc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tạo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thành</a:t>
            </a:r>
            <a:r>
              <a:rPr lang="en-US" sz="11200" b="1" dirty="0" smtClean="0">
                <a:latin typeface="Times New Roman" pitchFamily="18" charset="0"/>
              </a:rPr>
              <a:t> dung </a:t>
            </a:r>
            <a:r>
              <a:rPr lang="en-US" sz="11200" b="1" dirty="0" err="1" smtClean="0">
                <a:latin typeface="Times New Roman" pitchFamily="18" charset="0"/>
              </a:rPr>
              <a:t>dịch</a:t>
            </a:r>
            <a:r>
              <a:rPr lang="en-US" sz="11200" b="1" dirty="0" smtClean="0">
                <a:latin typeface="Times New Roman" pitchFamily="18" charset="0"/>
              </a:rPr>
              <a:t> </a:t>
            </a:r>
            <a:r>
              <a:rPr lang="en-US" sz="11200" b="1" dirty="0" err="1" smtClean="0">
                <a:latin typeface="Times New Roman" pitchFamily="18" charset="0"/>
              </a:rPr>
              <a:t>baz</a:t>
            </a:r>
            <a:r>
              <a:rPr lang="vi-VN" sz="11200" b="1" dirty="0" smtClean="0">
                <a:latin typeface="Times New Roman" pitchFamily="18" charset="0"/>
              </a:rPr>
              <a:t>ơ</a:t>
            </a:r>
            <a:r>
              <a:rPr lang="en-US" sz="11200" b="1" dirty="0" smtClean="0">
                <a:latin typeface="Times New Roman" pitchFamily="18" charset="0"/>
              </a:rPr>
              <a:t> (</a:t>
            </a:r>
            <a:r>
              <a:rPr lang="en-US" sz="11200" b="1" dirty="0" err="1" smtClean="0">
                <a:latin typeface="Times New Roman" pitchFamily="18" charset="0"/>
              </a:rPr>
              <a:t>kiềm</a:t>
            </a:r>
            <a:r>
              <a:rPr lang="en-US" sz="11200" b="1" dirty="0" smtClean="0">
                <a:latin typeface="Times New Roman" pitchFamily="18" charset="0"/>
              </a:rPr>
              <a:t>)</a:t>
            </a:r>
            <a:endParaRPr lang="en-US" sz="14400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hlinkClick r:id="rId2" action="ppaction://hlinkfile"/>
              </a:rPr>
              <a:t>axit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381000" indent="-381000">
              <a:lnSpc>
                <a:spcPct val="15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+ 2HCl 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CuCl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2(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lam)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(l)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buNone/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baz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buNone/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76200"/>
            <a:ext cx="9144000" cy="678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VD1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a,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 2HCl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+ 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b,           +  6HCl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2FeCl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endParaRPr lang="en-US" sz="36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c,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MgSO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  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d,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+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ZnCl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+</a:t>
            </a:r>
            <a:endParaRPr lang="en-US" sz="36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baz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15105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CaCl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01523"/>
            <a:ext cx="14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4225" y="177781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3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470520"/>
            <a:ext cx="183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635" y="3173482"/>
            <a:ext cx="15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165376"/>
            <a:ext cx="145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4225" y="2470519"/>
            <a:ext cx="15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31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9144000" cy="70866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oxit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axit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533400" indent="-533400">
              <a:lnSpc>
                <a:spcPct val="15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+CO 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3(r)</a:t>
            </a:r>
          </a:p>
          <a:p>
            <a:pPr marL="533400" indent="-533400">
              <a:lnSpc>
                <a:spcPct val="150000"/>
              </a:lnSpc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+CO 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CaCO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3(r)</a:t>
            </a:r>
          </a:p>
          <a:p>
            <a:pPr marL="533400" indent="-533400">
              <a:lnSpc>
                <a:spcPct val="150000"/>
              </a:lnSpc>
              <a:buNone/>
              <a:defRPr/>
            </a:pPr>
            <a:endParaRPr lang="en-US" sz="36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luận: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baz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None/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VD2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+ 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CaCO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B.  Na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+ 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NaCO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C.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+ 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BaSO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en-US" sz="36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D.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MgO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 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MgSO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E. 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úng</a:t>
            </a:r>
            <a:endParaRPr lang="en-US" sz="36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G.  B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úng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76200" y="320040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1034</TotalTime>
  <Words>1503</Words>
  <Application>Microsoft Office PowerPoint</Application>
  <PresentationFormat>On-screen Show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Office Theme</vt:lpstr>
      <vt:lpstr>Concourse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TÍNH CHẤT HÓA HỌC CỦA OXIT  – KHÁI QUÁT VỀ SỰ PHÂN LOẠI OXIT</dc:title>
  <dc:creator>sic.computer</dc:creator>
  <cp:lastModifiedBy>AutoBVT</cp:lastModifiedBy>
  <cp:revision>115</cp:revision>
  <dcterms:created xsi:type="dcterms:W3CDTF">2018-08-07T08:12:13Z</dcterms:created>
  <dcterms:modified xsi:type="dcterms:W3CDTF">2021-09-12T13:54:29Z</dcterms:modified>
</cp:coreProperties>
</file>