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58" r:id="rId2"/>
    <p:sldMasterId id="2147483770" r:id="rId3"/>
  </p:sldMasterIdLst>
  <p:notesMasterIdLst>
    <p:notesMasterId r:id="rId28"/>
  </p:notesMasterIdLst>
  <p:sldIdLst>
    <p:sldId id="303" r:id="rId4"/>
    <p:sldId id="297" r:id="rId5"/>
    <p:sldId id="304" r:id="rId6"/>
    <p:sldId id="285" r:id="rId7"/>
    <p:sldId id="300" r:id="rId8"/>
    <p:sldId id="293" r:id="rId9"/>
    <p:sldId id="301" r:id="rId10"/>
    <p:sldId id="289" r:id="rId11"/>
    <p:sldId id="305" r:id="rId12"/>
    <p:sldId id="294" r:id="rId13"/>
    <p:sldId id="264" r:id="rId14"/>
    <p:sldId id="267" r:id="rId15"/>
    <p:sldId id="306" r:id="rId16"/>
    <p:sldId id="295" r:id="rId17"/>
    <p:sldId id="268" r:id="rId18"/>
    <p:sldId id="275" r:id="rId19"/>
    <p:sldId id="276" r:id="rId20"/>
    <p:sldId id="280" r:id="rId21"/>
    <p:sldId id="281" r:id="rId22"/>
    <p:sldId id="282" r:id="rId23"/>
    <p:sldId id="274" r:id="rId24"/>
    <p:sldId id="272" r:id="rId25"/>
    <p:sldId id="291" r:id="rId26"/>
    <p:sldId id="302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00FF"/>
    <a:srgbClr val="66FF33"/>
    <a:srgbClr val="0000FF"/>
    <a:srgbClr val="33CC33"/>
    <a:srgbClr val="9933FF"/>
    <a:srgbClr val="CC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87" autoAdjust="0"/>
  </p:normalViewPr>
  <p:slideViewPr>
    <p:cSldViewPr>
      <p:cViewPr varScale="1">
        <p:scale>
          <a:sx n="64" d="100"/>
          <a:sy n="64" d="100"/>
        </p:scale>
        <p:origin x="134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4.wmf"/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A86FB4-DCB4-4A18-AC5C-A63438D279B7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F721E82-CA9A-4303-8673-8557CCC49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77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893235D-EFB1-4FF3-A880-F835B8108911}" type="slidenum">
              <a:rPr lang="en-US" altLang="en-US" sz="1200" smtClean="0">
                <a:latin typeface="Arial" panose="020B0604020202020204" pitchFamily="34" charset="0"/>
              </a:rPr>
              <a:pPr/>
              <a:t>2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56679-CBA4-42FD-B396-B18B64CE43E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5496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CA17A-1057-4541-9DE1-79EF055D424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8416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66DDC0-DE3A-48E9-BA78-67532ED1369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1111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D1E2E-5412-4DF3-9C9F-801A7316D3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217706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D033AF-B1E0-4F65-984E-FDE33FB09D4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52384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B17BE-E022-4018-94E6-D900D906EB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069530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A1A1C-911B-4559-A088-8ACC3F65083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720139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EB8C43-E7E2-4761-A046-1D1B157F3F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1160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1F5922-7812-4F15-B65E-34B7289018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665324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A3D305-E410-403A-BD63-E14BC47C4F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84036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2F4C4-5A3F-42B2-8B10-E0FD5DFCEB4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3545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8DA8D-5F47-4764-9067-C1F21B2E0D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83877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F8C89-170C-4F88-A58C-46D011CCAF9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12172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70AA23-F9E2-46E0-90E4-C54FDB68EB6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09720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7FC027-2242-42F1-A8B7-0FFB79D8A13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688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D1E2E-5412-4DF3-9C9F-801A7316D3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36698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D033AF-B1E0-4F65-984E-FDE33FB09D4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28088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B17BE-E022-4018-94E6-D900D906EB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97170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A1A1C-911B-4559-A088-8ACC3F65083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1793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EB8C43-E7E2-4761-A046-1D1B157F3F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3656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1F5922-7812-4F15-B65E-34B7289018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14719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A3D305-E410-403A-BD63-E14BC47C4F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3406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C1881-6DD3-4656-9F91-36FE92C24E6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2835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2F4C4-5A3F-42B2-8B10-E0FD5DFCEB4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700835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F8C89-170C-4F88-A58C-46D011CCAF9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26006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70AA23-F9E2-46E0-90E4-C54FDB68EB6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710258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7FC027-2242-42F1-A8B7-0FFB79D8A13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83664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0D290-E5B1-40E0-8035-DE925B59CB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0999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52CCF5-ACA5-42BB-B184-3B5930F510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9060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9663-A685-4CE5-A06E-504DA6BF50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0382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82155E-28A0-44EB-B6CF-C704F5ADE65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17092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E4CB1-B607-4A16-BBB9-726024895A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7320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76032-C73E-43F2-B623-8AA56680F68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9508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D9C5C7-A014-45CE-B0B2-0852A225DD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83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allAtOnce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1F9174-545E-401A-94DC-453530EAE9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42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>
        <p:tmplLst>
          <p:tmpl lvl="1">
            <p:tnLst>
              <p:par>
                <p:cTn presetID="39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1" build="allAtOnce">
        <p:tmplLst>
          <p:tmpl lvl="1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1F9174-545E-401A-94DC-453530EAE9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09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>
        <p:tmplLst>
          <p:tmpl lvl="1">
            <p:tnLst>
              <p:par>
                <p:cTn presetID="39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1" build="allAtOnce">
        <p:tmplLst>
          <p:tmpl lvl="1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20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6.xml"/><Relationship Id="rId7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wmf"/><Relationship Id="rId11" Type="http://schemas.openxmlformats.org/officeDocument/2006/relationships/image" Target="../media/image16.wmf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17.png"/><Relationship Id="rId9" Type="http://schemas.openxmlformats.org/officeDocument/2006/relationships/image" Target="../media/image1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audio" Target="file:///D:\dieu\Khuc_Ca_Nguoi_GiaoVien_-_Nhom_Hoa_Co_May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ownloads\9convert.com%20-%20Kh&#237;%20clo%20t&#225;c%20d&#7909;ng%20v&#7899;i%20&#273;&#7891;ng%20Cl2%20%20Cu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 15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29, 30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753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90500" y="5729287"/>
            <a:ext cx="88392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ebdings" panose="05030102010509060703" pitchFamily="18" charset="2"/>
              </a:rPr>
              <a:t></a:t>
            </a:r>
            <a:r>
              <a:rPr lang="en-US" altLang="en-US" sz="4000" dirty="0" smtClean="0"/>
              <a:t> </a:t>
            </a:r>
            <a:r>
              <a:rPr lang="en-US" altLang="en-US" sz="4000" dirty="0" err="1"/>
              <a:t>Q</a:t>
            </a:r>
            <a:r>
              <a:rPr lang="en-US" altLang="en-US" b="1" dirty="0" err="1" smtClean="0"/>
              <a:t>uan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sát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thí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nghiệm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Clo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tác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dụng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với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hiđro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và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giải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thích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hiện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tượng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xảy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ra</a:t>
            </a:r>
            <a:r>
              <a:rPr lang="vi-VN" altLang="en-US" b="1" dirty="0" smtClean="0"/>
              <a:t>.</a:t>
            </a:r>
            <a:endParaRPr lang="en-US" altLang="en-US" b="1" dirty="0" smtClean="0"/>
          </a:p>
        </p:txBody>
      </p:sp>
      <p:pic>
        <p:nvPicPr>
          <p:cNvPr id="4" name="clo td 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04800"/>
            <a:ext cx="8458200" cy="5562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14288" y="762000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TÍNH CHẤT HOÁ HỌC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14288" y="1427956"/>
            <a:ext cx="876300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phi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clorua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292" name="Group 1"/>
          <p:cNvGrpSpPr>
            <a:grpSpLocks/>
          </p:cNvGrpSpPr>
          <p:nvPr/>
        </p:nvGrpSpPr>
        <p:grpSpPr bwMode="auto">
          <a:xfrm>
            <a:off x="773113" y="2843213"/>
            <a:ext cx="4891087" cy="844550"/>
            <a:chOff x="1016977" y="735736"/>
            <a:chExt cx="4890477" cy="844550"/>
          </a:xfrm>
        </p:grpSpPr>
        <p:sp>
          <p:nvSpPr>
            <p:cNvPr id="12302" name="Text Box 10"/>
            <p:cNvSpPr txBox="1">
              <a:spLocks noChangeArrowheads="1"/>
            </p:cNvSpPr>
            <p:nvPr/>
          </p:nvSpPr>
          <p:spPr bwMode="auto">
            <a:xfrm>
              <a:off x="1016977" y="816512"/>
              <a:ext cx="489047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b="1" dirty="0">
                  <a:solidFill>
                    <a:srgbClr val="0066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3Cl</a:t>
              </a:r>
              <a:r>
                <a:rPr lang="en-US" altLang="en-US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2 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  +   2Fe              </a:t>
              </a:r>
              <a:r>
                <a:rPr lang="en-US" altLang="en-US" b="1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2FeCl</a:t>
              </a:r>
              <a:r>
                <a:rPr lang="en-US" altLang="en-US" b="1" baseline="-25000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3 </a:t>
              </a:r>
              <a:r>
                <a:rPr lang="en-US" altLang="en-US" b="1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 </a:t>
              </a:r>
              <a:endPara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sym typeface="Webdings" panose="05030102010509060703" pitchFamily="18" charset="2"/>
              </a:endParaRPr>
            </a:p>
          </p:txBody>
        </p:sp>
        <p:graphicFrame>
          <p:nvGraphicFramePr>
            <p:cNvPr id="12303" name="Object 11"/>
            <p:cNvGraphicFramePr>
              <a:graphicFrameLocks noChangeAspect="1"/>
            </p:cNvGraphicFramePr>
            <p:nvPr/>
          </p:nvGraphicFramePr>
          <p:xfrm>
            <a:off x="3215054" y="735736"/>
            <a:ext cx="1219200" cy="646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" name="Equation" r:id="rId4" imgW="431613" imgH="228501" progId="Equation.DSMT4">
                    <p:embed/>
                  </p:oleObj>
                </mc:Choice>
                <mc:Fallback>
                  <p:oleObj name="Equation" r:id="rId4" imgW="431613" imgH="228501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5054" y="735736"/>
                          <a:ext cx="1219200" cy="6461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4" name="Text Box 14"/>
            <p:cNvSpPr txBox="1">
              <a:spLocks noChangeArrowheads="1"/>
            </p:cNvSpPr>
            <p:nvPr/>
          </p:nvSpPr>
          <p:spPr bwMode="auto">
            <a:xfrm>
              <a:off x="4586654" y="1183411"/>
              <a:ext cx="1320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  <a:latin typeface="Times New Roman" panose="02020603050405020304" pitchFamily="18" charset="0"/>
                </a:rPr>
                <a:t>(nâu đỏ)</a:t>
              </a:r>
            </a:p>
          </p:txBody>
        </p:sp>
      </p:grpSp>
      <p:sp>
        <p:nvSpPr>
          <p:cNvPr id="12293" name="Text Box 20"/>
          <p:cNvSpPr txBox="1">
            <a:spLocks noChangeArrowheads="1"/>
          </p:cNvSpPr>
          <p:nvPr/>
        </p:nvSpPr>
        <p:spPr bwMode="auto">
          <a:xfrm>
            <a:off x="609600" y="2363788"/>
            <a:ext cx="838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Clo phản ứng với hầu hết kim loại</a:t>
            </a:r>
          </a:p>
        </p:txBody>
      </p:sp>
      <p:grpSp>
        <p:nvGrpSpPr>
          <p:cNvPr id="12297" name="Group 22"/>
          <p:cNvGrpSpPr>
            <a:grpSpLocks/>
          </p:cNvGrpSpPr>
          <p:nvPr/>
        </p:nvGrpSpPr>
        <p:grpSpPr bwMode="auto">
          <a:xfrm>
            <a:off x="914400" y="4129088"/>
            <a:ext cx="4305300" cy="584200"/>
            <a:chOff x="800100" y="2963863"/>
            <a:chExt cx="7226300" cy="584775"/>
          </a:xfrm>
        </p:grpSpPr>
        <p:sp>
          <p:nvSpPr>
            <p:cNvPr id="12300" name="Text Box 9"/>
            <p:cNvSpPr txBox="1">
              <a:spLocks noChangeArrowheads="1"/>
            </p:cNvSpPr>
            <p:nvPr/>
          </p:nvSpPr>
          <p:spPr bwMode="auto">
            <a:xfrm>
              <a:off x="800100" y="2963863"/>
              <a:ext cx="72263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200" b="1" dirty="0">
                  <a:solidFill>
                    <a:srgbClr val="0066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Cl</a:t>
              </a:r>
              <a:r>
                <a:rPr lang="en-US" altLang="en-US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2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   +   </a:t>
              </a:r>
              <a:r>
                <a:rPr lang="en-US" altLang="en-US" b="1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H</a:t>
              </a:r>
              <a:r>
                <a:rPr lang="en-US" altLang="en-US" b="1" baseline="-25000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2 </a:t>
              </a:r>
              <a:r>
                <a:rPr lang="en-US" altLang="en-US" b="1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            2HCl </a:t>
              </a:r>
              <a:r>
                <a:rPr lang="en-US" altLang="en-US" sz="3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 </a:t>
              </a:r>
              <a:endPara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ebdings" panose="05030102010509060703" pitchFamily="18" charset="2"/>
              </a:endParaRPr>
            </a:p>
          </p:txBody>
        </p:sp>
        <p:graphicFrame>
          <p:nvGraphicFramePr>
            <p:cNvPr id="12301" name="Object 10"/>
            <p:cNvGraphicFramePr>
              <a:graphicFrameLocks noChangeAspect="1"/>
            </p:cNvGraphicFramePr>
            <p:nvPr/>
          </p:nvGraphicFramePr>
          <p:xfrm>
            <a:off x="4442766" y="3047494"/>
            <a:ext cx="1089601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6" name="Equation" r:id="rId6" imgW="431613" imgH="228501" progId="Equation.DSMT4">
                    <p:embed/>
                  </p:oleObj>
                </mc:Choice>
                <mc:Fallback>
                  <p:oleObj name="Equation" r:id="rId6" imgW="431613" imgH="228501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2766" y="3047494"/>
                          <a:ext cx="1089601" cy="417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28600" y="4745038"/>
            <a:ext cx="8382000" cy="18161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phi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hầu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muối</a:t>
            </a:r>
            <a:r>
              <a:rPr lang="en-US" altLang="en-US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clorua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hiđro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hiđro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clorua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phi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2299" name="Text Box 6"/>
          <p:cNvSpPr txBox="1">
            <a:spLocks noChangeArrowheads="1"/>
          </p:cNvSpPr>
          <p:nvPr/>
        </p:nvSpPr>
        <p:spPr bwMode="auto">
          <a:xfrm>
            <a:off x="190500" y="3754438"/>
            <a:ext cx="59817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hiđro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hidrua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0" y="24366"/>
            <a:ext cx="487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TÍNH CHẤT HOÁ HỌC</a:t>
            </a: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14654" y="601091"/>
            <a:ext cx="8915400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742527" y="1348581"/>
            <a:ext cx="24384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ebdings" panose="05030102010509060703" pitchFamily="18" charset="2"/>
              </a:rPr>
              <a:t></a:t>
            </a:r>
            <a:r>
              <a:rPr lang="en-US" altLang="en-US" sz="2400" dirty="0" smtClean="0">
                <a:solidFill>
                  <a:srgbClr val="0000FF"/>
                </a:solidFill>
              </a:rPr>
              <a:t> </a:t>
            </a:r>
            <a:r>
              <a:rPr lang="vi-VN" altLang="en-US" sz="2400" dirty="0" err="1">
                <a:solidFill>
                  <a:srgbClr val="0000FF"/>
                </a:solidFill>
              </a:rPr>
              <a:t>Q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uan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sát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thí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nghiệm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Clo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tác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dụng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với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nước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giải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thích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hiện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tượng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xảy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ra</a:t>
            </a:r>
            <a:r>
              <a:rPr lang="vi-VN" altLang="en-US" sz="2400" b="1" dirty="0">
                <a:solidFill>
                  <a:srgbClr val="0000FF"/>
                </a:solidFill>
              </a:rPr>
              <a:t>.</a:t>
            </a:r>
            <a:endParaRPr lang="en-US" altLang="en-US" sz="2400" b="1" dirty="0" smtClean="0">
              <a:solidFill>
                <a:srgbClr val="0000FF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678637" y="3286918"/>
            <a:ext cx="24384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dung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lục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hắc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quì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tím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mất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clo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399" y="1348581"/>
            <a:ext cx="6526237" cy="535701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/>
          <p:cNvSpPr txBox="1">
            <a:spLocks noChangeArrowheads="1"/>
          </p:cNvSpPr>
          <p:nvPr/>
        </p:nvSpPr>
        <p:spPr bwMode="auto">
          <a:xfrm>
            <a:off x="0" y="685800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TÍNH CHẤT HOÁ HỌC</a:t>
            </a:r>
          </a:p>
        </p:txBody>
      </p:sp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101600" y="1181100"/>
            <a:ext cx="89154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" name="Text Box 11"/>
          <p:cNvSpPr txBox="1">
            <a:spLocks noChangeArrowheads="1"/>
          </p:cNvSpPr>
          <p:nvPr/>
        </p:nvSpPr>
        <p:spPr bwMode="auto">
          <a:xfrm>
            <a:off x="738188" y="4284662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761291" y="1935162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Cl</a:t>
            </a:r>
            <a:r>
              <a:rPr lang="en-US" altLang="en-US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2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 H</a:t>
            </a:r>
            <a:r>
              <a:rPr lang="en-US" altLang="en-US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           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HCl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HClO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1519" name="Object 15"/>
          <p:cNvGraphicFramePr>
            <a:graphicFrameLocks noChangeAspect="1"/>
          </p:cNvGraphicFramePr>
          <p:nvPr>
            <p:extLst/>
          </p:nvPr>
        </p:nvGraphicFramePr>
        <p:xfrm>
          <a:off x="2689225" y="1998715"/>
          <a:ext cx="762000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Equation" r:id="rId3" imgW="393529" imgH="253890" progId="Equation.DSMT4">
                  <p:embed/>
                </p:oleObj>
              </mc:Choice>
              <mc:Fallback>
                <p:oleObj name="Equation" r:id="rId3" imgW="393529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5" y="1998715"/>
                        <a:ext cx="762000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77800" y="2506931"/>
            <a:ext cx="8839200" cy="156966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Cl</a:t>
            </a:r>
            <a:r>
              <a:rPr lang="en-US" alt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HCl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HClO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lục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hắc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axit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quì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tím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chóng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mất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oxi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axit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hipoclorơ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HClO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54928" y="1488923"/>
            <a:ext cx="5578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904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8" grpId="0"/>
      <p:bldP spid="21520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65088" y="381000"/>
            <a:ext cx="482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TÍNH CHẤT HOÁ HỌC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65088" y="986753"/>
            <a:ext cx="8915400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754250" y="1676431"/>
            <a:ext cx="24384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ebdings" panose="05030102010509060703" pitchFamily="18" charset="2"/>
              </a:rPr>
              <a:t></a:t>
            </a:r>
            <a:r>
              <a:rPr lang="en-US" altLang="en-US" sz="2400" dirty="0" smtClean="0">
                <a:solidFill>
                  <a:srgbClr val="0000FF"/>
                </a:solidFill>
              </a:rPr>
              <a:t> </a:t>
            </a:r>
            <a:r>
              <a:rPr lang="vi-VN" altLang="en-US" sz="2400" dirty="0" smtClean="0">
                <a:solidFill>
                  <a:srgbClr val="0000FF"/>
                </a:solidFill>
              </a:rPr>
              <a:t>Q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uan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sát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thí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nghiệm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Clo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tác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dụng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với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NaOH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giải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thích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hiện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tượng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xảy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ra</a:t>
            </a:r>
            <a:r>
              <a:rPr lang="vi-VN" altLang="en-US" sz="2400" b="1" dirty="0" smtClean="0">
                <a:solidFill>
                  <a:srgbClr val="0000FF"/>
                </a:solidFill>
              </a:rPr>
              <a:t>.</a:t>
            </a:r>
            <a:endParaRPr lang="en-US" altLang="en-US" sz="2400" b="1" dirty="0" smtClean="0">
              <a:solidFill>
                <a:srgbClr val="0000FF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705600" y="3733800"/>
            <a:ext cx="24384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Thu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suốt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mất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quì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clo nao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88" y="1404266"/>
            <a:ext cx="6640512" cy="545373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/>
          <p:cNvSpPr txBox="1">
            <a:spLocks noChangeArrowheads="1"/>
          </p:cNvSpPr>
          <p:nvPr/>
        </p:nvSpPr>
        <p:spPr bwMode="auto">
          <a:xfrm>
            <a:off x="0" y="209462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TÍNH CHẤT HOÁ HỌC</a:t>
            </a:r>
          </a:p>
        </p:txBody>
      </p:sp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0" y="853956"/>
            <a:ext cx="89154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" name="Text Box 11"/>
          <p:cNvSpPr txBox="1">
            <a:spLocks noChangeArrowheads="1"/>
          </p:cNvSpPr>
          <p:nvPr/>
        </p:nvSpPr>
        <p:spPr bwMode="auto">
          <a:xfrm>
            <a:off x="738188" y="4284662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761291" y="1935162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Cl</a:t>
            </a:r>
            <a:r>
              <a:rPr lang="en-US" altLang="en-US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2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 H</a:t>
            </a:r>
            <a:r>
              <a:rPr lang="en-US" altLang="en-US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           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HCl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HClO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151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835562"/>
              </p:ext>
            </p:extLst>
          </p:nvPr>
        </p:nvGraphicFramePr>
        <p:xfrm>
          <a:off x="2689225" y="1998715"/>
          <a:ext cx="762000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8" name="Equation" r:id="rId4" imgW="393529" imgH="253890" progId="Equation.DSMT4">
                  <p:embed/>
                </p:oleObj>
              </mc:Choice>
              <mc:Fallback>
                <p:oleObj name="Equation" r:id="rId4" imgW="393529" imgH="25389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5" y="1998715"/>
                        <a:ext cx="762000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77800" y="2506931"/>
            <a:ext cx="8839200" cy="156966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Cl</a:t>
            </a:r>
            <a:r>
              <a:rPr lang="en-US" alt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HCl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HClO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lục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hắc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axit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quì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tím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chóng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mất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oxi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axit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hipoclorơ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HClO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80987" y="4138504"/>
            <a:ext cx="5578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NaOH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33400" y="4563163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 Cl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2   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+   2NaOH         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NaCl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+  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NaClO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+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O </a:t>
            </a: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320153"/>
              </p:ext>
            </p:extLst>
          </p:nvPr>
        </p:nvGraphicFramePr>
        <p:xfrm>
          <a:off x="3070225" y="4610246"/>
          <a:ext cx="762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9" name="Equation" r:id="rId6" imgW="393529" imgH="203112" progId="Equation.DSMT4">
                  <p:embed/>
                </p:oleObj>
              </mc:Choice>
              <mc:Fallback>
                <p:oleObj name="Equation" r:id="rId6" imgW="393529" imgH="203112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225" y="4610246"/>
                        <a:ext cx="7620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utoShape 35"/>
          <p:cNvSpPr>
            <a:spLocks/>
          </p:cNvSpPr>
          <p:nvPr/>
        </p:nvSpPr>
        <p:spPr bwMode="auto">
          <a:xfrm rot="16200000">
            <a:off x="5681003" y="3409540"/>
            <a:ext cx="304800" cy="3505200"/>
          </a:xfrm>
          <a:prstGeom prst="leftBrace">
            <a:avLst>
              <a:gd name="adj1" fmla="val 95833"/>
              <a:gd name="adj2" fmla="val 4999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4876800" y="5280645"/>
            <a:ext cx="17123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Gia-ven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54928" y="1488923"/>
            <a:ext cx="5578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151691" y="5677520"/>
            <a:ext cx="8458200" cy="946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Dung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muối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natri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clorua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natri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hipoclorit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ven.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Giaven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tẩy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3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8" grpId="0"/>
      <p:bldP spid="21520" grpId="0" animBg="1"/>
      <p:bldP spid="13" grpId="0"/>
      <p:bldP spid="14" grpId="0"/>
      <p:bldP spid="16" grpId="0" animBg="1"/>
      <p:bldP spid="17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2743200" y="371475"/>
            <a:ext cx="3282950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8196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</a:p>
        </p:txBody>
      </p:sp>
      <p:pic>
        <p:nvPicPr>
          <p:cNvPr id="16387" name="Picture 3" descr="ho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7620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grpSp>
        <p:nvGrpSpPr>
          <p:cNvPr id="13316" name="Group 23"/>
          <p:cNvGrpSpPr>
            <a:grpSpLocks/>
          </p:cNvGrpSpPr>
          <p:nvPr/>
        </p:nvGrpSpPr>
        <p:grpSpPr bwMode="auto">
          <a:xfrm>
            <a:off x="685800" y="3352800"/>
            <a:ext cx="1981200" cy="914400"/>
            <a:chOff x="432" y="2112"/>
            <a:chExt cx="1248" cy="576"/>
          </a:xfrm>
        </p:grpSpPr>
        <p:sp>
          <p:nvSpPr>
            <p:cNvPr id="16398" name="AutoShape 14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32" y="2112"/>
              <a:ext cx="1248" cy="576"/>
            </a:xfrm>
            <a:prstGeom prst="irregularSeal2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0" name="Text Box 18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864" y="2208"/>
              <a:ext cx="25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en-US" sz="36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3317" name="Group 27"/>
          <p:cNvGrpSpPr>
            <a:grpSpLocks/>
          </p:cNvGrpSpPr>
          <p:nvPr/>
        </p:nvGrpSpPr>
        <p:grpSpPr bwMode="auto">
          <a:xfrm>
            <a:off x="3048000" y="4800600"/>
            <a:ext cx="1981200" cy="914400"/>
            <a:chOff x="1920" y="3024"/>
            <a:chExt cx="1248" cy="576"/>
          </a:xfrm>
        </p:grpSpPr>
        <p:sp>
          <p:nvSpPr>
            <p:cNvPr id="16396" name="AutoShape 16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920" y="3024"/>
              <a:ext cx="1248" cy="576"/>
            </a:xfrm>
            <a:prstGeom prst="irregularSeal2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1" name="Text Box 19"/>
            <p:cNvSpPr txBox="1">
              <a:spLocks noChangeArrowheads="1"/>
            </p:cNvSpPr>
            <p:nvPr/>
          </p:nvSpPr>
          <p:spPr bwMode="auto">
            <a:xfrm>
              <a:off x="2352" y="3100"/>
              <a:ext cx="2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 sz="36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13318" name="Group 24"/>
          <p:cNvGrpSpPr>
            <a:grpSpLocks/>
          </p:cNvGrpSpPr>
          <p:nvPr/>
        </p:nvGrpSpPr>
        <p:grpSpPr bwMode="auto">
          <a:xfrm>
            <a:off x="3975100" y="2565400"/>
            <a:ext cx="1981200" cy="914400"/>
            <a:chOff x="2504" y="1616"/>
            <a:chExt cx="1248" cy="576"/>
          </a:xfrm>
        </p:grpSpPr>
        <p:sp>
          <p:nvSpPr>
            <p:cNvPr id="16394" name="AutoShape 15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504" y="1616"/>
              <a:ext cx="1248" cy="576"/>
            </a:xfrm>
            <a:prstGeom prst="irregularSeal2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2" name="Text Box 20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984" y="1712"/>
              <a:ext cx="2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 sz="36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3319" name="Group 25"/>
          <p:cNvGrpSpPr>
            <a:grpSpLocks/>
          </p:cNvGrpSpPr>
          <p:nvPr/>
        </p:nvGrpSpPr>
        <p:grpSpPr bwMode="auto">
          <a:xfrm>
            <a:off x="6172200" y="4343400"/>
            <a:ext cx="1981200" cy="914400"/>
            <a:chOff x="3888" y="2736"/>
            <a:chExt cx="1248" cy="576"/>
          </a:xfrm>
        </p:grpSpPr>
        <p:sp>
          <p:nvSpPr>
            <p:cNvPr id="16392" name="AutoShape 21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888" y="2736"/>
              <a:ext cx="1248" cy="576"/>
            </a:xfrm>
            <a:prstGeom prst="irregularSeal2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4320" y="2812"/>
              <a:ext cx="2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 sz="36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4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6" name="Text Box 40"/>
          <p:cNvSpPr txBox="1">
            <a:spLocks noChangeArrowheads="1"/>
          </p:cNvSpPr>
          <p:nvPr/>
        </p:nvSpPr>
        <p:spPr bwMode="auto">
          <a:xfrm>
            <a:off x="271463" y="1563688"/>
            <a:ext cx="15906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Đáp</a:t>
            </a:r>
            <a:r>
              <a:rPr lang="en-US" altLang="en-US" sz="32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en-US" sz="32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án</a:t>
            </a:r>
            <a:r>
              <a:rPr lang="en-US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</p:txBody>
      </p:sp>
      <p:sp>
        <p:nvSpPr>
          <p:cNvPr id="17411" name="AutoShape 5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6248400"/>
            <a:ext cx="914400" cy="6096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51" name="Oval 55"/>
          <p:cNvSpPr>
            <a:spLocks noChangeArrowheads="1"/>
          </p:cNvSpPr>
          <p:nvPr/>
        </p:nvSpPr>
        <p:spPr bwMode="auto">
          <a:xfrm>
            <a:off x="533400" y="71438"/>
            <a:ext cx="8610600" cy="1676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hiđro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clorua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oxi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412918"/>
              </p:ext>
            </p:extLst>
          </p:nvPr>
        </p:nvGraphicFramePr>
        <p:xfrm>
          <a:off x="1914525" y="1941513"/>
          <a:ext cx="6616701" cy="3235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5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887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4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41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13567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alt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altLang="en-US" sz="2800" b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alt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en-US" sz="2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alt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altLang="en-US" sz="2800" b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009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71667">
                <a:tc>
                  <a:txBody>
                    <a:bodyPr/>
                    <a:lstStyle/>
                    <a:p>
                      <a:endParaRPr lang="en-US" sz="2800" dirty="0" smtClean="0"/>
                    </a:p>
                    <a:p>
                      <a:endParaRPr lang="en-US" sz="2800" dirty="0" smtClean="0"/>
                    </a:p>
                    <a:p>
                      <a:endParaRPr lang="en-US" sz="2800" dirty="0"/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054224" y="2774950"/>
            <a:ext cx="1562735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3025" y="2667000"/>
            <a:ext cx="1219200" cy="8334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407025" y="2779713"/>
            <a:ext cx="1219200" cy="7254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50075" y="2667000"/>
            <a:ext cx="1466216" cy="9858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39" name="TextBox 4"/>
          <p:cNvSpPr txBox="1">
            <a:spLocks noChangeArrowheads="1"/>
          </p:cNvSpPr>
          <p:nvPr/>
        </p:nvSpPr>
        <p:spPr bwMode="auto">
          <a:xfrm>
            <a:off x="4705350" y="6135688"/>
            <a:ext cx="733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7440" name="TextBox 16"/>
          <p:cNvSpPr txBox="1">
            <a:spLocks noChangeArrowheads="1"/>
          </p:cNvSpPr>
          <p:nvPr/>
        </p:nvSpPr>
        <p:spPr bwMode="auto">
          <a:xfrm>
            <a:off x="2786063" y="6135688"/>
            <a:ext cx="733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7441" name="TextBox 17"/>
          <p:cNvSpPr txBox="1">
            <a:spLocks noChangeArrowheads="1"/>
          </p:cNvSpPr>
          <p:nvPr/>
        </p:nvSpPr>
        <p:spPr bwMode="auto">
          <a:xfrm>
            <a:off x="3733800" y="6126163"/>
            <a:ext cx="733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7442" name="TextBox 18"/>
          <p:cNvSpPr txBox="1">
            <a:spLocks noChangeArrowheads="1"/>
          </p:cNvSpPr>
          <p:nvPr/>
        </p:nvSpPr>
        <p:spPr bwMode="auto">
          <a:xfrm>
            <a:off x="1631950" y="6116638"/>
            <a:ext cx="73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7443" name="TextBox 19"/>
          <p:cNvSpPr txBox="1">
            <a:spLocks noChangeArrowheads="1"/>
          </p:cNvSpPr>
          <p:nvPr/>
        </p:nvSpPr>
        <p:spPr bwMode="auto">
          <a:xfrm>
            <a:off x="5835650" y="6221413"/>
            <a:ext cx="73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</a:rPr>
              <a:t>7</a:t>
            </a:r>
          </a:p>
        </p:txBody>
      </p:sp>
      <p:pic>
        <p:nvPicPr>
          <p:cNvPr id="17444" name="Picture 9" descr="Giấy bìa cứng làm hộp quà đẹp, bền lâu | SAIGONGIFTB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 b="7349"/>
          <a:stretch>
            <a:fillRect/>
          </a:stretch>
        </p:blipFill>
        <p:spPr bwMode="auto">
          <a:xfrm>
            <a:off x="1276350" y="5614988"/>
            <a:ext cx="10890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5" name="Picture 8" descr="Hộp quà nhỏ có nơ - Gift shop: qua tang sinh nhat y nghia, qua luu niem,  trang suc han q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18143" r="13142" b="11000"/>
          <a:stretch>
            <a:fillRect/>
          </a:stretch>
        </p:blipFill>
        <p:spPr bwMode="auto">
          <a:xfrm>
            <a:off x="2366963" y="5594350"/>
            <a:ext cx="10541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6" name="Picture 3" descr="present-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5486400"/>
            <a:ext cx="134937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7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5614988"/>
            <a:ext cx="101758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5594350"/>
            <a:ext cx="10191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6" grpId="0" autoUpdateAnimBg="0"/>
      <p:bldP spid="29751" grpId="0" animBg="1" autoUpdateAnimBg="0"/>
      <p:bldP spid="11" grpId="0" autoUpdateAnimBg="0"/>
      <p:bldP spid="12" grpId="0" autoUpdateAnimBg="0"/>
      <p:bldP spid="13" grpId="0" autoUpdateAnimBg="0"/>
      <p:bldP spid="1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1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6248400"/>
            <a:ext cx="914400" cy="6096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381000" y="533400"/>
            <a:ext cx="8458200" cy="18923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 u="sng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gia-ven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35856" name="AutoShape 16"/>
          <p:cNvSpPr>
            <a:spLocks noChangeArrowheads="1"/>
          </p:cNvSpPr>
          <p:nvPr/>
        </p:nvSpPr>
        <p:spPr bwMode="auto">
          <a:xfrm rot="10800000">
            <a:off x="685800" y="3429000"/>
            <a:ext cx="7772400" cy="2665413"/>
          </a:xfrm>
          <a:prstGeom prst="wedgeRoundRectCallout">
            <a:avLst>
              <a:gd name="adj1" fmla="val -25713"/>
              <a:gd name="adj2" fmla="val 4870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en-US" altLang="en-US" b="1" dirty="0"/>
              <a:t> </a:t>
            </a:r>
            <a:r>
              <a:rPr lang="en-US" altLang="en-US" b="1" dirty="0" err="1"/>
              <a:t>NaCl</a:t>
            </a:r>
            <a:r>
              <a:rPr lang="en-US" altLang="en-US" b="1" dirty="0"/>
              <a:t> </a:t>
            </a:r>
            <a:r>
              <a:rPr lang="en-US" altLang="en-US" b="1" dirty="0" err="1"/>
              <a:t>và</a:t>
            </a:r>
            <a:r>
              <a:rPr lang="en-US" altLang="en-US" b="1" dirty="0"/>
              <a:t> </a:t>
            </a:r>
            <a:r>
              <a:rPr lang="en-US" altLang="en-US" b="1" dirty="0" err="1" smtClean="0"/>
              <a:t>NaClO</a:t>
            </a:r>
            <a:r>
              <a:rPr lang="vi-VN" altLang="en-US" b="1" dirty="0" smtClean="0"/>
              <a:t>.</a:t>
            </a:r>
            <a:endParaRPr lang="en-US" altLang="en-US" b="1" dirty="0"/>
          </a:p>
          <a:p>
            <a:pPr eaLnBrk="1" hangingPunct="1">
              <a:buFontTx/>
              <a:buAutoNum type="alphaUcPeriod"/>
            </a:pPr>
            <a:r>
              <a:rPr lang="en-US" altLang="en-US" b="1" dirty="0"/>
              <a:t> </a:t>
            </a:r>
            <a:r>
              <a:rPr lang="en-US" altLang="en-US" b="1" dirty="0" err="1"/>
              <a:t>NaClO</a:t>
            </a:r>
            <a:r>
              <a:rPr lang="en-US" altLang="en-US" b="1" dirty="0"/>
              <a:t> </a:t>
            </a:r>
            <a:r>
              <a:rPr lang="en-US" altLang="en-US" b="1" dirty="0" err="1"/>
              <a:t>và</a:t>
            </a:r>
            <a:r>
              <a:rPr lang="en-US" altLang="en-US" b="1" dirty="0"/>
              <a:t> </a:t>
            </a:r>
            <a:r>
              <a:rPr lang="en-US" altLang="en-US" b="1" dirty="0" smtClean="0"/>
              <a:t>H</a:t>
            </a:r>
            <a:r>
              <a:rPr lang="en-US" altLang="en-US" b="1" baseline="-25000" dirty="0" smtClean="0"/>
              <a:t>2</a:t>
            </a:r>
            <a:r>
              <a:rPr lang="en-US" altLang="en-US" b="1" dirty="0" smtClean="0"/>
              <a:t>O</a:t>
            </a:r>
            <a:r>
              <a:rPr lang="vi-VN" altLang="en-US" b="1" dirty="0" smtClean="0"/>
              <a:t>.</a:t>
            </a:r>
            <a:endParaRPr lang="en-US" altLang="en-US" b="1" dirty="0"/>
          </a:p>
          <a:p>
            <a:pPr eaLnBrk="1" hangingPunct="1">
              <a:buFontTx/>
              <a:buAutoNum type="alphaUcPeriod"/>
            </a:pPr>
            <a:r>
              <a:rPr lang="en-US" altLang="en-US" b="1" dirty="0"/>
              <a:t> </a:t>
            </a:r>
            <a:r>
              <a:rPr lang="en-US" altLang="en-US" b="1" dirty="0" err="1"/>
              <a:t>NaCl</a:t>
            </a:r>
            <a:r>
              <a:rPr lang="en-US" altLang="en-US" b="1" dirty="0"/>
              <a:t> </a:t>
            </a:r>
            <a:r>
              <a:rPr lang="en-US" altLang="en-US" b="1" dirty="0" err="1"/>
              <a:t>và</a:t>
            </a:r>
            <a:r>
              <a:rPr lang="en-US" altLang="en-US" b="1" dirty="0"/>
              <a:t> </a:t>
            </a:r>
            <a:r>
              <a:rPr lang="en-US" altLang="en-US" b="1" dirty="0" smtClean="0"/>
              <a:t>H</a:t>
            </a:r>
            <a:r>
              <a:rPr lang="en-US" altLang="en-US" b="1" baseline="-25000" dirty="0" smtClean="0"/>
              <a:t>2</a:t>
            </a:r>
            <a:r>
              <a:rPr lang="en-US" altLang="en-US" b="1" dirty="0" smtClean="0"/>
              <a:t>O</a:t>
            </a:r>
            <a:r>
              <a:rPr lang="vi-VN" altLang="en-US" b="1" dirty="0" smtClean="0"/>
              <a:t>.</a:t>
            </a:r>
            <a:r>
              <a:rPr lang="en-US" altLang="en-US" b="1" dirty="0" smtClean="0"/>
              <a:t> </a:t>
            </a:r>
            <a:endParaRPr lang="en-US" altLang="en-US" b="1" dirty="0"/>
          </a:p>
          <a:p>
            <a:pPr eaLnBrk="1" hangingPunct="1">
              <a:buFontTx/>
              <a:buAutoNum type="alphaUcPeriod"/>
            </a:pPr>
            <a:r>
              <a:rPr lang="en-US" altLang="en-US" b="1" dirty="0"/>
              <a:t> </a:t>
            </a:r>
            <a:r>
              <a:rPr lang="en-US" altLang="en-US" b="1" dirty="0" err="1"/>
              <a:t>NaCl</a:t>
            </a:r>
            <a:r>
              <a:rPr lang="en-US" altLang="en-US" b="1" dirty="0"/>
              <a:t>, </a:t>
            </a:r>
            <a:r>
              <a:rPr lang="en-US" altLang="en-US" b="1" dirty="0" err="1"/>
              <a:t>NaClO</a:t>
            </a:r>
            <a:r>
              <a:rPr lang="en-US" altLang="en-US" b="1" dirty="0"/>
              <a:t> </a:t>
            </a:r>
            <a:r>
              <a:rPr lang="en-US" altLang="en-US" b="1" dirty="0" err="1"/>
              <a:t>và</a:t>
            </a:r>
            <a:r>
              <a:rPr lang="en-US" altLang="en-US" b="1" dirty="0"/>
              <a:t> </a:t>
            </a:r>
            <a:r>
              <a:rPr lang="en-US" altLang="en-US" b="1" dirty="0" smtClean="0"/>
              <a:t>H</a:t>
            </a:r>
            <a:r>
              <a:rPr lang="en-US" altLang="en-US" b="1" baseline="-25000" dirty="0" smtClean="0"/>
              <a:t>2</a:t>
            </a:r>
            <a:r>
              <a:rPr lang="en-US" altLang="en-US" b="1" dirty="0" smtClean="0"/>
              <a:t>O</a:t>
            </a:r>
            <a:r>
              <a:rPr lang="vi-VN" altLang="en-US" b="1" dirty="0" smtClean="0"/>
              <a:t>.</a:t>
            </a:r>
            <a:r>
              <a:rPr lang="en-US" altLang="en-US" b="1" dirty="0" smtClean="0"/>
              <a:t> </a:t>
            </a:r>
            <a:endParaRPr lang="en-US" altLang="en-US" b="1" dirty="0"/>
          </a:p>
          <a:p>
            <a:pPr eaLnBrk="1" hangingPunct="1"/>
            <a:endParaRPr lang="en-US" altLang="en-US" b="1" dirty="0"/>
          </a:p>
          <a:p>
            <a:pPr eaLnBrk="1" hangingPunct="1">
              <a:buFontTx/>
              <a:buAutoNum type="alphaUcPeriod"/>
            </a:pPr>
            <a:endParaRPr lang="en-US" altLang="en-US" b="1" dirty="0"/>
          </a:p>
        </p:txBody>
      </p:sp>
      <p:sp>
        <p:nvSpPr>
          <p:cNvPr id="35857" name="Oval 17"/>
          <p:cNvSpPr>
            <a:spLocks noChangeArrowheads="1"/>
          </p:cNvSpPr>
          <p:nvPr/>
        </p:nvSpPr>
        <p:spPr bwMode="auto">
          <a:xfrm>
            <a:off x="701675" y="4876800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5" grpId="0" animBg="1"/>
      <p:bldP spid="35856" grpId="0" animBg="1"/>
      <p:bldP spid="358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52400" y="2147888"/>
            <a:ext cx="91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AutoShape 1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6248400"/>
            <a:ext cx="914400" cy="6096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609600" y="304800"/>
            <a:ext cx="8229600" cy="1676400"/>
          </a:xfrm>
          <a:prstGeom prst="ellipse">
            <a:avLst/>
          </a:prstGeom>
          <a:solidFill>
            <a:srgbClr val="F8F8A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đúng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2209800" y="288925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2" name="Rectangle 1"/>
          <p:cNvSpPr>
            <a:spLocks noChangeArrowheads="1"/>
          </p:cNvSpPr>
          <p:nvPr/>
        </p:nvSpPr>
        <p:spPr bwMode="auto">
          <a:xfrm>
            <a:off x="2286000" y="2198688"/>
            <a:ext cx="4572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AutoNum type="alphaUcPeriod"/>
            </a:pPr>
            <a:r>
              <a:rPr lang="vi-VN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vi-VN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lphaUcPeriod"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Ít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tan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vi-VN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lphaUcPeriod"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độc</a:t>
            </a:r>
            <a:r>
              <a:rPr lang="vi-VN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lphaUcPeriod"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tẩy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màu</a:t>
            </a:r>
            <a:r>
              <a:rPr lang="vi-VN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3" grpId="0" animBg="1" autoUpdateAnimBg="0"/>
      <p:bldP spid="37910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9" name="Object 11"/>
          <p:cNvGraphicFramePr>
            <a:graphicFrameLocks noChangeAspect="1"/>
          </p:cNvGraphicFramePr>
          <p:nvPr/>
        </p:nvGraphicFramePr>
        <p:xfrm>
          <a:off x="7239000" y="5080000"/>
          <a:ext cx="207010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5080000"/>
                        <a:ext cx="2070100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10"/>
          <p:cNvSpPr txBox="1">
            <a:spLocks noChangeArrowheads="1"/>
          </p:cNvSpPr>
          <p:nvPr/>
        </p:nvSpPr>
        <p:spPr bwMode="auto">
          <a:xfrm>
            <a:off x="1219200" y="504927"/>
            <a:ext cx="6781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30 - </a:t>
            </a: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26: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151" name="Object 13"/>
          <p:cNvGraphicFramePr>
            <a:graphicFrameLocks noChangeAspect="1"/>
          </p:cNvGraphicFramePr>
          <p:nvPr/>
        </p:nvGraphicFramePr>
        <p:xfrm>
          <a:off x="71438" y="76200"/>
          <a:ext cx="131921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3" name="Clip" r:id="rId6" imgW="1278331" imgH="1273759" progId="MS_ClipArt_Gallery.2">
                  <p:embed/>
                </p:oleObj>
              </mc:Choice>
              <mc:Fallback>
                <p:oleObj name="Clip" r:id="rId6" imgW="1278331" imgH="1273759" progId="MS_ClipArt_Gallery.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76200"/>
                        <a:ext cx="1319212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03766" y="2230588"/>
            <a:ext cx="3886200" cy="4419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84766" y="5049988"/>
            <a:ext cx="99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7E2077"/>
                </a:solidFill>
                <a:effectLst/>
                <a:uLnTx/>
                <a:uFillTx/>
              </a:rPr>
              <a:t>ClO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632366" y="2535388"/>
            <a:ext cx="106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</a:rPr>
              <a:t>17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56166" y="3449788"/>
            <a:ext cx="1447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7E2077"/>
                </a:solidFill>
                <a:effectLst/>
                <a:uLnTx/>
                <a:uFillTx/>
              </a:rPr>
              <a:t>Cl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03766" y="6040588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[Ne]3s</a:t>
            </a:r>
            <a:r>
              <a:rPr kumimoji="0" lang="en-US" altLang="en-US" sz="3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alt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3p</a:t>
            </a:r>
            <a:r>
              <a:rPr kumimoji="0" lang="en-US" altLang="en-US" sz="3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</a:t>
            </a:r>
            <a:endParaRPr kumimoji="0" lang="en-US" altLang="en-US" sz="36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070766" y="2611588"/>
            <a:ext cx="990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</a:rPr>
              <a:t>35,45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93966" y="2154388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SỐ HIỆU</a:t>
            </a: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1946566" y="2459188"/>
            <a:ext cx="9144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93966" y="3373588"/>
            <a:ext cx="198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KÍ HIỆU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HÓA HỌC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1946566" y="3830788"/>
            <a:ext cx="6096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93966" y="5126188"/>
            <a:ext cx="205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TÊN NGUYÊN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TỐ</a:t>
            </a: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2175166" y="5507188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6518566" y="2001988"/>
            <a:ext cx="2819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NGUYÊN TỬ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KHỐI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6061366" y="2535388"/>
            <a:ext cx="685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/>
      <p:bldP spid="16" grpId="0"/>
      <p:bldP spid="18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52400" y="2147888"/>
            <a:ext cx="91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949" name="Group 13"/>
          <p:cNvGrpSpPr>
            <a:grpSpLocks/>
          </p:cNvGrpSpPr>
          <p:nvPr/>
        </p:nvGrpSpPr>
        <p:grpSpPr bwMode="auto">
          <a:xfrm>
            <a:off x="533400" y="685800"/>
            <a:ext cx="8229600" cy="2286000"/>
            <a:chOff x="384" y="144"/>
            <a:chExt cx="5136" cy="1296"/>
          </a:xfrm>
          <a:solidFill>
            <a:srgbClr val="66FF33"/>
          </a:solidFill>
        </p:grpSpPr>
        <p:sp>
          <p:nvSpPr>
            <p:cNvPr id="23560" name="AutoShape 4"/>
            <p:cNvSpPr>
              <a:spLocks noChangeArrowheads="1"/>
            </p:cNvSpPr>
            <p:nvPr/>
          </p:nvSpPr>
          <p:spPr bwMode="auto">
            <a:xfrm>
              <a:off x="384" y="144"/>
              <a:ext cx="5136" cy="1296"/>
            </a:xfrm>
            <a:prstGeom prst="horizontalScroll">
              <a:avLst>
                <a:gd name="adj" fmla="val 125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800" smtClean="0"/>
            </a:p>
          </p:txBody>
        </p:sp>
        <p:sp>
          <p:nvSpPr>
            <p:cNvPr id="39941" name="Text Box 5"/>
            <p:cNvSpPr txBox="1">
              <a:spLocks noChangeArrowheads="1"/>
            </p:cNvSpPr>
            <p:nvPr/>
          </p:nvSpPr>
          <p:spPr bwMode="auto">
            <a:xfrm>
              <a:off x="576" y="336"/>
              <a:ext cx="4704" cy="89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  <a:defRPr/>
              </a:pPr>
              <a:r>
                <a:rPr lang="en-US" altLang="en-US" sz="3200" b="1" u="sng" dirty="0" err="1"/>
                <a:t>Câu</a:t>
              </a:r>
              <a:r>
                <a:rPr lang="en-US" altLang="en-US" sz="3200" b="1" u="sng" dirty="0"/>
                <a:t> 4</a:t>
              </a:r>
              <a:r>
                <a:rPr lang="en-US" altLang="en-US" sz="3200" b="1" dirty="0"/>
                <a:t>: </a:t>
              </a:r>
              <a:r>
                <a:rPr lang="en-US" altLang="en-US" sz="3200" b="1" dirty="0" err="1"/>
                <a:t>Sau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khi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làm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thí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nghiệm</a:t>
              </a:r>
              <a:r>
                <a:rPr lang="en-US" altLang="en-US" sz="3200" b="1" dirty="0"/>
                <a:t>, </a:t>
              </a:r>
              <a:r>
                <a:rPr lang="en-US" altLang="en-US" sz="3200" b="1" dirty="0" err="1"/>
                <a:t>một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lượng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khí</a:t>
              </a:r>
              <a:r>
                <a:rPr lang="en-US" altLang="en-US" sz="3200" b="1" dirty="0"/>
                <a:t> Cl</a:t>
              </a:r>
              <a:r>
                <a:rPr lang="en-US" altLang="en-US" sz="3200" b="1" baseline="-25000" dirty="0"/>
                <a:t>2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còn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dư</a:t>
              </a:r>
              <a:r>
                <a:rPr lang="en-US" altLang="en-US" sz="3200" b="1" dirty="0"/>
                <a:t>. </a:t>
              </a:r>
              <a:r>
                <a:rPr lang="en-US" altLang="en-US" sz="3200" b="1" dirty="0" err="1"/>
                <a:t>Người</a:t>
              </a:r>
              <a:r>
                <a:rPr lang="en-US" altLang="en-US" sz="3200" b="1" dirty="0"/>
                <a:t> ta </a:t>
              </a:r>
              <a:r>
                <a:rPr lang="en-US" altLang="en-US" sz="3200" b="1" dirty="0" err="1"/>
                <a:t>loại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bỏ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bằng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cách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sục</a:t>
              </a:r>
              <a:r>
                <a:rPr lang="en-US" altLang="en-US" sz="3200" b="1" dirty="0"/>
                <a:t> </a:t>
              </a:r>
              <a:r>
                <a:rPr lang="en-US" altLang="en-US" sz="3200" b="1" dirty="0" err="1"/>
                <a:t>khí</a:t>
              </a:r>
              <a:r>
                <a:rPr lang="en-US" altLang="en-US" sz="3200" b="1" dirty="0"/>
                <a:t> Cl</a:t>
              </a:r>
              <a:r>
                <a:rPr lang="en-US" altLang="en-US" sz="3200" b="1" baseline="-25000" dirty="0"/>
                <a:t>2 </a:t>
              </a:r>
              <a:r>
                <a:rPr lang="en-US" altLang="en-US" sz="3200" b="1" dirty="0" err="1"/>
                <a:t>d</a:t>
              </a:r>
              <a:r>
                <a:rPr lang="en-US" altLang="en-US" b="1" dirty="0" err="1"/>
                <a:t>ư</a:t>
              </a:r>
              <a:r>
                <a:rPr lang="en-US" altLang="en-US" b="1" dirty="0"/>
                <a:t> </a:t>
              </a:r>
              <a:r>
                <a:rPr lang="en-US" altLang="en-US" b="1" dirty="0" err="1" smtClean="0"/>
                <a:t>vào</a:t>
              </a:r>
              <a:r>
                <a:rPr lang="en-US" altLang="en-US" b="1" dirty="0" smtClean="0"/>
                <a:t> </a:t>
              </a:r>
              <a:endParaRPr lang="en-US" altLang="en-US" b="1" dirty="0"/>
            </a:p>
          </p:txBody>
        </p:sp>
      </p:grpSp>
      <p:sp>
        <p:nvSpPr>
          <p:cNvPr id="20484" name="AutoShape 1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6248400"/>
            <a:ext cx="914400" cy="6096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56" name="Cloud"/>
          <p:cNvSpPr>
            <a:spLocks noChangeAspect="1" noEditPoints="1" noChangeArrowheads="1"/>
          </p:cNvSpPr>
          <p:nvPr/>
        </p:nvSpPr>
        <p:spPr bwMode="auto">
          <a:xfrm>
            <a:off x="1371600" y="2836863"/>
            <a:ext cx="7010400" cy="394493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ung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HCl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B. 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ung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NaOH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C. 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ung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NaCl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D. 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ước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960" name="Oval 24"/>
          <p:cNvSpPr>
            <a:spLocks noChangeArrowheads="1"/>
          </p:cNvSpPr>
          <p:nvPr/>
        </p:nvSpPr>
        <p:spPr bwMode="auto">
          <a:xfrm>
            <a:off x="2286000" y="3962400"/>
            <a:ext cx="6858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7" name="AutoShape 8" descr="VỎ HỘP QUÀ TẶNG - Home | Facebook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6" grpId="0" animBg="1" autoUpdateAnimBg="0"/>
      <p:bldP spid="39960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o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003300"/>
            <a:ext cx="9144000" cy="7620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52400" y="1219200"/>
            <a:ext cx="693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Hoàn thành sơ đồ phản ứng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04775" y="1981200"/>
            <a:ext cx="964882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 eaLnBrk="1" hangingPunct="1">
              <a:lnSpc>
                <a:spcPct val="10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n-US" altLang="en-US" sz="3200" dirty="0" smtClean="0">
                <a:latin typeface="Times New Roman" panose="02020603050405020304" pitchFamily="18" charset="0"/>
              </a:rPr>
              <a:t> Zn</a:t>
            </a:r>
            <a:r>
              <a:rPr lang="en-US" altLang="en-US" sz="3200" baseline="-25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   +     Cl</a:t>
            </a:r>
            <a:r>
              <a:rPr lang="en-US" altLang="en-US" sz="3200" baseline="-25000" dirty="0" smtClean="0">
                <a:latin typeface="Times New Roman" panose="02020603050405020304" pitchFamily="18" charset="0"/>
              </a:rPr>
              <a:t>2  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                     </a:t>
            </a:r>
          </a:p>
          <a:p>
            <a:pPr marL="514350" indent="-514350" eaLnBrk="1" hangingPunct="1">
              <a:lnSpc>
                <a:spcPct val="10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n-US" altLang="en-US" sz="3200" dirty="0" smtClean="0">
                <a:latin typeface="Times New Roman" panose="02020603050405020304" pitchFamily="18" charset="0"/>
              </a:rPr>
              <a:t> Cl</a:t>
            </a:r>
            <a:r>
              <a:rPr lang="en-US" altLang="en-US" sz="3200" baseline="-25000" dirty="0" smtClean="0">
                <a:latin typeface="Times New Roman" panose="02020603050405020304" pitchFamily="18" charset="0"/>
              </a:rPr>
              <a:t>2 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  +      H</a:t>
            </a:r>
            <a:r>
              <a:rPr lang="en-US" altLang="en-US" sz="3200" baseline="-25000" dirty="0" smtClean="0">
                <a:latin typeface="Times New Roman" panose="02020603050405020304" pitchFamily="18" charset="0"/>
              </a:rPr>
              <a:t>2 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                      </a:t>
            </a:r>
          </a:p>
          <a:p>
            <a:pPr marL="514350" indent="-514350" eaLnBrk="1" hangingPunct="1">
              <a:lnSpc>
                <a:spcPct val="10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n-US" altLang="en-US" sz="3200" dirty="0" smtClean="0">
                <a:latin typeface="Times New Roman" panose="02020603050405020304" pitchFamily="18" charset="0"/>
              </a:rPr>
              <a:t> Cl</a:t>
            </a:r>
            <a:r>
              <a:rPr lang="en-US" altLang="en-US" sz="3200" baseline="-25000" dirty="0" smtClean="0">
                <a:latin typeface="Times New Roman" panose="02020603050405020304" pitchFamily="18" charset="0"/>
              </a:rPr>
              <a:t>2 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   +     H</a:t>
            </a:r>
            <a:r>
              <a:rPr lang="en-US" altLang="en-US" sz="3200" baseline="-25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O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dirty="0" smtClean="0">
                <a:latin typeface="Times New Roman" panose="02020603050405020304" pitchFamily="18" charset="0"/>
              </a:rPr>
              <a:t>4.    </a:t>
            </a:r>
            <a:r>
              <a:rPr lang="pt-BR" altLang="en-US" dirty="0" smtClean="0">
                <a:latin typeface="Times New Roman" panose="02020603050405020304" pitchFamily="18" charset="0"/>
              </a:rPr>
              <a:t>Cl</a:t>
            </a:r>
            <a:r>
              <a:rPr lang="pt-BR" altLang="en-US" baseline="-25000" dirty="0" smtClean="0">
                <a:latin typeface="Times New Roman" panose="02020603050405020304" pitchFamily="18" charset="0"/>
              </a:rPr>
              <a:t>2</a:t>
            </a:r>
            <a:r>
              <a:rPr lang="pt-BR" altLang="en-US" dirty="0" smtClean="0">
                <a:latin typeface="Times New Roman" panose="02020603050405020304" pitchFamily="18" charset="0"/>
              </a:rPr>
              <a:t>     +     2NaOH</a:t>
            </a:r>
            <a:endParaRPr lang="en-US" altLang="en-US" sz="3200" dirty="0" smtClean="0">
              <a:latin typeface="Times New Roman" panose="02020603050405020304" pitchFamily="18" charset="0"/>
            </a:endParaRPr>
          </a:p>
        </p:txBody>
      </p:sp>
      <p:graphicFrame>
        <p:nvGraphicFramePr>
          <p:cNvPr id="276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796724"/>
              </p:ext>
            </p:extLst>
          </p:nvPr>
        </p:nvGraphicFramePr>
        <p:xfrm>
          <a:off x="3657600" y="1917700"/>
          <a:ext cx="1066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7" name="Equation" r:id="rId5" imgW="431613" imgH="228501" progId="Equation.DSMT4">
                  <p:embed/>
                </p:oleObj>
              </mc:Choice>
              <mc:Fallback>
                <p:oleObj name="Equation" r:id="rId5" imgW="431613" imgH="228501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917700"/>
                        <a:ext cx="1066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527308"/>
              </p:ext>
            </p:extLst>
          </p:nvPr>
        </p:nvGraphicFramePr>
        <p:xfrm>
          <a:off x="3657600" y="2705100"/>
          <a:ext cx="1066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8" name="Equation" r:id="rId7" imgW="431613" imgH="228501" progId="Equation.DSMT4">
                  <p:embed/>
                </p:oleObj>
              </mc:Choice>
              <mc:Fallback>
                <p:oleObj name="Equation" r:id="rId7" imgW="431613" imgH="228501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705100"/>
                        <a:ext cx="1066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8" name="Object 10"/>
          <p:cNvGraphicFramePr>
            <a:graphicFrameLocks noChangeAspect="1"/>
          </p:cNvGraphicFramePr>
          <p:nvPr/>
        </p:nvGraphicFramePr>
        <p:xfrm>
          <a:off x="3810000" y="3578225"/>
          <a:ext cx="762000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9" name="Equation" r:id="rId8" imgW="393529" imgH="253890" progId="Equation.DSMT4">
                  <p:embed/>
                </p:oleObj>
              </mc:Choice>
              <mc:Fallback>
                <p:oleObj name="Equation" r:id="rId8" imgW="393529" imgH="25389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578225"/>
                        <a:ext cx="762000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087060"/>
              </p:ext>
            </p:extLst>
          </p:nvPr>
        </p:nvGraphicFramePr>
        <p:xfrm>
          <a:off x="3810000" y="4164013"/>
          <a:ext cx="914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0" name="Equation" r:id="rId10" imgW="393529" imgH="203112" progId="Equation.DSMT4">
                  <p:embed/>
                </p:oleObj>
              </mc:Choice>
              <mc:Fallback>
                <p:oleObj name="Equation" r:id="rId10" imgW="393529" imgH="20311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164013"/>
                        <a:ext cx="9144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740275" y="1971675"/>
            <a:ext cx="1162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</a:rPr>
              <a:t>ZnCl</a:t>
            </a:r>
            <a:r>
              <a:rPr lang="en-US" altLang="en-US" baseline="-25000">
                <a:solidFill>
                  <a:schemeClr val="tx1"/>
                </a:solidFill>
                <a:latin typeface="Times New Roman" panose="02020603050405020304" pitchFamily="18" charset="0"/>
              </a:rPr>
              <a:t>2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800600" y="2814638"/>
            <a:ext cx="1149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2HCl</a:t>
            </a:r>
            <a:r>
              <a:rPr lang="en-US" altLang="en-US" baseline="-250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00600" y="3490913"/>
            <a:ext cx="2689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HCl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+  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HClO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40275" y="4119563"/>
            <a:ext cx="3838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>
                <a:solidFill>
                  <a:schemeClr val="tx1"/>
                </a:solidFill>
                <a:latin typeface="Times New Roman" panose="02020603050405020304" pitchFamily="18" charset="0"/>
              </a:rPr>
              <a:t>NaCl</a:t>
            </a:r>
            <a:r>
              <a:rPr lang="en-US" altLang="en-US" baseline="-250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pt-BR" altLang="en-US">
                <a:solidFill>
                  <a:schemeClr val="tx1"/>
                </a:solidFill>
                <a:latin typeface="Times New Roman" panose="02020603050405020304" pitchFamily="18" charset="0"/>
              </a:rPr>
              <a:t> +   NaClO  +  H</a:t>
            </a:r>
            <a:r>
              <a:rPr lang="pt-BR" altLang="en-US" baseline="-2500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pt-BR" altLang="en-US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  <a:endParaRPr lang="en-US" altLang="en-US" sz="3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5" grpId="0"/>
      <p:bldP spid="2" grpId="0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ho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003300"/>
            <a:ext cx="9144000" cy="7620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09538" y="1219200"/>
            <a:ext cx="868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</a:rPr>
              <a:t>Hoàn thành sơ đồ phản ứng sau: 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28600" y="2111375"/>
            <a:ext cx="8686800" cy="350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</a:t>
            </a: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</a:rPr>
              <a:t>Nước clo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</a:rPr>
              <a:t>Hiđro clorua                  Clo               nước gia ven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Kẽm clorua </a:t>
            </a:r>
          </a:p>
        </p:txBody>
      </p:sp>
      <p:graphicFrame>
        <p:nvGraphicFramePr>
          <p:cNvPr id="25610" name="Object 10"/>
          <p:cNvGraphicFramePr>
            <a:graphicFrameLocks noChangeAspect="1"/>
          </p:cNvGraphicFramePr>
          <p:nvPr/>
        </p:nvGraphicFramePr>
        <p:xfrm>
          <a:off x="5021263" y="3595688"/>
          <a:ext cx="1057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8" name="Equation" r:id="rId5" imgW="469696" imgH="203112" progId="Equation.DSMT4">
                  <p:embed/>
                </p:oleObj>
              </mc:Choice>
              <mc:Fallback>
                <p:oleObj name="Equation" r:id="rId5" imgW="469696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1263" y="3595688"/>
                        <a:ext cx="1057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4394200" y="4197350"/>
            <a:ext cx="482600" cy="762000"/>
            <a:chOff x="2768" y="2644"/>
            <a:chExt cx="304" cy="480"/>
          </a:xfrm>
        </p:grpSpPr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>
              <a:off x="2800" y="264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Text Box 14"/>
            <p:cNvSpPr txBox="1">
              <a:spLocks noChangeArrowheads="1"/>
            </p:cNvSpPr>
            <p:nvPr/>
          </p:nvSpPr>
          <p:spPr bwMode="auto">
            <a:xfrm>
              <a:off x="2768" y="2692"/>
              <a:ext cx="3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  <a:latin typeface="Times New Roman" panose="02020603050405020304" pitchFamily="18" charset="0"/>
                </a:rPr>
                <a:t>(1)</a:t>
              </a:r>
            </a:p>
          </p:txBody>
        </p:sp>
      </p:grpSp>
      <p:grpSp>
        <p:nvGrpSpPr>
          <p:cNvPr id="22535" name="Group 24"/>
          <p:cNvGrpSpPr>
            <a:grpSpLocks/>
          </p:cNvGrpSpPr>
          <p:nvPr/>
        </p:nvGrpSpPr>
        <p:grpSpPr bwMode="auto">
          <a:xfrm>
            <a:off x="4424363" y="2713038"/>
            <a:ext cx="528637" cy="838200"/>
            <a:chOff x="2787" y="1709"/>
            <a:chExt cx="333" cy="528"/>
          </a:xfrm>
        </p:grpSpPr>
        <p:sp>
          <p:nvSpPr>
            <p:cNvPr id="22539" name="Line 16"/>
            <p:cNvSpPr>
              <a:spLocks noChangeShapeType="1"/>
            </p:cNvSpPr>
            <p:nvPr/>
          </p:nvSpPr>
          <p:spPr bwMode="auto">
            <a:xfrm flipV="1">
              <a:off x="2803" y="1709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Text Box 17"/>
            <p:cNvSpPr txBox="1">
              <a:spLocks noChangeArrowheads="1"/>
            </p:cNvSpPr>
            <p:nvPr/>
          </p:nvSpPr>
          <p:spPr bwMode="auto">
            <a:xfrm>
              <a:off x="2787" y="1837"/>
              <a:ext cx="3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  <a:latin typeface="Times New Roman" panose="02020603050405020304" pitchFamily="18" charset="0"/>
                </a:rPr>
                <a:t>(3)</a:t>
              </a:r>
            </a:p>
          </p:txBody>
        </p:sp>
      </p:grpSp>
      <p:grpSp>
        <p:nvGrpSpPr>
          <p:cNvPr id="22536" name="Group 23"/>
          <p:cNvGrpSpPr>
            <a:grpSpLocks/>
          </p:cNvGrpSpPr>
          <p:nvPr/>
        </p:nvGrpSpPr>
        <p:grpSpPr bwMode="auto">
          <a:xfrm>
            <a:off x="2992438" y="3514725"/>
            <a:ext cx="838200" cy="457200"/>
            <a:chOff x="1885" y="2214"/>
            <a:chExt cx="528" cy="288"/>
          </a:xfrm>
        </p:grpSpPr>
        <p:sp>
          <p:nvSpPr>
            <p:cNvPr id="22537" name="Line 20"/>
            <p:cNvSpPr>
              <a:spLocks noChangeShapeType="1"/>
            </p:cNvSpPr>
            <p:nvPr/>
          </p:nvSpPr>
          <p:spPr bwMode="auto">
            <a:xfrm rot="16200000" flipV="1">
              <a:off x="2149" y="2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Text Box 21"/>
            <p:cNvSpPr txBox="1">
              <a:spLocks noChangeArrowheads="1"/>
            </p:cNvSpPr>
            <p:nvPr/>
          </p:nvSpPr>
          <p:spPr bwMode="auto">
            <a:xfrm rot="-137436">
              <a:off x="2040" y="2214"/>
              <a:ext cx="3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anose="02020603050405020304" pitchFamily="18" charset="0"/>
                </a:rPr>
                <a:t>(2)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  <p:bldP spid="256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9888"/>
            <a:ext cx="44989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2903538"/>
            <a:ext cx="49403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850900"/>
            <a:ext cx="48609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762000"/>
            <a:ext cx="428466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298700"/>
            <a:ext cx="192405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flowers_fr0205-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1507" name="Picture 6" descr="Flower-06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672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Flower-06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3528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Flower-06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292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24" name="Khuc_Ca_Nguoi_GiaoVien_-_Nhom_Hoa_Co_M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12975" y="712788"/>
            <a:ext cx="373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Briquet" panose="020B7200000000000000" pitchFamily="34" charset="0"/>
                <a:ea typeface="+mn-ea"/>
                <a:cs typeface="Times New Roman" panose="02020603050405020304" pitchFamily="18" charset="0"/>
              </a:rPr>
              <a:t>HÖÔÙNG DAÃN VEÀ NHAØ: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4363" y="1281113"/>
            <a:ext cx="7539037" cy="2892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 3, 4, 5, 6 SGK.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III, IV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+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+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chế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30432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31" fill="hold"/>
                                        <p:tgtEl>
                                          <p:spTgt spid="397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24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2400301" y="2743201"/>
            <a:ext cx="418385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35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35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35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2914651" y="5725716"/>
            <a:ext cx="3212306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350">
              <a:latin typeface="Times New Roman" panose="02020603050405020304" pitchFamily="18" charset="0"/>
            </a:endParaRPr>
          </a:p>
        </p:txBody>
      </p:sp>
      <p:grpSp>
        <p:nvGrpSpPr>
          <p:cNvPr id="8200" name="Group 11"/>
          <p:cNvGrpSpPr>
            <a:grpSpLocks/>
          </p:cNvGrpSpPr>
          <p:nvPr/>
        </p:nvGrpSpPr>
        <p:grpSpPr bwMode="auto">
          <a:xfrm>
            <a:off x="0" y="857250"/>
            <a:ext cx="9144000" cy="5148263"/>
            <a:chOff x="0" y="0"/>
            <a:chExt cx="5760" cy="4324"/>
          </a:xfrm>
        </p:grpSpPr>
        <p:pic>
          <p:nvPicPr>
            <p:cNvPr id="8201" name="Picture 5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6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7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8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9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10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6" name="Picture 2" descr="Copy of Bang tuan hoan danh bang d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r="7396" b="4973"/>
          <a:stretch>
            <a:fillRect/>
          </a:stretch>
        </p:blipFill>
        <p:spPr bwMode="auto">
          <a:xfrm rot="5400000">
            <a:off x="2250825" y="-830327"/>
            <a:ext cx="4650581" cy="874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5269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 descr="chlorinee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95600"/>
            <a:ext cx="3733800" cy="358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17"/>
          <p:cNvSpPr txBox="1">
            <a:spLocks noChangeArrowheads="1"/>
          </p:cNvSpPr>
          <p:nvPr/>
        </p:nvSpPr>
        <p:spPr bwMode="auto">
          <a:xfrm>
            <a:off x="152400" y="990600"/>
            <a:ext cx="4387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</a:t>
            </a:r>
            <a:r>
              <a:rPr lang="en-US" altLang="en-US" sz="24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VẬT LÝ</a:t>
            </a: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148" name="Text Box 18"/>
          <p:cNvSpPr txBox="1">
            <a:spLocks noChangeArrowheads="1"/>
          </p:cNvSpPr>
          <p:nvPr/>
        </p:nvSpPr>
        <p:spPr bwMode="auto">
          <a:xfrm>
            <a:off x="72887" y="1589212"/>
            <a:ext cx="49530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vi-V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vi-VN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" y="41869"/>
            <a:ext cx="9143999" cy="9541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cs typeface="Times New Roman" panose="02020603050405020304" pitchFamily="18" charset="0"/>
              </a:rPr>
              <a:t>Bài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cs typeface="Times New Roman" panose="02020603050405020304" pitchFamily="18" charset="0"/>
              </a:rPr>
              <a:t>26. </a:t>
            </a:r>
            <a:r>
              <a:rPr lang="en-US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ClO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 (KHHH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Cl;  NTK: 35,5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  CTHH: Cl</a:t>
            </a:r>
            <a:r>
              <a:rPr lang="en-US" b="1" baseline="-25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; PTK: 71)</a:t>
            </a:r>
            <a:endParaRPr lang="en-US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304800" y="4709491"/>
            <a:ext cx="47244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57200" algn="l"/>
              </a:tabLst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57200" algn="l"/>
              </a:tabLst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57200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572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572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572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572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572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572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32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05" y="1016549"/>
            <a:ext cx="151892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48" grpId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533400" y="1905000"/>
            <a:ext cx="81534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1/9/2010, Iraq: 150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ngộ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Amara,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17/3/2010, Iraq: 3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350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khẩn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9/7/2007,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164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ngộ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rò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rỉ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Explosion 2 1"/>
          <p:cNvSpPr/>
          <p:nvPr/>
        </p:nvSpPr>
        <p:spPr>
          <a:xfrm>
            <a:off x="1066800" y="-304800"/>
            <a:ext cx="5486400" cy="2057400"/>
          </a:xfrm>
          <a:prstGeom prst="irregularSeal2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3735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7"/>
          <p:cNvSpPr txBox="1">
            <a:spLocks noChangeArrowheads="1"/>
          </p:cNvSpPr>
          <p:nvPr/>
        </p:nvSpPr>
        <p:spPr bwMode="auto">
          <a:xfrm>
            <a:off x="152400" y="829733"/>
            <a:ext cx="4387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</a:t>
            </a:r>
            <a:r>
              <a:rPr lang="en-US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HÓA HỌC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222" name="Text Box 17"/>
          <p:cNvSpPr txBox="1">
            <a:spLocks noChangeArrowheads="1"/>
          </p:cNvSpPr>
          <p:nvPr/>
        </p:nvSpPr>
        <p:spPr bwMode="auto">
          <a:xfrm>
            <a:off x="152400" y="1290489"/>
            <a:ext cx="8686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9convert.com - Khí clo tác dụng với đồng Cl2  Cu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096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9200" y="5562600"/>
            <a:ext cx="7086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uan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ra</a:t>
            </a:r>
            <a:r>
              <a:rPr lang="vi-VN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39700" y="5729287"/>
            <a:ext cx="88392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ebdings" panose="05030102010509060703" pitchFamily="18" charset="2"/>
              </a:rPr>
              <a:t>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uan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nghiệm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Clo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b="1" noProof="0" dirty="0" err="1" smtClean="0">
                <a:solidFill>
                  <a:prstClr val="black"/>
                </a:solidFill>
              </a:rPr>
              <a:t>đồng</a:t>
            </a:r>
            <a:r>
              <a:rPr lang="en-US" altLang="en-US" b="1" noProof="0" dirty="0" smtClean="0">
                <a:solidFill>
                  <a:prstClr val="black"/>
                </a:solidFill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tượng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xảy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cu td c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599"/>
            <a:ext cx="8509000" cy="55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69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52400" y="5181600"/>
            <a:ext cx="88392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ebdings" panose="05030102010509060703" pitchFamily="18" charset="2"/>
              </a:rPr>
              <a:t></a:t>
            </a:r>
            <a:r>
              <a:rPr lang="en-US" altLang="en-US" sz="4000" dirty="0" smtClean="0"/>
              <a:t> </a:t>
            </a:r>
            <a:r>
              <a:rPr lang="en-US" altLang="en-US" sz="4000" dirty="0" err="1"/>
              <a:t>Q</a:t>
            </a:r>
            <a:r>
              <a:rPr lang="en-US" altLang="en-US" b="1" dirty="0" err="1" smtClean="0"/>
              <a:t>uan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sát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thí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nghiệm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Clo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tác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dụng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với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sắt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và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giải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thích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hiện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tượng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xảy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ra</a:t>
            </a:r>
            <a:r>
              <a:rPr lang="vi-VN" altLang="en-US" b="1" dirty="0" smtClean="0"/>
              <a:t>.</a:t>
            </a:r>
            <a:endParaRPr lang="en-US" altLang="en-US" b="1" dirty="0" smtClean="0"/>
          </a:p>
        </p:txBody>
      </p:sp>
      <p:pic>
        <p:nvPicPr>
          <p:cNvPr id="2" name="clo+s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458200" cy="4953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14288" y="762000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TÍNH CHẤT HOÁ HỌC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14288" y="1427956"/>
            <a:ext cx="876300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Clo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phi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clorua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292" name="Group 1"/>
          <p:cNvGrpSpPr>
            <a:grpSpLocks/>
          </p:cNvGrpSpPr>
          <p:nvPr/>
        </p:nvGrpSpPr>
        <p:grpSpPr bwMode="auto">
          <a:xfrm>
            <a:off x="773113" y="2843213"/>
            <a:ext cx="4891087" cy="844550"/>
            <a:chOff x="1016977" y="735736"/>
            <a:chExt cx="4890477" cy="844550"/>
          </a:xfrm>
        </p:grpSpPr>
        <p:sp>
          <p:nvSpPr>
            <p:cNvPr id="12302" name="Text Box 10"/>
            <p:cNvSpPr txBox="1">
              <a:spLocks noChangeArrowheads="1"/>
            </p:cNvSpPr>
            <p:nvPr/>
          </p:nvSpPr>
          <p:spPr bwMode="auto">
            <a:xfrm>
              <a:off x="1016977" y="816512"/>
              <a:ext cx="489047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b="1" dirty="0">
                  <a:solidFill>
                    <a:srgbClr val="0066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3Cl</a:t>
              </a:r>
              <a:r>
                <a:rPr lang="en-US" altLang="en-US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2 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  +   2Fe              </a:t>
              </a:r>
              <a:r>
                <a:rPr lang="en-US" altLang="en-US" b="1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2FeCl</a:t>
              </a:r>
              <a:r>
                <a:rPr lang="en-US" altLang="en-US" b="1" baseline="-25000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3 </a:t>
              </a:r>
              <a:r>
                <a:rPr lang="en-US" altLang="en-US" b="1" dirty="0" smtClean="0">
                  <a:solidFill>
                    <a:srgbClr val="0000FF"/>
                  </a:solidFill>
                  <a:latin typeface="Times New Roman" panose="02020603050405020304" pitchFamily="18" charset="0"/>
                  <a:sym typeface="Webdings" panose="05030102010509060703" pitchFamily="18" charset="2"/>
                </a:rPr>
                <a:t> </a:t>
              </a:r>
              <a:endPara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sym typeface="Webdings" panose="05030102010509060703" pitchFamily="18" charset="2"/>
              </a:endParaRPr>
            </a:p>
          </p:txBody>
        </p:sp>
        <p:graphicFrame>
          <p:nvGraphicFramePr>
            <p:cNvPr id="12303" name="Object 11"/>
            <p:cNvGraphicFramePr>
              <a:graphicFrameLocks noChangeAspect="1"/>
            </p:cNvGraphicFramePr>
            <p:nvPr/>
          </p:nvGraphicFramePr>
          <p:xfrm>
            <a:off x="3215054" y="735736"/>
            <a:ext cx="1219200" cy="646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5" name="Equation" r:id="rId3" imgW="431613" imgH="228501" progId="Equation.DSMT4">
                    <p:embed/>
                  </p:oleObj>
                </mc:Choice>
                <mc:Fallback>
                  <p:oleObj name="Equation" r:id="rId3" imgW="431613" imgH="228501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5054" y="735736"/>
                          <a:ext cx="1219200" cy="6461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4" name="Text Box 14"/>
            <p:cNvSpPr txBox="1">
              <a:spLocks noChangeArrowheads="1"/>
            </p:cNvSpPr>
            <p:nvPr/>
          </p:nvSpPr>
          <p:spPr bwMode="auto">
            <a:xfrm>
              <a:off x="4586654" y="1183411"/>
              <a:ext cx="1320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  <a:latin typeface="Times New Roman" panose="02020603050405020304" pitchFamily="18" charset="0"/>
                </a:rPr>
                <a:t>(nâu đỏ)</a:t>
              </a:r>
            </a:p>
          </p:txBody>
        </p:sp>
      </p:grpSp>
      <p:sp>
        <p:nvSpPr>
          <p:cNvPr id="12293" name="Text Box 20"/>
          <p:cNvSpPr txBox="1">
            <a:spLocks noChangeArrowheads="1"/>
          </p:cNvSpPr>
          <p:nvPr/>
        </p:nvSpPr>
        <p:spPr bwMode="auto">
          <a:xfrm>
            <a:off x="609600" y="2363788"/>
            <a:ext cx="838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Clo phản ứng với hầu hết kim loại</a:t>
            </a:r>
          </a:p>
        </p:txBody>
      </p:sp>
    </p:spTree>
    <p:extLst>
      <p:ext uri="{BB962C8B-B14F-4D97-AF65-F5344CB8AC3E}">
        <p14:creationId xmlns:p14="http://schemas.microsoft.com/office/powerpoint/2010/main" val="124852473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</TotalTime>
  <Words>1119</Words>
  <Application>Microsoft Office PowerPoint</Application>
  <PresentationFormat>On-screen Show (4:3)</PresentationFormat>
  <Paragraphs>140</Paragraphs>
  <Slides>24</Slides>
  <Notes>1</Notes>
  <HiddenSlides>0</HiddenSlides>
  <MMClips>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Tahoma</vt:lpstr>
      <vt:lpstr>Times New Roman</vt:lpstr>
      <vt:lpstr>VNI-Briquet</vt:lpstr>
      <vt:lpstr>Webdings</vt:lpstr>
      <vt:lpstr>Office Theme</vt:lpstr>
      <vt:lpstr>1_Office Theme</vt:lpstr>
      <vt:lpstr>2_Office Theme</vt:lpstr>
      <vt:lpstr>Clip</vt:lpstr>
      <vt:lpstr>Equation</vt:lpstr>
      <vt:lpstr>TUẦN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Trường THCS Tòng Bạt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CHÍ BÌNH</dc:creator>
  <cp:lastModifiedBy>PHUONG</cp:lastModifiedBy>
  <cp:revision>106</cp:revision>
  <dcterms:created xsi:type="dcterms:W3CDTF">2009-11-22T01:37:06Z</dcterms:created>
  <dcterms:modified xsi:type="dcterms:W3CDTF">2023-12-14T02:37:42Z</dcterms:modified>
</cp:coreProperties>
</file>