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716" r:id="rId3"/>
  </p:sldMasterIdLst>
  <p:notesMasterIdLst>
    <p:notesMasterId r:id="rId27"/>
  </p:notesMasterIdLst>
  <p:sldIdLst>
    <p:sldId id="275" r:id="rId4"/>
    <p:sldId id="261" r:id="rId5"/>
    <p:sldId id="294" r:id="rId6"/>
    <p:sldId id="295" r:id="rId7"/>
    <p:sldId id="289" r:id="rId8"/>
    <p:sldId id="288" r:id="rId9"/>
    <p:sldId id="292" r:id="rId10"/>
    <p:sldId id="300" r:id="rId11"/>
    <p:sldId id="264" r:id="rId12"/>
    <p:sldId id="307" r:id="rId13"/>
    <p:sldId id="265" r:id="rId14"/>
    <p:sldId id="266" r:id="rId15"/>
    <p:sldId id="267" r:id="rId16"/>
    <p:sldId id="301" r:id="rId17"/>
    <p:sldId id="302" r:id="rId18"/>
    <p:sldId id="303" r:id="rId19"/>
    <p:sldId id="304" r:id="rId20"/>
    <p:sldId id="305" r:id="rId21"/>
    <p:sldId id="290" r:id="rId22"/>
    <p:sldId id="291" r:id="rId23"/>
    <p:sldId id="372" r:id="rId24"/>
    <p:sldId id="306" r:id="rId25"/>
    <p:sldId id="285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12D5-CEF4-4199-B8FA-3390F7EF8676}" type="datetimeFigureOut">
              <a:rPr lang="en-US" smtClean="0"/>
              <a:t>18/10/2021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3A01C-1654-4247-9D21-2234099C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3A01C-1654-4247-9D21-2234099C18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4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3A01C-1654-4247-9D21-2234099C18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D0AB1-D3ED-47E0-B8CA-04E3E44FD5D4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F1EA-26DE-45B3-B68E-CE674B9245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23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885B3-3F1D-4BEC-9894-6C2EB2304141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A4EE-446F-49F8-BD6B-BC573B3E1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146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01288-0483-496B-96FC-510196378120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96E20-4855-4624-8E76-10A774C994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179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A39C-CD91-4464-BAC4-367269926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26B9-7476-43F4-BC3D-914D87E72A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5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6C0A-1757-4B88-8CD9-A666DFF5A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5785-5AD0-4495-BBB2-A797CA22B3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90DB-B5EC-45FE-9F86-44A07ABEF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8C84-AE7C-4E9B-9FC1-ED080A7E24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6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5BD7-FE0A-4CF1-AE47-66BCFAC6CD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2681-A7E0-43AD-AAA7-6D9E78DBB5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5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3DAA-4BD0-4AFD-AACF-6D35D5DF1B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3124-CEE8-485A-B2A4-93F0879984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2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6FCE-0F0E-49BF-93B5-02D10C7FF7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EDD3-5737-4F7B-B7C2-35225B2DE3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3D67-B75F-46E9-B89F-DD7B55EF36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F8B8-F2D2-4BAF-866F-1D0337738B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0010-6EBF-48CC-A09D-FC81D9C85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B88C-6103-45D9-B68F-A25F049F4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C6811-26BB-4BCF-A505-6ACF82B87103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5EFE-8E20-43BC-81B9-F83E0E9D93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85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3DB4-8A94-4892-85B4-16BC793B0D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5E11-0835-46FB-85E8-42597895F0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62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F02C-E767-4F5A-B939-634589F02C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2721-E826-40F9-8A10-47DC65AD3F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2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272B-8A63-454B-94CB-4BA39B16AF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4428-A2E2-4CE3-B585-69CD9B76FF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457200"/>
            <a:ext cx="716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8570-8F9E-41C1-9707-056E3C1631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2122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33C297-5369-4457-8E6B-5DA2E6A10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046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0B2757-6EFD-42B3-8818-9C95292CE6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5191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131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5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210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72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0C411-1247-4545-B2FC-1B26984299ED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131E-5328-44E5-AE49-07DEE3713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44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279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9699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384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588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446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6991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58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558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8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09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BC05E-0BC1-41D4-9CBC-B880B54F43BF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DDCC-6486-470C-A6D0-88D10D1243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0327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68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97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23D79-F18F-497C-AAD7-EBFE40ED837D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59097-94F8-4CD4-8B96-F5417E9480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22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81FFA-6D47-493D-85B9-CE18CEAF00D0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CBBD-873C-455B-8D46-68CC530CB8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188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1CED5-C8D0-45F2-9E08-8F87CBC88AEC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5179B-FC2C-4887-9931-22466A8AB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184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622D1B-D55D-4433-8F8C-F09A5D33EB27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A02C5-1453-430E-A4AC-3E1806F63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10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86308-11A3-486B-9A0F-ACF8B12207C5}" type="datetime1">
              <a:rPr lang="en-US">
                <a:solidFill>
                  <a:srgbClr val="000000"/>
                </a:solidFill>
              </a:rPr>
              <a:pPr/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460F6-18F3-4333-B7C5-32A2C841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73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9B38D5-A89F-4C72-A728-0DBA7E4D714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18/10/2021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Bùi Thị Tuyết- SP hoá k34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2E5667-30CC-4C61-AEF9-C79EEF8644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45AC99-C887-4091-A674-CEF8E4A523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5675CD-3218-4DAD-8172-2C98407B47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7600-0BEA-408A-99FF-96005A961550}" type="datetimeFigureOut">
              <a:rPr lang="vi-VN" smtClean="0"/>
              <a:pPr/>
              <a:t>18/10/2021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360421-8000-4C2C-B889-AC5E217C9F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7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D:\Du%20an%20VVOB\GA%20DTH8\khaimac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khaima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daisyth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2388"/>
            <a:ext cx="2438400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daisyth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508625"/>
            <a:ext cx="1128712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30" y="1056"/>
            <a:chExt cx="3966" cy="2915"/>
          </a:xfrm>
        </p:grpSpPr>
        <p:pic>
          <p:nvPicPr>
            <p:cNvPr id="81927" name="Picture 7" descr="flower2DivWHT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84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28" name="Picture 8" descr="flower2DivWHT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696"/>
              <a:ext cx="3840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29" name="Picture 9" descr="flower2DivWHT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86" y="2268"/>
              <a:ext cx="2640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30" name="Picture 10" descr="flower2DivWHT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76" y="2323"/>
              <a:ext cx="2544" cy="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31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3425"/>
            <a:ext cx="1066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819400" y="1112838"/>
            <a:ext cx="38100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ĐỀ: AXIT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21336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3518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42" fill="hold"/>
                                        <p:tgtEl>
                                          <p:spTgt spid="81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2"/>
                </p:tgtEl>
              </p:cMediaNode>
            </p:audio>
          </p:childTnLst>
        </p:cTn>
      </p:par>
    </p:tnLst>
    <p:bldLst>
      <p:bldP spid="81935" grpId="0"/>
      <p:bldP spid="8193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í nghiệm H2SO4 đặc + Cu">
            <a:hlinkClick r:id="" action="ppaction://media"/>
            <a:extLst>
              <a:ext uri="{FF2B5EF4-FFF2-40B4-BE49-F238E27FC236}">
                <a16:creationId xmlns:a16="http://schemas.microsoft.com/office/drawing/2014/main" id="{BEC80094-2C83-45CC-9602-FB50556546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4955" y="2029544"/>
            <a:ext cx="76846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H</a:t>
            </a:r>
            <a:r>
              <a:rPr lang="en-US" sz="2800" b="1" baseline="-25000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C00000"/>
                </a:solidFill>
                <a:latin typeface="Times New Roman" pitchFamily="18" charset="0"/>
              </a:rPr>
              <a:t>4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riêng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2923" y="951705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B. AXIT SUNFURIC( H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24902" y="1449787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hoá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dd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axit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sunfuric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loãng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4422" y="2941951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a.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406401" y="3581404"/>
            <a:ext cx="8255000" cy="617539"/>
            <a:chOff x="208" y="2256"/>
            <a:chExt cx="5200" cy="389"/>
          </a:xfrm>
        </p:grpSpPr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08" y="2315"/>
              <a:ext cx="52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2H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baseline="-25000" dirty="0">
                  <a:latin typeface="Times New Roman" pitchFamily="18" charset="0"/>
                </a:rPr>
                <a:t>(</a:t>
              </a:r>
              <a:r>
                <a:rPr lang="en-US" sz="2800" b="1" baseline="-25000" dirty="0" err="1">
                  <a:latin typeface="Times New Roman" pitchFamily="18" charset="0"/>
                </a:rPr>
                <a:t>đặc</a:t>
              </a:r>
              <a:r>
                <a:rPr lang="en-US" sz="2800" b="1" baseline="-25000" dirty="0">
                  <a:latin typeface="Times New Roman" pitchFamily="18" charset="0"/>
                </a:rPr>
                <a:t> </a:t>
              </a:r>
              <a:r>
                <a:rPr lang="en-US" sz="2800" b="1" baseline="-25000" dirty="0" err="1">
                  <a:latin typeface="Times New Roman" pitchFamily="18" charset="0"/>
                </a:rPr>
                <a:t>nóng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baseline="-25000" dirty="0">
                  <a:latin typeface="Times New Roman" pitchFamily="18" charset="0"/>
                </a:rPr>
                <a:t>)</a:t>
              </a:r>
              <a:r>
                <a:rPr lang="en-US" sz="2800" b="1" dirty="0">
                  <a:latin typeface="Times New Roman" pitchFamily="18" charset="0"/>
                </a:rPr>
                <a:t>+ Cu           CuSO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+ SO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 + 2H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O</a:t>
              </a:r>
            </a:p>
          </p:txBody>
        </p:sp>
        <p:grpSp>
          <p:nvGrpSpPr>
            <p:cNvPr id="28684" name="Group 12"/>
            <p:cNvGrpSpPr>
              <a:grpSpLocks/>
            </p:cNvGrpSpPr>
            <p:nvPr/>
          </p:nvGrpSpPr>
          <p:grpSpPr bwMode="auto">
            <a:xfrm>
              <a:off x="2352" y="2256"/>
              <a:ext cx="519" cy="330"/>
              <a:chOff x="1104" y="3264"/>
              <a:chExt cx="519" cy="330"/>
            </a:xfrm>
          </p:grpSpPr>
          <p:sp>
            <p:nvSpPr>
              <p:cNvPr id="28682" name="Line 10"/>
              <p:cNvSpPr>
                <a:spLocks noChangeShapeType="1"/>
              </p:cNvSpPr>
              <p:nvPr/>
            </p:nvSpPr>
            <p:spPr bwMode="auto">
              <a:xfrm>
                <a:off x="1104" y="350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800" b="1"/>
              </a:p>
            </p:txBody>
          </p:sp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>
                <a:off x="1191" y="3264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/>
                  <a:t>t</a:t>
                </a:r>
                <a:r>
                  <a:rPr lang="en-US" sz="2800" b="1" baseline="30000" dirty="0"/>
                  <a:t>0</a:t>
                </a:r>
                <a:endParaRPr lang="en-US" sz="2800" b="1" dirty="0"/>
              </a:p>
            </p:txBody>
          </p:sp>
        </p:grp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67837" y="4796696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d 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dd </a:t>
            </a:r>
            <a:r>
              <a:rPr lang="en-US" sz="2800" b="1" dirty="0" err="1">
                <a:latin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sunfat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hiđro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5413" y="5115942"/>
            <a:ext cx="514350" cy="32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FF519D1-5B8D-4940-BEDF-4B229DA1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2" y="442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569A7F73-44B9-4A4A-B08F-DC7DBD46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73" y="3050437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0043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05853" y="1506688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hóa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H</a:t>
            </a:r>
            <a:r>
              <a:rPr lang="en-US" sz="3200" b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SO</a:t>
            </a:r>
            <a:r>
              <a:rPr lang="en-US" sz="3200" b="1" baseline="-25000" dirty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1066800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B. AXIT SUNFURIC( H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12382" y="2523533"/>
            <a:ext cx="4830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98095" y="2980733"/>
            <a:ext cx="575510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1"/>
            <a:ext cx="6019800" cy="3150276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1D9DDCD5-72C8-4D37-8A99-97B83E92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29060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0763" y="3965926"/>
            <a:ext cx="7565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latin typeface="Times New Roman" pitchFamily="18" charset="0"/>
              </a:rPr>
              <a:t>    C</a:t>
            </a:r>
            <a:r>
              <a:rPr lang="en-US" sz="2800" b="1" baseline="-25000" dirty="0">
                <a:latin typeface="Times New Roman" pitchFamily="18" charset="0"/>
              </a:rPr>
              <a:t>12 </a:t>
            </a:r>
            <a:r>
              <a:rPr lang="en-US" sz="2800" b="1" dirty="0">
                <a:latin typeface="Times New Roman" pitchFamily="18" charset="0"/>
              </a:rPr>
              <a:t>H</a:t>
            </a:r>
            <a:r>
              <a:rPr lang="en-US" sz="2800" b="1" baseline="-25000" dirty="0">
                <a:latin typeface="Times New Roman" pitchFamily="18" charset="0"/>
              </a:rPr>
              <a:t>22</a:t>
            </a:r>
            <a:r>
              <a:rPr lang="en-US" sz="2800" b="1" dirty="0">
                <a:latin typeface="Times New Roman" pitchFamily="18" charset="0"/>
              </a:rPr>
              <a:t>O</a:t>
            </a:r>
            <a:r>
              <a:rPr lang="en-US" sz="2800" b="1" baseline="-25000" dirty="0">
                <a:latin typeface="Times New Roman" pitchFamily="18" charset="0"/>
              </a:rPr>
              <a:t>11</a:t>
            </a:r>
            <a:r>
              <a:rPr lang="en-US" sz="2800" b="1" dirty="0">
                <a:latin typeface="Times New Roman" pitchFamily="18" charset="0"/>
              </a:rPr>
              <a:t>                      11 H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O  </a:t>
            </a:r>
            <a:r>
              <a:rPr lang="en-US" sz="2800" b="1" baseline="-250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 +     12C     </a:t>
            </a:r>
            <a:endParaRPr lang="en-US" sz="2800" b="1" baseline="-25000" dirty="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77779" y="1656110"/>
            <a:ext cx="7086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SO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:          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hóa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riêng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85800" y="1066800"/>
            <a:ext cx="729766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B. AXIT SUNFURIC(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066799" y="2743200"/>
            <a:ext cx="4893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kim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052512" y="3200400"/>
            <a:ext cx="4893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háo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165767" y="3962400"/>
            <a:ext cx="1287823" cy="387615"/>
            <a:chOff x="1680" y="3499"/>
            <a:chExt cx="495" cy="293"/>
          </a:xfrm>
        </p:grpSpPr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1680" y="3792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b="1"/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1680" y="3499"/>
              <a:ext cx="49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b="1" baseline="-250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b="1" baseline="-250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endParaRPr 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6129A36-B949-4484-AD41-BAED5B980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C3595B4C-6927-4FF7-9D3A-C1DD9814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52207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2408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BB002-D4DA-47F3-B2F3-255AF4C3D330}" type="slidenum">
              <a:rPr lang="en-US" sz="2800" b="1"/>
              <a:pPr>
                <a:defRPr/>
              </a:pPr>
              <a:t>14</a:t>
            </a:fld>
            <a:endParaRPr lang="en-US" sz="2800" b="1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6613" y="858001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b="1" dirty="0">
                <a:solidFill>
                  <a:srgbClr val="002060"/>
                </a:solidFill>
              </a:rPr>
              <a:t> AXIT CLOHIDRIC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1637" y="1306328"/>
            <a:ext cx="8275636" cy="1819275"/>
            <a:chOff x="264" y="859"/>
            <a:chExt cx="5213" cy="1146"/>
          </a:xfrm>
        </p:grpSpPr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279" y="859"/>
              <a:ext cx="236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2060"/>
                  </a:solidFill>
                </a:rPr>
                <a:t>B. AXIT SUNFURIC</a:t>
              </a:r>
            </a:p>
          </p:txBody>
        </p:sp>
        <p:sp>
          <p:nvSpPr>
            <p:cNvPr id="7180" name="Text Box 6"/>
            <p:cNvSpPr txBox="1">
              <a:spLocks noChangeArrowheads="1"/>
            </p:cNvSpPr>
            <p:nvPr/>
          </p:nvSpPr>
          <p:spPr bwMode="auto">
            <a:xfrm>
              <a:off x="264" y="1087"/>
              <a:ext cx="20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</a:rPr>
                <a:t> I. </a:t>
              </a:r>
              <a:r>
                <a:rPr lang="en-US" b="1" dirty="0" err="1">
                  <a:solidFill>
                    <a:srgbClr val="0070C0"/>
                  </a:solidFill>
                </a:rPr>
                <a:t>Tính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chất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vật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lí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181" name="Text Box 7"/>
            <p:cNvSpPr txBox="1">
              <a:spLocks noChangeArrowheads="1"/>
            </p:cNvSpPr>
            <p:nvPr/>
          </p:nvSpPr>
          <p:spPr bwMode="auto">
            <a:xfrm>
              <a:off x="279" y="1370"/>
              <a:ext cx="23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70C0"/>
                  </a:solidFill>
                </a:rPr>
                <a:t>II. </a:t>
              </a:r>
              <a:r>
                <a:rPr lang="en-US" b="1" dirty="0" err="1">
                  <a:solidFill>
                    <a:srgbClr val="0070C0"/>
                  </a:solidFill>
                </a:rPr>
                <a:t>Tính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chất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hóa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học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182" name="Text Box 8"/>
            <p:cNvSpPr txBox="1">
              <a:spLocks noChangeArrowheads="1"/>
            </p:cNvSpPr>
            <p:nvPr/>
          </p:nvSpPr>
          <p:spPr bwMode="auto">
            <a:xfrm>
              <a:off x="305" y="1675"/>
              <a:ext cx="51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00"/>
                  </a:solidFill>
                </a:rPr>
                <a:t>1. </a:t>
              </a:r>
              <a:r>
                <a:rPr lang="en-US" b="1" dirty="0" err="1">
                  <a:solidFill>
                    <a:srgbClr val="990000"/>
                  </a:solidFill>
                </a:rPr>
                <a:t>Axit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sunfuric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loãng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có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tính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chất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hóa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học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của</a:t>
              </a:r>
              <a:r>
                <a:rPr lang="en-US" b="1" dirty="0">
                  <a:solidFill>
                    <a:srgbClr val="990000"/>
                  </a:solidFill>
                </a:rPr>
                <a:t> </a:t>
              </a:r>
              <a:r>
                <a:rPr lang="en-US" b="1" dirty="0" err="1">
                  <a:solidFill>
                    <a:srgbClr val="990000"/>
                  </a:solidFill>
                </a:rPr>
                <a:t>axit</a:t>
              </a:r>
              <a:r>
                <a:rPr lang="en-US" b="1" dirty="0">
                  <a:solidFill>
                    <a:srgbClr val="00CC66"/>
                  </a:solidFill>
                </a:rPr>
                <a:t>  </a:t>
              </a:r>
            </a:p>
          </p:txBody>
        </p:sp>
      </p:grp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61544" y="3211056"/>
            <a:ext cx="852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2. </a:t>
            </a:r>
            <a:r>
              <a:rPr lang="en-US" b="1" dirty="0" err="1">
                <a:solidFill>
                  <a:srgbClr val="990000"/>
                </a:solidFill>
              </a:rPr>
              <a:t>Axit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sunfuric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đặc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có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những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tính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chất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hóa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học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riêng</a:t>
            </a:r>
            <a:r>
              <a:rPr lang="en-US" b="1" dirty="0">
                <a:solidFill>
                  <a:srgbClr val="00CC66"/>
                </a:solidFill>
              </a:rPr>
              <a:t>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5502" y="3819729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III.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:</a:t>
            </a:r>
            <a:endParaRPr lang="vi-VN" b="1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3C5AFA6-6714-4AB5-AA47-C61F47AA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14843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6" descr="So_do_ve_mot_so_ung_dung_cua_axit_sunfu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22" y="838200"/>
            <a:ext cx="918152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/>
              <a:t>Quan </a:t>
            </a:r>
            <a:r>
              <a:rPr lang="en-US" b="1" dirty="0" err="1"/>
              <a:t>sát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283386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48665" y="781258"/>
            <a:ext cx="3748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B. AXIT SUNFURIC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8665" y="1222233"/>
            <a:ext cx="32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I. </a:t>
            </a:r>
            <a:r>
              <a:rPr lang="en-US" b="1" dirty="0" err="1">
                <a:solidFill>
                  <a:srgbClr val="0070C0"/>
                </a:solidFill>
              </a:rPr>
              <a:t>Tính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lí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2126" y="1621046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II. </a:t>
            </a:r>
            <a:r>
              <a:rPr lang="en-US" b="1" dirty="0" err="1">
                <a:solidFill>
                  <a:srgbClr val="0070C0"/>
                </a:solidFill>
              </a:rPr>
              <a:t>Tính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hóa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học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02125" y="2038350"/>
            <a:ext cx="5581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III. </a:t>
            </a:r>
            <a:r>
              <a:rPr lang="en-US" b="1" dirty="0" err="1">
                <a:solidFill>
                  <a:srgbClr val="0070C0"/>
                </a:solidFill>
              </a:rPr>
              <a:t>Ứng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: (</a:t>
            </a:r>
            <a:r>
              <a:rPr lang="en-US" b="1" dirty="0" err="1">
                <a:solidFill>
                  <a:srgbClr val="0070C0"/>
                </a:solidFill>
              </a:rPr>
              <a:t>sgk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02126" y="2518426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IV.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axit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sunfuric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605589" y="2989056"/>
            <a:ext cx="82362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-"/>
            </a:pPr>
            <a:r>
              <a:rPr lang="vi-VN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liệu</a:t>
            </a:r>
            <a:r>
              <a:rPr lang="en-US" b="1" dirty="0"/>
              <a:t>: </a:t>
            </a:r>
            <a:r>
              <a:rPr lang="en-US" b="1" dirty="0" err="1"/>
              <a:t>là</a:t>
            </a:r>
            <a:r>
              <a:rPr lang="en-US" b="1" dirty="0"/>
              <a:t> S </a:t>
            </a:r>
            <a:r>
              <a:rPr lang="en-US" b="1" dirty="0" err="1"/>
              <a:t>hoặc</a:t>
            </a:r>
            <a:r>
              <a:rPr lang="en-US" b="1" dirty="0"/>
              <a:t> </a:t>
            </a:r>
            <a:r>
              <a:rPr lang="en-US" b="1" dirty="0" err="1"/>
              <a:t>quặng</a:t>
            </a:r>
            <a:r>
              <a:rPr lang="en-US" b="1" dirty="0"/>
              <a:t> </a:t>
            </a:r>
            <a:r>
              <a:rPr lang="en-US" b="1" dirty="0" err="1"/>
              <a:t>pirit</a:t>
            </a:r>
            <a:r>
              <a:rPr lang="en-US" b="1" dirty="0"/>
              <a:t> (FeS</a:t>
            </a:r>
            <a:r>
              <a:rPr lang="en-US" b="1" baseline="-25000" dirty="0"/>
              <a:t>2</a:t>
            </a:r>
            <a:r>
              <a:rPr lang="en-US" b="1" dirty="0"/>
              <a:t>),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05589" y="5772468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3)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: </a:t>
            </a:r>
            <a:r>
              <a:rPr lang="vi-VN" b="1" dirty="0"/>
              <a:t>  </a:t>
            </a:r>
            <a:r>
              <a:rPr lang="en-US" b="1" dirty="0"/>
              <a:t>SO</a:t>
            </a:r>
            <a:r>
              <a:rPr lang="en-US" b="1" baseline="-25000" dirty="0"/>
              <a:t>3</a:t>
            </a:r>
            <a:r>
              <a:rPr lang="en-US" b="1" dirty="0"/>
              <a:t>  + 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 </a:t>
            </a:r>
            <a:r>
              <a:rPr lang="en-US" b="1" dirty="0"/>
              <a:t>→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endParaRPr lang="en-US" b="1" dirty="0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05589" y="3831325"/>
            <a:ext cx="8390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Symbol" pitchFamily="18" charset="2"/>
              <a:buChar char="-"/>
            </a:pPr>
            <a:r>
              <a:rPr lang="vi-VN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</a:t>
            </a:r>
            <a:r>
              <a:rPr lang="en-US" b="1" dirty="0" err="1"/>
              <a:t>axit</a:t>
            </a:r>
            <a:r>
              <a:rPr lang="en-US" b="1" dirty="0"/>
              <a:t> </a:t>
            </a:r>
            <a:r>
              <a:rPr lang="en-US" b="1" dirty="0" err="1"/>
              <a:t>sunfuric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3 </a:t>
            </a:r>
            <a:r>
              <a:rPr lang="en-US" b="1" dirty="0" err="1"/>
              <a:t>giai</a:t>
            </a:r>
            <a:r>
              <a:rPr lang="en-US" b="1" dirty="0"/>
              <a:t> </a:t>
            </a:r>
            <a:r>
              <a:rPr lang="en-US" b="1" dirty="0" err="1"/>
              <a:t>đoạn</a:t>
            </a:r>
            <a:r>
              <a:rPr lang="en-US" b="1" dirty="0"/>
              <a:t>: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5589" y="4517136"/>
            <a:ext cx="693420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8194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32766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7338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4191000" indent="-533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6550" indent="-336550" eaLnBrk="1" hangingPunct="1">
              <a:buFontTx/>
              <a:buAutoNum type="arabicParenR"/>
            </a:pP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SO</a:t>
            </a:r>
            <a:r>
              <a:rPr lang="en-US" b="1" baseline="-25000" dirty="0"/>
              <a:t>2</a:t>
            </a:r>
            <a:r>
              <a:rPr lang="en-US" b="1" dirty="0"/>
              <a:t>: </a:t>
            </a:r>
            <a:r>
              <a:rPr lang="vi-VN" b="1" dirty="0"/>
              <a:t>  </a:t>
            </a:r>
            <a:r>
              <a:rPr lang="en-US" b="1" dirty="0"/>
              <a:t>S  + O</a:t>
            </a:r>
            <a:r>
              <a:rPr lang="en-US" b="1" baseline="-25000" dirty="0"/>
              <a:t>2</a:t>
            </a:r>
            <a:r>
              <a:rPr lang="en-US" b="1" dirty="0"/>
              <a:t> → SO</a:t>
            </a:r>
            <a:r>
              <a:rPr lang="en-US" b="1" baseline="-25000" dirty="0"/>
              <a:t>2</a:t>
            </a:r>
            <a:endParaRPr lang="vi-VN" b="1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64093" y="5219940"/>
            <a:ext cx="6875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2)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xuất</a:t>
            </a:r>
            <a:r>
              <a:rPr lang="en-US" b="1" dirty="0"/>
              <a:t> SO</a:t>
            </a:r>
            <a:r>
              <a:rPr lang="en-US" b="1" baseline="-25000" dirty="0"/>
              <a:t>3</a:t>
            </a:r>
            <a:r>
              <a:rPr lang="en-US" b="1" dirty="0"/>
              <a:t>: </a:t>
            </a:r>
            <a:r>
              <a:rPr lang="vi-VN" b="1" dirty="0"/>
              <a:t>   </a:t>
            </a:r>
            <a:r>
              <a:rPr lang="en-US" b="1" dirty="0"/>
              <a:t>2SO</a:t>
            </a:r>
            <a:r>
              <a:rPr lang="en-US" b="1" baseline="-25000" dirty="0"/>
              <a:t>2</a:t>
            </a:r>
            <a:r>
              <a:rPr lang="en-US" b="1" dirty="0"/>
              <a:t>  + O</a:t>
            </a:r>
            <a:r>
              <a:rPr lang="en-US" b="1" baseline="-25000" dirty="0"/>
              <a:t>2</a:t>
            </a:r>
            <a:r>
              <a:rPr lang="en-US" b="1" dirty="0"/>
              <a:t> → 2SO</a:t>
            </a:r>
            <a:r>
              <a:rPr lang="en-US" b="1" baseline="-25000" dirty="0"/>
              <a:t>3</a:t>
            </a:r>
            <a:endParaRPr lang="vi-VN" b="1" dirty="0"/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5699125" y="44100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36748627-A332-4F28-A0AF-A81AED77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2585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5373" grpId="0"/>
      <p:bldP spid="15388" grpId="0"/>
      <p:bldP spid="32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15018" y="801525"/>
            <a:ext cx="4199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B. AXIT SUNFURIC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55624" y="1288800"/>
            <a:ext cx="3586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I. </a:t>
            </a:r>
            <a:r>
              <a:rPr lang="en-US" b="1" dirty="0" err="1">
                <a:solidFill>
                  <a:srgbClr val="0070C0"/>
                </a:solidFill>
              </a:rPr>
              <a:t>Tính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lí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23039" y="1779421"/>
            <a:ext cx="4183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II. </a:t>
            </a:r>
            <a:r>
              <a:rPr lang="en-US" b="1" dirty="0" err="1">
                <a:solidFill>
                  <a:srgbClr val="0070C0"/>
                </a:solidFill>
              </a:rPr>
              <a:t>Tính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hóa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học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27550" y="2231604"/>
            <a:ext cx="3593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III. </a:t>
            </a:r>
            <a:r>
              <a:rPr lang="en-US" b="1" dirty="0" err="1">
                <a:solidFill>
                  <a:srgbClr val="0070C0"/>
                </a:solidFill>
              </a:rPr>
              <a:t>Ứng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: (</a:t>
            </a:r>
            <a:r>
              <a:rPr lang="en-US" b="1" dirty="0" err="1">
                <a:solidFill>
                  <a:srgbClr val="0070C0"/>
                </a:solidFill>
              </a:rPr>
              <a:t>sgk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35070" y="2679303"/>
            <a:ext cx="5037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IV.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xuất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axit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sunfuric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43092" y="3186511"/>
            <a:ext cx="768650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V. </a:t>
            </a:r>
            <a:r>
              <a:rPr lang="en-US" b="1" dirty="0" err="1">
                <a:solidFill>
                  <a:srgbClr val="0070C0"/>
                </a:solidFill>
              </a:rPr>
              <a:t>Nhận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axit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sunfuric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muối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sunfat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88F564E8-6A74-4549-BFC9-CDA9D4D9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5148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06328" y="752177"/>
            <a:ext cx="3748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B. AXIT SUNFURIC</a:t>
            </a:r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498307" y="1258703"/>
            <a:ext cx="6859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V. </a:t>
            </a:r>
            <a:r>
              <a:rPr lang="en-US" b="1" dirty="0" err="1">
                <a:solidFill>
                  <a:srgbClr val="0070C0"/>
                </a:solidFill>
              </a:rPr>
              <a:t>Nhận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axit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sunfuric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muối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sunfat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39678" y="1845469"/>
            <a:ext cx="7315200" cy="1385383"/>
            <a:chOff x="644" y="1236"/>
            <a:chExt cx="4752" cy="977"/>
          </a:xfrm>
        </p:grpSpPr>
        <p:sp>
          <p:nvSpPr>
            <p:cNvPr id="13327" name="Text Box 30"/>
            <p:cNvSpPr txBox="1">
              <a:spLocks noChangeArrowheads="1"/>
            </p:cNvSpPr>
            <p:nvPr/>
          </p:nvSpPr>
          <p:spPr bwMode="auto">
            <a:xfrm>
              <a:off x="644" y="1236"/>
              <a:ext cx="4752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H</a:t>
              </a:r>
              <a:r>
                <a:rPr lang="en-US" b="1" baseline="-25000" dirty="0"/>
                <a:t>2</a:t>
              </a:r>
              <a:r>
                <a:rPr lang="en-US" b="1" dirty="0"/>
                <a:t>SO</a:t>
              </a:r>
              <a:r>
                <a:rPr lang="en-US" b="1" baseline="-25000" dirty="0"/>
                <a:t>4</a:t>
              </a:r>
              <a:r>
                <a:rPr lang="en-US" b="1" dirty="0"/>
                <a:t> + BaCl</a:t>
              </a:r>
              <a:r>
                <a:rPr lang="en-US" b="1" baseline="-25000" dirty="0"/>
                <a:t>2</a:t>
              </a:r>
              <a:r>
                <a:rPr lang="en-US" b="1" dirty="0"/>
                <a:t>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BaSO</a:t>
              </a:r>
              <a:r>
                <a:rPr lang="en-US" b="1" baseline="-25000" dirty="0"/>
                <a:t>4</a:t>
              </a:r>
              <a:r>
                <a:rPr lang="en-US" b="1" dirty="0"/>
                <a:t>↓</a:t>
              </a:r>
              <a:r>
                <a:rPr lang="vi-VN" b="1" baseline="-25000" dirty="0"/>
                <a:t>  </a:t>
              </a:r>
              <a:r>
                <a:rPr lang="en-US" b="1" dirty="0"/>
                <a:t>+ </a:t>
              </a:r>
              <a:r>
                <a:rPr lang="vi-VN" b="1" dirty="0"/>
                <a:t>    </a:t>
              </a:r>
              <a:r>
                <a:rPr lang="en-US" b="1" dirty="0"/>
                <a:t>2HCl </a:t>
              </a:r>
            </a:p>
            <a:p>
              <a:pPr eaLnBrk="1" hangingPunct="1"/>
              <a:endParaRPr lang="en-US" b="1" dirty="0"/>
            </a:p>
            <a:p>
              <a:pPr eaLnBrk="1" hangingPunct="1"/>
              <a:r>
                <a:rPr lang="en-US" b="1" dirty="0"/>
                <a:t>Na</a:t>
              </a:r>
              <a:r>
                <a:rPr lang="en-US" b="1" baseline="-25000" dirty="0"/>
                <a:t>2</a:t>
              </a:r>
              <a:r>
                <a:rPr lang="en-US" b="1" dirty="0"/>
                <a:t>SO</a:t>
              </a:r>
              <a:r>
                <a:rPr lang="en-US" b="1" baseline="-25000" dirty="0"/>
                <a:t>4</a:t>
              </a:r>
              <a:r>
                <a:rPr lang="en-US" b="1" dirty="0"/>
                <a:t> + BaCl</a:t>
              </a:r>
              <a:r>
                <a:rPr lang="en-US" b="1" baseline="-25000" dirty="0"/>
                <a:t>2</a:t>
              </a:r>
              <a:r>
                <a:rPr lang="en-US" b="1" dirty="0"/>
                <a:t>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BaSO</a:t>
              </a:r>
              <a:r>
                <a:rPr lang="en-US" b="1" baseline="-25000" dirty="0"/>
                <a:t>4</a:t>
              </a:r>
              <a:r>
                <a:rPr lang="en-US" b="1" dirty="0"/>
                <a:t>↓</a:t>
              </a:r>
              <a:r>
                <a:rPr lang="en-US" b="1" dirty="0">
                  <a:sym typeface="Symbol" pitchFamily="18" charset="2"/>
                </a:rPr>
                <a:t> </a:t>
              </a:r>
              <a:r>
                <a:rPr lang="vi-VN" b="1" dirty="0">
                  <a:sym typeface="Symbol" pitchFamily="18" charset="2"/>
                </a:rPr>
                <a:t>  </a:t>
              </a:r>
              <a:r>
                <a:rPr lang="en-US" b="1" dirty="0"/>
                <a:t>+  </a:t>
              </a:r>
              <a:r>
                <a:rPr lang="vi-VN" b="1" dirty="0"/>
                <a:t>  </a:t>
              </a:r>
              <a:r>
                <a:rPr lang="en-US" b="1" dirty="0"/>
                <a:t>2NaCl </a:t>
              </a:r>
            </a:p>
          </p:txBody>
        </p:sp>
        <p:sp>
          <p:nvSpPr>
            <p:cNvPr id="13328" name="Text Box 31"/>
            <p:cNvSpPr txBox="1">
              <a:spLocks noChangeArrowheads="1"/>
            </p:cNvSpPr>
            <p:nvPr/>
          </p:nvSpPr>
          <p:spPr bwMode="auto">
            <a:xfrm>
              <a:off x="2927" y="1564"/>
              <a:ext cx="129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/>
                <a:t>(</a:t>
              </a:r>
              <a:r>
                <a:rPr lang="en-US" sz="2400" b="1" dirty="0" err="1"/>
                <a:t>Trắng</a:t>
              </a:r>
              <a:r>
                <a:rPr lang="en-US" sz="2400" b="1" dirty="0"/>
                <a:t>) </a:t>
              </a:r>
            </a:p>
          </p:txBody>
        </p: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05539" y="4622999"/>
            <a:ext cx="893846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b="1" dirty="0"/>
              <a:t>*</a:t>
            </a:r>
            <a:r>
              <a:rPr lang="vi-VN" b="1" u="sng" dirty="0"/>
              <a:t> </a:t>
            </a:r>
            <a:r>
              <a:rPr lang="en-US" b="1" u="sng" dirty="0" err="1"/>
              <a:t>Chú</a:t>
            </a:r>
            <a:r>
              <a:rPr lang="en-US" b="1" u="sng" dirty="0"/>
              <a:t> ý</a:t>
            </a:r>
            <a:r>
              <a:rPr lang="en-US" b="1" dirty="0"/>
              <a:t>: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dd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muối</a:t>
            </a:r>
            <a:r>
              <a:rPr lang="en-US" b="1" dirty="0"/>
              <a:t> </a:t>
            </a:r>
            <a:r>
              <a:rPr lang="en-US" b="1" dirty="0" err="1"/>
              <a:t>sunfat</a:t>
            </a:r>
            <a:r>
              <a:rPr lang="en-US" b="1" dirty="0"/>
              <a:t>: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thử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kim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: Al, Fe, Zn, Mg, … </a:t>
            </a:r>
          </a:p>
          <a:p>
            <a:pPr eaLnBrk="1" hangingPunct="1">
              <a:spcBef>
                <a:spcPct val="50000"/>
              </a:spcBef>
            </a:pPr>
            <a:r>
              <a:rPr lang="vi-VN" b="1" dirty="0"/>
              <a:t>           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+ Zn </a:t>
            </a:r>
            <a:r>
              <a:rPr lang="en-US" b="1" dirty="0">
                <a:sym typeface="Symbol" pitchFamily="18" charset="2"/>
              </a:rPr>
              <a:t> ZnSO</a:t>
            </a:r>
            <a:r>
              <a:rPr lang="en-US" b="1" baseline="-25000" dirty="0">
                <a:sym typeface="Symbol" pitchFamily="18" charset="2"/>
              </a:rPr>
              <a:t>4</a:t>
            </a:r>
            <a:r>
              <a:rPr lang="en-US" b="1" dirty="0">
                <a:sym typeface="Symbol" pitchFamily="18" charset="2"/>
              </a:rPr>
              <a:t> + H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↑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54454" y="3454763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b="1" dirty="0"/>
              <a:t>    </a:t>
            </a:r>
            <a:r>
              <a:rPr lang="en-US" b="1" dirty="0" err="1"/>
              <a:t>Dùng</a:t>
            </a:r>
            <a:r>
              <a:rPr lang="en-US" b="1" dirty="0"/>
              <a:t> </a:t>
            </a:r>
            <a:r>
              <a:rPr lang="en-US" b="1" dirty="0" err="1"/>
              <a:t>thuốc</a:t>
            </a:r>
            <a:r>
              <a:rPr lang="en-US" b="1" dirty="0"/>
              <a:t> </a:t>
            </a:r>
            <a:r>
              <a:rPr lang="en-US" b="1" dirty="0" err="1"/>
              <a:t>thử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: BaCl</a:t>
            </a:r>
            <a:r>
              <a:rPr lang="en-US" b="1" baseline="-25000" dirty="0"/>
              <a:t>2</a:t>
            </a:r>
            <a:r>
              <a:rPr lang="en-US" b="1" dirty="0"/>
              <a:t>, Ba(NO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r>
              <a:rPr lang="en-US" b="1" baseline="-25000" dirty="0"/>
              <a:t>2</a:t>
            </a:r>
            <a:r>
              <a:rPr lang="en-US" b="1" dirty="0"/>
              <a:t>, Ba(OH)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dấu</a:t>
            </a:r>
            <a:r>
              <a:rPr lang="en-US" b="1" dirty="0"/>
              <a:t> </a:t>
            </a:r>
            <a:r>
              <a:rPr lang="en-US" b="1" dirty="0" err="1"/>
              <a:t>hiệu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BaSO</a:t>
            </a:r>
            <a:r>
              <a:rPr lang="en-US" b="1" baseline="-25000" dirty="0"/>
              <a:t>4</a:t>
            </a:r>
            <a:r>
              <a:rPr lang="en-US" b="1" dirty="0"/>
              <a:t> (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tủa</a:t>
            </a:r>
            <a:r>
              <a:rPr lang="en-US" b="1" dirty="0"/>
              <a:t> </a:t>
            </a:r>
            <a:r>
              <a:rPr lang="en-US" b="1" dirty="0" err="1"/>
              <a:t>trắng</a:t>
            </a:r>
            <a:r>
              <a:rPr lang="en-US" b="1" dirty="0"/>
              <a:t>).  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8254" y="3229595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?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axit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sunfuric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muối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sunfat</a:t>
            </a:r>
            <a:r>
              <a:rPr lang="en-US" b="1" dirty="0">
                <a:solidFill>
                  <a:srgbClr val="FF0000"/>
                </a:solidFill>
              </a:rPr>
              <a:t> ta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Vì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sao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0F1EA6A-5202-4BC8-AF6B-3D3606A0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27578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/>
      <p:bldP spid="17445" grpId="0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22303" y="1249538"/>
            <a:ext cx="84243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u="sng" dirty="0" err="1">
                <a:solidFill>
                  <a:srgbClr val="0070C0"/>
                </a:solidFill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</a:rPr>
              <a:t> 1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en-US" sz="3200" b="1" dirty="0"/>
              <a:t>Dung </a:t>
            </a:r>
            <a:r>
              <a:rPr lang="en-US" sz="3200" b="1" dirty="0" err="1"/>
              <a:t>dịch</a:t>
            </a:r>
            <a:r>
              <a:rPr lang="en-US" sz="3200" b="1" dirty="0"/>
              <a:t> H</a:t>
            </a:r>
            <a:r>
              <a:rPr lang="en-US" sz="3200" b="1" baseline="-25000" dirty="0"/>
              <a:t>2</a:t>
            </a:r>
            <a:r>
              <a:rPr lang="en-US" sz="3200" b="1" dirty="0"/>
              <a:t>SO</a:t>
            </a:r>
            <a:r>
              <a:rPr lang="en-US" sz="3200" b="1" baseline="-25000" dirty="0"/>
              <a:t>4</a:t>
            </a:r>
            <a:r>
              <a:rPr lang="en-US" sz="3200" b="1" dirty="0"/>
              <a:t> </a:t>
            </a:r>
            <a:r>
              <a:rPr lang="en-US" sz="3200" b="1" dirty="0" err="1"/>
              <a:t>loãng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48635" y="2414171"/>
            <a:ext cx="8458200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MgO</a:t>
            </a:r>
            <a:r>
              <a:rPr lang="en-US" sz="3200" dirty="0">
                <a:latin typeface="Times New Roman" pitchFamily="18" charset="0"/>
                <a:cs typeface="Arial" charset="0"/>
              </a:rPr>
              <a:t>; Al(OH)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en-US" sz="3200" dirty="0"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NaOH</a:t>
            </a:r>
            <a:r>
              <a:rPr lang="en-US" sz="3200" dirty="0">
                <a:latin typeface="Times New Roman" pitchFamily="18" charset="0"/>
                <a:cs typeface="Arial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HCl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Mg;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CuO</a:t>
            </a:r>
            <a:r>
              <a:rPr lang="en-US" sz="3200" dirty="0">
                <a:latin typeface="Times New Roman" pitchFamily="18" charset="0"/>
                <a:cs typeface="Arial" charset="0"/>
              </a:rPr>
              <a:t>; Fe(OH)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Zn.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Ca</a:t>
            </a:r>
            <a:r>
              <a:rPr lang="en-US" sz="3200" dirty="0">
                <a:latin typeface="Times New Roman" pitchFamily="18" charset="0"/>
                <a:cs typeface="Arial" charset="0"/>
              </a:rPr>
              <a:t>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Ba(OH)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; Cu;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FeO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latin typeface="Times New Roman" pitchFamily="18" charset="0"/>
                <a:cs typeface="Arial" charset="0"/>
              </a:rPr>
              <a:t>  Na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O; KOH; Ag; Na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3200" dirty="0">
                <a:latin typeface="Times New Roman" pitchFamily="18" charset="0"/>
                <a:cs typeface="Arial" charset="0"/>
              </a:rPr>
              <a:t>SO</a:t>
            </a:r>
            <a:r>
              <a:rPr lang="en-US" sz="3200" baseline="-25000" dirty="0">
                <a:latin typeface="Times New Roman" pitchFamily="18" charset="0"/>
                <a:cs typeface="Arial" charset="0"/>
              </a:rPr>
              <a:t>4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2425" y="31242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7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838581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A. AXIT CLOHIĐRIC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HCl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= 36,5)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68705" y="1416014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B. AXIT SUNFURIC (H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04800" y="1979668"/>
            <a:ext cx="3665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589A"/>
                </a:solidFill>
                <a:latin typeface="Times New Roman" pitchFamily="18" charset="0"/>
              </a:rPr>
              <a:t>I. </a:t>
            </a:r>
            <a:r>
              <a:rPr lang="en-US" sz="2800" b="1" i="1" dirty="0" err="1">
                <a:solidFill>
                  <a:srgbClr val="00589A"/>
                </a:solidFill>
                <a:latin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00589A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589A"/>
                </a:solidFill>
                <a:latin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00589A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589A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589A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589A"/>
                </a:solidFill>
                <a:latin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589A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61856" y="2690682"/>
            <a:ext cx="472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</a:rPr>
              <a:t> 	Dung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  H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SO</a:t>
            </a:r>
            <a:r>
              <a:rPr lang="en-US" sz="2800" b="1" baseline="-25000" dirty="0">
                <a:latin typeface="Times New Roman" pitchFamily="18" charset="0"/>
              </a:rPr>
              <a:t>4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lỏng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bay </a:t>
            </a:r>
            <a:r>
              <a:rPr lang="en-US" sz="2800" b="1" dirty="0" err="1">
                <a:latin typeface="Times New Roman" pitchFamily="18" charset="0"/>
              </a:rPr>
              <a:t>hơi</a:t>
            </a:r>
            <a:r>
              <a:rPr lang="en-US" sz="2800" b="1" dirty="0">
                <a:latin typeface="Times New Roman" pitchFamily="18" charset="0"/>
              </a:rPr>
              <a:t>, tan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toả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baseline="30000" dirty="0"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68705" y="2241278"/>
            <a:ext cx="68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  <p:pic>
        <p:nvPicPr>
          <p:cNvPr id="14" name="Picture 4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66542"/>
            <a:ext cx="3581400" cy="38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>
            <a:extLst>
              <a:ext uri="{FF2B5EF4-FFF2-40B4-BE49-F238E27FC236}">
                <a16:creationId xmlns:a16="http://schemas.microsoft.com/office/drawing/2014/main" id="{CD917BAB-9E53-4B94-AC66-93795C4F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100552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23298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/>
      <p:bldP spid="19464" grpId="0"/>
      <p:bldP spid="19467" grpId="0"/>
      <p:bldP spid="19468" grpId="0"/>
      <p:bldP spid="19468" grpId="1"/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22303" y="1249538"/>
            <a:ext cx="8424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u="sng" dirty="0" err="1">
                <a:solidFill>
                  <a:srgbClr val="0070C0"/>
                </a:solidFill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</a:rPr>
              <a:t> 2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b="1" dirty="0" err="1">
                <a:solidFill>
                  <a:srgbClr val="0070C0"/>
                </a:solidFill>
              </a:rPr>
              <a:t>Hoàn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thành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</a:t>
            </a:r>
            <a:r>
              <a:rPr lang="en-US" sz="2800" b="1" dirty="0">
                <a:solidFill>
                  <a:srgbClr val="0070C0"/>
                </a:solidFill>
              </a:rPr>
              <a:t> PTHH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304" y="2306113"/>
            <a:ext cx="8424388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ZnSO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 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c) Cu 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….……….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…….. + ……..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1825" y="2454329"/>
            <a:ext cx="103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1772" y="3061693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192" y="3753201"/>
            <a:ext cx="25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đặc,nóng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1682" y="3719873"/>
            <a:ext cx="91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1341" y="3751306"/>
            <a:ext cx="92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30901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3100206"/>
            <a:ext cx="3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5091" y="37739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916013" y="375320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78BDF7-54BC-4CC3-8A02-194D5917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8" grpId="0"/>
      <p:bldP spid="19" grpId="0"/>
      <p:bldP spid="20" grpId="0"/>
      <p:bldP spid="21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D159D7-4929-4BC7-8AD3-FEC27A71EBA0}"/>
              </a:ext>
            </a:extLst>
          </p:cNvPr>
          <p:cNvSpPr txBox="1"/>
          <p:nvPr/>
        </p:nvSpPr>
        <p:spPr>
          <a:xfrm>
            <a:off x="433341" y="18447"/>
            <a:ext cx="8686800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3" indent="11906"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6/19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mạt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ml dd HCl.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3,36 lit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đktc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a.Viết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b.Tính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mạt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c.Tính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72354-EF55-4F8E-8FED-3DB8F288F7B8}"/>
              </a:ext>
            </a:extLst>
          </p:cNvPr>
          <p:cNvSpPr txBox="1"/>
          <p:nvPr/>
        </p:nvSpPr>
        <p:spPr>
          <a:xfrm>
            <a:off x="1" y="281525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marR="22860" algn="just">
              <a:spcAft>
                <a:spcPts val="9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PTHH: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 + 2HCl → FeCl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+ H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↑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Giải bài tập Hóa học lớp 9 | Giải hóa lớp 9">
            <a:extLst>
              <a:ext uri="{FF2B5EF4-FFF2-40B4-BE49-F238E27FC236}">
                <a16:creationId xmlns:a16="http://schemas.microsoft.com/office/drawing/2014/main" id="{59C4B002-0BD2-499A-A551-F7BD64FE11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14" y="3315437"/>
            <a:ext cx="4392285" cy="728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B4B93C-22AE-4ED9-9709-6CCCE8A0C988}"/>
              </a:ext>
            </a:extLst>
          </p:cNvPr>
          <p:cNvSpPr txBox="1"/>
          <p:nvPr/>
        </p:nvSpPr>
        <p:spPr>
          <a:xfrm>
            <a:off x="0" y="4206305"/>
            <a:ext cx="9046233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" marR="22860" algn="just">
              <a:lnSpc>
                <a:spcPts val="1350"/>
              </a:lnSpc>
              <a:spcAft>
                <a:spcPts val="9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PT: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n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0,15 mol →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0,15. 56 = 8,4 (g)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EE51BD0-7564-4CA0-9B36-673AA6BE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6661"/>
            <a:ext cx="7733715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PT: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baseline="-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2.n</a:t>
            </a:r>
            <a:r>
              <a:rPr lang="en-US" altLang="en-US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 × 0,15 = 0,3 (mol),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="1" baseline="-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50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0,05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052" name="Picture 2" descr="Giải bài tập Hóa học lớp 9 | Giải hóa lớp 9">
            <a:extLst>
              <a:ext uri="{FF2B5EF4-FFF2-40B4-BE49-F238E27FC236}">
                <a16:creationId xmlns:a16="http://schemas.microsoft.com/office/drawing/2014/main" id="{FB539E8B-7B8A-413B-930C-AFB448E0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21" y="5675594"/>
            <a:ext cx="4831579" cy="96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EE425A53-FC87-49ED-BCCE-3BAA9697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062" y="5736159"/>
            <a:ext cx="16288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35259-03C1-4B9A-B356-424A25E2A364}"/>
              </a:ext>
            </a:extLst>
          </p:cNvPr>
          <p:cNvSpPr txBox="1"/>
          <p:nvPr/>
        </p:nvSpPr>
        <p:spPr>
          <a:xfrm>
            <a:off x="3391986" y="2303817"/>
            <a:ext cx="1778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517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8" descr="Parchment"/>
          <p:cNvSpPr txBox="1">
            <a:spLocks noChangeArrowheads="1"/>
          </p:cNvSpPr>
          <p:nvPr/>
        </p:nvSpPr>
        <p:spPr bwMode="auto">
          <a:xfrm>
            <a:off x="0" y="-38274"/>
            <a:ext cx="9143999" cy="519113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HƯỚNG DẪN BÀI TẬP VỀ NHÀ: 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65387" y="663663"/>
            <a:ext cx="7997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 err="1">
                <a:solidFill>
                  <a:srgbClr val="0070C0"/>
                </a:solidFill>
              </a:rPr>
              <a:t>Bài</a:t>
            </a:r>
            <a:r>
              <a:rPr lang="en-US" b="1" u="sng" dirty="0">
                <a:solidFill>
                  <a:srgbClr val="0070C0"/>
                </a:solidFill>
              </a:rPr>
              <a:t> 7</a:t>
            </a:r>
            <a:r>
              <a:rPr lang="vi-VN" b="1" u="sng" dirty="0">
                <a:solidFill>
                  <a:srgbClr val="0070C0"/>
                </a:solidFill>
              </a:rPr>
              <a:t>:  </a:t>
            </a:r>
            <a:r>
              <a:rPr lang="vi-VN" b="1" dirty="0"/>
              <a:t> </a:t>
            </a:r>
            <a:r>
              <a:rPr lang="en-US" b="1" dirty="0"/>
              <a:t>a. PTHH: 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305100" y="1437696"/>
            <a:ext cx="5906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CuO</a:t>
            </a:r>
            <a:r>
              <a:rPr lang="en-US" b="1" dirty="0"/>
              <a:t> +     HCl </a:t>
            </a:r>
            <a:r>
              <a:rPr lang="en-US" b="1" dirty="0">
                <a:sym typeface="Symbol" pitchFamily="18" charset="2"/>
              </a:rPr>
              <a:t> CuCl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 + H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O </a:t>
            </a:r>
            <a:r>
              <a:rPr lang="en-US" b="1" dirty="0">
                <a:solidFill>
                  <a:srgbClr val="CC3300"/>
                </a:solidFill>
                <a:sym typeface="Symbol" pitchFamily="18" charset="2"/>
              </a:rPr>
              <a:t>(1)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592251" y="1411952"/>
            <a:ext cx="371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2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305100" y="2220132"/>
            <a:ext cx="5825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ZnO</a:t>
            </a:r>
            <a:r>
              <a:rPr lang="en-US" b="1" dirty="0"/>
              <a:t> +     HCl </a:t>
            </a:r>
            <a:r>
              <a:rPr lang="en-US" b="1" dirty="0">
                <a:sym typeface="Symbol" pitchFamily="18" charset="2"/>
              </a:rPr>
              <a:t> ZnCl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 + H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O </a:t>
            </a:r>
            <a:r>
              <a:rPr lang="en-US" b="1" dirty="0">
                <a:solidFill>
                  <a:srgbClr val="CC3300"/>
                </a:solidFill>
                <a:sym typeface="Symbol" pitchFamily="18" charset="2"/>
              </a:rPr>
              <a:t>(2)</a:t>
            </a: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2559202" y="2153249"/>
            <a:ext cx="404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2</a:t>
            </a:r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>
            <a:off x="1957429" y="6309138"/>
            <a:ext cx="6149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n HCl = C</a:t>
            </a:r>
            <a:r>
              <a:rPr lang="en-US" b="1" baseline="-25000" dirty="0"/>
              <a:t>M</a:t>
            </a:r>
            <a:r>
              <a:rPr lang="en-US" b="1" dirty="0"/>
              <a:t> .V = 3 . 0,1 = </a:t>
            </a:r>
            <a:r>
              <a:rPr lang="en-US" b="1" dirty="0">
                <a:solidFill>
                  <a:srgbClr val="CC3300"/>
                </a:solidFill>
              </a:rPr>
              <a:t>0,3 </a:t>
            </a:r>
            <a:r>
              <a:rPr lang="en-US" b="1" dirty="0"/>
              <a:t>(mol)</a:t>
            </a:r>
          </a:p>
        </p:txBody>
      </p:sp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635876" y="2887041"/>
            <a:ext cx="82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VE" b="1" dirty="0"/>
              <a:t>b. </a:t>
            </a:r>
            <a:r>
              <a:rPr lang="es-VE" b="1" dirty="0" err="1"/>
              <a:t>Gọi</a:t>
            </a:r>
            <a:r>
              <a:rPr lang="es-VE" b="1" dirty="0"/>
              <a:t> x, y </a:t>
            </a:r>
            <a:r>
              <a:rPr lang="es-VE" b="1" dirty="0" err="1"/>
              <a:t>lần</a:t>
            </a:r>
            <a:r>
              <a:rPr lang="es-VE" b="1" dirty="0"/>
              <a:t> </a:t>
            </a:r>
            <a:r>
              <a:rPr lang="es-VE" b="1" dirty="0" err="1"/>
              <a:t>lượt</a:t>
            </a:r>
            <a:r>
              <a:rPr lang="es-VE" b="1" dirty="0"/>
              <a:t> </a:t>
            </a:r>
            <a:r>
              <a:rPr lang="es-VE" b="1" dirty="0" err="1"/>
              <a:t>là</a:t>
            </a:r>
            <a:r>
              <a:rPr lang="es-VE" b="1" dirty="0"/>
              <a:t> </a:t>
            </a:r>
            <a:r>
              <a:rPr lang="es-VE" b="1" dirty="0" err="1"/>
              <a:t>số</a:t>
            </a:r>
            <a:r>
              <a:rPr lang="es-VE" b="1" dirty="0"/>
              <a:t> mol </a:t>
            </a:r>
            <a:r>
              <a:rPr lang="es-VE" b="1" dirty="0" err="1"/>
              <a:t>của</a:t>
            </a:r>
            <a:r>
              <a:rPr lang="es-VE" b="1" dirty="0"/>
              <a:t> </a:t>
            </a:r>
            <a:r>
              <a:rPr lang="es-VE" b="1" dirty="0" err="1">
                <a:solidFill>
                  <a:srgbClr val="0070C0"/>
                </a:solidFill>
              </a:rPr>
              <a:t>CuO</a:t>
            </a:r>
            <a:r>
              <a:rPr lang="es-VE" b="1" dirty="0"/>
              <a:t> </a:t>
            </a:r>
            <a:r>
              <a:rPr lang="es-VE" b="1" dirty="0" err="1"/>
              <a:t>và</a:t>
            </a:r>
            <a:r>
              <a:rPr lang="es-VE" b="1" dirty="0"/>
              <a:t> </a:t>
            </a:r>
            <a:r>
              <a:rPr lang="es-VE" b="1" dirty="0" err="1">
                <a:solidFill>
                  <a:srgbClr val="0070C0"/>
                </a:solidFill>
              </a:rPr>
              <a:t>ZnO</a:t>
            </a:r>
            <a:r>
              <a:rPr lang="es-VE" b="1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VE" b="1" dirty="0"/>
              <a:t>=&gt; m </a:t>
            </a:r>
            <a:r>
              <a:rPr lang="es-VE" b="1" dirty="0" err="1"/>
              <a:t>CuO</a:t>
            </a:r>
            <a:r>
              <a:rPr lang="es-VE" b="1" dirty="0"/>
              <a:t> = 80x (g) ; m </a:t>
            </a:r>
            <a:r>
              <a:rPr lang="es-VE" b="1" dirty="0" err="1"/>
              <a:t>ZnO</a:t>
            </a:r>
            <a:r>
              <a:rPr lang="es-VE" b="1" dirty="0"/>
              <a:t> = 81y (g)</a:t>
            </a:r>
            <a:endParaRPr lang="en-US" b="1" dirty="0"/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1584035" y="1746542"/>
            <a:ext cx="566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x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2592251" y="1766189"/>
            <a:ext cx="1213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2x</a:t>
            </a:r>
          </a:p>
        </p:txBody>
      </p:sp>
      <p:sp>
        <p:nvSpPr>
          <p:cNvPr id="17422" name="Line 18"/>
          <p:cNvSpPr>
            <a:spLocks noChangeShapeType="1"/>
          </p:cNvSpPr>
          <p:nvPr/>
        </p:nvSpPr>
        <p:spPr bwMode="auto">
          <a:xfrm>
            <a:off x="8263002" y="6423811"/>
            <a:ext cx="492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635876" y="2565135"/>
            <a:ext cx="1537390" cy="9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00CC66"/>
              </a:solidFill>
            </a:endParaRPr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2286851" y="2585170"/>
            <a:ext cx="2670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CC66"/>
                </a:solidFill>
              </a:rPr>
              <a:t>    </a:t>
            </a:r>
            <a:r>
              <a:rPr lang="en-US" b="1" dirty="0"/>
              <a:t>2y</a:t>
            </a:r>
          </a:p>
        </p:txBody>
      </p:sp>
      <p:sp>
        <p:nvSpPr>
          <p:cNvPr id="17425" name="Text Box 22"/>
          <p:cNvSpPr txBox="1">
            <a:spLocks noChangeArrowheads="1"/>
          </p:cNvSpPr>
          <p:nvPr/>
        </p:nvSpPr>
        <p:spPr bwMode="auto">
          <a:xfrm>
            <a:off x="304207" y="4046625"/>
            <a:ext cx="938616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>
                <a:solidFill>
                  <a:srgbClr val="CC3300"/>
                </a:solidFill>
              </a:rPr>
              <a:t>(1)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>
                <a:solidFill>
                  <a:srgbClr val="CC3300"/>
                </a:solidFill>
              </a:rPr>
              <a:t>(2)</a:t>
            </a:r>
            <a:r>
              <a:rPr lang="en-US" b="1" dirty="0"/>
              <a:t>,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:    80x +81y = 12,1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                                                              </a:t>
            </a:r>
            <a:r>
              <a:rPr lang="vi-VN" b="1" dirty="0"/>
              <a:t>     </a:t>
            </a:r>
            <a:r>
              <a:rPr lang="en-US" b="1" dirty="0"/>
              <a:t>2x   +  2y  =  0.3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err="1"/>
              <a:t>Giải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 =&gt; x </a:t>
            </a:r>
            <a:r>
              <a:rPr lang="en-US" b="1" dirty="0" err="1"/>
              <a:t>và</a:t>
            </a:r>
            <a:r>
              <a:rPr lang="en-US" b="1" dirty="0"/>
              <a:t> y =&gt; </a:t>
            </a:r>
            <a:r>
              <a:rPr lang="en-US" b="1" dirty="0" err="1"/>
              <a:t>tính</a:t>
            </a:r>
            <a:r>
              <a:rPr lang="en-US" b="1" dirty="0"/>
              <a:t> %</a:t>
            </a:r>
            <a:r>
              <a:rPr lang="en-US" b="1" dirty="0" err="1"/>
              <a:t>mCuO</a:t>
            </a:r>
            <a:r>
              <a:rPr lang="en-US" b="1" dirty="0"/>
              <a:t>=?  ; %</a:t>
            </a:r>
            <a:r>
              <a:rPr lang="en-US" b="1" dirty="0" err="1"/>
              <a:t>mznO</a:t>
            </a:r>
            <a:r>
              <a:rPr lang="en-US" b="1" dirty="0"/>
              <a:t>=?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/>
              <a:t>	c. </a:t>
            </a:r>
            <a:r>
              <a:rPr lang="en-US" b="1" dirty="0" err="1"/>
              <a:t>Thay</a:t>
            </a:r>
            <a:r>
              <a:rPr lang="en-US" b="1" dirty="0"/>
              <a:t> HCl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>
                <a:solidFill>
                  <a:srgbClr val="CC3300"/>
                </a:solidFill>
              </a:rPr>
              <a:t>H</a:t>
            </a:r>
            <a:r>
              <a:rPr lang="en-US" b="1" baseline="-25000" dirty="0">
                <a:solidFill>
                  <a:srgbClr val="CC3300"/>
                </a:solidFill>
              </a:rPr>
              <a:t>2</a:t>
            </a:r>
            <a:r>
              <a:rPr lang="en-US" b="1" dirty="0">
                <a:solidFill>
                  <a:srgbClr val="CC3300"/>
                </a:solidFill>
              </a:rPr>
              <a:t>SO</a:t>
            </a:r>
            <a:r>
              <a:rPr lang="en-US" b="1" baseline="-25000" dirty="0">
                <a:solidFill>
                  <a:srgbClr val="CC3300"/>
                </a:solidFill>
              </a:rPr>
              <a:t>4</a:t>
            </a:r>
            <a:r>
              <a:rPr lang="en-US" b="1" dirty="0"/>
              <a:t> .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mdd</a:t>
            </a:r>
            <a:r>
              <a:rPr lang="en-US" b="1" dirty="0"/>
              <a:t> </a:t>
            </a:r>
            <a:r>
              <a:rPr lang="en-US" b="1" dirty="0">
                <a:solidFill>
                  <a:srgbClr val="CC3300"/>
                </a:solidFill>
              </a:rPr>
              <a:t>H</a:t>
            </a:r>
            <a:r>
              <a:rPr lang="en-US" b="1" baseline="-25000" dirty="0">
                <a:solidFill>
                  <a:srgbClr val="CC3300"/>
                </a:solidFill>
              </a:rPr>
              <a:t>2</a:t>
            </a:r>
            <a:r>
              <a:rPr lang="en-US" b="1" dirty="0">
                <a:solidFill>
                  <a:srgbClr val="CC3300"/>
                </a:solidFill>
              </a:rPr>
              <a:t>SO</a:t>
            </a:r>
            <a:r>
              <a:rPr lang="en-US" b="1" baseline="-25000" dirty="0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7426" name="TextBox 20"/>
          <p:cNvSpPr txBox="1">
            <a:spLocks noChangeArrowheads="1"/>
          </p:cNvSpPr>
          <p:nvPr/>
        </p:nvSpPr>
        <p:spPr bwMode="auto">
          <a:xfrm>
            <a:off x="1521316" y="2586880"/>
            <a:ext cx="566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y</a:t>
            </a:r>
            <a:endParaRPr lang="vi-VN" b="1" dirty="0"/>
          </a:p>
        </p:txBody>
      </p:sp>
      <p:sp>
        <p:nvSpPr>
          <p:cNvPr id="25" name="Left Brace 24"/>
          <p:cNvSpPr/>
          <p:nvPr/>
        </p:nvSpPr>
        <p:spPr>
          <a:xfrm>
            <a:off x="5928986" y="4200281"/>
            <a:ext cx="167014" cy="10026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 sz="2800" b="1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>
            <a:off x="6726421" y="6423811"/>
            <a:ext cx="492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26958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69084" y="1282986"/>
            <a:ext cx="7156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HƯỚNG DẪN HỌC TẬP Ở NHÀ: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98785" y="2275632"/>
            <a:ext cx="669674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-   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cũ</a:t>
            </a:r>
            <a:endParaRPr lang="en-US" sz="3600" b="1" dirty="0">
              <a:latin typeface="Times New Roman" pitchFamily="18" charset="0"/>
            </a:endParaRP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latin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</a:rPr>
              <a:t> 1, 6 SGK/19</a:t>
            </a:r>
          </a:p>
          <a:p>
            <a:pPr marL="571500" indent="-571500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latin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lại</a:t>
            </a:r>
            <a:endParaRPr lang="en-US" sz="36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9DD-4D79-415C-B05E-4033EB3F9B5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422564"/>
            <a:ext cx="7031978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sunfuric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7700" y="1844240"/>
            <a:ext cx="5721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19992" y="2897695"/>
            <a:ext cx="57496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38200" y="503526"/>
            <a:ext cx="822162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1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  <p:bldP spid="615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773363" y="4330700"/>
            <a:ext cx="1468437" cy="1608138"/>
            <a:chOff x="4080" y="2544"/>
            <a:chExt cx="925" cy="1013"/>
          </a:xfrm>
        </p:grpSpPr>
        <p:sp>
          <p:nvSpPr>
            <p:cNvPr id="14436" name="AutoShape 3"/>
            <p:cNvSpPr>
              <a:spLocks noChangeArrowheads="1"/>
            </p:cNvSpPr>
            <p:nvPr/>
          </p:nvSpPr>
          <p:spPr bwMode="auto">
            <a:xfrm>
              <a:off x="4137" y="2549"/>
              <a:ext cx="816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7" name="AutoShape 4"/>
            <p:cNvSpPr>
              <a:spLocks noChangeArrowheads="1"/>
            </p:cNvSpPr>
            <p:nvPr/>
          </p:nvSpPr>
          <p:spPr bwMode="auto">
            <a:xfrm>
              <a:off x="4080" y="2544"/>
              <a:ext cx="925" cy="223"/>
            </a:xfrm>
            <a:prstGeom prst="flowChartManualOpera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8" name="Rectangle 5"/>
            <p:cNvSpPr>
              <a:spLocks noChangeArrowheads="1"/>
            </p:cNvSpPr>
            <p:nvPr/>
          </p:nvSpPr>
          <p:spPr bwMode="auto">
            <a:xfrm>
              <a:off x="4150" y="2574"/>
              <a:ext cx="794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9725" y="4848225"/>
            <a:ext cx="1270000" cy="1085850"/>
            <a:chOff x="3552" y="1056"/>
            <a:chExt cx="800" cy="684"/>
          </a:xfrm>
        </p:grpSpPr>
        <p:sp>
          <p:nvSpPr>
            <p:cNvPr id="14434" name="Rectangle 7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5" name="AutoShape 8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2870200" y="5153025"/>
            <a:ext cx="1270000" cy="781050"/>
            <a:chOff x="3552" y="1056"/>
            <a:chExt cx="800" cy="684"/>
          </a:xfrm>
        </p:grpSpPr>
        <p:sp>
          <p:nvSpPr>
            <p:cNvPr id="14432" name="Rectangle 10"/>
            <p:cNvSpPr>
              <a:spLocks noChangeArrowheads="1"/>
            </p:cNvSpPr>
            <p:nvPr/>
          </p:nvSpPr>
          <p:spPr bwMode="auto">
            <a:xfrm>
              <a:off x="3552" y="1056"/>
              <a:ext cx="800" cy="24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3" name="AutoShape 11"/>
            <p:cNvSpPr>
              <a:spLocks noChangeArrowheads="1"/>
            </p:cNvSpPr>
            <p:nvPr/>
          </p:nvSpPr>
          <p:spPr bwMode="auto">
            <a:xfrm>
              <a:off x="3552" y="1152"/>
              <a:ext cx="798" cy="588"/>
            </a:xfrm>
            <a:prstGeom prst="flowChartAlternateProcess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3646488" y="4767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>
            <a:off x="366553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3022600" y="4767263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3494088" y="49387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>
            <a:off x="3189288" y="5033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9606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>
            <a:off x="364648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31321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379788" y="5300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>
            <a:off x="3036888" y="49196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36655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>
            <a:off x="368458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3055938" y="5243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3513138" y="54149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5" name="Line 26"/>
          <p:cNvSpPr>
            <a:spLocks noChangeShapeType="1"/>
          </p:cNvSpPr>
          <p:nvPr/>
        </p:nvSpPr>
        <p:spPr bwMode="auto">
          <a:xfrm>
            <a:off x="3208338" y="55102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6" name="Line 27"/>
          <p:cNvSpPr>
            <a:spLocks noChangeShapeType="1"/>
          </p:cNvSpPr>
          <p:nvPr/>
        </p:nvSpPr>
        <p:spPr bwMode="auto">
          <a:xfrm>
            <a:off x="34369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7" name="Line 28"/>
          <p:cNvSpPr>
            <a:spLocks noChangeShapeType="1"/>
          </p:cNvSpPr>
          <p:nvPr/>
        </p:nvSpPr>
        <p:spPr bwMode="auto">
          <a:xfrm>
            <a:off x="2979738" y="56245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8" name="Line 29"/>
          <p:cNvSpPr>
            <a:spLocks noChangeShapeType="1"/>
          </p:cNvSpPr>
          <p:nvPr/>
        </p:nvSpPr>
        <p:spPr bwMode="auto">
          <a:xfrm>
            <a:off x="366553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59" name="Line 30"/>
          <p:cNvSpPr>
            <a:spLocks noChangeShapeType="1"/>
          </p:cNvSpPr>
          <p:nvPr/>
        </p:nvSpPr>
        <p:spPr bwMode="auto">
          <a:xfrm>
            <a:off x="3151188" y="57197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0" name="Line 31"/>
          <p:cNvSpPr>
            <a:spLocks noChangeShapeType="1"/>
          </p:cNvSpPr>
          <p:nvPr/>
        </p:nvSpPr>
        <p:spPr bwMode="auto">
          <a:xfrm>
            <a:off x="3398838" y="58340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61" name="Line 32"/>
          <p:cNvSpPr>
            <a:spLocks noChangeShapeType="1"/>
          </p:cNvSpPr>
          <p:nvPr/>
        </p:nvSpPr>
        <p:spPr bwMode="auto">
          <a:xfrm>
            <a:off x="3055938" y="539591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1521" name="Picture 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17">
            <a:off x="3570288" y="2649538"/>
            <a:ext cx="2438400" cy="14906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22" name="Picture 34" descr="Untitled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/>
          <a:stretch>
            <a:fillRect/>
          </a:stretch>
        </p:blipFill>
        <p:spPr bwMode="auto">
          <a:xfrm>
            <a:off x="5715000" y="4181475"/>
            <a:ext cx="32766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3" name="Oval 35"/>
          <p:cNvSpPr>
            <a:spLocks noChangeArrowheads="1"/>
          </p:cNvSpPr>
          <p:nvPr/>
        </p:nvSpPr>
        <p:spPr bwMode="auto">
          <a:xfrm>
            <a:off x="31750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3175000" y="4478338"/>
            <a:ext cx="152400" cy="609600"/>
            <a:chOff x="4752" y="1296"/>
            <a:chExt cx="192" cy="576"/>
          </a:xfrm>
        </p:grpSpPr>
        <p:sp>
          <p:nvSpPr>
            <p:cNvPr id="14430" name="AutoShape 3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31" name="Oval 3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10800000">
            <a:off x="2870200" y="4630738"/>
            <a:ext cx="304800" cy="762000"/>
            <a:chOff x="4752" y="1296"/>
            <a:chExt cx="192" cy="576"/>
          </a:xfrm>
        </p:grpSpPr>
        <p:sp>
          <p:nvSpPr>
            <p:cNvPr id="14428" name="AutoShape 4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9" name="Oval 4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gradFill rotWithShape="1">
              <a:gsLst>
                <a:gs pos="0">
                  <a:srgbClr val="CCECFF">
                    <a:alpha val="70000"/>
                  </a:srgbClr>
                </a:gs>
                <a:gs pos="100000">
                  <a:srgbClr val="CCEC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 rot="10800000">
            <a:off x="3784600" y="4478338"/>
            <a:ext cx="304800" cy="609600"/>
            <a:chOff x="4752" y="1296"/>
            <a:chExt cx="192" cy="576"/>
          </a:xfrm>
        </p:grpSpPr>
        <p:sp>
          <p:nvSpPr>
            <p:cNvPr id="14426" name="AutoShape 4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7" name="Oval 4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3624343">
            <a:off x="4127500" y="3678238"/>
            <a:ext cx="228600" cy="914400"/>
            <a:chOff x="4752" y="1296"/>
            <a:chExt cx="192" cy="576"/>
          </a:xfrm>
        </p:grpSpPr>
        <p:sp>
          <p:nvSpPr>
            <p:cNvPr id="14424" name="AutoShape 4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5" name="Oval 4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 rot="7784290">
            <a:off x="4851400" y="4021138"/>
            <a:ext cx="304800" cy="685800"/>
            <a:chOff x="4752" y="1296"/>
            <a:chExt cx="192" cy="576"/>
          </a:xfrm>
        </p:grpSpPr>
        <p:sp>
          <p:nvSpPr>
            <p:cNvPr id="14422" name="AutoShape 49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3" name="Oval 50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 rot="4836707">
            <a:off x="4889500" y="3595688"/>
            <a:ext cx="152400" cy="533400"/>
            <a:chOff x="4752" y="1296"/>
            <a:chExt cx="192" cy="576"/>
          </a:xfrm>
        </p:grpSpPr>
        <p:sp>
          <p:nvSpPr>
            <p:cNvPr id="14420" name="AutoShape 52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21" name="Oval 53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 rot="9440696">
            <a:off x="4470400" y="4322763"/>
            <a:ext cx="152400" cy="381000"/>
            <a:chOff x="4752" y="1296"/>
            <a:chExt cx="192" cy="576"/>
          </a:xfrm>
        </p:grpSpPr>
        <p:sp>
          <p:nvSpPr>
            <p:cNvPr id="14418" name="AutoShape 55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9" name="Oval 56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 rot="-337055">
            <a:off x="3175000" y="3716338"/>
            <a:ext cx="228600" cy="685800"/>
            <a:chOff x="4752" y="1296"/>
            <a:chExt cx="192" cy="576"/>
          </a:xfrm>
        </p:grpSpPr>
        <p:sp>
          <p:nvSpPr>
            <p:cNvPr id="14416" name="AutoShape 58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7" name="Oval 59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 rot="-1482318">
            <a:off x="2794000" y="3792538"/>
            <a:ext cx="228600" cy="685800"/>
            <a:chOff x="4752" y="1296"/>
            <a:chExt cx="192" cy="576"/>
          </a:xfrm>
        </p:grpSpPr>
        <p:sp>
          <p:nvSpPr>
            <p:cNvPr id="14414" name="AutoShape 61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5" name="Oval 62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 rot="-1669460">
            <a:off x="2794000" y="3030538"/>
            <a:ext cx="228600" cy="685800"/>
            <a:chOff x="4752" y="1296"/>
            <a:chExt cx="192" cy="576"/>
          </a:xfrm>
        </p:grpSpPr>
        <p:sp>
          <p:nvSpPr>
            <p:cNvPr id="14412" name="AutoShape 64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3" name="Oval 65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 rot="-5589389">
            <a:off x="2149475" y="3598863"/>
            <a:ext cx="147638" cy="531812"/>
            <a:chOff x="4752" y="1296"/>
            <a:chExt cx="192" cy="576"/>
          </a:xfrm>
        </p:grpSpPr>
        <p:sp>
          <p:nvSpPr>
            <p:cNvPr id="14410" name="AutoShape 67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11" name="Oval 68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9"/>
          <p:cNvGrpSpPr>
            <a:grpSpLocks/>
          </p:cNvGrpSpPr>
          <p:nvPr/>
        </p:nvGrpSpPr>
        <p:grpSpPr bwMode="auto">
          <a:xfrm rot="-3120751">
            <a:off x="2420938" y="2549525"/>
            <a:ext cx="152400" cy="457200"/>
            <a:chOff x="4752" y="1296"/>
            <a:chExt cx="192" cy="576"/>
          </a:xfrm>
        </p:grpSpPr>
        <p:sp>
          <p:nvSpPr>
            <p:cNvPr id="14408" name="AutoShape 70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9" name="Oval 71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 rot="-3800079">
            <a:off x="2230438" y="3186113"/>
            <a:ext cx="152400" cy="381000"/>
            <a:chOff x="4752" y="1296"/>
            <a:chExt cx="192" cy="576"/>
          </a:xfrm>
        </p:grpSpPr>
        <p:sp>
          <p:nvSpPr>
            <p:cNvPr id="14406" name="AutoShape 73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7" name="Oval 74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 rot="-8106574">
            <a:off x="2222500" y="4135438"/>
            <a:ext cx="152400" cy="381000"/>
            <a:chOff x="4752" y="1296"/>
            <a:chExt cx="192" cy="576"/>
          </a:xfrm>
        </p:grpSpPr>
        <p:sp>
          <p:nvSpPr>
            <p:cNvPr id="14404" name="AutoShape 76"/>
            <p:cNvSpPr>
              <a:spLocks noChangeArrowheads="1"/>
            </p:cNvSpPr>
            <p:nvPr/>
          </p:nvSpPr>
          <p:spPr bwMode="auto">
            <a:xfrm>
              <a:off x="4752" y="1344"/>
              <a:ext cx="192" cy="528"/>
            </a:xfrm>
            <a:custGeom>
              <a:avLst/>
              <a:gdLst>
                <a:gd name="T0" fmla="*/ 97 w 21600"/>
                <a:gd name="T1" fmla="*/ 53 h 21600"/>
                <a:gd name="T2" fmla="*/ 26 w 21600"/>
                <a:gd name="T3" fmla="*/ 264 h 21600"/>
                <a:gd name="T4" fmla="*/ 97 w 21600"/>
                <a:gd name="T5" fmla="*/ 528 h 21600"/>
                <a:gd name="T6" fmla="*/ 166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3 w 21600"/>
                <a:gd name="T13" fmla="*/ 2291 h 21600"/>
                <a:gd name="T14" fmla="*/ 16538 w 21600"/>
                <a:gd name="T15" fmla="*/ 136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05" name="Oval 77"/>
            <p:cNvSpPr>
              <a:spLocks noChangeArrowheads="1"/>
            </p:cNvSpPr>
            <p:nvPr/>
          </p:nvSpPr>
          <p:spPr bwMode="auto">
            <a:xfrm>
              <a:off x="4752" y="1296"/>
              <a:ext cx="192" cy="288"/>
            </a:xfrm>
            <a:prstGeom prst="ellipse">
              <a:avLst/>
            </a:pr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66" name="Text Box 78"/>
          <p:cNvSpPr txBox="1">
            <a:spLocks noChangeArrowheads="1"/>
          </p:cNvSpPr>
          <p:nvPr/>
        </p:nvSpPr>
        <p:spPr bwMode="auto">
          <a:xfrm>
            <a:off x="5842000" y="3319463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500" b="1" baseline="-250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5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6527800" y="990600"/>
            <a:ext cx="635000" cy="2209800"/>
            <a:chOff x="4067" y="441"/>
            <a:chExt cx="400" cy="1392"/>
          </a:xfrm>
        </p:grpSpPr>
        <p:pic>
          <p:nvPicPr>
            <p:cNvPr id="14402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441"/>
              <a:ext cx="40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03" name="AutoShape 81"/>
            <p:cNvSpPr>
              <a:spLocks noChangeArrowheads="1"/>
            </p:cNvSpPr>
            <p:nvPr/>
          </p:nvSpPr>
          <p:spPr bwMode="auto">
            <a:xfrm>
              <a:off x="4176" y="1296"/>
              <a:ext cx="192" cy="445"/>
            </a:xfrm>
            <a:prstGeom prst="flowChartAlternateProcess">
              <a:avLst/>
            </a:prstGeom>
            <a:gradFill rotWithShape="1">
              <a:gsLst>
                <a:gs pos="0">
                  <a:srgbClr val="CCECFF">
                    <a:alpha val="81000"/>
                  </a:srgbClr>
                </a:gs>
                <a:gs pos="100000">
                  <a:srgbClr val="99CCFF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3632200" y="4859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3708400" y="50117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3479800" y="51054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36322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38608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79800" y="52403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708400" y="51641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3784600" y="5392738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0" name="Line 91"/>
          <p:cNvSpPr>
            <a:spLocks noChangeShapeType="1"/>
          </p:cNvSpPr>
          <p:nvPr/>
        </p:nvSpPr>
        <p:spPr bwMode="auto">
          <a:xfrm>
            <a:off x="3556000" y="4189413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91" name="Line 92"/>
          <p:cNvSpPr>
            <a:spLocks noChangeShapeType="1"/>
          </p:cNvSpPr>
          <p:nvPr/>
        </p:nvSpPr>
        <p:spPr bwMode="auto">
          <a:xfrm>
            <a:off x="3575050" y="4398963"/>
            <a:ext cx="152400" cy="41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1" name="AutoShape 93"/>
          <p:cNvSpPr>
            <a:spLocks noChangeArrowheads="1"/>
          </p:cNvSpPr>
          <p:nvPr/>
        </p:nvSpPr>
        <p:spPr bwMode="auto">
          <a:xfrm rot="9711556">
            <a:off x="3560763" y="3573463"/>
            <a:ext cx="1916112" cy="85725"/>
          </a:xfrm>
          <a:prstGeom prst="flowChartManualInpu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2" name="Text Box 94"/>
          <p:cNvSpPr txBox="1">
            <a:spLocks noChangeArrowheads="1"/>
          </p:cNvSpPr>
          <p:nvPr/>
        </p:nvSpPr>
        <p:spPr bwMode="auto">
          <a:xfrm>
            <a:off x="2730500" y="18669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Gây bỏng</a:t>
            </a:r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3251200" y="54102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3327400" y="5257800"/>
            <a:ext cx="76200" cy="76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6" name="Line 97"/>
          <p:cNvSpPr>
            <a:spLocks noChangeShapeType="1"/>
          </p:cNvSpPr>
          <p:nvPr/>
        </p:nvSpPr>
        <p:spPr bwMode="auto">
          <a:xfrm>
            <a:off x="3417888" y="5148263"/>
            <a:ext cx="304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1586" name="AutoShape 98"/>
          <p:cNvSpPr>
            <a:spLocks noChangeArrowheads="1"/>
          </p:cNvSpPr>
          <p:nvPr/>
        </p:nvSpPr>
        <p:spPr bwMode="auto">
          <a:xfrm rot="5601987">
            <a:off x="2682875" y="4713288"/>
            <a:ext cx="2000250" cy="304800"/>
          </a:xfrm>
          <a:prstGeom prst="flowChartPunchedTape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398" name="Text Box 99"/>
          <p:cNvSpPr txBox="1">
            <a:spLocks noChangeArrowheads="1"/>
          </p:cNvSpPr>
          <p:nvPr/>
        </p:nvSpPr>
        <p:spPr bwMode="auto">
          <a:xfrm>
            <a:off x="2891234" y="5991464"/>
            <a:ext cx="1481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SO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đặc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4399" name="Picture 100" descr="h2so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0" name="AutoShape 101"/>
          <p:cNvSpPr>
            <a:spLocks noChangeArrowheads="1"/>
          </p:cNvSpPr>
          <p:nvPr/>
        </p:nvSpPr>
        <p:spPr bwMode="auto">
          <a:xfrm>
            <a:off x="1828800" y="152400"/>
            <a:ext cx="4572000" cy="99060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</a:rPr>
              <a:t>CẨN THẬN ! </a:t>
            </a:r>
          </a:p>
        </p:txBody>
      </p:sp>
    </p:spTree>
    <p:extLst>
      <p:ext uri="{BB962C8B-B14F-4D97-AF65-F5344CB8AC3E}">
        <p14:creationId xmlns:p14="http://schemas.microsoft.com/office/powerpoint/2010/main" val="2295624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4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2000"/>
                                        <p:tgtEl>
                                          <p:spTgt spid="191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2000"/>
                                        <p:tgtEl>
                                          <p:spTgt spid="19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1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2000"/>
                                        <p:tgtEl>
                                          <p:spTgt spid="19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/>
                                        <p:tgtEl>
                                          <p:spTgt spid="19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23" grpId="0" animBg="1"/>
      <p:bldP spid="191523" grpId="1" animBg="1"/>
      <p:bldP spid="191566" grpId="0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4" grpId="1" animBg="1"/>
      <p:bldP spid="191575" grpId="0" animBg="1"/>
      <p:bldP spid="191576" grpId="0" animBg="1"/>
      <p:bldP spid="191576" grpId="1" animBg="1"/>
      <p:bldP spid="191577" grpId="0" animBg="1"/>
      <p:bldP spid="191578" grpId="0" animBg="1"/>
      <p:bldP spid="191578" grpId="1" animBg="1"/>
      <p:bldP spid="191581" grpId="0" animBg="1"/>
      <p:bldP spid="191582" grpId="0"/>
      <p:bldP spid="191583" grpId="0" animBg="1"/>
      <p:bldP spid="191584" grpId="0" animBg="1"/>
      <p:bldP spid="1915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s653636binguoijpg1332559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" y="0"/>
            <a:ext cx="9089756" cy="55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371600" y="5638800"/>
            <a:ext cx="6400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7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228600"/>
            <a:ext cx="914400" cy="457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143000" y="76200"/>
            <a:ext cx="7543800" cy="6858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sunfuric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57200" y="5029200"/>
            <a:ext cx="8229600" cy="1828800"/>
          </a:xfrm>
          <a:prstGeom prst="flowChartTerminator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23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74757" y="909102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A. AXIT CLOHIĐRIC( HCl = 36,5)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4757" y="1539419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B. AXIT SUNFURIC( H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41947" y="2212445"/>
            <a:ext cx="3665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I.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78768" y="4355640"/>
            <a:ext cx="79864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ý: </a:t>
            </a:r>
            <a:r>
              <a:rPr lang="en-US" sz="2800" b="1" dirty="0" err="1">
                <a:latin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loãng</a:t>
            </a:r>
            <a:r>
              <a:rPr lang="en-US" sz="2800" b="1" dirty="0">
                <a:latin typeface="Times New Roman" pitchFamily="18" charset="0"/>
              </a:rPr>
              <a:t> dd H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SO</a:t>
            </a:r>
            <a:r>
              <a:rPr lang="en-US" sz="2800" b="1" baseline="-25000" dirty="0">
                <a:latin typeface="Times New Roman" pitchFamily="18" charset="0"/>
              </a:rPr>
              <a:t>4 </a:t>
            </a:r>
            <a:r>
              <a:rPr lang="en-US" sz="2800" b="1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rót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axit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sẵn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khuấy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</a:rPr>
              <a:t> .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baseline="-25000" dirty="0">
              <a:latin typeface="Times New Roman" pitchFamily="18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99214" y="2829493"/>
            <a:ext cx="79864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    Dung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  H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SO</a:t>
            </a:r>
            <a:r>
              <a:rPr lang="en-US" sz="2800" b="1" baseline="-25000" dirty="0">
                <a:latin typeface="Times New Roman" pitchFamily="18" charset="0"/>
              </a:rPr>
              <a:t>4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lỏng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nặng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bay </a:t>
            </a:r>
            <a:r>
              <a:rPr lang="en-US" sz="2800" b="1" dirty="0" err="1">
                <a:latin typeface="Times New Roman" pitchFamily="18" charset="0"/>
              </a:rPr>
              <a:t>hơi</a:t>
            </a:r>
            <a:r>
              <a:rPr lang="en-US" sz="2800" b="1" dirty="0">
                <a:latin typeface="Times New Roman" pitchFamily="18" charset="0"/>
              </a:rPr>
              <a:t>, tan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toả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</a:rPr>
              <a:t>.</a:t>
            </a:r>
            <a:endParaRPr lang="en-US" sz="2800" b="1" baseline="30000" dirty="0"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56314" y="258151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D441380-AAC9-4609-A879-2C96BFF4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069" y="23944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26950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51562" y="1176754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II.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hoá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42801" y="697567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B. AXIT SUNFURIC( H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-340017" y="1770281"/>
            <a:ext cx="8572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     1. 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</a:rPr>
              <a:t>TCHH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</a:rPr>
              <a:t>dd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</a:rPr>
              <a:t>axit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</a:rPr>
              <a:t>sunfuric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</a:rPr>
              <a:t>loãng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557101" y="2713038"/>
            <a:ext cx="8267700" cy="3570290"/>
            <a:chOff x="312" y="2314"/>
            <a:chExt cx="5208" cy="2249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12" y="2314"/>
              <a:ext cx="5208" cy="2249"/>
            </a:xfrm>
            <a:prstGeom prst="rect">
              <a:avLst/>
            </a:prstGeom>
            <a:noFill/>
            <a:ln w="28575" cmpd="thinThick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>
                  <a:latin typeface="Times New Roman" pitchFamily="18" charset="0"/>
                </a:rPr>
                <a:t>Dung </a:t>
              </a:r>
              <a:r>
                <a:rPr lang="en-US" sz="2800" b="1" dirty="0" err="1">
                  <a:latin typeface="Times New Roman" pitchFamily="18" charset="0"/>
                </a:rPr>
                <a:t>dịch</a:t>
              </a:r>
              <a:r>
                <a:rPr lang="en-US" sz="2800" b="1" dirty="0">
                  <a:latin typeface="Times New Roman" pitchFamily="18" charset="0"/>
                </a:rPr>
                <a:t> 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làm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đổi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màu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quỳ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tím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thành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đỏ</a:t>
              </a:r>
              <a:r>
                <a:rPr lang="en-US" sz="2800" b="1" dirty="0">
                  <a:latin typeface="Times New Roman" pitchFamily="18" charset="0"/>
                </a:rPr>
                <a:t>.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>
                  <a:latin typeface="Times New Roman" pitchFamily="18" charset="0"/>
                </a:rPr>
                <a:t>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+ </a:t>
              </a:r>
              <a:r>
                <a:rPr lang="en-US" sz="2800" b="1" dirty="0" err="1">
                  <a:latin typeface="Times New Roman" pitchFamily="18" charset="0"/>
                </a:rPr>
                <a:t>kim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loại</a:t>
              </a:r>
              <a:r>
                <a:rPr lang="en-US" sz="2800" b="1" dirty="0">
                  <a:latin typeface="Times New Roman" pitchFamily="18" charset="0"/>
                </a:rPr>
                <a:t>        </a:t>
              </a:r>
              <a:r>
                <a:rPr lang="vi-VN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muối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sunfat</a:t>
              </a:r>
              <a:r>
                <a:rPr lang="en-US" sz="2800" b="1" dirty="0">
                  <a:latin typeface="Times New Roman" pitchFamily="18" charset="0"/>
                </a:rPr>
                <a:t> + H</a:t>
              </a:r>
              <a:r>
                <a:rPr lang="en-US" sz="2800" b="1" baseline="-25000" dirty="0">
                  <a:latin typeface="Times New Roman" pitchFamily="18" charset="0"/>
                </a:rPr>
                <a:t>2 </a:t>
              </a:r>
              <a:endParaRPr lang="en-US" sz="2800" b="1" dirty="0">
                <a:latin typeface="Times New Roman" pitchFamily="18" charset="0"/>
              </a:endParaRPr>
            </a:p>
            <a:p>
              <a:r>
                <a:rPr lang="en-US" sz="2800" b="1" dirty="0"/>
                <a:t>                    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Cu, Ag…)</a:t>
              </a:r>
            </a:p>
            <a:p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</a:rPr>
                <a:t>V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d:</a:t>
              </a:r>
              <a:r>
                <a:rPr lang="en-US" sz="2800" b="1" dirty="0">
                  <a:latin typeface="Times New Roman" pitchFamily="18" charset="0"/>
                </a:rPr>
                <a:t> 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 +  Zn         </a:t>
              </a:r>
              <a:r>
                <a:rPr lang="vi-VN" sz="2800" b="1" dirty="0">
                  <a:latin typeface="Times New Roman" pitchFamily="18" charset="0"/>
                </a:rPr>
                <a:t>   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  <a:sym typeface="Wingdings"/>
                </a:rPr>
                <a:t>ZnSO</a:t>
              </a:r>
              <a:r>
                <a:rPr lang="en-US" sz="2800" b="1" baseline="-25000" dirty="0">
                  <a:latin typeface="Times New Roman" pitchFamily="18" charset="0"/>
                  <a:sym typeface="Wingdings"/>
                </a:rPr>
                <a:t>4</a:t>
              </a:r>
              <a:r>
                <a:rPr lang="en-US" sz="2800" b="1" dirty="0">
                  <a:latin typeface="Times New Roman" pitchFamily="18" charset="0"/>
                  <a:sym typeface="Wingdings"/>
                </a:rPr>
                <a:t>  +  H</a:t>
              </a:r>
              <a:r>
                <a:rPr lang="en-US" sz="2800" b="1" baseline="-25000" dirty="0">
                  <a:latin typeface="Times New Roman" pitchFamily="18" charset="0"/>
                  <a:sym typeface="Wingdings"/>
                </a:rPr>
                <a:t>2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>
                  <a:latin typeface="Times New Roman" pitchFamily="18" charset="0"/>
                </a:rPr>
                <a:t>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 + </a:t>
              </a:r>
              <a:r>
                <a:rPr lang="en-US" sz="2800" b="1" dirty="0" err="1">
                  <a:latin typeface="Times New Roman" pitchFamily="18" charset="0"/>
                </a:rPr>
                <a:t>bazơ</a:t>
              </a:r>
              <a:r>
                <a:rPr lang="en-US" sz="2800" b="1" dirty="0">
                  <a:latin typeface="Times New Roman" pitchFamily="18" charset="0"/>
                </a:rPr>
                <a:t>        </a:t>
              </a:r>
              <a:r>
                <a:rPr lang="vi-VN" sz="2800" b="1" dirty="0">
                  <a:latin typeface="Times New Roman" pitchFamily="18" charset="0"/>
                </a:rPr>
                <a:t> 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muối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sunfat</a:t>
              </a:r>
              <a:r>
                <a:rPr lang="en-US" sz="2800" b="1" dirty="0">
                  <a:latin typeface="Times New Roman" pitchFamily="18" charset="0"/>
                </a:rPr>
                <a:t> + </a:t>
              </a:r>
              <a:r>
                <a:rPr lang="en-US" sz="2800" b="1" dirty="0" err="1">
                  <a:latin typeface="Times New Roman" pitchFamily="18" charset="0"/>
                </a:rPr>
                <a:t>nước</a:t>
              </a:r>
              <a:r>
                <a:rPr lang="en-US" sz="2800" b="1" dirty="0">
                  <a:latin typeface="Times New Roman" pitchFamily="18" charset="0"/>
                </a:rPr>
                <a:t>.</a:t>
              </a:r>
            </a:p>
            <a:p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</a:rPr>
                <a:t>V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d:</a:t>
              </a:r>
              <a:r>
                <a:rPr lang="en-US" sz="2800" b="1" dirty="0">
                  <a:latin typeface="Times New Roman" pitchFamily="18" charset="0"/>
                </a:rPr>
                <a:t> 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 + Cu(OH)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         </a:t>
              </a:r>
              <a:r>
                <a:rPr lang="en-US" sz="2800" b="1" dirty="0">
                  <a:latin typeface="Times New Roman" pitchFamily="18" charset="0"/>
                  <a:sym typeface="Wingdings"/>
                </a:rPr>
                <a:t>CuSO</a:t>
              </a:r>
              <a:r>
                <a:rPr lang="en-US" sz="2800" b="1" baseline="-25000" dirty="0">
                  <a:latin typeface="Times New Roman" pitchFamily="18" charset="0"/>
                  <a:sym typeface="Wingdings"/>
                </a:rPr>
                <a:t>4</a:t>
              </a:r>
              <a:r>
                <a:rPr lang="en-US" sz="2800" b="1" dirty="0">
                  <a:latin typeface="Times New Roman" pitchFamily="18" charset="0"/>
                  <a:sym typeface="Wingdings"/>
                </a:rPr>
                <a:t> + 2H</a:t>
              </a:r>
              <a:r>
                <a:rPr lang="en-US" sz="2800" b="1" baseline="-25000" dirty="0">
                  <a:latin typeface="Times New Roman" pitchFamily="18" charset="0"/>
                  <a:sym typeface="Wingdings"/>
                </a:rPr>
                <a:t>2</a:t>
              </a:r>
              <a:r>
                <a:rPr lang="en-US" sz="2800" b="1" dirty="0">
                  <a:latin typeface="Times New Roman" pitchFamily="18" charset="0"/>
                  <a:sym typeface="Wingdings"/>
                </a:rPr>
                <a:t>O</a:t>
              </a:r>
              <a:endParaRPr lang="en-US" sz="2800" b="1" dirty="0">
                <a:latin typeface="Times New Roman" pitchFamily="18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800" b="1" dirty="0">
                  <a:latin typeface="Times New Roman" pitchFamily="18" charset="0"/>
                </a:rPr>
                <a:t>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  + </a:t>
              </a:r>
              <a:r>
                <a:rPr lang="en-US" sz="2800" b="1" dirty="0" err="1">
                  <a:latin typeface="Times New Roman" pitchFamily="18" charset="0"/>
                </a:rPr>
                <a:t>oxit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bazơ</a:t>
              </a:r>
              <a:r>
                <a:rPr lang="en-US" sz="2800" b="1" dirty="0">
                  <a:latin typeface="Times New Roman" pitchFamily="18" charset="0"/>
                </a:rPr>
                <a:t>        </a:t>
              </a:r>
              <a:r>
                <a:rPr lang="en-US" sz="2800" b="1" dirty="0" err="1">
                  <a:latin typeface="Times New Roman" pitchFamily="18" charset="0"/>
                </a:rPr>
                <a:t>muối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sunfat</a:t>
              </a:r>
              <a:r>
                <a:rPr lang="en-US" sz="2800" b="1" dirty="0">
                  <a:latin typeface="Times New Roman" pitchFamily="18" charset="0"/>
                </a:rPr>
                <a:t> + </a:t>
              </a:r>
              <a:r>
                <a:rPr lang="en-US" sz="2800" b="1" dirty="0" err="1">
                  <a:latin typeface="Times New Roman" pitchFamily="18" charset="0"/>
                </a:rPr>
                <a:t>nước</a:t>
              </a:r>
              <a:r>
                <a:rPr lang="en-US" sz="2800" b="1" dirty="0">
                  <a:latin typeface="Times New Roman" pitchFamily="18" charset="0"/>
                </a:rPr>
                <a:t>.</a:t>
              </a:r>
            </a:p>
            <a:p>
              <a:r>
                <a:rPr lang="vi-VN" sz="2800" b="1" dirty="0">
                  <a:solidFill>
                    <a:srgbClr val="C00000"/>
                  </a:solidFill>
                  <a:latin typeface="Times New Roman" pitchFamily="18" charset="0"/>
                </a:rPr>
                <a:t>V</a:t>
              </a:r>
              <a:r>
                <a:rPr lang="en-US" sz="2800" b="1" dirty="0">
                  <a:solidFill>
                    <a:srgbClr val="C00000"/>
                  </a:solidFill>
                  <a:latin typeface="Times New Roman" pitchFamily="18" charset="0"/>
                </a:rPr>
                <a:t>d:</a:t>
              </a:r>
              <a:r>
                <a:rPr lang="en-US" sz="2800" b="1" dirty="0">
                  <a:latin typeface="Times New Roman" pitchFamily="18" charset="0"/>
                </a:rPr>
                <a:t> 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+ </a:t>
              </a:r>
              <a:r>
                <a:rPr lang="en-US" sz="2800" b="1" dirty="0" err="1">
                  <a:latin typeface="Times New Roman" pitchFamily="18" charset="0"/>
                </a:rPr>
                <a:t>CaO</a:t>
              </a:r>
              <a:r>
                <a:rPr lang="en-US" sz="2800" b="1" dirty="0">
                  <a:latin typeface="Times New Roman" pitchFamily="18" charset="0"/>
                </a:rPr>
                <a:t>       </a:t>
              </a:r>
              <a:r>
                <a:rPr lang="vi-VN" sz="2800" b="1" dirty="0">
                  <a:latin typeface="Times New Roman" pitchFamily="18" charset="0"/>
                </a:rPr>
                <a:t>    </a:t>
              </a:r>
              <a:r>
                <a:rPr lang="en-US" sz="2800" b="1" dirty="0">
                  <a:latin typeface="Times New Roman" pitchFamily="18" charset="0"/>
                </a:rPr>
                <a:t> CaSO</a:t>
              </a:r>
              <a:r>
                <a:rPr lang="en-US" sz="2800" b="1" baseline="-25000" dirty="0">
                  <a:latin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</a:rPr>
                <a:t> + H</a:t>
              </a:r>
              <a:r>
                <a:rPr lang="en-US" sz="2800" b="1" baseline="-25000" dirty="0">
                  <a:latin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327" y="2765"/>
              <a:ext cx="240" cy="0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 b="1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160" y="3580"/>
              <a:ext cx="240" cy="0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 b="1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2568" y="4099"/>
              <a:ext cx="240" cy="0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 b="1"/>
            </a:p>
          </p:txBody>
        </p:sp>
      </p:grp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609884" y="4267200"/>
            <a:ext cx="4764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218531" y="5181600"/>
            <a:ext cx="4764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609884" y="6019800"/>
            <a:ext cx="4764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DF57C43-BB00-4821-B633-16DDF3149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46CF3CD-626F-4A17-9811-FB33B3193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3429000"/>
            <a:ext cx="4764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8E5B1C79-BB63-43BD-A1EE-8E9253D1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801" y="4722814"/>
            <a:ext cx="4764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761D39E6-CE81-4449-B1D6-1115DC508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1848" y="5582822"/>
            <a:ext cx="47643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95300" y="2646461"/>
            <a:ext cx="7505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hóa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H</a:t>
            </a:r>
            <a:r>
              <a:rPr lang="en-US" sz="3200" b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SO</a:t>
            </a:r>
            <a:r>
              <a:rPr lang="en-US" sz="3200" b="1" baseline="-25000" dirty="0">
                <a:solidFill>
                  <a:srgbClr val="CC0000"/>
                </a:solidFill>
                <a:latin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đặc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riêng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1656" y="1050337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B. AXIT SUNFURIC( H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= 98)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95300" y="1592262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hoá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dd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axit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sunfuric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loãng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95300" y="3688567"/>
            <a:ext cx="6389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85800" y="4292068"/>
            <a:ext cx="7696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mùi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axit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90F55F05-AA0C-433E-99A7-CA22FB4F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6" y="-76200"/>
            <a:ext cx="9144000" cy="6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MỘT SỐ AXIT QUAN TRỌNG</a:t>
            </a:r>
          </a:p>
        </p:txBody>
      </p:sp>
    </p:spTree>
    <p:extLst>
      <p:ext uri="{BB962C8B-B14F-4D97-AF65-F5344CB8AC3E}">
        <p14:creationId xmlns:p14="http://schemas.microsoft.com/office/powerpoint/2010/main" val="8221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3" grpId="0"/>
      <p:bldP spid="266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1371</Words>
  <Application>Microsoft Office PowerPoint</Application>
  <PresentationFormat>On-screen Show (4:3)</PresentationFormat>
  <Paragraphs>160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Arial</vt:lpstr>
      <vt:lpstr>Calibri</vt:lpstr>
      <vt:lpstr>Symbol</vt:lpstr>
      <vt:lpstr>Times New Roman</vt:lpstr>
      <vt:lpstr>Trebuchet MS</vt:lpstr>
      <vt:lpstr>Wingdings</vt:lpstr>
      <vt:lpstr>Wingdings 3</vt:lpstr>
      <vt:lpstr>Default Design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 32Bit</dc:creator>
  <cp:lastModifiedBy>Asus</cp:lastModifiedBy>
  <cp:revision>73</cp:revision>
  <dcterms:created xsi:type="dcterms:W3CDTF">2015-09-11T11:59:30Z</dcterms:created>
  <dcterms:modified xsi:type="dcterms:W3CDTF">2021-10-18T16:45:24Z</dcterms:modified>
</cp:coreProperties>
</file>