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3" r:id="rId2"/>
    <p:sldId id="312" r:id="rId3"/>
    <p:sldId id="295" r:id="rId4"/>
    <p:sldId id="296" r:id="rId5"/>
    <p:sldId id="288" r:id="rId6"/>
    <p:sldId id="298" r:id="rId7"/>
    <p:sldId id="313" r:id="rId8"/>
    <p:sldId id="299" r:id="rId9"/>
    <p:sldId id="301" r:id="rId10"/>
    <p:sldId id="303" r:id="rId11"/>
    <p:sldId id="291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292" r:id="rId21"/>
    <p:sldId id="269" r:id="rId22"/>
  </p:sldIdLst>
  <p:sldSz cx="9144000" cy="6858000" type="screen4x3"/>
  <p:notesSz cx="6858000" cy="9144000"/>
  <p:custShowLst>
    <p:custShow name="Custom Show 1" id="0">
      <p:sldLst>
        <p:sld r:id="rId2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23E5-214A-41CE-BE2D-A5E09BDFB817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5959C-FE71-41F0-B221-C010742EC0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4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64C79C-47A1-4CDE-96DF-A8092B1F22BE}" type="slidenum">
              <a:rPr lang="en-US" altLang="en-US" smtClean="0">
                <a:solidFill>
                  <a:schemeClr val="tx2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8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6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3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9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1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5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2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2F8F0-E374-4CBF-B98A-8D8CB6065CAE}" type="datetimeFigureOut">
              <a:rPr lang="en-US" smtClean="0"/>
              <a:pPr/>
              <a:t>27/9/2022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oleObject" Target="../embeddings/oleObject1.bin"/><Relationship Id="rId3" Type="http://schemas.openxmlformats.org/officeDocument/2006/relationships/tags" Target="../tags/tag8.xml"/><Relationship Id="rId21" Type="http://schemas.openxmlformats.org/officeDocument/2006/relationships/oleObject" Target="../embeddings/oleObject2.bin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image" Target="../media/image16.jpeg"/><Relationship Id="rId2" Type="http://schemas.openxmlformats.org/officeDocument/2006/relationships/tags" Target="../tags/tag7.xml"/><Relationship Id="rId16" Type="http://schemas.openxmlformats.org/officeDocument/2006/relationships/image" Target="../media/image15.jpeg"/><Relationship Id="rId20" Type="http://schemas.openxmlformats.org/officeDocument/2006/relationships/image" Target="../media/image17.jpeg"/><Relationship Id="rId1" Type="http://schemas.openxmlformats.org/officeDocument/2006/relationships/vmlDrawing" Target="../drawings/vmlDrawing1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5.xml"/><Relationship Id="rId19" Type="http://schemas.openxmlformats.org/officeDocument/2006/relationships/image" Target="../media/image14.wmf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tags" Target="../tags/tag5.xml"/><Relationship Id="rId7" Type="http://schemas.openxmlformats.org/officeDocument/2006/relationships/image" Target="../media/image8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2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1590" y="-54385"/>
            <a:ext cx="990139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71590" y="914400"/>
            <a:ext cx="89154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1. CANXI OXIT CÓ NHỮNG TÍNH CHẤT NHƯ THẾ NÀO? VIẾT PTHH </a:t>
            </a:r>
          </a:p>
          <a:p>
            <a:endParaRPr lang="en-US" sz="28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4E8940-D4AD-4082-9017-5D1EF6724BF0}"/>
              </a:ext>
            </a:extLst>
          </p:cNvPr>
          <p:cNvSpPr/>
          <p:nvPr/>
        </p:nvSpPr>
        <p:spPr>
          <a:xfrm>
            <a:off x="0" y="2472506"/>
            <a:ext cx="88438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Canxi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E818F3-969C-4810-9716-589B1DC677CA}"/>
              </a:ext>
            </a:extLst>
          </p:cNvPr>
          <p:cNvSpPr/>
          <p:nvPr/>
        </p:nvSpPr>
        <p:spPr>
          <a:xfrm>
            <a:off x="37514" y="4343400"/>
            <a:ext cx="884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 SẢN XUẤT CANXI OXIT NHƯ THẾ NÀO?</a:t>
            </a:r>
          </a:p>
        </p:txBody>
      </p:sp>
    </p:spTree>
    <p:extLst>
      <p:ext uri="{BB962C8B-B14F-4D97-AF65-F5344CB8AC3E}">
        <p14:creationId xmlns:p14="http://schemas.microsoft.com/office/powerpoint/2010/main" val="42030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7"/>
          <p:cNvSpPr txBox="1">
            <a:spLocks noChangeArrowheads="1"/>
          </p:cNvSpPr>
          <p:nvPr/>
        </p:nvSpPr>
        <p:spPr bwMode="auto">
          <a:xfrm>
            <a:off x="-24581" y="1524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III. ĐIỀU CHẾ LƯU HUỲNH ĐIOXIT NHƯ THẾ NÀO?</a:t>
            </a:r>
          </a:p>
        </p:txBody>
      </p:sp>
      <p:sp>
        <p:nvSpPr>
          <p:cNvPr id="4" name="Text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602226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nb-NO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phòng thí nghiệm</a:t>
            </a:r>
          </a:p>
        </p:txBody>
      </p:sp>
      <p:sp>
        <p:nvSpPr>
          <p:cNvPr id="10" name="TextBox 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1826448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b. Đun nóng H</a:t>
            </a:r>
            <a:r>
              <a:rPr lang="en-US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en-US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</a:t>
            </a: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đặc với Cu (bài axit sunfuric)</a:t>
            </a:r>
          </a:p>
        </p:txBody>
      </p:sp>
      <p:pic>
        <p:nvPicPr>
          <p:cNvPr id="3" name="Picture 4" descr="http://vinahenco.vn/appdata/uploads/H2SO4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288564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0" descr="http://phelieulocphat.com/wp-content/uploads/2015/08/dong-gia-cao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74" y="2351389"/>
            <a:ext cx="2759026" cy="250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" y="1015851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  a. Cho muối sunfit tác dụng với axit (dd HCl,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), thu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vào lọ bằng cách đẩy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5800" y="4803164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công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nghiệp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66800" y="5260364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a. Đốt lưu huỳnh trong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33500" y="5693163"/>
            <a:ext cx="1819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  +  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39481410"/>
              </p:ext>
            </p:extLst>
          </p:nvPr>
        </p:nvGraphicFramePr>
        <p:xfrm>
          <a:off x="2479675" y="5622826"/>
          <a:ext cx="949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r:id="rId18" imgW="431613" imgH="228501" progId="Equation.DSMT4">
                  <p:embed/>
                </p:oleObj>
              </mc:Choice>
              <mc:Fallback>
                <p:oleObj r:id="rId18" imgW="431613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5622826"/>
                        <a:ext cx="9493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29000" y="5668762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SO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14" name="TextBox 1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103360" y="6035540"/>
            <a:ext cx="58726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b. Đốt quặng pirit sắt (FeS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 thu được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5" name="Picture 14" descr="http://hoachatptn.com/images/3e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3581400"/>
            <a:ext cx="2536874" cy="225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69502" y="6215338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Bột</a:t>
            </a:r>
            <a:r>
              <a:rPr lang="en-US" altLang="en-US" sz="2000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lưu</a:t>
            </a:r>
            <a:r>
              <a:rPr lang="en-US" altLang="en-US" sz="2000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huỳnh</a:t>
            </a:r>
            <a:endParaRPr lang="en-US" altLang="en-US" sz="2000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138745" y="6322461"/>
            <a:ext cx="2216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FeS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+  11O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52169" y="6354726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2Fe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 +  8SO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623521965"/>
              </p:ext>
            </p:extLst>
          </p:nvPr>
        </p:nvGraphicFramePr>
        <p:xfrm>
          <a:off x="3429000" y="6339556"/>
          <a:ext cx="949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r:id="rId21" imgW="431613" imgH="228501" progId="Equation.DSMT4">
                  <p:embed/>
                </p:oleObj>
              </mc:Choice>
              <mc:Fallback>
                <p:oleObj r:id="rId21" imgW="43161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339556"/>
                        <a:ext cx="9493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89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9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6" grpId="0"/>
      <p:bldP spid="17" grpId="0" autoUpdateAnimBg="0"/>
      <p:bldP spid="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4047" y="0"/>
            <a:ext cx="91440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00" b="1" i="0" u="sng" dirty="0" err="1"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i="0" u="sng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0" u="sng" dirty="0" err="1">
                <a:effectLst/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100" b="1" i="0" u="sng" dirty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Hòa tan hết 5,6 gam CaO vào dung dịch HCl 14,6%</a:t>
            </a:r>
            <a:r>
              <a:rPr lang="en-US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Khối lượng dung dịch HCl đã dùng là</a:t>
            </a:r>
            <a:r>
              <a:rPr lang="en-US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0" i="0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0" i="0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1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31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u="sng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100" b="0" i="0" u="sng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vi-VN" sz="3100" b="0" i="0" u="sng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+mj-lt"/>
              </a:rPr>
              <a:t>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1600200"/>
                <a:ext cx="9067800" cy="4592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600" baseline="-25000" dirty="0" err="1">
                    <a:latin typeface="Times New Roman" pitchFamily="18" charset="0"/>
                    <a:cs typeface="Times New Roman" pitchFamily="18" charset="0"/>
                  </a:rPr>
                  <a:t>CaO</a:t>
                </a:r>
                <a:r>
                  <a:rPr lang="en-US" sz="3600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  <a:cs typeface="Times New Roman" pitchFamily="18" charset="0"/>
                          </a:rPr>
                          <m:t>5,6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  <a:cs typeface="Times New Roman" pitchFamily="18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=0,1 </a:t>
                </a:r>
                <a:r>
                  <a:rPr lang="en-US" sz="4000" dirty="0" err="1">
                    <a:latin typeface="Times New Roman" pitchFamily="18" charset="0"/>
                    <a:cs typeface="Times New Roman" pitchFamily="18" charset="0"/>
                  </a:rPr>
                  <a:t>mol</a:t>
                </a:r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CaO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+ 2HCl 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 CaCl</a:t>
                </a:r>
                <a:r>
                  <a:rPr lang="en-US" sz="4000" baseline="-25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+ H</a:t>
                </a:r>
                <a:r>
                  <a:rPr lang="en-US" sz="4000" baseline="-25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O</a:t>
                </a:r>
              </a:p>
              <a:p>
                <a:r>
                  <a:rPr lang="en-US" sz="4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0,1      0,2                         </a:t>
                </a:r>
                <a:r>
                  <a:rPr lang="en-US" sz="44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mol</a:t>
                </a:r>
                <a:endParaRPr lang="en-US" sz="4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-&gt; </a:t>
                </a:r>
                <a:r>
                  <a:rPr lang="en-US" sz="4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</a:t>
                </a:r>
                <a:r>
                  <a:rPr lang="en-US" sz="4000" baseline="-25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HCl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</a:t>
                </a:r>
                <a:r>
                  <a:rPr lang="en-US" sz="4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n.M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0,2.36,5 =7,3 g</a:t>
                </a:r>
              </a:p>
              <a:p>
                <a:r>
                  <a:rPr lang="en-US" sz="36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Khối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6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lượng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dung </a:t>
                </a:r>
                <a:r>
                  <a:rPr lang="en-US" sz="36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dịch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6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HCl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:</a:t>
                </a:r>
              </a:p>
              <a:p>
                <a:r>
                  <a:rPr lang="en-US" sz="4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</a:t>
                </a:r>
                <a:r>
                  <a:rPr lang="en-US" sz="4000" baseline="-25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dd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4000" baseline="-25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ct</m:t>
                        </m:r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.100% 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𝐶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%</m:t>
                        </m:r>
                      </m:den>
                    </m:f>
                    <m: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=</m:t>
                    </m:r>
                  </m:oMath>
                </a14:m>
                <a:r>
                  <a:rPr lang="en-US" sz="3600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b="0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7,3.100</m:t>
                        </m:r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% 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14,6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%</m:t>
                        </m:r>
                      </m:den>
                    </m:f>
                    <m: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=50 </m:t>
                    </m:r>
                    <m:r>
                      <m:rPr>
                        <m:sty m:val="p"/>
                      </m:rP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g</m:t>
                    </m:r>
                  </m:oMath>
                </a14:m>
                <a:endParaRPr lang="en-US" sz="36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9067800" cy="4592347"/>
              </a:xfrm>
              <a:prstGeom prst="rect">
                <a:avLst/>
              </a:prstGeom>
              <a:blipFill rotWithShape="1">
                <a:blip r:embed="rId2"/>
                <a:stretch>
                  <a:fillRect l="-2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14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95263"/>
            <a:ext cx="9144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2.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Có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những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cặp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chất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sau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: H</a:t>
            </a:r>
            <a:r>
              <a:rPr lang="en-US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O, KOH, K</a:t>
            </a:r>
            <a:r>
              <a:rPr lang="en-US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O , CO</a:t>
            </a:r>
            <a:r>
              <a:rPr lang="en-US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.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Hãy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cho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biết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những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cặp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chất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có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thể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tác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được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với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75000"/>
                  </a:schemeClr>
                </a:solidFill>
              </a:rPr>
              <a:t>nhau</a:t>
            </a:r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 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514600"/>
            <a:ext cx="8497888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   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+ 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→  2KOH</a:t>
            </a:r>
            <a:endParaRPr lang="en-US" sz="2800" i="1" baseline="-25000" dirty="0">
              <a:solidFill>
                <a:schemeClr val="tx1">
                  <a:lumMod val="75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 +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→  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 </a:t>
            </a:r>
          </a:p>
          <a:p>
            <a:pPr algn="just" eaLnBrk="1" hangingPunct="1">
              <a:defRPr/>
            </a:pP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KOH       +   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→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+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</a:t>
            </a:r>
          </a:p>
          <a:p>
            <a:pPr algn="just" eaLnBrk="1" hangingPunct="1">
              <a:defRPr/>
            </a:pP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   +    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→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581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66"/>
                </a:solidFill>
                <a:latin typeface="Times New Roman" panose="02020603050405020304" pitchFamily="18" charset="0"/>
              </a:rPr>
              <a:t>3. Từ những chất : Canxi oxit, lưu huỳnh đioxit, cacbon đioxit, lưu huỳnh trioxit, kẽm oxit, hãy chọn chất thích hợp điền vào các sơ đồ phản ứng sau :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76200" y="2667000"/>
            <a:ext cx="9372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a.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Axit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sunfuaric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+…→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Kẽm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sunfat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21265" y="3559314"/>
            <a:ext cx="92414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b.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Natri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hiđroxit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+… →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Natri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sunfat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1265" y="4397514"/>
            <a:ext cx="86318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c.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Nước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…   →   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Axit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sunfuarơ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21265" y="5311914"/>
            <a:ext cx="86318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d.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Nước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…   →   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hiđroxit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6109356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e.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oxit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+ … →   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cacbonat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56707" y="2667000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a. 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   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ZnSO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1219200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ZnO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38986" y="3591212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b. 2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NaOH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→   Na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553200" y="597739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-5316" y="4432005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c.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597739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-76200" y="5311914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d.  H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(OH)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00600" y="0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CaO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0" y="707886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6582" y="6109356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e.  </a:t>
            </a:r>
            <a:r>
              <a:rPr lang="en-US" i="1" dirty="0" err="1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</a:t>
            </a:r>
            <a:r>
              <a:rPr lang="en-US" i="1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CaCO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5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301 L 0.25226 0.2116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0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29651E-6 L -0.41059 0.4303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38" y="215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09452E-6 L 0.275 0.5493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274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3843E-6 L -0.26667 0.7693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33" y="384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84701E-7 L 0.025 0.77721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388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9525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4. Cho </a:t>
            </a:r>
            <a:r>
              <a:rPr lang="en-US" i="1" dirty="0" err="1">
                <a:solidFill>
                  <a:srgbClr val="000000"/>
                </a:solidFill>
              </a:rPr>
              <a:t>những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oxit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sau</a:t>
            </a:r>
            <a:r>
              <a:rPr lang="en-US" i="1" dirty="0">
                <a:solidFill>
                  <a:srgbClr val="000000"/>
                </a:solidFill>
              </a:rPr>
              <a:t> : CO</a:t>
            </a:r>
            <a:r>
              <a:rPr lang="en-US" i="1" baseline="-25000" dirty="0">
                <a:solidFill>
                  <a:srgbClr val="000000"/>
                </a:solidFill>
              </a:rPr>
              <a:t>2</a:t>
            </a:r>
            <a:r>
              <a:rPr lang="en-US" i="1" dirty="0">
                <a:solidFill>
                  <a:srgbClr val="000000"/>
                </a:solidFill>
              </a:rPr>
              <a:t>, SO</a:t>
            </a:r>
            <a:r>
              <a:rPr lang="en-US" i="1" baseline="-25000" dirty="0">
                <a:solidFill>
                  <a:srgbClr val="000000"/>
                </a:solidFill>
              </a:rPr>
              <a:t>2</a:t>
            </a:r>
            <a:r>
              <a:rPr lang="en-US" i="1" dirty="0">
                <a:solidFill>
                  <a:srgbClr val="000000"/>
                </a:solidFill>
              </a:rPr>
              <a:t>, Na</a:t>
            </a:r>
            <a:r>
              <a:rPr lang="en-US" i="1" baseline="-25000" dirty="0">
                <a:solidFill>
                  <a:srgbClr val="000000"/>
                </a:solidFill>
              </a:rPr>
              <a:t>2</a:t>
            </a:r>
            <a:r>
              <a:rPr lang="en-US" i="1" dirty="0">
                <a:solidFill>
                  <a:srgbClr val="000000"/>
                </a:solidFill>
              </a:rPr>
              <a:t>O, </a:t>
            </a:r>
            <a:r>
              <a:rPr lang="en-US" i="1" dirty="0" err="1">
                <a:solidFill>
                  <a:srgbClr val="000000"/>
                </a:solidFill>
              </a:rPr>
              <a:t>CaO</a:t>
            </a:r>
            <a:r>
              <a:rPr lang="en-US" i="1" dirty="0">
                <a:solidFill>
                  <a:srgbClr val="000000"/>
                </a:solidFill>
              </a:rPr>
              <a:t>, </a:t>
            </a:r>
            <a:r>
              <a:rPr lang="en-US" i="1" dirty="0" err="1">
                <a:solidFill>
                  <a:srgbClr val="000000"/>
                </a:solidFill>
              </a:rPr>
              <a:t>CuO</a:t>
            </a:r>
            <a:r>
              <a:rPr lang="en-US" i="1" dirty="0">
                <a:solidFill>
                  <a:srgbClr val="000000"/>
                </a:solidFill>
              </a:rPr>
              <a:t>. </a:t>
            </a:r>
            <a:r>
              <a:rPr lang="en-US" i="1" dirty="0" err="1">
                <a:solidFill>
                  <a:srgbClr val="000000"/>
                </a:solidFill>
              </a:rPr>
              <a:t>Hãy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chọn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những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chất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đã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cho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tác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dụng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với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>
                <a:solidFill>
                  <a:srgbClr val="000000"/>
                </a:solidFill>
              </a:rPr>
              <a:t>nước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tạo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thành</a:t>
            </a:r>
            <a:r>
              <a:rPr lang="en-US" i="1" dirty="0">
                <a:solidFill>
                  <a:srgbClr val="000000"/>
                </a:solidFill>
              </a:rPr>
              <a:t>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axit</a:t>
            </a:r>
            <a:endParaRPr lang="en-US" i="1" dirty="0">
              <a:solidFill>
                <a:srgbClr val="000000"/>
              </a:solidFill>
            </a:endParaRP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>
                <a:solidFill>
                  <a:srgbClr val="000000"/>
                </a:solidFill>
              </a:rPr>
              <a:t>Nước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tạo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thành</a:t>
            </a:r>
            <a:r>
              <a:rPr lang="en-US" i="1" dirty="0">
                <a:solidFill>
                  <a:srgbClr val="000000"/>
                </a:solidFill>
              </a:rPr>
              <a:t>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bazơ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>
                <a:solidFill>
                  <a:srgbClr val="000000"/>
                </a:solidFill>
              </a:rPr>
              <a:t>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axit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tạo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muối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và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nước</a:t>
            </a:r>
            <a:endParaRPr lang="en-US" i="1" dirty="0">
              <a:solidFill>
                <a:srgbClr val="000000"/>
              </a:solidFill>
            </a:endParaRP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>
                <a:solidFill>
                  <a:srgbClr val="000000"/>
                </a:solidFill>
              </a:rPr>
              <a:t>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bazơ</a:t>
            </a:r>
            <a:r>
              <a:rPr lang="en-US" i="1" dirty="0">
                <a:solidFill>
                  <a:srgbClr val="000000"/>
                </a:solidFill>
              </a:rPr>
              <a:t>, </a:t>
            </a:r>
            <a:r>
              <a:rPr lang="en-US" i="1" dirty="0" err="1">
                <a:solidFill>
                  <a:srgbClr val="000000"/>
                </a:solidFill>
              </a:rPr>
              <a:t>tạo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muối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và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nước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8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77"/>
          <p:cNvSpPr>
            <a:spLocks noChangeArrowheads="1"/>
          </p:cNvSpPr>
          <p:nvPr/>
        </p:nvSpPr>
        <p:spPr bwMode="auto">
          <a:xfrm>
            <a:off x="2590800" y="21336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95250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5. Có hỗn hợp khí 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và 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. làm thế nào có thể thu được khí 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từ hỗn hợp trên ?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152400" y="2057400"/>
            <a:ext cx="304800" cy="1893888"/>
          </a:xfrm>
          <a:prstGeom prst="leftBrac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 eaLnBrk="1" hangingPunct="1"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905000"/>
            <a:ext cx="1157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3200400"/>
            <a:ext cx="1081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041525" y="2968625"/>
            <a:ext cx="292735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9475" y="2111375"/>
            <a:ext cx="2955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Ca(OH)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dư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2750" y="1905000"/>
            <a:ext cx="1158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3200400"/>
            <a:ext cx="1081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4267200"/>
            <a:ext cx="878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+ Ca(OH)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i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dư 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→ CaCO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↓  +  H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  </a:t>
            </a:r>
          </a:p>
        </p:txBody>
      </p:sp>
    </p:spTree>
    <p:extLst>
      <p:ext uri="{BB962C8B-B14F-4D97-AF65-F5344CB8AC3E}">
        <p14:creationId xmlns:p14="http://schemas.microsoft.com/office/powerpoint/2010/main" val="47923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97 0.00509 0.03715 0.00925 0.03715 0.00925 C 0.06267 0.02288 0.09166 0.02981 0.11632 0.04645 C 0.11875 0.04807 0.12066 0.05108 0.12326 0.05269 C 0.13298 0.0587 0.14375 0.06171 0.15347 0.06818 C 0.17847 0.08482 0.19791 0.10955 0.22083 0.13012 C 0.22777 0.13636 0.23125 0.14699 0.23715 0.15484 L 0.25572 0.14537 " pathEditMode="relative" ptsTypes="ffffffA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349 -0.10515 " pathEditMode="relative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5" grpId="0"/>
      <p:bldP spid="7" grpId="0"/>
      <p:bldP spid="10" grpId="0"/>
      <p:bldP spid="11" grpId="0"/>
      <p:bldP spid="11" grpId="1"/>
      <p:bldP spid="12" grpId="0"/>
      <p:bldP spid="12" grpId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429000" y="130175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Lưu Ý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990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1. Khối lượng dung dịch sau phản ứng bằng tổng khối lượng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các chất tham gia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trừ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kết tủa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bay hơi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nếu có 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3178175"/>
            <a:ext cx="899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A     +    B            →        C     +         D↓↑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4343400"/>
            <a:ext cx="899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→  m </a:t>
            </a:r>
            <a:r>
              <a:rPr lang="en-US" altLang="en-US" sz="54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dd 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sau =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     +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B     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 - 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endParaRPr lang="en-US" altLang="en-US" sz="40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0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3"/>
          <p:cNvSpPr txBox="1">
            <a:spLocks noChangeArrowheads="1"/>
          </p:cNvSpPr>
          <p:nvPr/>
        </p:nvSpPr>
        <p:spPr bwMode="auto">
          <a:xfrm>
            <a:off x="5159375" y="1981200"/>
            <a:ext cx="154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VNI-Vari" pitchFamily="2" charset="0"/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solidFill>
                  <a:srgbClr val="C00000"/>
                </a:solidFill>
              </a:rPr>
              <a:t>6 </a:t>
            </a:r>
            <a:r>
              <a:rPr lang="en-US" i="1" dirty="0">
                <a:solidFill>
                  <a:srgbClr val="000000"/>
                </a:solidFill>
              </a:rPr>
              <a:t>. Cho 32 gam </a:t>
            </a:r>
            <a:r>
              <a:rPr lang="en-US" i="1" dirty="0" err="1">
                <a:solidFill>
                  <a:srgbClr val="000000"/>
                </a:solidFill>
              </a:rPr>
              <a:t>đồng</a:t>
            </a:r>
            <a:r>
              <a:rPr lang="en-US" i="1" dirty="0">
                <a:solidFill>
                  <a:srgbClr val="000000"/>
                </a:solidFill>
              </a:rPr>
              <a:t> ( II ) </a:t>
            </a:r>
            <a:r>
              <a:rPr lang="en-US" i="1" dirty="0" err="1">
                <a:solidFill>
                  <a:srgbClr val="000000"/>
                </a:solidFill>
              </a:rPr>
              <a:t>oxit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tác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dụng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vừa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đủ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với</a:t>
            </a:r>
            <a:r>
              <a:rPr lang="en-US" i="1" dirty="0">
                <a:solidFill>
                  <a:srgbClr val="000000"/>
                </a:solidFill>
              </a:rPr>
              <a:t> m gam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axit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sunfuric</a:t>
            </a:r>
            <a:r>
              <a:rPr lang="en-US" i="1" dirty="0">
                <a:solidFill>
                  <a:srgbClr val="000000"/>
                </a:solidFill>
              </a:rPr>
              <a:t> 20%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>
                <a:solidFill>
                  <a:srgbClr val="000000"/>
                </a:solidFill>
              </a:rPr>
              <a:t>Tìm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giá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trị</a:t>
            </a:r>
            <a:r>
              <a:rPr lang="en-US" i="1" dirty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khối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lượng</a:t>
            </a:r>
            <a:r>
              <a:rPr lang="en-US" i="1" dirty="0">
                <a:solidFill>
                  <a:srgbClr val="000000"/>
                </a:solidFill>
              </a:rPr>
              <a:t>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sau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phản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ứng</a:t>
            </a:r>
            <a:r>
              <a:rPr lang="en-US" i="1" dirty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c.   </a:t>
            </a: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C% </a:t>
            </a:r>
            <a:r>
              <a:rPr lang="en-US" i="1" dirty="0" err="1">
                <a:solidFill>
                  <a:srgbClr val="000000"/>
                </a:solidFill>
              </a:rPr>
              <a:t>của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muối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3039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4"/>
          <p:cNvSpPr txBox="1">
            <a:spLocks noChangeArrowheads="1"/>
          </p:cNvSpPr>
          <p:nvPr/>
        </p:nvSpPr>
        <p:spPr bwMode="auto">
          <a:xfrm>
            <a:off x="-1616075" y="64008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2"/>
              </a:solidFill>
              <a:latin typeface="VNI-Vari" pitchFamily="2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solidFill>
                  <a:srgbClr val="C00000"/>
                </a:solidFill>
              </a:rPr>
              <a:t>7 </a:t>
            </a:r>
            <a:r>
              <a:rPr lang="en-US" i="1" dirty="0">
                <a:solidFill>
                  <a:srgbClr val="000000"/>
                </a:solidFill>
              </a:rPr>
              <a:t>. Cho 48 gam </a:t>
            </a:r>
            <a:r>
              <a:rPr lang="en-US" i="1" dirty="0" err="1">
                <a:solidFill>
                  <a:srgbClr val="000000"/>
                </a:solidFill>
              </a:rPr>
              <a:t>sắt</a:t>
            </a:r>
            <a:r>
              <a:rPr lang="en-US" i="1" dirty="0">
                <a:solidFill>
                  <a:srgbClr val="000000"/>
                </a:solidFill>
              </a:rPr>
              <a:t> ( III ) </a:t>
            </a:r>
            <a:r>
              <a:rPr lang="en-US" i="1" dirty="0" err="1">
                <a:solidFill>
                  <a:srgbClr val="000000"/>
                </a:solidFill>
              </a:rPr>
              <a:t>oxit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tác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dụng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vừa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đủ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với</a:t>
            </a:r>
            <a:r>
              <a:rPr lang="en-US" i="1" dirty="0">
                <a:solidFill>
                  <a:srgbClr val="000000"/>
                </a:solidFill>
              </a:rPr>
              <a:t> m gam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axit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sunfuric</a:t>
            </a:r>
            <a:r>
              <a:rPr lang="en-US" i="1" dirty="0">
                <a:solidFill>
                  <a:srgbClr val="000000"/>
                </a:solidFill>
              </a:rPr>
              <a:t> 10%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>
                <a:solidFill>
                  <a:srgbClr val="000000"/>
                </a:solidFill>
              </a:rPr>
              <a:t>Tìm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giá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trị</a:t>
            </a:r>
            <a:r>
              <a:rPr lang="en-US" i="1" dirty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khối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lượng</a:t>
            </a:r>
            <a:r>
              <a:rPr lang="en-US" i="1" dirty="0">
                <a:solidFill>
                  <a:srgbClr val="000000"/>
                </a:solidFill>
              </a:rPr>
              <a:t>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sau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phản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ứng</a:t>
            </a:r>
            <a:r>
              <a:rPr lang="en-US" i="1" dirty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c.   </a:t>
            </a: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C% </a:t>
            </a:r>
            <a:r>
              <a:rPr lang="en-US" i="1" dirty="0" err="1">
                <a:solidFill>
                  <a:srgbClr val="000000"/>
                </a:solidFill>
              </a:rPr>
              <a:t>của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muối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14176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6"/>
          <p:cNvSpPr txBox="1">
            <a:spLocks noChangeArrowheads="1"/>
          </p:cNvSpPr>
          <p:nvPr/>
        </p:nvSpPr>
        <p:spPr bwMode="auto">
          <a:xfrm>
            <a:off x="75279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2"/>
              </a:solidFill>
              <a:latin typeface="VNI-Vari" pitchFamily="2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>
                <a:solidFill>
                  <a:srgbClr val="C00000"/>
                </a:solidFill>
              </a:rPr>
              <a:t>8 </a:t>
            </a:r>
            <a:r>
              <a:rPr lang="en-US" i="1" dirty="0">
                <a:solidFill>
                  <a:srgbClr val="000000"/>
                </a:solidFill>
              </a:rPr>
              <a:t>. Cho 14,4 gam </a:t>
            </a:r>
            <a:r>
              <a:rPr lang="en-US" i="1" dirty="0" err="1">
                <a:solidFill>
                  <a:srgbClr val="000000"/>
                </a:solidFill>
              </a:rPr>
              <a:t>sắt</a:t>
            </a:r>
            <a:r>
              <a:rPr lang="en-US" i="1" dirty="0">
                <a:solidFill>
                  <a:srgbClr val="000000"/>
                </a:solidFill>
              </a:rPr>
              <a:t> ( II ) </a:t>
            </a:r>
            <a:r>
              <a:rPr lang="en-US" i="1" dirty="0" err="1">
                <a:solidFill>
                  <a:srgbClr val="000000"/>
                </a:solidFill>
              </a:rPr>
              <a:t>oxit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tác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dụng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vừa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đủ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với</a:t>
            </a:r>
            <a:r>
              <a:rPr lang="en-US" i="1" dirty="0">
                <a:solidFill>
                  <a:srgbClr val="000000"/>
                </a:solidFill>
              </a:rPr>
              <a:t> m gam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axit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clohiđric</a:t>
            </a:r>
            <a:r>
              <a:rPr lang="en-US" i="1" dirty="0">
                <a:solidFill>
                  <a:srgbClr val="000000"/>
                </a:solidFill>
              </a:rPr>
              <a:t> 15%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>
                <a:solidFill>
                  <a:srgbClr val="000000"/>
                </a:solidFill>
              </a:rPr>
              <a:t>Tìm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giá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trị</a:t>
            </a:r>
            <a:r>
              <a:rPr lang="en-US" i="1" dirty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khối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lượng</a:t>
            </a:r>
            <a:r>
              <a:rPr lang="en-US" i="1" dirty="0">
                <a:solidFill>
                  <a:srgbClr val="000000"/>
                </a:solidFill>
              </a:rPr>
              <a:t> dung </a:t>
            </a:r>
            <a:r>
              <a:rPr lang="en-US" i="1" dirty="0" err="1">
                <a:solidFill>
                  <a:srgbClr val="000000"/>
                </a:solidFill>
              </a:rPr>
              <a:t>dịch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sau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phản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ứng</a:t>
            </a:r>
            <a:r>
              <a:rPr lang="en-US" i="1" dirty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c.   </a:t>
            </a:r>
            <a:r>
              <a:rPr lang="en-US" i="1" dirty="0" err="1">
                <a:solidFill>
                  <a:srgbClr val="000000"/>
                </a:solidFill>
              </a:rPr>
              <a:t>Tính</a:t>
            </a:r>
            <a:r>
              <a:rPr lang="en-US" i="1" dirty="0">
                <a:solidFill>
                  <a:srgbClr val="000000"/>
                </a:solidFill>
              </a:rPr>
              <a:t> C% </a:t>
            </a:r>
            <a:r>
              <a:rPr lang="en-US" i="1" dirty="0" err="1">
                <a:solidFill>
                  <a:srgbClr val="000000"/>
                </a:solidFill>
              </a:rPr>
              <a:t>của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muối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thu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được</a:t>
            </a:r>
            <a:r>
              <a:rPr lang="en-US" i="1" dirty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67038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1590" y="-54385"/>
            <a:ext cx="990139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71590" y="914400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CANXI OXIT CÓ NHỮNG TÍNH CHẤT NHƯ THẾ NÀO?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CaSO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   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CaSO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6789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81000"/>
            <a:ext cx="3276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46988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8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0001292">
            <a:off x="1064687" y="1896522"/>
            <a:ext cx="5771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.VnAristote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6892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tác dụng của vôi sống trong 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31272"/>
            <a:ext cx="3929063" cy="3495675"/>
          </a:xfrm>
          <a:prstGeom prst="rect">
            <a:avLst/>
          </a:prstGeom>
          <a:noFill/>
        </p:spPr>
      </p:pic>
      <p:pic>
        <p:nvPicPr>
          <p:cNvPr id="1027" name="Picture 3" descr="C:\Users\Administrator\Desktop\Vôi cải tạo a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9619" y="431272"/>
            <a:ext cx="3996983" cy="3543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4257725"/>
            <a:ext cx="3239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trot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00968" y="4168678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sản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77" y="33435"/>
            <a:ext cx="8768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Canxi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787155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phân huỷ nhanh hơn rơm rạ, xác thực vậy còn tồn dư ở vụ trước và phòng trừ cả ốc bư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ơu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tăng khả năng phát triển của bộ rễ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khử trùng và phòng trừ nấm bệnh cho cây trồng.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77" y="3733800"/>
            <a:ext cx="9137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0877" y="866213"/>
            <a:ext cx="9234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giấy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ản xuất hóa 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ản xuất 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426" y="4838500"/>
            <a:ext cx="3745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 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11796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638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SẢN XUẤT CANXI OXIT NHƯ THẾ NÀO?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62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CaCO</a:t>
            </a:r>
            <a:r>
              <a:rPr lang="en-US" sz="2800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than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2" y="1716107"/>
            <a:ext cx="9140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429000"/>
            <a:ext cx="780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900°C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1891" y="2647913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 +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</a:t>
            </a:r>
            <a:r>
              <a:rPr lang="en-US" sz="32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96493" y="255674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1891" y="41148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CO</a:t>
            </a:r>
            <a:r>
              <a:rPr lang="en-US" sz="32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43200" y="4050959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4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 descr="Horizontal brick"/>
          <p:cNvSpPr txBox="1">
            <a:spLocks noChangeArrowheads="1"/>
          </p:cNvSpPr>
          <p:nvPr/>
        </p:nvSpPr>
        <p:spPr bwMode="auto">
          <a:xfrm>
            <a:off x="1524000" y="685800"/>
            <a:ext cx="5181600" cy="52322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B. LƯU HUỲNH ĐIOXIT (SO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0" y="2057400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I. LƯU HUỲNH ĐIOXIT CÓ NHỮNG TÍNH CHẤT GÌ?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BaSO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017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 descr="Horizontal brick"/>
          <p:cNvSpPr txBox="1">
            <a:spLocks noChangeArrowheads="1"/>
          </p:cNvSpPr>
          <p:nvPr/>
        </p:nvSpPr>
        <p:spPr bwMode="auto">
          <a:xfrm>
            <a:off x="0" y="-9525"/>
            <a:ext cx="5181600" cy="52322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B. LƯU HUỲNH ĐIOXIT (SO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0726" name="Text Box 10"/>
          <p:cNvSpPr txBox="1">
            <a:spLocks noChangeArrowheads="1"/>
          </p:cNvSpPr>
          <p:nvPr/>
        </p:nvSpPr>
        <p:spPr bwMode="auto">
          <a:xfrm>
            <a:off x="-94316" y="1202188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II. LƯU HUỲNH ĐI OXIT CÓ NHỮNG ỨNG DỤNG GÌ?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52475" y="2400300"/>
            <a:ext cx="3819525" cy="4457700"/>
            <a:chOff x="2445" y="1620"/>
            <a:chExt cx="6015" cy="5220"/>
          </a:xfrm>
        </p:grpSpPr>
        <p:sp>
          <p:nvSpPr>
            <p:cNvPr id="7175" name="Line 21"/>
            <p:cNvSpPr>
              <a:spLocks noChangeShapeType="1"/>
            </p:cNvSpPr>
            <p:nvPr/>
          </p:nvSpPr>
          <p:spPr bwMode="auto">
            <a:xfrm flipH="1">
              <a:off x="3780" y="4140"/>
              <a:ext cx="7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6" name="Group 22"/>
            <p:cNvGrpSpPr>
              <a:grpSpLocks/>
            </p:cNvGrpSpPr>
            <p:nvPr/>
          </p:nvGrpSpPr>
          <p:grpSpPr bwMode="auto">
            <a:xfrm>
              <a:off x="2445" y="1620"/>
              <a:ext cx="6015" cy="5220"/>
              <a:chOff x="2445" y="1620"/>
              <a:chExt cx="6015" cy="5220"/>
            </a:xfrm>
          </p:grpSpPr>
          <p:grpSp>
            <p:nvGrpSpPr>
              <p:cNvPr id="7177" name="xjhhxtx16"/>
              <p:cNvGrpSpPr>
                <a:grpSpLocks/>
              </p:cNvGrpSpPr>
              <p:nvPr/>
            </p:nvGrpSpPr>
            <p:grpSpPr bwMode="auto">
              <a:xfrm>
                <a:off x="4860" y="5940"/>
                <a:ext cx="2340" cy="900"/>
                <a:chOff x="6305" y="3080"/>
                <a:chExt cx="965" cy="1092"/>
              </a:xfrm>
            </p:grpSpPr>
            <p:sp>
              <p:nvSpPr>
                <p:cNvPr id="7199" name="Rectangle 24"/>
                <p:cNvSpPr>
                  <a:spLocks noChangeArrowheads="1"/>
                </p:cNvSpPr>
                <p:nvPr/>
              </p:nvSpPr>
              <p:spPr bwMode="auto">
                <a:xfrm>
                  <a:off x="6325" y="3080"/>
                  <a:ext cx="905" cy="1092"/>
                </a:xfrm>
                <a:prstGeom prst="rect">
                  <a:avLst/>
                </a:prstGeom>
                <a:solidFill>
                  <a:srgbClr val="800000"/>
                </a:solidFill>
                <a:ln w="9525">
                  <a:solidFill>
                    <a:srgbClr val="9933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altLang="en-US" sz="4400">
                    <a:solidFill>
                      <a:srgbClr val="FF0066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200" name="Line 25"/>
                <p:cNvSpPr>
                  <a:spLocks noChangeShapeType="1"/>
                </p:cNvSpPr>
                <p:nvPr/>
              </p:nvSpPr>
              <p:spPr bwMode="auto">
                <a:xfrm>
                  <a:off x="6305" y="3624"/>
                  <a:ext cx="965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78" name="xjhhxsy12"/>
              <p:cNvGrpSpPr>
                <a:grpSpLocks/>
              </p:cNvGrpSpPr>
              <p:nvPr/>
            </p:nvGrpSpPr>
            <p:grpSpPr bwMode="auto">
              <a:xfrm>
                <a:off x="7020" y="1620"/>
                <a:ext cx="1440" cy="2160"/>
                <a:chOff x="2340" y="1908"/>
                <a:chExt cx="795" cy="1739"/>
              </a:xfrm>
            </p:grpSpPr>
            <p:grpSp>
              <p:nvGrpSpPr>
                <p:cNvPr id="7192" name="Group 27"/>
                <p:cNvGrpSpPr>
                  <a:grpSpLocks/>
                </p:cNvGrpSpPr>
                <p:nvPr/>
              </p:nvGrpSpPr>
              <p:grpSpPr bwMode="auto">
                <a:xfrm>
                  <a:off x="2340" y="1908"/>
                  <a:ext cx="795" cy="1739"/>
                  <a:chOff x="2340" y="1908"/>
                  <a:chExt cx="795" cy="1739"/>
                </a:xfrm>
              </p:grpSpPr>
              <p:grpSp>
                <p:nvGrpSpPr>
                  <p:cNvPr id="719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340" y="1908"/>
                    <a:ext cx="795" cy="1739"/>
                    <a:chOff x="2340" y="1908"/>
                    <a:chExt cx="795" cy="1739"/>
                  </a:xfrm>
                </p:grpSpPr>
                <p:sp>
                  <p:nvSpPr>
                    <p:cNvPr id="7197" name="AutoShap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2285"/>
                      <a:ext cx="795" cy="1362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hangingPunct="1">
                        <a:spcBef>
                          <a:spcPct val="50000"/>
                        </a:spcBef>
                      </a:pPr>
                      <a:endParaRPr lang="en-US" altLang="en-US" sz="4400">
                        <a:solidFill>
                          <a:srgbClr val="FF0066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719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2422" y="1908"/>
                      <a:ext cx="631" cy="396"/>
                    </a:xfrm>
                    <a:custGeom>
                      <a:avLst/>
                      <a:gdLst>
                        <a:gd name="T0" fmla="*/ 0 w 1800"/>
                        <a:gd name="T1" fmla="*/ 1 h 680"/>
                        <a:gd name="T2" fmla="*/ 0 w 1800"/>
                        <a:gd name="T3" fmla="*/ 1 h 680"/>
                        <a:gd name="T4" fmla="*/ 0 w 1800"/>
                        <a:gd name="T5" fmla="*/ 0 h 680"/>
                        <a:gd name="T6" fmla="*/ 0 w 1800"/>
                        <a:gd name="T7" fmla="*/ 0 h 680"/>
                        <a:gd name="T8" fmla="*/ 0 w 1800"/>
                        <a:gd name="T9" fmla="*/ 1 h 680"/>
                        <a:gd name="T10" fmla="*/ 0 w 1800"/>
                        <a:gd name="T11" fmla="*/ 1 h 680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800"/>
                        <a:gd name="T19" fmla="*/ 0 h 680"/>
                        <a:gd name="T20" fmla="*/ 1800 w 1800"/>
                        <a:gd name="T21" fmla="*/ 680 h 680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800" h="680">
                          <a:moveTo>
                            <a:pt x="0" y="680"/>
                          </a:moveTo>
                          <a:lnTo>
                            <a:pt x="500" y="520"/>
                          </a:lnTo>
                          <a:lnTo>
                            <a:pt x="500" y="0"/>
                          </a:lnTo>
                          <a:lnTo>
                            <a:pt x="1300" y="0"/>
                          </a:lnTo>
                          <a:lnTo>
                            <a:pt x="1300" y="520"/>
                          </a:lnTo>
                          <a:lnTo>
                            <a:pt x="1800" y="68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195" name="Rectangle 31" descr="深色横线"/>
                  <p:cNvSpPr>
                    <a:spLocks noChangeArrowheads="1"/>
                  </p:cNvSpPr>
                  <p:nvPr/>
                </p:nvSpPr>
                <p:spPr bwMode="auto">
                  <a:xfrm>
                    <a:off x="2340" y="2688"/>
                    <a:ext cx="180" cy="646"/>
                  </a:xfrm>
                  <a:prstGeom prst="rect">
                    <a:avLst/>
                  </a:prstGeom>
                  <a:blipFill dpi="0" rotWithShape="0">
                    <a:blip r:embed="rId3"/>
                    <a:srcRect/>
                    <a:tile tx="0" ty="0" sx="100000" sy="100000" flip="none" algn="tl"/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96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2560" y="1908"/>
                    <a:ext cx="365" cy="91"/>
                  </a:xfrm>
                  <a:prstGeom prst="flowChartTermina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7193" name="Rectangle 33" descr="浅色竖线"/>
                <p:cNvSpPr>
                  <a:spLocks noChangeArrowheads="1"/>
                </p:cNvSpPr>
                <p:nvPr/>
              </p:nvSpPr>
              <p:spPr bwMode="auto">
                <a:xfrm>
                  <a:off x="2540" y="1908"/>
                  <a:ext cx="400" cy="173"/>
                </a:xfrm>
                <a:prstGeom prst="rect">
                  <a:avLst/>
                </a:prstGeom>
                <a:blipFill dpi="0" rotWithShape="0">
                  <a:blip r:embed="rId4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altLang="en-US" sz="4400">
                    <a:solidFill>
                      <a:srgbClr val="FF0066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179" name="Oval 34"/>
              <p:cNvSpPr>
                <a:spLocks noChangeArrowheads="1"/>
              </p:cNvSpPr>
              <p:nvPr/>
            </p:nvSpPr>
            <p:spPr bwMode="auto">
              <a:xfrm>
                <a:off x="4500" y="3600"/>
                <a:ext cx="2160" cy="126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altLang="en-US" sz="2700">
                    <a:solidFill>
                      <a:srgbClr val="FFFFFF"/>
                    </a:solidFill>
                    <a:latin typeface="Times New Roman" pitchFamily="18" charset="0"/>
                  </a:rPr>
                  <a:t>SO</a:t>
                </a:r>
                <a:r>
                  <a:rPr lang="en-US" altLang="en-US" sz="2700" baseline="-25000">
                    <a:solidFill>
                      <a:srgbClr val="FFFFFF"/>
                    </a:solidFill>
                    <a:latin typeface="Times New Roman" pitchFamily="18" charset="0"/>
                  </a:rPr>
                  <a:t>2</a:t>
                </a:r>
                <a:endParaRPr lang="en-US" altLang="en-US">
                  <a:latin typeface="Times New Roman" pitchFamily="18" charset="0"/>
                </a:endParaRPr>
              </a:p>
            </p:txBody>
          </p:sp>
          <p:sp>
            <p:nvSpPr>
              <p:cNvPr id="7180" name="Text Box 35"/>
              <p:cNvSpPr txBox="1">
                <a:spLocks noChangeArrowheads="1"/>
              </p:cNvSpPr>
              <p:nvPr/>
            </p:nvSpPr>
            <p:spPr bwMode="auto">
              <a:xfrm>
                <a:off x="4905" y="6120"/>
                <a:ext cx="2175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Tẩy trắng bột gỗ</a:t>
                </a:r>
                <a:endParaRPr lang="en-US" altLang="en-US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Text Box 36"/>
              <p:cNvSpPr txBox="1">
                <a:spLocks noChangeArrowheads="1"/>
              </p:cNvSpPr>
              <p:nvPr/>
            </p:nvSpPr>
            <p:spPr bwMode="auto">
              <a:xfrm>
                <a:off x="7200" y="2520"/>
                <a:ext cx="108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Thuốc 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diệt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 nấm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Mốc</a:t>
                </a:r>
                <a:endParaRPr lang="en-US" altLang="en-US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7182" name="xjhhxsy3"/>
              <p:cNvGrpSpPr>
                <a:grpSpLocks/>
              </p:cNvGrpSpPr>
              <p:nvPr/>
            </p:nvGrpSpPr>
            <p:grpSpPr bwMode="auto">
              <a:xfrm>
                <a:off x="2445" y="3420"/>
                <a:ext cx="1260" cy="1033"/>
                <a:chOff x="2880" y="3624"/>
                <a:chExt cx="724" cy="1275"/>
              </a:xfrm>
            </p:grpSpPr>
            <p:grpSp>
              <p:nvGrpSpPr>
                <p:cNvPr id="7186" name="Group 38"/>
                <p:cNvGrpSpPr>
                  <a:grpSpLocks/>
                </p:cNvGrpSpPr>
                <p:nvPr/>
              </p:nvGrpSpPr>
              <p:grpSpPr bwMode="auto">
                <a:xfrm>
                  <a:off x="2880" y="3624"/>
                  <a:ext cx="724" cy="1275"/>
                  <a:chOff x="9040" y="1284"/>
                  <a:chExt cx="1361" cy="2987"/>
                </a:xfrm>
              </p:grpSpPr>
              <p:sp>
                <p:nvSpPr>
                  <p:cNvPr id="7190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9040" y="1931"/>
                    <a:ext cx="1361" cy="23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91" name="Freeform 40"/>
                  <p:cNvSpPr>
                    <a:spLocks/>
                  </p:cNvSpPr>
                  <p:nvPr/>
                </p:nvSpPr>
                <p:spPr bwMode="auto">
                  <a:xfrm>
                    <a:off x="9174" y="1284"/>
                    <a:ext cx="1100" cy="680"/>
                  </a:xfrm>
                  <a:custGeom>
                    <a:avLst/>
                    <a:gdLst>
                      <a:gd name="T0" fmla="*/ 0 w 1400"/>
                      <a:gd name="T1" fmla="*/ 680 h 680"/>
                      <a:gd name="T2" fmla="*/ 10 w 1400"/>
                      <a:gd name="T3" fmla="*/ 520 h 680"/>
                      <a:gd name="T4" fmla="*/ 10 w 1400"/>
                      <a:gd name="T5" fmla="*/ 0 h 680"/>
                      <a:gd name="T6" fmla="*/ 38 w 1400"/>
                      <a:gd name="T7" fmla="*/ 0 h 680"/>
                      <a:gd name="T8" fmla="*/ 38 w 1400"/>
                      <a:gd name="T9" fmla="*/ 520 h 680"/>
                      <a:gd name="T10" fmla="*/ 48 w 1400"/>
                      <a:gd name="T11" fmla="*/ 680 h 68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400"/>
                      <a:gd name="T19" fmla="*/ 0 h 680"/>
                      <a:gd name="T20" fmla="*/ 1400 w 1400"/>
                      <a:gd name="T21" fmla="*/ 680 h 68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400" h="680">
                        <a:moveTo>
                          <a:pt x="0" y="680"/>
                        </a:moveTo>
                        <a:lnTo>
                          <a:pt x="300" y="520"/>
                        </a:lnTo>
                        <a:lnTo>
                          <a:pt x="300" y="0"/>
                        </a:lnTo>
                        <a:lnTo>
                          <a:pt x="1100" y="0"/>
                        </a:lnTo>
                        <a:lnTo>
                          <a:pt x="1100" y="520"/>
                        </a:lnTo>
                        <a:lnTo>
                          <a:pt x="1400" y="680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87" name="Group 41"/>
                <p:cNvGrpSpPr>
                  <a:grpSpLocks/>
                </p:cNvGrpSpPr>
                <p:nvPr/>
              </p:nvGrpSpPr>
              <p:grpSpPr bwMode="auto">
                <a:xfrm>
                  <a:off x="2880" y="4344"/>
                  <a:ext cx="720" cy="538"/>
                  <a:chOff x="2880" y="4344"/>
                  <a:chExt cx="720" cy="538"/>
                </a:xfrm>
              </p:grpSpPr>
              <p:sp>
                <p:nvSpPr>
                  <p:cNvPr id="7188" name="AutoShape 42" descr="横虚线"/>
                  <p:cNvSpPr>
                    <a:spLocks noChangeArrowheads="1"/>
                  </p:cNvSpPr>
                  <p:nvPr/>
                </p:nvSpPr>
                <p:spPr bwMode="auto">
                  <a:xfrm>
                    <a:off x="2920" y="4404"/>
                    <a:ext cx="652" cy="478"/>
                  </a:xfrm>
                  <a:prstGeom prst="roundRect">
                    <a:avLst>
                      <a:gd name="adj" fmla="val 16667"/>
                    </a:avLst>
                  </a:prstGeom>
                  <a:blipFill dpi="0" rotWithShape="0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89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4344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183" name="Text Box 44"/>
              <p:cNvSpPr txBox="1">
                <a:spLocks noChangeArrowheads="1"/>
              </p:cNvSpPr>
              <p:nvPr/>
            </p:nvSpPr>
            <p:spPr bwMode="auto">
              <a:xfrm>
                <a:off x="2520" y="3765"/>
                <a:ext cx="10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Axit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H</a:t>
                </a:r>
                <a:r>
                  <a:rPr lang="en-US" altLang="en-US" sz="1200" baseline="-25000">
                    <a:solidFill>
                      <a:srgbClr val="FF0000"/>
                    </a:solidFill>
                    <a:latin typeface="Times New Roman" pitchFamily="18" charset="0"/>
                  </a:rPr>
                  <a:t>2</a:t>
                </a:r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SO</a:t>
                </a:r>
                <a:r>
                  <a:rPr lang="en-US" altLang="en-US" sz="1200" baseline="-25000">
                    <a:solidFill>
                      <a:srgbClr val="FF0000"/>
                    </a:solidFill>
                    <a:latin typeface="Times New Roman" pitchFamily="18" charset="0"/>
                  </a:rPr>
                  <a:t>4</a:t>
                </a:r>
                <a:endParaRPr lang="en-US" altLang="en-US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4" name="Line 45"/>
              <p:cNvSpPr>
                <a:spLocks noChangeShapeType="1"/>
              </p:cNvSpPr>
              <p:nvPr/>
            </p:nvSpPr>
            <p:spPr bwMode="auto">
              <a:xfrm>
                <a:off x="5760" y="4860"/>
                <a:ext cx="0" cy="10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46"/>
              <p:cNvSpPr>
                <a:spLocks noChangeShapeType="1"/>
              </p:cNvSpPr>
              <p:nvPr/>
            </p:nvSpPr>
            <p:spPr bwMode="auto">
              <a:xfrm flipV="1">
                <a:off x="6300" y="3240"/>
                <a:ext cx="72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5029200" y="2519349"/>
            <a:ext cx="3962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Dựa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vào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sơ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đồ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trên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em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hãy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biết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lưu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huỳnh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đioxit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những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ứng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dụng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gì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44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6" grpId="0"/>
      <p:bldP spid="143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27039" y="41787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- Phần lớn SO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được dùng để sản xuất H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.</a:t>
            </a:r>
            <a:endParaRPr lang="en-US" altLang="en-US" sz="24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4" name="Picture 13" descr="http://anninhthudo.vn/Uploaded/sonhm/2013_07_21/ax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98987"/>
            <a:ext cx="3657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xfv141869938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987"/>
            <a:ext cx="27447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3" y="4989513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- Ngoài ra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còn dùng làm chất tẩy trắng bột gỗ trong công nghiệp giấy, dùng làm chất diệt nấm mốc.</a:t>
            </a:r>
            <a:r>
              <a:rPr lang="nb-NO" altLang="en-US" sz="24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endParaRPr lang="en-US" altLang="en-US" sz="24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http://media.vietq.vn/files/vietq/2013/08/01/phat-hien-them-acid-cuc-doc-trong-bun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32766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://image.tailieu.vn/document/thumbnail/2015/20150621/tsmttc_004/135x160/524114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2708787"/>
            <a:ext cx="2743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68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47"/>
          <p:cNvSpPr txBox="1">
            <a:spLocks noChangeArrowheads="1"/>
          </p:cNvSpPr>
          <p:nvPr/>
        </p:nvSpPr>
        <p:spPr bwMode="auto">
          <a:xfrm>
            <a:off x="29497" y="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III. ĐIỀU CHẾ LƯU HUỲNH ĐIOXIT NHƯ THẾ NÀO?</a:t>
            </a:r>
          </a:p>
        </p:txBody>
      </p:sp>
      <p:sp>
        <p:nvSpPr>
          <p:cNvPr id="9" name="Text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335" y="494583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b="1" dirty="0">
                <a:solidFill>
                  <a:srgbClr val="00349E"/>
                </a:solidFill>
                <a:latin typeface="Times New Roman" pitchFamily="18" charset="0"/>
                <a:cs typeface="Arial" charset="0"/>
              </a:rPr>
              <a:t>1. Trong phòng thí nghiệm</a:t>
            </a:r>
            <a:endParaRPr lang="en-US" altLang="en-US" sz="2400" b="1" dirty="0">
              <a:solidFill>
                <a:srgbClr val="00349E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15851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a. Cho muối sunfit tác dụng với axit (dd HCl,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), thu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vào lọ bằng cách đẩy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1" name="Picture 1" descr="http://hoachatjsc.com/content/images/thumbs/112/0010213_natri-sunphit-na2so3_350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535" y="2038202"/>
            <a:ext cx="32766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11135" y="3879702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pt-BR" altLang="en-US" sz="1400" i="1" dirty="0">
                <a:solidFill>
                  <a:schemeClr val="tx1"/>
                </a:solidFill>
                <a:latin typeface="Arial" charset="0"/>
                <a:cs typeface="Arial" charset="0"/>
              </a:rPr>
              <a:t>Muối natri sunfit</a:t>
            </a:r>
            <a:endParaRPr lang="en-US" altLang="en-US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12" descr="http://anninhthudo.vn/Uploaded/sonhm/2013_07_21/axi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535" y="4399132"/>
            <a:ext cx="3276600" cy="19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http://hoa.hoctainha.vn/ME_Image/3/201209/30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3" y="2192656"/>
            <a:ext cx="352266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16103" y="5926456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PTHH:  Na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3 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</a:t>
            </a:r>
            <a:r>
              <a:rPr lang="en-US" altLang="en-US" sz="4400" dirty="0">
                <a:solidFill>
                  <a:schemeClr val="tx1"/>
                </a:solidFill>
                <a:latin typeface="Arial" charset="0"/>
              </a:rPr>
              <a:t>→</a:t>
            </a:r>
            <a:r>
              <a:rPr lang="pt-BR" altLang="en-US" sz="24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Na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SO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H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O</a:t>
            </a:r>
            <a:endParaRPr lang="en-US" altLang="en-US" sz="2400" baseline="-250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9" grpId="0" autoUpdateAnimBg="0"/>
      <p:bldP spid="10" grpId="0" autoUpdateAnimBg="0"/>
      <p:bldP spid="12" grpId="0" autoUpdateAnimBg="0"/>
      <p:bldP spid="15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C9CA309-0EB8-4830-BA73-7857A83718BF}_12.png&quot;/&gt;&lt;left val=&quot;88&quot;/&gt;&lt;top val=&quot;157&quot;/&gt;&lt;width val=&quot;536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43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2074631-7018-48E2-ACF6-D5F8E0EE5EC0}_17.png&quot;/&gt;&lt;left val=&quot;64&quot;/&gt;&lt;top val=&quot;133&quot;/&gt;&lt;width val=&quot;40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33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8994A31-3A15-42C6-82A8-8211063FAA55}&quot;/&gt;&lt;isInvalidForFieldText val=&quot;0&quot;/&gt;&lt;Image&gt;&lt;filename val=&quot;C:\Users\doan\Desktop\giao an elaning\BAIGIANG\data\asimages\{58994A31-3A15-42C6-82A8-8211063FAA55}_17.png&quot;/&gt;&lt;left val=&quot;235&quot;/&gt;&lt;top val=&quot;185&quot;/&gt;&lt;width val=&quot;34&quot;/&gt;&lt;height val=&quot;18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2074631-7018-48E2-ACF6-D5F8E0EE5EC0}_17.png&quot;/&gt;&lt;left val=&quot;64&quot;/&gt;&lt;top val=&quot;133&quot;/&gt;&lt;width val=&quot;40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3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8994A31-3A15-42C6-82A8-8211063FAA55}&quot;/&gt;&lt;isInvalidForFieldText val=&quot;0&quot;/&gt;&lt;Image&gt;&lt;filename val=&quot;C:\Users\doan\Desktop\giao an elaning\BAIGIANG\data\asimages\{58994A31-3A15-42C6-82A8-8211063FAA55}_17.png&quot;/&gt;&lt;left val=&quot;235&quot;/&gt;&lt;top val=&quot;185&quot;/&gt;&lt;width val=&quot;34&quot;/&gt;&lt;height val=&quot;18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3FBCBB38-5401-4BDD-B9AE-B8F5A36106E6}_13.png&quot;/&gt;&lt;left val=&quot;40&quot;/&gt;&lt;top val=&quot;110&quot;/&gt;&lt;width val=&quot;644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46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08F5379D-CE94-4385-923D-214DFDD42CDA}_14.png&quot;/&gt;&lt;left val=&quot;52&quot;/&gt;&lt;top val=&quot;121&quot;/&gt;&lt;width val=&quot;37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B7BCFDD4-D912-4178-9CBB-3E5A128D3F82}_14.png&quot;/&gt;&lt;left val=&quot;52&quot;/&gt;&lt;top val=&quot;158&quot;/&gt;&lt;width val=&quot;626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3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426064F-FF78-4E2E-AAF6-A344723563D1}_14.png&quot;/&gt;&lt;left val=&quot;113&quot;/&gt;&lt;top val=&quot;412&quot;/&gt;&lt;width val=&quot;162&quot;/&gt;&lt;height val=&quot;34&quot;/&gt;&lt;hasText val=&quot;1&quot;/&gt;&lt;/Image&gt;&lt;/ThreeDShapeInfo&gt;"/>
  <p:tag name="PRESENTER_SHAPETEXTINFO" val="&lt;ShapeTextInfo&gt;&lt;TableIndex row=&quot;-1&quot; col=&quot;-1&quot;&gt;&lt;linesCount val=&quot;1&quot;/&gt;&lt;lineCharCount val=&quot;17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08F5379D-CE94-4385-923D-214DFDD42CDA}_14.png&quot;/&gt;&lt;left val=&quot;52&quot;/&gt;&lt;top val=&quot;121&quot;/&gt;&lt;width val=&quot;37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B7BCFDD4-D912-4178-9CBB-3E5A128D3F82}_14.png&quot;/&gt;&lt;left val=&quot;52&quot;/&gt;&lt;top val=&quot;158&quot;/&gt;&lt;width val=&quot;626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35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1379</TotalTime>
  <Words>1206</Words>
  <Application>Microsoft Office PowerPoint</Application>
  <PresentationFormat>On-screen Show (4:3)</PresentationFormat>
  <Paragraphs>128</Paragraphs>
  <Slides>21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  <vt:variant>
        <vt:lpstr>Custom Shows</vt:lpstr>
      </vt:variant>
      <vt:variant>
        <vt:i4>1</vt:i4>
      </vt:variant>
    </vt:vector>
  </HeadingPairs>
  <TitlesOfParts>
    <vt:vector size="31" baseType="lpstr">
      <vt:lpstr>.VnAristote</vt:lpstr>
      <vt:lpstr>Arial</vt:lpstr>
      <vt:lpstr>Calibri</vt:lpstr>
      <vt:lpstr>Cambria Math</vt:lpstr>
      <vt:lpstr>Symbol</vt:lpstr>
      <vt:lpstr>Times New Roman</vt:lpstr>
      <vt:lpstr>VNI-Vari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1:  TÍNH CHẤT HÓA HỌC CỦA OXIT  – KHÁI QUÁT VỀ SỰ PHÂN LOẠI OXIT</dc:title>
  <dc:creator>sic.computer</dc:creator>
  <cp:lastModifiedBy>Admin</cp:lastModifiedBy>
  <cp:revision>138</cp:revision>
  <dcterms:created xsi:type="dcterms:W3CDTF">2018-08-07T08:12:13Z</dcterms:created>
  <dcterms:modified xsi:type="dcterms:W3CDTF">2022-09-27T08:27:10Z</dcterms:modified>
</cp:coreProperties>
</file>