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18"/>
  </p:notesMasterIdLst>
  <p:sldIdLst>
    <p:sldId id="323" r:id="rId2"/>
    <p:sldId id="264" r:id="rId3"/>
    <p:sldId id="312" r:id="rId4"/>
    <p:sldId id="313" r:id="rId5"/>
    <p:sldId id="299" r:id="rId6"/>
    <p:sldId id="307" r:id="rId7"/>
    <p:sldId id="316" r:id="rId8"/>
    <p:sldId id="318" r:id="rId9"/>
    <p:sldId id="317" r:id="rId10"/>
    <p:sldId id="319" r:id="rId11"/>
    <p:sldId id="320" r:id="rId12"/>
    <p:sldId id="321" r:id="rId13"/>
    <p:sldId id="294" r:id="rId14"/>
    <p:sldId id="314" r:id="rId15"/>
    <p:sldId id="322" r:id="rId16"/>
    <p:sldId id="273" r:id="rId17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0000"/>
    <a:srgbClr val="061BBA"/>
    <a:srgbClr val="380BB5"/>
    <a:srgbClr val="3F2B95"/>
    <a:srgbClr val="000099"/>
    <a:srgbClr val="0099FF"/>
    <a:srgbClr val="CC0099"/>
    <a:srgbClr val="C0C0C0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6" autoAdjust="0"/>
    <p:restoredTop sz="94660"/>
  </p:normalViewPr>
  <p:slideViewPr>
    <p:cSldViewPr>
      <p:cViewPr varScale="1">
        <p:scale>
          <a:sx n="69" d="100"/>
          <a:sy n="69" d="100"/>
        </p:scale>
        <p:origin x="56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6" Type="http://schemas.openxmlformats.org/officeDocument/2006/relationships/image" Target="../media/image26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42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42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0C4D760B-B354-4E41-A9AD-19F17317EC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382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1BD8B92-D93B-416A-ADDF-4986A77E1E4F}" type="slidenum">
              <a:rPr lang="en-US" altLang="en-US" smtClean="0"/>
              <a:pPr/>
              <a:t>1</a:t>
            </a:fld>
            <a:endParaRPr lang="en-US" altLang="en-US"/>
          </a:p>
        </p:txBody>
      </p:sp>
      <p:sp>
        <p:nvSpPr>
          <p:cNvPr id="409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93B518BB-92F7-47BE-8D60-9EC59463E81C}" type="slidenum">
              <a:rPr lang="en-US" altLang="en-US" sz="1200">
                <a:latin typeface="Arial" panose="020B0604020202020204" pitchFamily="34" charset="0"/>
              </a:rPr>
              <a:pPr algn="r" eaLnBrk="1" hangingPunct="1"/>
              <a:t>1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41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</p:spTree>
    <p:extLst>
      <p:ext uri="{BB962C8B-B14F-4D97-AF65-F5344CB8AC3E}">
        <p14:creationId xmlns:p14="http://schemas.microsoft.com/office/powerpoint/2010/main" val="2284234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D98DD-117A-46FD-A706-F8562223203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433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62549D3-F538-4401-9BD6-41504B931BE4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945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02C26DE5-63EA-4803-8A18-FA7525007852}" type="slidenum">
              <a:rPr lang="en-US" sz="1200">
                <a:latin typeface="Arial" panose="020B0604020202020204" pitchFamily="34" charset="0"/>
              </a:rPr>
              <a:pPr algn="r" eaLnBrk="1" hangingPunct="1"/>
              <a:t>16</a:t>
            </a:fld>
            <a:endParaRPr lang="en-US" sz="1200">
              <a:latin typeface="Arial" panose="020B0604020202020204" pitchFamily="34" charset="0"/>
            </a:endParaRPr>
          </a:p>
        </p:txBody>
      </p:sp>
      <p:sp>
        <p:nvSpPr>
          <p:cNvPr id="194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8129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25126-056B-4A35-96BC-935191235E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754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FD657-C2AA-4F91-9BD0-5BA3D74DC9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688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B1B71-D424-417C-B324-3E86A99C99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12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0363D-53B1-43A9-B56C-149592D297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9650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en-US" noProof="0"/>
              <a:t>Click icon to add SmartArt graphic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E13AB-4436-4F9E-BE22-3B7AB713F2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368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2160C-E360-4631-A0C1-189CFBE07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78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62F58-FB7C-4DAD-9B7B-F35C50F863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40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2254D-F745-4AAB-A06D-E0977702F4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051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0384F-75CF-4220-A52E-1404400825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613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CAEE93-1D8D-4721-AE80-36D9052962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022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99439-966C-4990-9C0D-133FEF3A61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614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CE399-37C5-428E-81F4-6411B30886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891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5017B-ACD9-4F54-B29D-2296C59D46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32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F18AD662-91A3-4F8E-9917-37EEEB417C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image" Target="../media/image4.png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3.wmf"/><Relationship Id="rId11" Type="http://schemas.openxmlformats.org/officeDocument/2006/relationships/oleObject" Target="../embeddings/oleObject20.bin"/><Relationship Id="rId5" Type="http://schemas.openxmlformats.org/officeDocument/2006/relationships/oleObject" Target="../embeddings/oleObject16.bin"/><Relationship Id="rId10" Type="http://schemas.openxmlformats.org/officeDocument/2006/relationships/oleObject" Target="../embeddings/oleObject19.bin"/><Relationship Id="rId4" Type="http://schemas.openxmlformats.org/officeDocument/2006/relationships/image" Target="../media/image5.wmf"/><Relationship Id="rId9" Type="http://schemas.openxmlformats.org/officeDocument/2006/relationships/image" Target="../media/image18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openxmlformats.org/officeDocument/2006/relationships/image" Target="../media/image4.png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5.wmf"/><Relationship Id="rId9" Type="http://schemas.openxmlformats.org/officeDocument/2006/relationships/oleObject" Target="../embeddings/oleObject24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gif"/><Relationship Id="rId5" Type="http://schemas.openxmlformats.org/officeDocument/2006/relationships/slide" Target="slide16.xml"/><Relationship Id="rId4" Type="http://schemas.openxmlformats.org/officeDocument/2006/relationships/image" Target="../media/image5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gif"/><Relationship Id="rId4" Type="http://schemas.openxmlformats.org/officeDocument/2006/relationships/image" Target="../media/image5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oleObject" Target="../embeddings/oleObject27.bin"/><Relationship Id="rId18" Type="http://schemas.openxmlformats.org/officeDocument/2006/relationships/image" Target="../media/image25.wmf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19.gif"/><Relationship Id="rId7" Type="http://schemas.openxmlformats.org/officeDocument/2006/relationships/slide" Target="slide16.xml"/><Relationship Id="rId12" Type="http://schemas.openxmlformats.org/officeDocument/2006/relationships/image" Target="../media/image22.wmf"/><Relationship Id="rId17" Type="http://schemas.openxmlformats.org/officeDocument/2006/relationships/oleObject" Target="../embeddings/oleObject29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4.wmf"/><Relationship Id="rId20" Type="http://schemas.openxmlformats.org/officeDocument/2006/relationships/image" Target="../media/image26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5.wmf"/><Relationship Id="rId11" Type="http://schemas.openxmlformats.org/officeDocument/2006/relationships/oleObject" Target="../embeddings/oleObject26.bin"/><Relationship Id="rId5" Type="http://schemas.openxmlformats.org/officeDocument/2006/relationships/image" Target="../media/image4.png"/><Relationship Id="rId15" Type="http://schemas.openxmlformats.org/officeDocument/2006/relationships/oleObject" Target="../embeddings/oleObject28.bin"/><Relationship Id="rId10" Type="http://schemas.openxmlformats.org/officeDocument/2006/relationships/image" Target="../media/image21.wmf"/><Relationship Id="rId19" Type="http://schemas.openxmlformats.org/officeDocument/2006/relationships/oleObject" Target="../embeddings/oleObject30.bin"/><Relationship Id="rId4" Type="http://schemas.openxmlformats.org/officeDocument/2006/relationships/audio" Target="../media/audio1.wav"/><Relationship Id="rId9" Type="http://schemas.openxmlformats.org/officeDocument/2006/relationships/oleObject" Target="../embeddings/oleObject25.bin"/><Relationship Id="rId14" Type="http://schemas.openxmlformats.org/officeDocument/2006/relationships/image" Target="../media/image23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image" Target="../media/image27.wmf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Relationship Id="rId9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5.wmf"/><Relationship Id="rId7" Type="http://schemas.openxmlformats.org/officeDocument/2006/relationships/image" Target="../media/image1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image" Target="../media/image4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1.bin"/><Relationship Id="rId10" Type="http://schemas.openxmlformats.org/officeDocument/2006/relationships/oleObject" Target="../embeddings/oleObject4.bin"/><Relationship Id="rId4" Type="http://schemas.openxmlformats.org/officeDocument/2006/relationships/image" Target="../media/image5.wmf"/><Relationship Id="rId9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video" Target="../media/media1.wmv"/><Relationship Id="rId7" Type="http://schemas.openxmlformats.org/officeDocument/2006/relationships/oleObject" Target="../embeddings/oleObject5.bin"/><Relationship Id="rId2" Type="http://schemas.microsoft.com/office/2007/relationships/media" Target="../media/media1.wmv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wmf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0" Type="http://schemas.openxmlformats.org/officeDocument/2006/relationships/oleObject" Target="../embeddings/oleObject7.bin"/><Relationship Id="rId4" Type="http://schemas.openxmlformats.org/officeDocument/2006/relationships/slideLayout" Target="../slideLayouts/slideLayout4.xml"/><Relationship Id="rId9" Type="http://schemas.openxmlformats.org/officeDocument/2006/relationships/oleObject" Target="../embeddings/oleObject6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image" Target="../media/image4.png"/><Relationship Id="rId7" Type="http://schemas.openxmlformats.org/officeDocument/2006/relationships/oleObject" Target="../embeddings/oleObject9.bin"/><Relationship Id="rId12" Type="http://schemas.openxmlformats.org/officeDocument/2006/relationships/oleObject" Target="../embeddings/oleObject1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0" Type="http://schemas.openxmlformats.org/officeDocument/2006/relationships/image" Target="../media/image16.wmf"/><Relationship Id="rId4" Type="http://schemas.openxmlformats.org/officeDocument/2006/relationships/image" Target="../media/image5.wmf"/><Relationship Id="rId9" Type="http://schemas.openxmlformats.org/officeDocument/2006/relationships/oleObject" Target="../embeddings/oleObject10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video" Target="../media/media2.wmv"/><Relationship Id="rId7" Type="http://schemas.openxmlformats.org/officeDocument/2006/relationships/oleObject" Target="../embeddings/oleObject13.bin"/><Relationship Id="rId2" Type="http://schemas.microsoft.com/office/2007/relationships/media" Target="../media/media2.wmv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wmf"/><Relationship Id="rId11" Type="http://schemas.openxmlformats.org/officeDocument/2006/relationships/oleObject" Target="../embeddings/oleObject15.bin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4.xml"/><Relationship Id="rId9" Type="http://schemas.openxmlformats.org/officeDocument/2006/relationships/oleObject" Target="../embeddings/oleObject1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4" name="AutoShape 38"/>
          <p:cNvSpPr>
            <a:spLocks noChangeArrowheads="1"/>
          </p:cNvSpPr>
          <p:nvPr/>
        </p:nvSpPr>
        <p:spPr bwMode="auto">
          <a:xfrm>
            <a:off x="9753601" y="152401"/>
            <a:ext cx="631825" cy="6969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just">
              <a:spcBef>
                <a:spcPct val="50000"/>
              </a:spcBef>
              <a:defRPr/>
            </a:pPr>
            <a:endParaRPr lang="en-US" b="1">
              <a:cs typeface="Times New Roman" panose="02020603050405020304" pitchFamily="18" charset="0"/>
            </a:endParaRPr>
          </a:p>
        </p:txBody>
      </p:sp>
      <p:sp>
        <p:nvSpPr>
          <p:cNvPr id="45" name="Text Box 44"/>
          <p:cNvSpPr txBox="1">
            <a:spLocks noChangeArrowheads="1"/>
          </p:cNvSpPr>
          <p:nvPr/>
        </p:nvSpPr>
        <p:spPr bwMode="auto">
          <a:xfrm>
            <a:off x="4499868" y="1583909"/>
            <a:ext cx="3444101" cy="76944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rgbClr val="061B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 HỌC 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2643770"/>
            <a:ext cx="3873317" cy="3280720"/>
          </a:xfrm>
          <a:prstGeom prst="rect">
            <a:avLst/>
          </a:prstGeom>
        </p:spPr>
      </p:pic>
      <p:pic>
        <p:nvPicPr>
          <p:cNvPr id="22" name="Picture 5" descr="1181071cimzwdep7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750317" y="-901667"/>
            <a:ext cx="762000" cy="259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1181071cimzwdep7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1505">
            <a:off x="11486163" y="16182"/>
            <a:ext cx="762000" cy="259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7467" y="2750466"/>
            <a:ext cx="3671380" cy="2753535"/>
          </a:xfrm>
          <a:prstGeom prst="rect">
            <a:avLst/>
          </a:prstGeom>
        </p:spPr>
      </p:pic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307366" y="345172"/>
            <a:ext cx="337560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Tiết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29 -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25:</a:t>
            </a: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2034980" y="849241"/>
            <a:ext cx="724353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TÍNH CHẤT CỦA PHI KIM </a:t>
            </a:r>
          </a:p>
        </p:txBody>
      </p:sp>
    </p:spTree>
    <p:extLst>
      <p:ext uri="{BB962C8B-B14F-4D97-AF65-F5344CB8AC3E}">
        <p14:creationId xmlns:p14="http://schemas.microsoft.com/office/powerpoint/2010/main" val="4048012135"/>
      </p:ext>
    </p:extLst>
  </p:cSld>
  <p:clrMapOvr>
    <a:masterClrMapping/>
  </p:clrMapOvr>
  <p:transition advClick="0" advTm="13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4" name="Group 11"/>
          <p:cNvGrpSpPr>
            <a:grpSpLocks/>
          </p:cNvGrpSpPr>
          <p:nvPr/>
        </p:nvGrpSpPr>
        <p:grpSpPr bwMode="auto">
          <a:xfrm>
            <a:off x="0" y="0"/>
            <a:ext cx="12192000" cy="6864350"/>
            <a:chOff x="0" y="0"/>
            <a:chExt cx="5760" cy="4324"/>
          </a:xfrm>
        </p:grpSpPr>
        <p:pic>
          <p:nvPicPr>
            <p:cNvPr id="10250" name="Picture 5" descr="BAR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1" name="Picture 6" descr="BAR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4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2" name="Picture 7" descr="BAR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3609" y="2075"/>
              <a:ext cx="422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3" name="Picture 8" descr="BAR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-2075" y="2075"/>
              <a:ext cx="422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4" name="Picture 9" descr="POINSET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96" cy="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5" name="Picture 10" descr="POINSET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18" y="49"/>
              <a:ext cx="696" cy="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364610" y="1970133"/>
            <a:ext cx="59179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1.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Tác</a:t>
            </a:r>
            <a:r>
              <a:rPr lang="en-US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dụng</a:t>
            </a:r>
            <a:r>
              <a:rPr lang="en-US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với</a:t>
            </a:r>
            <a:r>
              <a:rPr lang="en-US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kim</a:t>
            </a:r>
            <a:r>
              <a:rPr lang="en-US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loại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987900" y="3039924"/>
            <a:ext cx="54312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a.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Oxi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tác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dụng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với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H</a:t>
            </a:r>
            <a:r>
              <a:rPr lang="en-US" b="1" u="sng" baseline="-25000" dirty="0">
                <a:solidFill>
                  <a:srgbClr val="0070C0"/>
                </a:solidFill>
                <a:latin typeface="Times New Roman" panose="02020603050405020304" pitchFamily="18" charset="0"/>
              </a:rPr>
              <a:t>2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1107659" y="3611811"/>
            <a:ext cx="192247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O</a:t>
            </a:r>
            <a:r>
              <a:rPr lang="en-US" sz="3000" b="1" baseline="-25000" dirty="0">
                <a:solidFill>
                  <a:srgbClr val="061BBA"/>
                </a:solidFill>
                <a:latin typeface="Times New Roman" panose="02020603050405020304" pitchFamily="18" charset="0"/>
              </a:rPr>
              <a:t>2 </a:t>
            </a: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 + 2 H</a:t>
            </a:r>
            <a:r>
              <a:rPr lang="en-US" sz="3000" b="1" baseline="-25000" dirty="0">
                <a:solidFill>
                  <a:srgbClr val="061BBA"/>
                </a:solidFill>
                <a:latin typeface="Times New Roman" panose="02020603050405020304" pitchFamily="18" charset="0"/>
              </a:rPr>
              <a:t>2</a:t>
            </a: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4403577" y="3604806"/>
            <a:ext cx="159717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2 H</a:t>
            </a:r>
            <a:r>
              <a:rPr lang="en-US" sz="3000" b="1" baseline="-25000" dirty="0">
                <a:solidFill>
                  <a:srgbClr val="061BBA"/>
                </a:solidFill>
                <a:latin typeface="Times New Roman" panose="02020603050405020304" pitchFamily="18" charset="0"/>
              </a:rPr>
              <a:t>2</a:t>
            </a: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O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1059779"/>
              </p:ext>
            </p:extLst>
          </p:nvPr>
        </p:nvGraphicFramePr>
        <p:xfrm>
          <a:off x="3179441" y="3611811"/>
          <a:ext cx="972343" cy="493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Equation" r:id="rId5" imgW="431640" imgH="228600" progId="Equation.3">
                  <p:embed/>
                </p:oleObj>
              </mc:Choice>
              <mc:Fallback>
                <p:oleObj name="Equation" r:id="rId5" imgW="43164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79441" y="3611811"/>
                        <a:ext cx="972343" cy="493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Line 19"/>
          <p:cNvSpPr>
            <a:spLocks noChangeShapeType="1"/>
          </p:cNvSpPr>
          <p:nvPr/>
        </p:nvSpPr>
        <p:spPr bwMode="auto">
          <a:xfrm>
            <a:off x="6456040" y="906980"/>
            <a:ext cx="0" cy="585216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28" name="Straight Connector 3"/>
          <p:cNvCxnSpPr>
            <a:cxnSpLocks noChangeShapeType="1"/>
          </p:cNvCxnSpPr>
          <p:nvPr/>
        </p:nvCxnSpPr>
        <p:spPr bwMode="auto">
          <a:xfrm>
            <a:off x="5080992" y="908720"/>
            <a:ext cx="2743200" cy="0"/>
          </a:xfrm>
          <a:prstGeom prst="line">
            <a:avLst/>
          </a:prstGeom>
          <a:noFill/>
          <a:ln w="25400" algn="ctr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1487489" y="260649"/>
            <a:ext cx="16561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25:</a:t>
            </a: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2999657" y="169371"/>
            <a:ext cx="724353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TÍNH CHẤT CỦA PHI KIM </a:t>
            </a: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97143" y="1447497"/>
            <a:ext cx="631216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II. </a:t>
            </a:r>
            <a:r>
              <a:rPr lang="en-US" b="1" u="sng" dirty="0">
                <a:solidFill>
                  <a:srgbClr val="000099"/>
                </a:solidFill>
                <a:latin typeface="Times New Roman" panose="02020603050405020304" pitchFamily="18" charset="0"/>
              </a:rPr>
              <a:t>TÍNH CHẤT HÓA HỌC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9" name="Text Box 10"/>
          <p:cNvSpPr txBox="1">
            <a:spLocks noChangeArrowheads="1"/>
          </p:cNvSpPr>
          <p:nvPr/>
        </p:nvSpPr>
        <p:spPr bwMode="auto">
          <a:xfrm>
            <a:off x="119336" y="908720"/>
            <a:ext cx="63367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I. </a:t>
            </a:r>
            <a:r>
              <a:rPr lang="en-US" b="1" u="sng" dirty="0">
                <a:solidFill>
                  <a:srgbClr val="000099"/>
                </a:solidFill>
                <a:latin typeface="Times New Roman" panose="02020603050405020304" pitchFamily="18" charset="0"/>
              </a:rPr>
              <a:t>TÍNH CHẤT VẬT LÝ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41" name="Text Box 10"/>
          <p:cNvSpPr txBox="1">
            <a:spLocks noChangeArrowheads="1"/>
          </p:cNvSpPr>
          <p:nvPr/>
        </p:nvSpPr>
        <p:spPr bwMode="auto">
          <a:xfrm>
            <a:off x="1001465" y="4151009"/>
            <a:ext cx="54312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b. 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PK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khác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tác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dụng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với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H</a:t>
            </a:r>
            <a:r>
              <a:rPr lang="en-US" b="1" u="sng" baseline="-25000" dirty="0">
                <a:solidFill>
                  <a:srgbClr val="0070C0"/>
                </a:solidFill>
                <a:latin typeface="Times New Roman" panose="02020603050405020304" pitchFamily="18" charset="0"/>
              </a:rPr>
              <a:t>2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49" name="Text Box 10"/>
          <p:cNvSpPr txBox="1">
            <a:spLocks noChangeArrowheads="1"/>
          </p:cNvSpPr>
          <p:nvPr/>
        </p:nvSpPr>
        <p:spPr bwMode="auto">
          <a:xfrm>
            <a:off x="253934" y="4872922"/>
            <a:ext cx="270558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PK </a:t>
            </a:r>
            <a:r>
              <a:rPr lang="en-US" sz="3000" b="1" dirty="0" err="1">
                <a:solidFill>
                  <a:srgbClr val="061BBA"/>
                </a:solidFill>
                <a:latin typeface="Times New Roman" panose="02020603050405020304" pitchFamily="18" charset="0"/>
              </a:rPr>
              <a:t>khác</a:t>
            </a: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  +  H</a:t>
            </a:r>
            <a:r>
              <a:rPr lang="en-US" sz="3000" b="1" baseline="-25000" dirty="0">
                <a:solidFill>
                  <a:srgbClr val="061BBA"/>
                </a:solidFill>
                <a:latin typeface="Times New Roman" panose="02020603050405020304" pitchFamily="18" charset="0"/>
              </a:rPr>
              <a:t>2</a:t>
            </a:r>
            <a:endParaRPr lang="en-US" sz="3000" b="1" dirty="0">
              <a:solidFill>
                <a:srgbClr val="061BBA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" name="Text Box 10"/>
          <p:cNvSpPr txBox="1">
            <a:spLocks noChangeArrowheads="1"/>
          </p:cNvSpPr>
          <p:nvPr/>
        </p:nvSpPr>
        <p:spPr bwMode="auto">
          <a:xfrm>
            <a:off x="3935761" y="4851468"/>
            <a:ext cx="243341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000" b="1" dirty="0" err="1">
                <a:solidFill>
                  <a:srgbClr val="061BBA"/>
                </a:solidFill>
                <a:latin typeface="Times New Roman" panose="02020603050405020304" pitchFamily="18" charset="0"/>
              </a:rPr>
              <a:t>Hợp</a:t>
            </a: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1BBA"/>
                </a:solidFill>
                <a:latin typeface="Times New Roman" panose="02020603050405020304" pitchFamily="18" charset="0"/>
              </a:rPr>
              <a:t>chất</a:t>
            </a: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1BBA"/>
                </a:solidFill>
                <a:latin typeface="Times New Roman" panose="02020603050405020304" pitchFamily="18" charset="0"/>
              </a:rPr>
              <a:t>khí</a:t>
            </a:r>
            <a:endParaRPr lang="en-US" sz="3000" b="1" dirty="0">
              <a:solidFill>
                <a:srgbClr val="061BBA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3004305"/>
              </p:ext>
            </p:extLst>
          </p:nvPr>
        </p:nvGraphicFramePr>
        <p:xfrm>
          <a:off x="2927648" y="4901472"/>
          <a:ext cx="972343" cy="493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Equation" r:id="rId7" imgW="431640" imgH="228600" progId="Equation.3">
                  <p:embed/>
                </p:oleObj>
              </mc:Choice>
              <mc:Fallback>
                <p:oleObj name="Equation" r:id="rId7" imgW="43164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27648" y="4901472"/>
                        <a:ext cx="972343" cy="493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Rectangle 51"/>
          <p:cNvSpPr/>
          <p:nvPr/>
        </p:nvSpPr>
        <p:spPr bwMode="auto">
          <a:xfrm>
            <a:off x="202308" y="4797152"/>
            <a:ext cx="6207000" cy="685454"/>
          </a:xfrm>
          <a:prstGeom prst="rect">
            <a:avLst/>
          </a:prstGeom>
          <a:noFill/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0" name="Text Box 10"/>
          <p:cNvSpPr txBox="1">
            <a:spLocks noChangeArrowheads="1"/>
          </p:cNvSpPr>
          <p:nvPr/>
        </p:nvSpPr>
        <p:spPr bwMode="auto">
          <a:xfrm>
            <a:off x="365541" y="2484185"/>
            <a:ext cx="59179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2.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Tác</a:t>
            </a:r>
            <a:r>
              <a:rPr lang="en-US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dụng</a:t>
            </a:r>
            <a:r>
              <a:rPr lang="en-US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với</a:t>
            </a:r>
            <a:r>
              <a:rPr lang="en-US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hidro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6386541" y="854710"/>
            <a:ext cx="564035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FontTx/>
              <a:buNone/>
            </a:pPr>
            <a:r>
              <a:rPr lang="en-US" sz="3000" b="1" u="sng" dirty="0">
                <a:latin typeface="Times New Roman" panose="02020603050405020304" pitchFamily="18" charset="0"/>
              </a:rPr>
              <a:t>VD</a:t>
            </a:r>
            <a:r>
              <a:rPr lang="en-US" sz="3000" b="1" dirty="0">
                <a:latin typeface="Times New Roman" panose="02020603050405020304" pitchFamily="18" charset="0"/>
              </a:rPr>
              <a:t>: </a:t>
            </a:r>
            <a:r>
              <a:rPr lang="en-US" sz="3000" b="1" dirty="0" err="1">
                <a:latin typeface="Times New Roman" panose="02020603050405020304" pitchFamily="18" charset="0"/>
              </a:rPr>
              <a:t>Hoàn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thành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các</a:t>
            </a:r>
            <a:r>
              <a:rPr lang="en-US" sz="3000" b="1" dirty="0">
                <a:latin typeface="Times New Roman" panose="02020603050405020304" pitchFamily="18" charset="0"/>
              </a:rPr>
              <a:t> PTHH </a:t>
            </a:r>
            <a:r>
              <a:rPr lang="en-US" sz="3000" b="1" dirty="0" err="1">
                <a:latin typeface="Times New Roman" panose="02020603050405020304" pitchFamily="18" charset="0"/>
              </a:rPr>
              <a:t>sau</a:t>
            </a:r>
            <a:r>
              <a:rPr lang="en-US" sz="3000" b="1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6628633" y="1574568"/>
            <a:ext cx="187232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H</a:t>
            </a:r>
            <a:r>
              <a:rPr lang="en-US" sz="3000" b="1" baseline="-25000" dirty="0">
                <a:solidFill>
                  <a:srgbClr val="061BBA"/>
                </a:solidFill>
                <a:latin typeface="Times New Roman" panose="02020603050405020304" pitchFamily="18" charset="0"/>
              </a:rPr>
              <a:t>2</a:t>
            </a: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  + C</a:t>
            </a:r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7431707"/>
              </p:ext>
            </p:extLst>
          </p:nvPr>
        </p:nvGraphicFramePr>
        <p:xfrm>
          <a:off x="8374308" y="1574568"/>
          <a:ext cx="972343" cy="493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Equation" r:id="rId8" imgW="431640" imgH="228600" progId="Equation.3">
                  <p:embed/>
                </p:oleObj>
              </mc:Choice>
              <mc:Fallback>
                <p:oleObj name="Equation" r:id="rId8" imgW="43164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374308" y="1574568"/>
                        <a:ext cx="972343" cy="493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 Box 10"/>
          <p:cNvSpPr txBox="1">
            <a:spLocks noChangeArrowheads="1"/>
          </p:cNvSpPr>
          <p:nvPr/>
        </p:nvSpPr>
        <p:spPr bwMode="auto">
          <a:xfrm>
            <a:off x="6628633" y="2155944"/>
            <a:ext cx="187232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H</a:t>
            </a:r>
            <a:r>
              <a:rPr lang="en-US" sz="3000" b="1" baseline="-25000" dirty="0">
                <a:solidFill>
                  <a:srgbClr val="061BBA"/>
                </a:solidFill>
                <a:latin typeface="Times New Roman" panose="02020603050405020304" pitchFamily="18" charset="0"/>
              </a:rPr>
              <a:t>2</a:t>
            </a: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  + Br</a:t>
            </a:r>
            <a:r>
              <a:rPr lang="en-US" sz="3000" b="1" baseline="-25000" dirty="0">
                <a:solidFill>
                  <a:srgbClr val="061BBA"/>
                </a:solidFill>
                <a:latin typeface="Times New Roman" panose="02020603050405020304" pitchFamily="18" charset="0"/>
              </a:rPr>
              <a:t>2</a:t>
            </a:r>
            <a:endParaRPr lang="en-US" sz="3000" b="1" dirty="0">
              <a:solidFill>
                <a:srgbClr val="061BBA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0084636"/>
              </p:ext>
            </p:extLst>
          </p:nvPr>
        </p:nvGraphicFramePr>
        <p:xfrm>
          <a:off x="8374308" y="2155944"/>
          <a:ext cx="972343" cy="493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Equation" r:id="rId10" imgW="431640" imgH="228600" progId="Equation.3">
                  <p:embed/>
                </p:oleObj>
              </mc:Choice>
              <mc:Fallback>
                <p:oleObj name="Equation" r:id="rId10" imgW="43164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74308" y="2155944"/>
                        <a:ext cx="972343" cy="493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 Box 10"/>
          <p:cNvSpPr txBox="1">
            <a:spLocks noChangeArrowheads="1"/>
          </p:cNvSpPr>
          <p:nvPr/>
        </p:nvSpPr>
        <p:spPr bwMode="auto">
          <a:xfrm>
            <a:off x="6628633" y="2720244"/>
            <a:ext cx="187232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H</a:t>
            </a:r>
            <a:r>
              <a:rPr lang="en-US" sz="3000" b="1" baseline="-25000" dirty="0">
                <a:solidFill>
                  <a:srgbClr val="061BBA"/>
                </a:solidFill>
                <a:latin typeface="Times New Roman" panose="02020603050405020304" pitchFamily="18" charset="0"/>
              </a:rPr>
              <a:t>2</a:t>
            </a: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  +  S</a:t>
            </a:r>
          </a:p>
        </p:txBody>
      </p:sp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5705860"/>
              </p:ext>
            </p:extLst>
          </p:nvPr>
        </p:nvGraphicFramePr>
        <p:xfrm>
          <a:off x="8374308" y="2720244"/>
          <a:ext cx="972343" cy="493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Equation" r:id="rId11" imgW="431640" imgH="228600" progId="Equation.3">
                  <p:embed/>
                </p:oleObj>
              </mc:Choice>
              <mc:Fallback>
                <p:oleObj name="Equation" r:id="rId11" imgW="43164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74308" y="2720244"/>
                        <a:ext cx="972343" cy="493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9297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6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4" name="Group 11"/>
          <p:cNvGrpSpPr>
            <a:grpSpLocks/>
          </p:cNvGrpSpPr>
          <p:nvPr/>
        </p:nvGrpSpPr>
        <p:grpSpPr bwMode="auto">
          <a:xfrm>
            <a:off x="0" y="0"/>
            <a:ext cx="12192000" cy="6864350"/>
            <a:chOff x="0" y="0"/>
            <a:chExt cx="5760" cy="4324"/>
          </a:xfrm>
        </p:grpSpPr>
        <p:pic>
          <p:nvPicPr>
            <p:cNvPr id="10250" name="Picture 5" descr="BAR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1" name="Picture 6" descr="BAR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4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2" name="Picture 7" descr="BAR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3609" y="2075"/>
              <a:ext cx="422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3" name="Picture 8" descr="BAR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-2075" y="2075"/>
              <a:ext cx="422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4" name="Picture 9" descr="POINSET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96" cy="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5" name="Picture 10" descr="POINSET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18" y="49"/>
              <a:ext cx="696" cy="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364610" y="1970133"/>
            <a:ext cx="59179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1.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Tác</a:t>
            </a:r>
            <a:r>
              <a:rPr lang="en-US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dụng</a:t>
            </a:r>
            <a:r>
              <a:rPr lang="en-US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với</a:t>
            </a:r>
            <a:r>
              <a:rPr lang="en-US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kim</a:t>
            </a:r>
            <a:r>
              <a:rPr lang="en-US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loại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7" name="Line 19"/>
          <p:cNvSpPr>
            <a:spLocks noChangeShapeType="1"/>
          </p:cNvSpPr>
          <p:nvPr/>
        </p:nvSpPr>
        <p:spPr bwMode="auto">
          <a:xfrm>
            <a:off x="6456040" y="906980"/>
            <a:ext cx="0" cy="585216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28" name="Straight Connector 3"/>
          <p:cNvCxnSpPr>
            <a:cxnSpLocks noChangeShapeType="1"/>
          </p:cNvCxnSpPr>
          <p:nvPr/>
        </p:nvCxnSpPr>
        <p:spPr bwMode="auto">
          <a:xfrm>
            <a:off x="5080992" y="908720"/>
            <a:ext cx="2743200" cy="0"/>
          </a:xfrm>
          <a:prstGeom prst="line">
            <a:avLst/>
          </a:prstGeom>
          <a:noFill/>
          <a:ln w="25400" algn="ctr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1487489" y="260649"/>
            <a:ext cx="16561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25:</a:t>
            </a: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2999657" y="169371"/>
            <a:ext cx="724353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TÍNH CHẤT CỦA PHI KIM </a:t>
            </a: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97143" y="1447497"/>
            <a:ext cx="631216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II. </a:t>
            </a:r>
            <a:r>
              <a:rPr lang="en-US" b="1" u="sng" dirty="0">
                <a:solidFill>
                  <a:srgbClr val="000099"/>
                </a:solidFill>
                <a:latin typeface="Times New Roman" panose="02020603050405020304" pitchFamily="18" charset="0"/>
              </a:rPr>
              <a:t>TÍNH CHẤT HÓA HỌC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9" name="Text Box 10"/>
          <p:cNvSpPr txBox="1">
            <a:spLocks noChangeArrowheads="1"/>
          </p:cNvSpPr>
          <p:nvPr/>
        </p:nvSpPr>
        <p:spPr bwMode="auto">
          <a:xfrm>
            <a:off x="119336" y="908720"/>
            <a:ext cx="63367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I. </a:t>
            </a:r>
            <a:r>
              <a:rPr lang="en-US" b="1" u="sng" dirty="0">
                <a:solidFill>
                  <a:srgbClr val="000099"/>
                </a:solidFill>
                <a:latin typeface="Times New Roman" panose="02020603050405020304" pitchFamily="18" charset="0"/>
              </a:rPr>
              <a:t>TÍNH CHẤT VẬT LÝ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49" name="Text Box 10"/>
          <p:cNvSpPr txBox="1">
            <a:spLocks noChangeArrowheads="1"/>
          </p:cNvSpPr>
          <p:nvPr/>
        </p:nvSpPr>
        <p:spPr bwMode="auto">
          <a:xfrm>
            <a:off x="1461125" y="3675996"/>
            <a:ext cx="168254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PK +  O</a:t>
            </a:r>
            <a:r>
              <a:rPr lang="en-US" sz="3000" b="1" baseline="-25000" dirty="0">
                <a:solidFill>
                  <a:srgbClr val="061BBA"/>
                </a:solidFill>
                <a:latin typeface="Times New Roman" panose="02020603050405020304" pitchFamily="18" charset="0"/>
              </a:rPr>
              <a:t>2</a:t>
            </a:r>
            <a:endParaRPr lang="en-US" sz="3000" b="1" dirty="0">
              <a:solidFill>
                <a:srgbClr val="061BBA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" name="Text Box 10"/>
          <p:cNvSpPr txBox="1">
            <a:spLocks noChangeArrowheads="1"/>
          </p:cNvSpPr>
          <p:nvPr/>
        </p:nvSpPr>
        <p:spPr bwMode="auto">
          <a:xfrm>
            <a:off x="4223791" y="3654542"/>
            <a:ext cx="211641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000" b="1" dirty="0" err="1">
                <a:solidFill>
                  <a:srgbClr val="061BBA"/>
                </a:solidFill>
                <a:latin typeface="Times New Roman" panose="02020603050405020304" pitchFamily="18" charset="0"/>
              </a:rPr>
              <a:t>Oxit</a:t>
            </a: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1BBA"/>
                </a:solidFill>
                <a:latin typeface="Times New Roman" panose="02020603050405020304" pitchFamily="18" charset="0"/>
              </a:rPr>
              <a:t>axit</a:t>
            </a:r>
            <a:endParaRPr lang="en-US" sz="3000" b="1" dirty="0">
              <a:solidFill>
                <a:srgbClr val="061BBA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9410767"/>
              </p:ext>
            </p:extLst>
          </p:nvPr>
        </p:nvGraphicFramePr>
        <p:xfrm>
          <a:off x="3035425" y="3704546"/>
          <a:ext cx="972343" cy="493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Equation" r:id="rId5" imgW="431640" imgH="228600" progId="Equation.3">
                  <p:embed/>
                </p:oleObj>
              </mc:Choice>
              <mc:Fallback>
                <p:oleObj name="Equation" r:id="rId5" imgW="43164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35425" y="3704546"/>
                        <a:ext cx="972343" cy="493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Rectangle 51"/>
          <p:cNvSpPr/>
          <p:nvPr/>
        </p:nvSpPr>
        <p:spPr bwMode="auto">
          <a:xfrm>
            <a:off x="173340" y="3600226"/>
            <a:ext cx="6207000" cy="685454"/>
          </a:xfrm>
          <a:prstGeom prst="rect">
            <a:avLst/>
          </a:prstGeom>
          <a:noFill/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0" name="Text Box 10"/>
          <p:cNvSpPr txBox="1">
            <a:spLocks noChangeArrowheads="1"/>
          </p:cNvSpPr>
          <p:nvPr/>
        </p:nvSpPr>
        <p:spPr bwMode="auto">
          <a:xfrm>
            <a:off x="381651" y="2996952"/>
            <a:ext cx="59179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3.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Tác</a:t>
            </a:r>
            <a:r>
              <a:rPr lang="en-US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dụng</a:t>
            </a:r>
            <a:r>
              <a:rPr lang="en-US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với</a:t>
            </a:r>
            <a:r>
              <a:rPr lang="en-US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oxi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6386541" y="854710"/>
            <a:ext cx="5640359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FontTx/>
              <a:buNone/>
            </a:pPr>
            <a:r>
              <a:rPr lang="en-US" sz="3000" b="1" u="sng" dirty="0">
                <a:latin typeface="Times New Roman" panose="02020603050405020304" pitchFamily="18" charset="0"/>
              </a:rPr>
              <a:t>TN</a:t>
            </a:r>
            <a:r>
              <a:rPr lang="en-US" sz="3000" b="1" dirty="0">
                <a:latin typeface="Times New Roman" panose="02020603050405020304" pitchFamily="18" charset="0"/>
              </a:rPr>
              <a:t>: </a:t>
            </a:r>
            <a:r>
              <a:rPr lang="en-US" sz="3000" b="1" dirty="0" err="1">
                <a:latin typeface="Times New Roman" panose="02020603050405020304" pitchFamily="18" charset="0"/>
              </a:rPr>
              <a:t>Đốt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photpho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đỏ</a:t>
            </a:r>
            <a:r>
              <a:rPr lang="en-US" sz="3000" b="1" dirty="0">
                <a:latin typeface="Times New Roman" panose="02020603050405020304" pitchFamily="18" charset="0"/>
              </a:rPr>
              <a:t> :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Đốt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ít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photpho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đỏ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bình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tam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sẵn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1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ít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. Sau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photpho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cháy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hết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lắc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đều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bình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khói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trắng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tan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hết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Nhúng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mẫu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giấy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quỳ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dung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dịch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Hiện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tượng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xảy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màu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giấy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quỳ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thay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đổi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6825425" y="2589616"/>
            <a:ext cx="187232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P  + O</a:t>
            </a:r>
            <a:r>
              <a:rPr lang="en-US" sz="3000" b="1" baseline="-25000" dirty="0">
                <a:solidFill>
                  <a:srgbClr val="061BBA"/>
                </a:solidFill>
                <a:latin typeface="Times New Roman" panose="02020603050405020304" pitchFamily="18" charset="0"/>
              </a:rPr>
              <a:t>2</a:t>
            </a:r>
            <a:endParaRPr lang="en-US" sz="3000" b="1" dirty="0">
              <a:solidFill>
                <a:srgbClr val="061BBA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6830993"/>
              </p:ext>
            </p:extLst>
          </p:nvPr>
        </p:nvGraphicFramePr>
        <p:xfrm>
          <a:off x="8571100" y="2589616"/>
          <a:ext cx="972343" cy="493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Equation" r:id="rId7" imgW="431640" imgH="228600" progId="Equation.3">
                  <p:embed/>
                </p:oleObj>
              </mc:Choice>
              <mc:Fallback>
                <p:oleObj name="Equation" r:id="rId7" imgW="43164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571100" y="2589616"/>
                        <a:ext cx="972343" cy="493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 Box 10"/>
          <p:cNvSpPr txBox="1">
            <a:spLocks noChangeArrowheads="1"/>
          </p:cNvSpPr>
          <p:nvPr/>
        </p:nvSpPr>
        <p:spPr bwMode="auto">
          <a:xfrm>
            <a:off x="381650" y="2476435"/>
            <a:ext cx="59179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2.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Tác</a:t>
            </a:r>
            <a:r>
              <a:rPr lang="en-US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dụng</a:t>
            </a:r>
            <a:r>
              <a:rPr lang="en-US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với</a:t>
            </a:r>
            <a:r>
              <a:rPr lang="en-US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hidro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6389737" y="1692656"/>
            <a:ext cx="564035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FontTx/>
              <a:buNone/>
            </a:pPr>
            <a:r>
              <a:rPr lang="en-US" sz="3000" b="1" u="sng" dirty="0">
                <a:latin typeface="Times New Roman" panose="02020603050405020304" pitchFamily="18" charset="0"/>
              </a:rPr>
              <a:t>VD</a:t>
            </a:r>
            <a:r>
              <a:rPr lang="en-US" sz="3000" b="1" dirty="0">
                <a:latin typeface="Times New Roman" panose="02020603050405020304" pitchFamily="18" charset="0"/>
              </a:rPr>
              <a:t>: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Viết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PTHH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của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phản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ứng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8" name="Text Box 10"/>
          <p:cNvSpPr txBox="1">
            <a:spLocks noChangeArrowheads="1"/>
          </p:cNvSpPr>
          <p:nvPr/>
        </p:nvSpPr>
        <p:spPr bwMode="auto">
          <a:xfrm>
            <a:off x="6815959" y="3114485"/>
            <a:ext cx="187232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S  + O</a:t>
            </a:r>
            <a:r>
              <a:rPr lang="en-US" sz="3000" b="1" baseline="-25000" dirty="0">
                <a:solidFill>
                  <a:srgbClr val="061BBA"/>
                </a:solidFill>
                <a:latin typeface="Times New Roman" panose="02020603050405020304" pitchFamily="18" charset="0"/>
              </a:rPr>
              <a:t>2</a:t>
            </a:r>
            <a:endParaRPr lang="en-US" sz="3000" b="1" dirty="0">
              <a:solidFill>
                <a:srgbClr val="061BBA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0776162"/>
              </p:ext>
            </p:extLst>
          </p:nvPr>
        </p:nvGraphicFramePr>
        <p:xfrm>
          <a:off x="8535488" y="3114485"/>
          <a:ext cx="972343" cy="493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Equation" r:id="rId8" imgW="431640" imgH="228600" progId="Equation.3">
                  <p:embed/>
                </p:oleObj>
              </mc:Choice>
              <mc:Fallback>
                <p:oleObj name="Equation" r:id="rId8" imgW="43164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535488" y="3114485"/>
                        <a:ext cx="972343" cy="493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 Box 10"/>
          <p:cNvSpPr txBox="1">
            <a:spLocks noChangeArrowheads="1"/>
          </p:cNvSpPr>
          <p:nvPr/>
        </p:nvSpPr>
        <p:spPr bwMode="auto">
          <a:xfrm>
            <a:off x="6811620" y="3665954"/>
            <a:ext cx="187232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C  + O</a:t>
            </a:r>
            <a:r>
              <a:rPr lang="en-US" sz="3000" b="1" baseline="-25000" dirty="0">
                <a:solidFill>
                  <a:srgbClr val="061BBA"/>
                </a:solidFill>
                <a:latin typeface="Times New Roman" panose="02020603050405020304" pitchFamily="18" charset="0"/>
              </a:rPr>
              <a:t>2</a:t>
            </a:r>
            <a:endParaRPr lang="en-US" sz="3000" b="1" dirty="0">
              <a:solidFill>
                <a:srgbClr val="061BBA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6924382"/>
              </p:ext>
            </p:extLst>
          </p:nvPr>
        </p:nvGraphicFramePr>
        <p:xfrm>
          <a:off x="8531149" y="3665954"/>
          <a:ext cx="972343" cy="493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Equation" r:id="rId9" imgW="431640" imgH="228600" progId="Equation.3">
                  <p:embed/>
                </p:oleObj>
              </mc:Choice>
              <mc:Fallback>
                <p:oleObj name="Equation" r:id="rId9" imgW="43164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531149" y="3665954"/>
                        <a:ext cx="972343" cy="493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254458" y="3645024"/>
            <a:ext cx="12330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Nhiều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75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2" grpId="0" animBg="1"/>
      <p:bldP spid="40" grpId="0"/>
      <p:bldP spid="32" grpId="0"/>
      <p:bldP spid="32" grpId="1"/>
      <p:bldP spid="33" grpId="0"/>
      <p:bldP spid="37" grpId="0"/>
      <p:bldP spid="38" grpId="0"/>
      <p:bldP spid="43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4" name="Group 11"/>
          <p:cNvGrpSpPr>
            <a:grpSpLocks/>
          </p:cNvGrpSpPr>
          <p:nvPr/>
        </p:nvGrpSpPr>
        <p:grpSpPr bwMode="auto">
          <a:xfrm>
            <a:off x="0" y="0"/>
            <a:ext cx="12192000" cy="6864350"/>
            <a:chOff x="0" y="0"/>
            <a:chExt cx="5760" cy="4324"/>
          </a:xfrm>
        </p:grpSpPr>
        <p:pic>
          <p:nvPicPr>
            <p:cNvPr id="10250" name="Picture 5" descr="BAR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1" name="Picture 6" descr="BAR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4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2" name="Picture 7" descr="BAR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3609" y="2075"/>
              <a:ext cx="422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3" name="Picture 8" descr="BAR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-2075" y="2075"/>
              <a:ext cx="422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4" name="Picture 9" descr="POINSET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96" cy="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5" name="Picture 10" descr="POINSET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18" y="49"/>
              <a:ext cx="696" cy="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364610" y="1970133"/>
            <a:ext cx="59179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1.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Tác</a:t>
            </a:r>
            <a:r>
              <a:rPr lang="en-US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dụng</a:t>
            </a:r>
            <a:r>
              <a:rPr lang="en-US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với</a:t>
            </a:r>
            <a:r>
              <a:rPr lang="en-US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kim</a:t>
            </a:r>
            <a:r>
              <a:rPr lang="en-US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loại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7" name="Line 19"/>
          <p:cNvSpPr>
            <a:spLocks noChangeShapeType="1"/>
          </p:cNvSpPr>
          <p:nvPr/>
        </p:nvSpPr>
        <p:spPr bwMode="auto">
          <a:xfrm>
            <a:off x="6456040" y="906980"/>
            <a:ext cx="0" cy="585216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28" name="Straight Connector 3"/>
          <p:cNvCxnSpPr>
            <a:cxnSpLocks noChangeShapeType="1"/>
          </p:cNvCxnSpPr>
          <p:nvPr/>
        </p:nvCxnSpPr>
        <p:spPr bwMode="auto">
          <a:xfrm>
            <a:off x="5080992" y="908720"/>
            <a:ext cx="2743200" cy="0"/>
          </a:xfrm>
          <a:prstGeom prst="line">
            <a:avLst/>
          </a:prstGeom>
          <a:noFill/>
          <a:ln w="25400" algn="ctr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1487489" y="260649"/>
            <a:ext cx="16561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25:</a:t>
            </a: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2999657" y="169371"/>
            <a:ext cx="724353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TÍNH CHẤT CỦA PHI KIM </a:t>
            </a: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97143" y="1447497"/>
            <a:ext cx="631216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II. </a:t>
            </a:r>
            <a:r>
              <a:rPr lang="en-US" b="1" u="sng" dirty="0">
                <a:solidFill>
                  <a:srgbClr val="000099"/>
                </a:solidFill>
                <a:latin typeface="Times New Roman" panose="02020603050405020304" pitchFamily="18" charset="0"/>
              </a:rPr>
              <a:t>TÍNH CHẤT HÓA HỌC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9" name="Text Box 10"/>
          <p:cNvSpPr txBox="1">
            <a:spLocks noChangeArrowheads="1"/>
          </p:cNvSpPr>
          <p:nvPr/>
        </p:nvSpPr>
        <p:spPr bwMode="auto">
          <a:xfrm>
            <a:off x="119336" y="908720"/>
            <a:ext cx="63367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I. </a:t>
            </a:r>
            <a:r>
              <a:rPr lang="en-US" b="1" u="sng" dirty="0">
                <a:solidFill>
                  <a:srgbClr val="000099"/>
                </a:solidFill>
                <a:latin typeface="Times New Roman" panose="02020603050405020304" pitchFamily="18" charset="0"/>
              </a:rPr>
              <a:t>TÍNH CHẤT VẬT LÝ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40" name="Text Box 10"/>
          <p:cNvSpPr txBox="1">
            <a:spLocks noChangeArrowheads="1"/>
          </p:cNvSpPr>
          <p:nvPr/>
        </p:nvSpPr>
        <p:spPr bwMode="auto">
          <a:xfrm>
            <a:off x="381651" y="2996952"/>
            <a:ext cx="59179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3.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Tác</a:t>
            </a:r>
            <a:r>
              <a:rPr lang="en-US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dụng</a:t>
            </a:r>
            <a:r>
              <a:rPr lang="en-US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với</a:t>
            </a:r>
            <a:r>
              <a:rPr lang="en-US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oxi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6" name="Text Box 10"/>
          <p:cNvSpPr txBox="1">
            <a:spLocks noChangeArrowheads="1"/>
          </p:cNvSpPr>
          <p:nvPr/>
        </p:nvSpPr>
        <p:spPr bwMode="auto">
          <a:xfrm>
            <a:off x="381650" y="2476435"/>
            <a:ext cx="59179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2.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Tác</a:t>
            </a:r>
            <a:r>
              <a:rPr lang="en-US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dụng</a:t>
            </a:r>
            <a:r>
              <a:rPr lang="en-US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với</a:t>
            </a:r>
            <a:r>
              <a:rPr lang="en-US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hidro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381650" y="3477910"/>
            <a:ext cx="591790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4.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Mức</a:t>
            </a:r>
            <a:r>
              <a:rPr lang="en-US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độ</a:t>
            </a:r>
            <a:r>
              <a:rPr lang="en-US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hoạt</a:t>
            </a:r>
            <a:r>
              <a:rPr lang="en-US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động</a:t>
            </a:r>
            <a:r>
              <a:rPr lang="en-US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hóa</a:t>
            </a:r>
            <a:r>
              <a:rPr lang="en-US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học</a:t>
            </a:r>
            <a:r>
              <a:rPr lang="en-US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của</a:t>
            </a:r>
            <a:r>
              <a:rPr lang="en-US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 phi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kim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6574318" y="951762"/>
            <a:ext cx="512884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600" b="1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6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5" name="Text Box 12"/>
          <p:cNvSpPr txBox="1">
            <a:spLocks noChangeArrowheads="1"/>
          </p:cNvSpPr>
          <p:nvPr/>
        </p:nvSpPr>
        <p:spPr bwMode="auto">
          <a:xfrm>
            <a:off x="6561425" y="1860699"/>
            <a:ext cx="31862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en-US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+  H</a:t>
            </a:r>
            <a:r>
              <a:rPr lang="en-US" altLang="en-US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alt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6" name="Text Box 13"/>
          <p:cNvSpPr txBox="1">
            <a:spLocks noChangeArrowheads="1"/>
          </p:cNvSpPr>
          <p:nvPr/>
        </p:nvSpPr>
        <p:spPr bwMode="auto">
          <a:xfrm>
            <a:off x="10367850" y="1936899"/>
            <a:ext cx="10441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2HF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Lucida Sans Unicode" panose="020B0602030504020204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57" name="Text Box 14"/>
          <p:cNvSpPr txBox="1">
            <a:spLocks noChangeArrowheads="1"/>
          </p:cNvSpPr>
          <p:nvPr/>
        </p:nvSpPr>
        <p:spPr bwMode="auto">
          <a:xfrm>
            <a:off x="8707323" y="1844824"/>
            <a:ext cx="17837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1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1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lang="en-US" altLang="en-US" sz="1800" b="1" dirty="0">
              <a:solidFill>
                <a:schemeClr val="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 Box 15"/>
          <p:cNvSpPr txBox="1">
            <a:spLocks noChangeArrowheads="1"/>
          </p:cNvSpPr>
          <p:nvPr/>
        </p:nvSpPr>
        <p:spPr bwMode="auto">
          <a:xfrm>
            <a:off x="6525632" y="2519511"/>
            <a:ext cx="33785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  <a:r>
              <a:rPr lang="en-US" altLang="en-US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+    H</a:t>
            </a:r>
            <a:r>
              <a:rPr lang="en-US" altLang="en-US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9" name="Text Box 16"/>
          <p:cNvSpPr txBox="1">
            <a:spLocks noChangeArrowheads="1"/>
          </p:cNvSpPr>
          <p:nvPr/>
        </p:nvSpPr>
        <p:spPr bwMode="auto">
          <a:xfrm>
            <a:off x="9995516" y="2595711"/>
            <a:ext cx="12097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2HCl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Lucida Sans Unicode" panose="020B0602030504020204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60" name="Text Box 17"/>
          <p:cNvSpPr txBox="1">
            <a:spLocks noChangeArrowheads="1"/>
          </p:cNvSpPr>
          <p:nvPr/>
        </p:nvSpPr>
        <p:spPr bwMode="auto">
          <a:xfrm>
            <a:off x="9244496" y="2503636"/>
            <a:ext cx="4665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ás</a:t>
            </a:r>
          </a:p>
        </p:txBody>
      </p:sp>
      <p:sp>
        <p:nvSpPr>
          <p:cNvPr id="61" name="Text Box 18"/>
          <p:cNvSpPr txBox="1">
            <a:spLocks noChangeArrowheads="1"/>
          </p:cNvSpPr>
          <p:nvPr/>
        </p:nvSpPr>
        <p:spPr bwMode="auto">
          <a:xfrm>
            <a:off x="6525632" y="3203724"/>
            <a:ext cx="32220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     +     H</a:t>
            </a:r>
            <a:r>
              <a:rPr lang="en-US" altLang="en-US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2" name="Text Box 19"/>
          <p:cNvSpPr txBox="1">
            <a:spLocks noChangeArrowheads="1"/>
          </p:cNvSpPr>
          <p:nvPr/>
        </p:nvSpPr>
        <p:spPr bwMode="auto">
          <a:xfrm>
            <a:off x="10147916" y="3279924"/>
            <a:ext cx="9008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Lucida Sans Unicode" panose="020B0602030504020204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63" name="Text Box 20"/>
          <p:cNvSpPr txBox="1">
            <a:spLocks noChangeArrowheads="1"/>
          </p:cNvSpPr>
          <p:nvPr/>
        </p:nvSpPr>
        <p:spPr bwMode="auto">
          <a:xfrm>
            <a:off x="8976319" y="3111649"/>
            <a:ext cx="9278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</a:t>
            </a:r>
            <a:r>
              <a:rPr lang="en-US" altLang="en-US" sz="2800" b="1" baseline="30000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0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altLang="en-US" sz="2800" b="1" dirty="0">
              <a:solidFill>
                <a:schemeClr val="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 Box 21"/>
          <p:cNvSpPr txBox="1">
            <a:spLocks noChangeArrowheads="1"/>
          </p:cNvSpPr>
          <p:nvPr/>
        </p:nvSpPr>
        <p:spPr bwMode="auto">
          <a:xfrm>
            <a:off x="6539949" y="3951436"/>
            <a:ext cx="36079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     +      H</a:t>
            </a:r>
            <a:r>
              <a:rPr lang="en-US" altLang="en-US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5" name="Text Box 22"/>
          <p:cNvSpPr txBox="1">
            <a:spLocks noChangeArrowheads="1"/>
          </p:cNvSpPr>
          <p:nvPr/>
        </p:nvSpPr>
        <p:spPr bwMode="auto">
          <a:xfrm>
            <a:off x="9201288" y="3951436"/>
            <a:ext cx="927160" cy="37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</a:t>
            </a:r>
            <a:r>
              <a:rPr lang="en-US" altLang="en-US" sz="2800" b="1" baseline="30000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1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66" name="Text Box 23"/>
          <p:cNvSpPr txBox="1">
            <a:spLocks noChangeArrowheads="1"/>
          </p:cNvSpPr>
          <p:nvPr/>
        </p:nvSpPr>
        <p:spPr bwMode="auto">
          <a:xfrm>
            <a:off x="10367851" y="4027636"/>
            <a:ext cx="10441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altLang="en-US" b="1" baseline="-25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 Box 27"/>
          <p:cNvSpPr txBox="1">
            <a:spLocks noChangeArrowheads="1"/>
          </p:cNvSpPr>
          <p:nvPr/>
        </p:nvSpPr>
        <p:spPr bwMode="auto">
          <a:xfrm>
            <a:off x="8100220" y="4008908"/>
            <a:ext cx="4838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26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7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1" name="Group 11"/>
          <p:cNvGrpSpPr>
            <a:grpSpLocks/>
          </p:cNvGrpSpPr>
          <p:nvPr/>
        </p:nvGrpSpPr>
        <p:grpSpPr bwMode="auto">
          <a:xfrm>
            <a:off x="0" y="0"/>
            <a:ext cx="12192000" cy="6864350"/>
            <a:chOff x="0" y="0"/>
            <a:chExt cx="5760" cy="4324"/>
          </a:xfrm>
        </p:grpSpPr>
        <p:pic>
          <p:nvPicPr>
            <p:cNvPr id="12293" name="Picture 5" descr="BAR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4" name="Picture 6" descr="BAR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4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5" name="Picture 7" descr="BAR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3609" y="2075"/>
              <a:ext cx="422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6" name="Picture 8" descr="BAR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-2075" y="2075"/>
              <a:ext cx="422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7" name="Picture 9" descr="POINSET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96" cy="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8" name="Picture 10" descr="POINSET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18" y="49"/>
              <a:ext cx="696" cy="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167897" y="1089848"/>
            <a:ext cx="11673588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3200" b="1" dirty="0">
                <a:solidFill>
                  <a:srgbClr val="CC3300"/>
                </a:solidFill>
              </a:rPr>
              <a:t>   </a:t>
            </a:r>
            <a:r>
              <a:rPr lang="en-US" sz="3200" b="1" u="sng" dirty="0">
                <a:solidFill>
                  <a:srgbClr val="CC3300"/>
                </a:solidFill>
                <a:hlinkClick r:id="rId5" action="ppaction://hlinksldjump"/>
              </a:rPr>
              <a:t>BÀI TẬP 1</a:t>
            </a:r>
            <a:r>
              <a:rPr lang="en-US" sz="3200" b="1" dirty="0">
                <a:solidFill>
                  <a:srgbClr val="CC3300"/>
                </a:solidFill>
              </a:rPr>
              <a:t>: </a:t>
            </a:r>
            <a:r>
              <a:rPr lang="en-US" sz="3200" b="1" dirty="0" err="1">
                <a:solidFill>
                  <a:srgbClr val="000099"/>
                </a:solidFill>
              </a:rPr>
              <a:t>Chọn</a:t>
            </a:r>
            <a:r>
              <a:rPr lang="en-US" sz="3200" b="1" dirty="0">
                <a:solidFill>
                  <a:srgbClr val="000099"/>
                </a:solidFill>
              </a:rPr>
              <a:t> </a:t>
            </a:r>
            <a:r>
              <a:rPr lang="en-US" sz="3200" b="1" dirty="0" err="1">
                <a:solidFill>
                  <a:srgbClr val="000099"/>
                </a:solidFill>
              </a:rPr>
              <a:t>chất</a:t>
            </a:r>
            <a:r>
              <a:rPr lang="en-US" sz="3200" b="1" dirty="0">
                <a:solidFill>
                  <a:srgbClr val="000099"/>
                </a:solidFill>
              </a:rPr>
              <a:t> </a:t>
            </a:r>
            <a:r>
              <a:rPr lang="en-US" sz="3200" b="1" dirty="0" err="1">
                <a:solidFill>
                  <a:srgbClr val="000099"/>
                </a:solidFill>
              </a:rPr>
              <a:t>và</a:t>
            </a:r>
            <a:r>
              <a:rPr lang="en-US" sz="3200" b="1" dirty="0">
                <a:solidFill>
                  <a:srgbClr val="000099"/>
                </a:solidFill>
              </a:rPr>
              <a:t> </a:t>
            </a:r>
            <a:r>
              <a:rPr lang="en-US" sz="3200" b="1" dirty="0" err="1">
                <a:solidFill>
                  <a:srgbClr val="000099"/>
                </a:solidFill>
              </a:rPr>
              <a:t>hệ</a:t>
            </a:r>
            <a:r>
              <a:rPr lang="en-US" sz="3200" b="1" dirty="0">
                <a:solidFill>
                  <a:srgbClr val="000099"/>
                </a:solidFill>
              </a:rPr>
              <a:t> </a:t>
            </a:r>
            <a:r>
              <a:rPr lang="en-US" sz="3200" b="1" dirty="0" err="1">
                <a:solidFill>
                  <a:srgbClr val="000099"/>
                </a:solidFill>
              </a:rPr>
              <a:t>số</a:t>
            </a:r>
            <a:r>
              <a:rPr lang="en-US" sz="3200" b="1" dirty="0">
                <a:solidFill>
                  <a:srgbClr val="000099"/>
                </a:solidFill>
              </a:rPr>
              <a:t> </a:t>
            </a:r>
            <a:r>
              <a:rPr lang="en-US" sz="3200" b="1" dirty="0" err="1">
                <a:solidFill>
                  <a:srgbClr val="000099"/>
                </a:solidFill>
              </a:rPr>
              <a:t>thích</a:t>
            </a:r>
            <a:r>
              <a:rPr lang="en-US" sz="3200" b="1" dirty="0">
                <a:solidFill>
                  <a:srgbClr val="000099"/>
                </a:solidFill>
              </a:rPr>
              <a:t> </a:t>
            </a:r>
            <a:r>
              <a:rPr lang="en-US" sz="3200" b="1" dirty="0" err="1">
                <a:solidFill>
                  <a:srgbClr val="000099"/>
                </a:solidFill>
              </a:rPr>
              <a:t>hợp</a:t>
            </a:r>
            <a:r>
              <a:rPr lang="en-US" sz="3200" b="1" dirty="0">
                <a:solidFill>
                  <a:srgbClr val="000099"/>
                </a:solidFill>
              </a:rPr>
              <a:t> </a:t>
            </a:r>
            <a:r>
              <a:rPr lang="en-US" sz="3200" b="1" dirty="0" err="1">
                <a:solidFill>
                  <a:srgbClr val="000099"/>
                </a:solidFill>
              </a:rPr>
              <a:t>để</a:t>
            </a:r>
            <a:r>
              <a:rPr lang="en-US" sz="3200" b="1" dirty="0">
                <a:solidFill>
                  <a:srgbClr val="000099"/>
                </a:solidFill>
              </a:rPr>
              <a:t> </a:t>
            </a:r>
            <a:r>
              <a:rPr lang="en-US" sz="3200" b="1" dirty="0" err="1">
                <a:solidFill>
                  <a:srgbClr val="000099"/>
                </a:solidFill>
              </a:rPr>
              <a:t>hoàn</a:t>
            </a:r>
            <a:r>
              <a:rPr lang="en-US" sz="3200" b="1" dirty="0">
                <a:solidFill>
                  <a:srgbClr val="000099"/>
                </a:solidFill>
              </a:rPr>
              <a:t> </a:t>
            </a:r>
            <a:r>
              <a:rPr lang="en-US" sz="3200" b="1" dirty="0" err="1">
                <a:solidFill>
                  <a:srgbClr val="000099"/>
                </a:solidFill>
              </a:rPr>
              <a:t>thành</a:t>
            </a:r>
            <a:r>
              <a:rPr lang="en-US" sz="3200" b="1" dirty="0">
                <a:solidFill>
                  <a:srgbClr val="000099"/>
                </a:solidFill>
              </a:rPr>
              <a:t> </a:t>
            </a:r>
            <a:r>
              <a:rPr lang="en-US" sz="3200" b="1" dirty="0" err="1">
                <a:solidFill>
                  <a:srgbClr val="000099"/>
                </a:solidFill>
              </a:rPr>
              <a:t>các</a:t>
            </a:r>
            <a:r>
              <a:rPr lang="en-US" sz="3200" b="1" dirty="0">
                <a:solidFill>
                  <a:srgbClr val="000099"/>
                </a:solidFill>
              </a:rPr>
              <a:t>  </a:t>
            </a:r>
            <a:r>
              <a:rPr lang="en-US" sz="3200" b="1" dirty="0" err="1">
                <a:solidFill>
                  <a:srgbClr val="000099"/>
                </a:solidFill>
              </a:rPr>
              <a:t>phương</a:t>
            </a:r>
            <a:r>
              <a:rPr lang="en-US" sz="3200" b="1" dirty="0">
                <a:solidFill>
                  <a:srgbClr val="000099"/>
                </a:solidFill>
              </a:rPr>
              <a:t> </a:t>
            </a:r>
            <a:r>
              <a:rPr lang="en-US" sz="3200" b="1" dirty="0" err="1">
                <a:solidFill>
                  <a:srgbClr val="000099"/>
                </a:solidFill>
              </a:rPr>
              <a:t>trình</a:t>
            </a:r>
            <a:r>
              <a:rPr lang="en-US" sz="3200" b="1" dirty="0">
                <a:solidFill>
                  <a:srgbClr val="000099"/>
                </a:solidFill>
              </a:rPr>
              <a:t> </a:t>
            </a:r>
            <a:r>
              <a:rPr lang="en-US" sz="3200" b="1" dirty="0" err="1">
                <a:solidFill>
                  <a:srgbClr val="000099"/>
                </a:solidFill>
              </a:rPr>
              <a:t>hóa</a:t>
            </a:r>
            <a:r>
              <a:rPr lang="en-US" sz="3200" b="1" dirty="0">
                <a:solidFill>
                  <a:srgbClr val="000099"/>
                </a:solidFill>
              </a:rPr>
              <a:t> </a:t>
            </a:r>
            <a:r>
              <a:rPr lang="en-US" sz="3200" b="1" dirty="0" err="1">
                <a:solidFill>
                  <a:srgbClr val="000099"/>
                </a:solidFill>
              </a:rPr>
              <a:t>học</a:t>
            </a:r>
            <a:r>
              <a:rPr lang="en-US" sz="3200" b="1" dirty="0">
                <a:solidFill>
                  <a:srgbClr val="000099"/>
                </a:solidFill>
              </a:rPr>
              <a:t> </a:t>
            </a:r>
            <a:r>
              <a:rPr lang="en-US" sz="3200" b="1" dirty="0" err="1">
                <a:solidFill>
                  <a:srgbClr val="000099"/>
                </a:solidFill>
              </a:rPr>
              <a:t>sau</a:t>
            </a:r>
            <a:r>
              <a:rPr lang="en-US" sz="3200" b="1" dirty="0">
                <a:solidFill>
                  <a:srgbClr val="000099"/>
                </a:solidFill>
              </a:rPr>
              <a:t>:</a:t>
            </a:r>
          </a:p>
          <a:p>
            <a:pPr lvl="1"/>
            <a:r>
              <a:rPr lang="en-US" sz="3200" b="1" dirty="0">
                <a:solidFill>
                  <a:srgbClr val="0000FF"/>
                </a:solidFill>
              </a:rPr>
              <a:t>	</a:t>
            </a:r>
            <a:r>
              <a:rPr lang="nl-NL" sz="3200" dirty="0"/>
              <a:t>a.   Zn  +  S  </a:t>
            </a:r>
            <a:r>
              <a:rPr lang="nl-NL" sz="3200" dirty="0">
                <a:sym typeface="Wingdings" panose="05000000000000000000" pitchFamily="2" charset="2"/>
              </a:rPr>
              <a:t></a:t>
            </a:r>
            <a:r>
              <a:rPr lang="nl-NL" sz="3200" dirty="0"/>
              <a:t> ……………				</a:t>
            </a:r>
          </a:p>
          <a:p>
            <a:pPr lvl="1"/>
            <a:r>
              <a:rPr lang="nl-NL" sz="3200" dirty="0"/>
              <a:t>	b.  ………… +    3 Cl</a:t>
            </a:r>
            <a:r>
              <a:rPr lang="nl-NL" sz="3200" baseline="-25000" dirty="0"/>
              <a:t>2</a:t>
            </a:r>
            <a:r>
              <a:rPr lang="nl-NL" sz="3200" dirty="0"/>
              <a:t>   </a:t>
            </a:r>
            <a:r>
              <a:rPr lang="nl-NL" sz="3200" dirty="0">
                <a:sym typeface="Wingdings" panose="05000000000000000000" pitchFamily="2" charset="2"/>
              </a:rPr>
              <a:t>   2</a:t>
            </a:r>
            <a:r>
              <a:rPr lang="nl-NL" sz="3200" dirty="0"/>
              <a:t> AlCl</a:t>
            </a:r>
            <a:r>
              <a:rPr lang="nl-NL" sz="3200" baseline="-25000" dirty="0"/>
              <a:t>3</a:t>
            </a:r>
            <a:r>
              <a:rPr lang="nl-NL" sz="3200" dirty="0"/>
              <a:t>	</a:t>
            </a:r>
          </a:p>
          <a:p>
            <a:pPr lvl="1"/>
            <a:r>
              <a:rPr lang="nl-NL" sz="3200" dirty="0"/>
              <a:t>	c.   …………  +    O</a:t>
            </a:r>
            <a:r>
              <a:rPr lang="nl-NL" sz="3200" baseline="-25000" dirty="0"/>
              <a:t>2</a:t>
            </a:r>
            <a:r>
              <a:rPr lang="nl-NL" sz="3200" dirty="0"/>
              <a:t>     </a:t>
            </a:r>
            <a:r>
              <a:rPr lang="nl-NL" sz="3200" dirty="0">
                <a:sym typeface="Wingdings" panose="05000000000000000000" pitchFamily="2" charset="2"/>
              </a:rPr>
              <a:t></a:t>
            </a:r>
            <a:r>
              <a:rPr lang="nl-NL" sz="3200" dirty="0"/>
              <a:t>    2  Na</a:t>
            </a:r>
            <a:r>
              <a:rPr lang="nl-NL" sz="3200" baseline="-25000" dirty="0"/>
              <a:t>2</a:t>
            </a:r>
            <a:r>
              <a:rPr lang="nl-NL" sz="3200" dirty="0"/>
              <a:t>O</a:t>
            </a:r>
          </a:p>
          <a:p>
            <a:pPr lvl="1"/>
            <a:r>
              <a:rPr lang="nl-NL" sz="3200" dirty="0"/>
              <a:t>	d.  …………  + …………  </a:t>
            </a:r>
            <a:r>
              <a:rPr lang="nl-NL" sz="3200" dirty="0">
                <a:sym typeface="Wingdings" panose="05000000000000000000" pitchFamily="2" charset="2"/>
              </a:rPr>
              <a:t></a:t>
            </a:r>
            <a:r>
              <a:rPr lang="nl-NL" sz="3200" dirty="0"/>
              <a:t>  CuCl</a:t>
            </a:r>
            <a:r>
              <a:rPr lang="nl-NL" sz="3200" baseline="-25000" dirty="0"/>
              <a:t>2</a:t>
            </a:r>
            <a:endParaRPr lang="nl-NL" sz="3200" dirty="0"/>
          </a:p>
          <a:p>
            <a:pPr lvl="1"/>
            <a:r>
              <a:rPr lang="nl-NL" sz="3200" dirty="0"/>
              <a:t>	e.   ………     +     S      </a:t>
            </a:r>
            <a:r>
              <a:rPr lang="nl-NL" sz="3200" dirty="0">
                <a:sym typeface="Wingdings" panose="05000000000000000000" pitchFamily="2" charset="2"/>
              </a:rPr>
              <a:t></a:t>
            </a:r>
            <a:r>
              <a:rPr lang="nl-NL" sz="3200" dirty="0"/>
              <a:t>    </a:t>
            </a:r>
            <a:r>
              <a:rPr lang="en-US" sz="3200" dirty="0" err="1"/>
              <a:t>FeS</a:t>
            </a:r>
            <a:endParaRPr lang="en-US" sz="3200" dirty="0"/>
          </a:p>
          <a:p>
            <a:pPr lvl="1"/>
            <a:r>
              <a:rPr lang="nl-NL" sz="3200" dirty="0"/>
              <a:t>	f.   …………   +  5 O</a:t>
            </a:r>
            <a:r>
              <a:rPr lang="nl-NL" sz="3200" baseline="-25000" dirty="0"/>
              <a:t>2</a:t>
            </a:r>
            <a:r>
              <a:rPr lang="nl-NL" sz="3200" dirty="0"/>
              <a:t>  </a:t>
            </a:r>
            <a:r>
              <a:rPr lang="nl-NL" sz="3200" dirty="0">
                <a:sym typeface="Wingdings" panose="05000000000000000000" pitchFamily="2" charset="2"/>
              </a:rPr>
              <a:t></a:t>
            </a:r>
            <a:r>
              <a:rPr lang="nl-NL" sz="3200" dirty="0"/>
              <a:t> 2 </a:t>
            </a:r>
            <a:r>
              <a:rPr lang="en-US" sz="3200" dirty="0"/>
              <a:t>P</a:t>
            </a:r>
            <a:r>
              <a:rPr lang="en-US" sz="3200" baseline="-25000" dirty="0"/>
              <a:t>2</a:t>
            </a:r>
            <a:r>
              <a:rPr lang="en-US" sz="3200" dirty="0"/>
              <a:t>O</a:t>
            </a:r>
            <a:r>
              <a:rPr lang="en-US" sz="3200" baseline="-25000" dirty="0"/>
              <a:t>5</a:t>
            </a:r>
            <a:endParaRPr lang="en-US" sz="3200" dirty="0"/>
          </a:p>
          <a:p>
            <a:pPr lvl="1"/>
            <a:r>
              <a:rPr lang="nl-NL" sz="3200" dirty="0"/>
              <a:t>	g.   2 Mg    +   O</a:t>
            </a:r>
            <a:r>
              <a:rPr lang="nl-NL" sz="3200" baseline="-25000" dirty="0"/>
              <a:t>2</a:t>
            </a:r>
            <a:r>
              <a:rPr lang="nl-NL" sz="3200" dirty="0"/>
              <a:t>   </a:t>
            </a:r>
            <a:r>
              <a:rPr lang="nl-NL" sz="3200" dirty="0">
                <a:sym typeface="Wingdings" panose="05000000000000000000" pitchFamily="2" charset="2"/>
              </a:rPr>
              <a:t></a:t>
            </a:r>
            <a:r>
              <a:rPr lang="nl-NL" sz="3200" dirty="0"/>
              <a:t>   …………</a:t>
            </a:r>
          </a:p>
          <a:p>
            <a:pPr lvl="1"/>
            <a:r>
              <a:rPr lang="nl-NL" sz="3200" dirty="0"/>
              <a:t>	h. …………  +    H</a:t>
            </a:r>
            <a:r>
              <a:rPr lang="nl-NL" sz="3200" baseline="-25000" dirty="0"/>
              <a:t>2</a:t>
            </a:r>
            <a:r>
              <a:rPr lang="nl-NL" sz="3200" dirty="0"/>
              <a:t>     </a:t>
            </a:r>
            <a:r>
              <a:rPr lang="nl-NL" sz="3200" dirty="0">
                <a:sym typeface="Wingdings" panose="05000000000000000000" pitchFamily="2" charset="2"/>
              </a:rPr>
              <a:t></a:t>
            </a:r>
            <a:r>
              <a:rPr lang="nl-NL" sz="3200" dirty="0"/>
              <a:t>    2  HBr </a:t>
            </a:r>
            <a:endParaRPr lang="en-US" sz="3200" dirty="0"/>
          </a:p>
        </p:txBody>
      </p:sp>
      <p:cxnSp>
        <p:nvCxnSpPr>
          <p:cNvPr id="16" name="Straight Connector 3"/>
          <p:cNvCxnSpPr>
            <a:cxnSpLocks noChangeShapeType="1"/>
          </p:cNvCxnSpPr>
          <p:nvPr/>
        </p:nvCxnSpPr>
        <p:spPr bwMode="auto">
          <a:xfrm>
            <a:off x="5080992" y="908720"/>
            <a:ext cx="2743200" cy="0"/>
          </a:xfrm>
          <a:prstGeom prst="line">
            <a:avLst/>
          </a:prstGeom>
          <a:noFill/>
          <a:ln w="25400" algn="ctr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1487489" y="260649"/>
            <a:ext cx="16561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25: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2999657" y="169371"/>
            <a:ext cx="724353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TÍNH CHẤT CỦA PHI KIM </a:t>
            </a:r>
          </a:p>
        </p:txBody>
      </p:sp>
      <p:pic>
        <p:nvPicPr>
          <p:cNvPr id="13" name="Picture 10" descr="Digit 18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9438" y="5413974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AutoShape 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356258" y="1159129"/>
            <a:ext cx="3031895" cy="715089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57150">
            <a:solidFill>
              <a:srgbClr val="FF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3600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Bài </a:t>
            </a:r>
            <a:r>
              <a:rPr 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tập</a:t>
            </a:r>
            <a:r>
              <a:rPr lang="en-US" sz="3600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 2:</a:t>
            </a:r>
          </a:p>
        </p:txBody>
      </p:sp>
      <p:sp>
        <p:nvSpPr>
          <p:cNvPr id="77833" name="Rectangle 9"/>
          <p:cNvSpPr>
            <a:spLocks noChangeArrowheads="1"/>
          </p:cNvSpPr>
          <p:nvPr/>
        </p:nvSpPr>
        <p:spPr bwMode="auto">
          <a:xfrm>
            <a:off x="149697" y="2019420"/>
            <a:ext cx="11768664" cy="3447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11,2 gam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đktc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 Cho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NaOH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555" name="Group 11"/>
          <p:cNvGrpSpPr>
            <a:grpSpLocks/>
          </p:cNvGrpSpPr>
          <p:nvPr/>
        </p:nvGrpSpPr>
        <p:grpSpPr bwMode="auto">
          <a:xfrm>
            <a:off x="0" y="-31750"/>
            <a:ext cx="12192000" cy="6896100"/>
            <a:chOff x="0" y="-20"/>
            <a:chExt cx="5760" cy="4344"/>
          </a:xfrm>
        </p:grpSpPr>
        <p:pic>
          <p:nvPicPr>
            <p:cNvPr id="22556" name="Picture 5" descr="BAR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57" name="Picture 6" descr="BAR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4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58" name="Picture 7" descr="BAR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3609" y="2075"/>
              <a:ext cx="422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59" name="Picture 8" descr="BAR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-2075" y="2075"/>
              <a:ext cx="422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60" name="Picture 9" descr="POINSET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" y="-20"/>
              <a:ext cx="696" cy="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61" name="Picture 10" descr="POINSET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18" y="49"/>
              <a:ext cx="696" cy="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46" descr="But 3D  dong(1)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580" y="572856"/>
            <a:ext cx="2086044" cy="100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3"/>
          <p:cNvCxnSpPr>
            <a:cxnSpLocks noChangeShapeType="1"/>
          </p:cNvCxnSpPr>
          <p:nvPr/>
        </p:nvCxnSpPr>
        <p:spPr bwMode="auto">
          <a:xfrm>
            <a:off x="5080992" y="908720"/>
            <a:ext cx="2743200" cy="0"/>
          </a:xfrm>
          <a:prstGeom prst="line">
            <a:avLst/>
          </a:prstGeom>
          <a:noFill/>
          <a:ln w="25400" algn="ctr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1487489" y="260649"/>
            <a:ext cx="16561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25:</a:t>
            </a: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2999657" y="169371"/>
            <a:ext cx="724353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TÍNH CHẤT CỦA PHI KIM </a:t>
            </a:r>
          </a:p>
        </p:txBody>
      </p:sp>
    </p:spTree>
    <p:extLst>
      <p:ext uri="{BB962C8B-B14F-4D97-AF65-F5344CB8AC3E}">
        <p14:creationId xmlns:p14="http://schemas.microsoft.com/office/powerpoint/2010/main" val="280688678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7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0" y="0"/>
            <a:ext cx="12192000" cy="6864350"/>
            <a:chOff x="0" y="0"/>
            <a:chExt cx="5760" cy="4324"/>
          </a:xfrm>
        </p:grpSpPr>
        <p:pic>
          <p:nvPicPr>
            <p:cNvPr id="6" name="Picture 5" descr="BAR"/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BAR"/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4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BAR"/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3609" y="2075"/>
              <a:ext cx="422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BAR"/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-2075" y="2075"/>
              <a:ext cx="422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 descr="POINSET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96" cy="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 descr="POINSET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18" y="49"/>
              <a:ext cx="696" cy="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AutoShape 8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152400" y="1639014"/>
            <a:ext cx="3031895" cy="646986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57150">
            <a:solidFill>
              <a:srgbClr val="FF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p:pic>
        <p:nvPicPr>
          <p:cNvPr id="14" name="Picture 46" descr="But 3D  dong(1)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32" y="5653870"/>
            <a:ext cx="2086044" cy="100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-3768" y="2222267"/>
            <a:ext cx="18154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Text Box 24"/>
          <p:cNvSpPr txBox="1">
            <a:spLocks noChangeArrowheads="1"/>
          </p:cNvSpPr>
          <p:nvPr/>
        </p:nvSpPr>
        <p:spPr bwMode="auto">
          <a:xfrm>
            <a:off x="100165" y="2757149"/>
            <a:ext cx="23111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36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600" baseline="-250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en-US" sz="36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11,2(g)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37"/>
          <p:cNvSpPr txBox="1">
            <a:spLocks noChangeArrowheads="1"/>
          </p:cNvSpPr>
          <p:nvPr/>
        </p:nvSpPr>
        <p:spPr bwMode="auto">
          <a:xfrm>
            <a:off x="2369879" y="2256803"/>
            <a:ext cx="27431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</a:t>
            </a:r>
            <a:endParaRPr lang="en-US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37"/>
          <p:cNvSpPr txBox="1">
            <a:spLocks noChangeArrowheads="1"/>
          </p:cNvSpPr>
          <p:nvPr/>
        </p:nvSpPr>
        <p:spPr bwMode="auto">
          <a:xfrm>
            <a:off x="2495600" y="2863008"/>
            <a:ext cx="20103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sz="2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PTHH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9" name="Text Box 45"/>
          <p:cNvSpPr txBox="1">
            <a:spLocks noChangeArrowheads="1"/>
          </p:cNvSpPr>
          <p:nvPr/>
        </p:nvSpPr>
        <p:spPr bwMode="auto">
          <a:xfrm>
            <a:off x="2485331" y="3590192"/>
            <a:ext cx="23099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Fe</a:t>
            </a:r>
          </a:p>
        </p:txBody>
      </p:sp>
      <p:graphicFrame>
        <p:nvGraphicFramePr>
          <p:cNvPr id="20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9618037"/>
              </p:ext>
            </p:extLst>
          </p:nvPr>
        </p:nvGraphicFramePr>
        <p:xfrm>
          <a:off x="4945063" y="3356992"/>
          <a:ext cx="933450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Equation" r:id="rId9" imgW="457200" imgH="393480" progId="Equation.3">
                  <p:embed/>
                </p:oleObj>
              </mc:Choice>
              <mc:Fallback>
                <p:oleObj name="Equation" r:id="rId9" imgW="4572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5063" y="3356992"/>
                        <a:ext cx="933450" cy="822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48"/>
          <p:cNvSpPr txBox="1">
            <a:spLocks noChangeArrowheads="1"/>
          </p:cNvSpPr>
          <p:nvPr/>
        </p:nvSpPr>
        <p:spPr bwMode="auto">
          <a:xfrm>
            <a:off x="2499200" y="4129542"/>
            <a:ext cx="42448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Fe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PTHH</a:t>
            </a:r>
          </a:p>
        </p:txBody>
      </p:sp>
      <p:sp>
        <p:nvSpPr>
          <p:cNvPr id="22" name="Text Box 48"/>
          <p:cNvSpPr txBox="1">
            <a:spLocks noChangeArrowheads="1"/>
          </p:cNvSpPr>
          <p:nvPr/>
        </p:nvSpPr>
        <p:spPr bwMode="auto">
          <a:xfrm>
            <a:off x="2523187" y="4614227"/>
            <a:ext cx="414887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PTHH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</a:t>
            </a:r>
            <a:r>
              <a:rPr lang="en-US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FeCl</a:t>
            </a:r>
            <a:r>
              <a:rPr lang="en-US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Fe(OH)</a:t>
            </a:r>
            <a:r>
              <a:rPr lang="en-US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48"/>
          <p:cNvSpPr txBox="1">
            <a:spLocks noChangeArrowheads="1"/>
          </p:cNvSpPr>
          <p:nvPr/>
        </p:nvSpPr>
        <p:spPr bwMode="auto">
          <a:xfrm>
            <a:off x="2569798" y="5517232"/>
            <a:ext cx="5830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V=n× 22,4</a:t>
            </a:r>
          </a:p>
        </p:txBody>
      </p:sp>
      <p:sp>
        <p:nvSpPr>
          <p:cNvPr id="24" name="Text Box 37"/>
          <p:cNvSpPr txBox="1">
            <a:spLocks noChangeArrowheads="1"/>
          </p:cNvSpPr>
          <p:nvPr/>
        </p:nvSpPr>
        <p:spPr bwMode="auto">
          <a:xfrm>
            <a:off x="7287198" y="1766549"/>
            <a:ext cx="23197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5" name="Text Box 37"/>
          <p:cNvSpPr txBox="1">
            <a:spLocks noChangeArrowheads="1"/>
          </p:cNvSpPr>
          <p:nvPr/>
        </p:nvSpPr>
        <p:spPr bwMode="auto">
          <a:xfrm>
            <a:off x="11093240" y="2926155"/>
            <a:ext cx="11094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graphicFrame>
        <p:nvGraphicFramePr>
          <p:cNvPr id="26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6783200"/>
              </p:ext>
            </p:extLst>
          </p:nvPr>
        </p:nvGraphicFramePr>
        <p:xfrm>
          <a:off x="7274217" y="4308475"/>
          <a:ext cx="2319338" cy="97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name="Equation" r:id="rId11" imgW="1104840" imgH="393480" progId="Equation.3">
                  <p:embed/>
                </p:oleObj>
              </mc:Choice>
              <mc:Fallback>
                <p:oleObj name="Equation" r:id="rId11" imgW="11048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4217" y="4308475"/>
                        <a:ext cx="2319338" cy="979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 Box 48"/>
          <p:cNvSpPr txBox="1">
            <a:spLocks noChangeArrowheads="1"/>
          </p:cNvSpPr>
          <p:nvPr/>
        </p:nvSpPr>
        <p:spPr bwMode="auto">
          <a:xfrm>
            <a:off x="2568819" y="5953084"/>
            <a:ext cx="59354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8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en-US" sz="18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(OH)</a:t>
            </a:r>
            <a:r>
              <a:rPr lang="en-US" sz="1800" baseline="-250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n x M </a:t>
            </a:r>
          </a:p>
        </p:txBody>
      </p:sp>
      <p:graphicFrame>
        <p:nvGraphicFramePr>
          <p:cNvPr id="28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3041295"/>
              </p:ext>
            </p:extLst>
          </p:nvPr>
        </p:nvGraphicFramePr>
        <p:xfrm>
          <a:off x="6384032" y="2283353"/>
          <a:ext cx="4612640" cy="734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Equation" r:id="rId13" imgW="1562040" imgH="266400" progId="Equation.3">
                  <p:embed/>
                </p:oleObj>
              </mc:Choice>
              <mc:Fallback>
                <p:oleObj name="Equation" r:id="rId13" imgW="156204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4032" y="2283353"/>
                        <a:ext cx="4612640" cy="7344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 Box 37"/>
          <p:cNvSpPr txBox="1">
            <a:spLocks noChangeArrowheads="1"/>
          </p:cNvSpPr>
          <p:nvPr/>
        </p:nvSpPr>
        <p:spPr bwMode="auto">
          <a:xfrm>
            <a:off x="9642924" y="4458499"/>
            <a:ext cx="14038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0,2mol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" name="Text Box 37"/>
          <p:cNvSpPr txBox="1">
            <a:spLocks noChangeArrowheads="1"/>
          </p:cNvSpPr>
          <p:nvPr/>
        </p:nvSpPr>
        <p:spPr bwMode="auto">
          <a:xfrm>
            <a:off x="9579699" y="4469209"/>
            <a:ext cx="8068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31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6136512"/>
              </p:ext>
            </p:extLst>
          </p:nvPr>
        </p:nvGraphicFramePr>
        <p:xfrm>
          <a:off x="6023992" y="3240858"/>
          <a:ext cx="5995458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9" name="Equation" r:id="rId15" imgW="2577960" imgH="266400" progId="Equation.3">
                  <p:embed/>
                </p:oleObj>
              </mc:Choice>
              <mc:Fallback>
                <p:oleObj name="Equation" r:id="rId15" imgW="257796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3992" y="3240858"/>
                        <a:ext cx="5995458" cy="665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 Box 37"/>
          <p:cNvSpPr txBox="1">
            <a:spLocks noChangeArrowheads="1"/>
          </p:cNvSpPr>
          <p:nvPr/>
        </p:nvSpPr>
        <p:spPr bwMode="auto">
          <a:xfrm>
            <a:off x="9794356" y="2812807"/>
            <a:ext cx="8068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3" name="Text Box 37"/>
          <p:cNvSpPr txBox="1">
            <a:spLocks noChangeArrowheads="1"/>
          </p:cNvSpPr>
          <p:nvPr/>
        </p:nvSpPr>
        <p:spPr bwMode="auto">
          <a:xfrm>
            <a:off x="6096000" y="3717822"/>
            <a:ext cx="8068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4" name="Text Box 37"/>
          <p:cNvSpPr txBox="1">
            <a:spLocks noChangeArrowheads="1"/>
          </p:cNvSpPr>
          <p:nvPr/>
        </p:nvSpPr>
        <p:spPr bwMode="auto">
          <a:xfrm>
            <a:off x="9583107" y="3730284"/>
            <a:ext cx="8068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5" name="Text Box 37"/>
          <p:cNvSpPr txBox="1">
            <a:spLocks noChangeArrowheads="1"/>
          </p:cNvSpPr>
          <p:nvPr/>
        </p:nvSpPr>
        <p:spPr bwMode="auto">
          <a:xfrm>
            <a:off x="11133567" y="3683998"/>
            <a:ext cx="11094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graphicFrame>
        <p:nvGraphicFramePr>
          <p:cNvPr id="36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9410237"/>
              </p:ext>
            </p:extLst>
          </p:nvPr>
        </p:nvGraphicFramePr>
        <p:xfrm>
          <a:off x="6312024" y="5176838"/>
          <a:ext cx="2108200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0" name="Equation" r:id="rId17" imgW="1002960" imgH="241200" progId="Equation.3">
                  <p:embed/>
                </p:oleObj>
              </mc:Choice>
              <mc:Fallback>
                <p:oleObj name="Equation" r:id="rId17" imgW="10029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2024" y="5176838"/>
                        <a:ext cx="2108200" cy="60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 Box 37"/>
          <p:cNvSpPr txBox="1">
            <a:spLocks noChangeArrowheads="1"/>
          </p:cNvSpPr>
          <p:nvPr/>
        </p:nvSpPr>
        <p:spPr bwMode="auto">
          <a:xfrm>
            <a:off x="10203799" y="5109949"/>
            <a:ext cx="17968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6,72 (l)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38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3822339"/>
              </p:ext>
            </p:extLst>
          </p:nvPr>
        </p:nvGraphicFramePr>
        <p:xfrm>
          <a:off x="6023992" y="6038850"/>
          <a:ext cx="2427288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" name="Equation" r:id="rId19" imgW="1155600" imgH="241200" progId="Equation.3">
                  <p:embed/>
                </p:oleObj>
              </mc:Choice>
              <mc:Fallback>
                <p:oleObj name="Equation" r:id="rId19" imgW="11556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3992" y="6038850"/>
                        <a:ext cx="2427288" cy="60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 Box 37"/>
          <p:cNvSpPr txBox="1">
            <a:spLocks noChangeArrowheads="1"/>
          </p:cNvSpPr>
          <p:nvPr/>
        </p:nvSpPr>
        <p:spPr bwMode="auto">
          <a:xfrm>
            <a:off x="9205686" y="5955870"/>
            <a:ext cx="28105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107= 21,4 (g)</a:t>
            </a:r>
          </a:p>
        </p:txBody>
      </p:sp>
      <p:sp>
        <p:nvSpPr>
          <p:cNvPr id="40" name="Text Box 37"/>
          <p:cNvSpPr txBox="1">
            <a:spLocks noChangeArrowheads="1"/>
          </p:cNvSpPr>
          <p:nvPr/>
        </p:nvSpPr>
        <p:spPr bwMode="auto">
          <a:xfrm>
            <a:off x="9588665" y="3730284"/>
            <a:ext cx="8068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1" name="Text Box 24"/>
          <p:cNvSpPr txBox="1">
            <a:spLocks noChangeArrowheads="1"/>
          </p:cNvSpPr>
          <p:nvPr/>
        </p:nvSpPr>
        <p:spPr bwMode="auto">
          <a:xfrm>
            <a:off x="74980" y="3479749"/>
            <a:ext cx="269504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V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=?(l)(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đktc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36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en-US" sz="20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(OH)</a:t>
            </a:r>
            <a:r>
              <a:rPr lang="en-US" sz="2000" baseline="-250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=? (g)</a:t>
            </a:r>
            <a:endParaRPr lang="en-US" sz="2400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152400" y="3426353"/>
            <a:ext cx="21031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37"/>
          <p:cNvSpPr txBox="1">
            <a:spLocks noChangeArrowheads="1"/>
          </p:cNvSpPr>
          <p:nvPr/>
        </p:nvSpPr>
        <p:spPr bwMode="auto">
          <a:xfrm>
            <a:off x="7490101" y="2817628"/>
            <a:ext cx="8068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44" name="Text Box 37"/>
          <p:cNvSpPr txBox="1">
            <a:spLocks noChangeArrowheads="1"/>
          </p:cNvSpPr>
          <p:nvPr/>
        </p:nvSpPr>
        <p:spPr bwMode="auto">
          <a:xfrm>
            <a:off x="9048328" y="5111688"/>
            <a:ext cx="12374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 22,4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Box 37"/>
          <p:cNvSpPr txBox="1">
            <a:spLocks noChangeArrowheads="1"/>
          </p:cNvSpPr>
          <p:nvPr/>
        </p:nvSpPr>
        <p:spPr bwMode="auto">
          <a:xfrm>
            <a:off x="7496729" y="2817721"/>
            <a:ext cx="8068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cxnSp>
        <p:nvCxnSpPr>
          <p:cNvPr id="46" name="Straight Connector 3"/>
          <p:cNvCxnSpPr>
            <a:cxnSpLocks noChangeShapeType="1"/>
          </p:cNvCxnSpPr>
          <p:nvPr/>
        </p:nvCxnSpPr>
        <p:spPr bwMode="auto">
          <a:xfrm>
            <a:off x="5080992" y="908720"/>
            <a:ext cx="2743200" cy="0"/>
          </a:xfrm>
          <a:prstGeom prst="line">
            <a:avLst/>
          </a:prstGeom>
          <a:noFill/>
          <a:ln w="25400" algn="ctr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Text Box 13"/>
          <p:cNvSpPr txBox="1">
            <a:spLocks noChangeArrowheads="1"/>
          </p:cNvSpPr>
          <p:nvPr/>
        </p:nvSpPr>
        <p:spPr bwMode="auto">
          <a:xfrm>
            <a:off x="1487489" y="260649"/>
            <a:ext cx="16561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25:</a:t>
            </a:r>
          </a:p>
        </p:txBody>
      </p:sp>
      <p:sp>
        <p:nvSpPr>
          <p:cNvPr id="48" name="Text Box 14"/>
          <p:cNvSpPr txBox="1">
            <a:spLocks noChangeArrowheads="1"/>
          </p:cNvSpPr>
          <p:nvPr/>
        </p:nvSpPr>
        <p:spPr bwMode="auto">
          <a:xfrm>
            <a:off x="2999657" y="169371"/>
            <a:ext cx="724353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TÍNH CHẤT CỦA PHI KIM </a:t>
            </a:r>
          </a:p>
        </p:txBody>
      </p:sp>
      <p:pic>
        <p:nvPicPr>
          <p:cNvPr id="50" name="Picture 10" descr="Digit 180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968" y="873172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105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6" dur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0" dur="1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35" presetClass="emph" presetSubtype="0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000"/>
                            </p:stCondLst>
                            <p:childTnLst>
                              <p:par>
                                <p:cTn id="108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000"/>
                            </p:stCondLst>
                            <p:childTnLst>
                              <p:par>
                                <p:cTn id="1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6" presetClass="entr" presetSubtype="16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069 L -0.25287 -0.23796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0" y="-1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000"/>
                            </p:stCondLst>
                            <p:childTnLst>
                              <p:par>
                                <p:cTn id="15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000"/>
                            </p:stCondLst>
                            <p:childTnLst>
                              <p:par>
                                <p:cTn id="15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0"/>
                            </p:stCondLst>
                            <p:childTnLst>
                              <p:par>
                                <p:cTn id="16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500"/>
                            </p:stCondLst>
                            <p:childTnLst>
                              <p:par>
                                <p:cTn id="18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07461 0.33634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4" y="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500"/>
                            </p:stCondLst>
                            <p:childTnLst>
                              <p:par>
                                <p:cTn id="18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000"/>
                            </p:stCondLst>
                            <p:childTnLst>
                              <p:par>
                                <p:cTn id="203" presetID="6" presetClass="entr" presetSubtype="16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500"/>
                            </p:stCondLst>
                            <p:childTnLst>
                              <p:par>
                                <p:cTn id="207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069 L -0.08711 0.32477 " pathEditMode="relative" rAng="0" ptsTypes="AA">
                                      <p:cBhvr>
                                        <p:cTn id="20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0" y="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4500"/>
                            </p:stCondLst>
                            <p:childTnLst>
                              <p:par>
                                <p:cTn id="2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19" grpId="2"/>
      <p:bldP spid="21" grpId="0"/>
      <p:bldP spid="21" grpId="1"/>
      <p:bldP spid="22" grpId="0"/>
      <p:bldP spid="22" grpId="1"/>
      <p:bldP spid="23" grpId="0"/>
      <p:bldP spid="23" grpId="1"/>
      <p:bldP spid="24" grpId="0"/>
      <p:bldP spid="25" grpId="0"/>
      <p:bldP spid="27" grpId="0"/>
      <p:bldP spid="27" grpId="1"/>
      <p:bldP spid="29" grpId="0"/>
      <p:bldP spid="30" grpId="0"/>
      <p:bldP spid="30" grpId="1"/>
      <p:bldP spid="32" grpId="0"/>
      <p:bldP spid="33" grpId="0"/>
      <p:bldP spid="34" grpId="0"/>
      <p:bldP spid="35" grpId="0"/>
      <p:bldP spid="37" grpId="0"/>
      <p:bldP spid="39" grpId="0"/>
      <p:bldP spid="40" grpId="0"/>
      <p:bldP spid="40" grpId="1"/>
      <p:bldP spid="41" grpId="0"/>
      <p:bldP spid="43" grpId="0"/>
      <p:bldP spid="43" grpId="1"/>
      <p:bldP spid="44" grpId="0"/>
      <p:bldP spid="4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8" descr="CRNRC08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6" y="-27384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8" descr="CRNRC08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21065" y="-138112"/>
            <a:ext cx="106680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hoa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965" y="381000"/>
            <a:ext cx="8572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buo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566" y="457200"/>
            <a:ext cx="3524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1703513" y="1004888"/>
            <a:ext cx="78976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dirty="0">
                <a:solidFill>
                  <a:srgbClr val="0066FF"/>
                </a:solidFill>
                <a:latin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66FF"/>
                </a:solidFill>
                <a:latin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66FF"/>
                </a:solidFill>
                <a:latin typeface="Times New Roman" panose="02020603050405020304" pitchFamily="18" charset="0"/>
              </a:rPr>
              <a:t>bài</a:t>
            </a:r>
            <a:endParaRPr lang="en-US" b="1" dirty="0">
              <a:solidFill>
                <a:srgbClr val="0066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1703513" y="2133601"/>
            <a:ext cx="1013670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en-US" b="1" dirty="0">
                <a:solidFill>
                  <a:srgbClr val="0066FF"/>
                </a:solidFill>
                <a:latin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66FF"/>
                </a:solidFill>
                <a:latin typeface="Times New Roman" panose="02020603050405020304" pitchFamily="18" charset="0"/>
              </a:rPr>
              <a:t>Xem</a:t>
            </a:r>
            <a:r>
              <a:rPr lang="en-US" b="1" dirty="0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66FF"/>
                </a:solidFill>
                <a:latin typeface="Times New Roman" panose="02020603050405020304" pitchFamily="18" charset="0"/>
              </a:rPr>
              <a:t>tr</a:t>
            </a:r>
            <a:r>
              <a:rPr lang="vi-VN" b="1" dirty="0">
                <a:solidFill>
                  <a:srgbClr val="0066FF"/>
                </a:solidFill>
                <a:latin typeface="Times New Roman" panose="02020603050405020304" pitchFamily="18" charset="0"/>
              </a:rPr>
              <a:t>ư</a:t>
            </a:r>
            <a:r>
              <a:rPr lang="en-US" b="1" dirty="0" err="1">
                <a:solidFill>
                  <a:srgbClr val="0066FF"/>
                </a:solidFill>
                <a:latin typeface="Times New Roman" panose="02020603050405020304" pitchFamily="18" charset="0"/>
              </a:rPr>
              <a:t>ớc</a:t>
            </a:r>
            <a:r>
              <a:rPr lang="en-US" b="1" dirty="0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66FF"/>
                </a:solidFill>
                <a:latin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0066FF"/>
                </a:solidFill>
                <a:latin typeface="Times New Roman" panose="02020603050405020304" pitchFamily="18" charset="0"/>
              </a:rPr>
              <a:t> 26:  “CLO”.</a:t>
            </a:r>
          </a:p>
          <a:p>
            <a:pPr>
              <a:spcBef>
                <a:spcPts val="0"/>
              </a:spcBef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Chú ý:</a:t>
            </a:r>
          </a:p>
        </p:txBody>
      </p:sp>
      <p:pic>
        <p:nvPicPr>
          <p:cNvPr id="18440" name="Picture 9" descr="balloo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5410200"/>
            <a:ext cx="8175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10" descr="professor_atomic_energy_hc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4" y="607839"/>
            <a:ext cx="1884491" cy="2317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1686794" y="3259542"/>
            <a:ext cx="1010163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buNone/>
            </a:pPr>
            <a:r>
              <a:rPr lang="en-US" sz="28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lý</a:t>
            </a:r>
            <a:r>
              <a:rPr lang="en-US" sz="28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clo</a:t>
            </a:r>
            <a:r>
              <a:rPr lang="en-US" sz="28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?</a:t>
            </a:r>
          </a:p>
          <a:p>
            <a:pPr>
              <a:spcBef>
                <a:spcPts val="600"/>
              </a:spcBef>
              <a:buNone/>
            </a:pPr>
            <a:r>
              <a:rPr lang="en-US" sz="28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Clo</a:t>
            </a:r>
            <a:r>
              <a:rPr lang="en-US" sz="28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 phi </a:t>
            </a:r>
            <a:r>
              <a:rPr 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kim</a:t>
            </a:r>
            <a:r>
              <a:rPr lang="en-US" sz="28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?</a:t>
            </a:r>
          </a:p>
          <a:p>
            <a:pPr>
              <a:spcBef>
                <a:spcPts val="600"/>
              </a:spcBef>
              <a:buNone/>
            </a:pPr>
            <a:r>
              <a:rPr lang="en-US" sz="28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clo</a:t>
            </a:r>
            <a:r>
              <a:rPr lang="en-US" sz="28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? </a:t>
            </a:r>
          </a:p>
        </p:txBody>
      </p:sp>
      <p:pic>
        <p:nvPicPr>
          <p:cNvPr id="18443" name="Picture 13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4762" y="4695826"/>
            <a:ext cx="2133600" cy="2124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14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097265" y="5757864"/>
            <a:ext cx="1104900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15" descr="backpacker_in_europe_hc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241" y="4876800"/>
            <a:ext cx="13049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6" name="AutoShape 15"/>
          <p:cNvSpPr>
            <a:spLocks noChangeArrowheads="1"/>
          </p:cNvSpPr>
          <p:nvPr/>
        </p:nvSpPr>
        <p:spPr bwMode="ltGray">
          <a:xfrm rot="5400000">
            <a:off x="5448300" y="-1943100"/>
            <a:ext cx="762000" cy="5105400"/>
          </a:xfrm>
          <a:prstGeom prst="rightArrow">
            <a:avLst>
              <a:gd name="adj1" fmla="val 79306"/>
              <a:gd name="adj2" fmla="val 24769"/>
            </a:avLst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47" name="Text Box 12"/>
          <p:cNvSpPr txBox="1">
            <a:spLocks noChangeArrowheads="1"/>
          </p:cNvSpPr>
          <p:nvPr/>
        </p:nvSpPr>
        <p:spPr bwMode="auto">
          <a:xfrm>
            <a:off x="3886200" y="304801"/>
            <a:ext cx="4191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800" b="1">
                <a:solidFill>
                  <a:srgbClr val="FFFFCC"/>
                </a:solidFill>
                <a:latin typeface="Times New Roman" panose="02020603050405020304" pitchFamily="18" charset="0"/>
              </a:rPr>
              <a:t>HƯỚNG DẪN VỀ NHÀ </a:t>
            </a:r>
          </a:p>
        </p:txBody>
      </p:sp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703512" y="1556448"/>
            <a:ext cx="70594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b="1" dirty="0">
                <a:solidFill>
                  <a:srgbClr val="0066FF"/>
                </a:solidFill>
                <a:latin typeface="Times New Roman" panose="02020603050405020304" pitchFamily="18" charset="0"/>
              </a:rPr>
              <a:t>- Làm lại bài tập  SGK </a:t>
            </a:r>
            <a:endParaRPr lang="en-US" b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47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1" grpId="0"/>
      <p:bldP spid="47112" grpId="0"/>
      <p:bldP spid="47115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3"/>
          <p:cNvSpPr txBox="1">
            <a:spLocks noChangeArrowheads="1"/>
          </p:cNvSpPr>
          <p:nvPr/>
        </p:nvSpPr>
        <p:spPr bwMode="auto">
          <a:xfrm>
            <a:off x="3200401" y="2514601"/>
            <a:ext cx="5578475" cy="1190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Times New Roman" panose="02020603050405020304" pitchFamily="18" charset="0"/>
            </a:endParaRPr>
          </a:p>
        </p:txBody>
      </p:sp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3886201" y="6491288"/>
            <a:ext cx="4283075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sz="1800">
              <a:latin typeface="Times New Roman" panose="02020603050405020304" pitchFamily="18" charset="0"/>
            </a:endParaRPr>
          </a:p>
        </p:txBody>
      </p:sp>
      <p:grpSp>
        <p:nvGrpSpPr>
          <p:cNvPr id="8200" name="Group 11"/>
          <p:cNvGrpSpPr>
            <a:grpSpLocks/>
          </p:cNvGrpSpPr>
          <p:nvPr/>
        </p:nvGrpSpPr>
        <p:grpSpPr bwMode="auto">
          <a:xfrm>
            <a:off x="0" y="0"/>
            <a:ext cx="12192000" cy="6864350"/>
            <a:chOff x="0" y="0"/>
            <a:chExt cx="5760" cy="4324"/>
          </a:xfrm>
        </p:grpSpPr>
        <p:pic>
          <p:nvPicPr>
            <p:cNvPr id="8201" name="Picture 5" descr="BAR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2" name="Picture 6" descr="BAR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4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3" name="Picture 7" descr="BAR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3609" y="2075"/>
              <a:ext cx="422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4" name="Picture 8" descr="BAR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-2075" y="2075"/>
              <a:ext cx="422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5" name="Picture 9" descr="POINSET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96" cy="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6" name="Picture 10" descr="POINSET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18" y="49"/>
              <a:ext cx="696" cy="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506" name="Picture 2" descr="Copy of Bang tuan hoan danh bang da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" r="7396" b="4973"/>
          <a:stretch>
            <a:fillRect/>
          </a:stretch>
        </p:blipFill>
        <p:spPr bwMode="auto">
          <a:xfrm rot="5400000">
            <a:off x="3001099" y="-2250102"/>
            <a:ext cx="6200775" cy="116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3"/>
          <p:cNvSpPr txBox="1">
            <a:spLocks noChangeArrowheads="1"/>
          </p:cNvSpPr>
          <p:nvPr/>
        </p:nvSpPr>
        <p:spPr bwMode="auto">
          <a:xfrm>
            <a:off x="3200401" y="2514601"/>
            <a:ext cx="5578475" cy="1190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Times New Roman" panose="02020603050405020304" pitchFamily="18" charset="0"/>
            </a:endParaRPr>
          </a:p>
        </p:txBody>
      </p:sp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3886201" y="6491288"/>
            <a:ext cx="4283075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sz="1800">
              <a:latin typeface="Times New Roman" panose="02020603050405020304" pitchFamily="18" charset="0"/>
            </a:endParaRPr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846206" y="190381"/>
            <a:ext cx="23473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Chương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3:</a:t>
            </a:r>
          </a:p>
        </p:txBody>
      </p:sp>
      <p:sp>
        <p:nvSpPr>
          <p:cNvPr id="13326" name="Text Box 14"/>
          <p:cNvSpPr txBox="1">
            <a:spLocks noChangeArrowheads="1"/>
          </p:cNvSpPr>
          <p:nvPr/>
        </p:nvSpPr>
        <p:spPr bwMode="auto">
          <a:xfrm>
            <a:off x="2999656" y="182250"/>
            <a:ext cx="820891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PHI KIM. SƠ LƯỢC VỀ BẢNG TUẦN HOÀN CÁC NGUYÊN TỐ HÓA HỌC</a:t>
            </a:r>
          </a:p>
        </p:txBody>
      </p:sp>
      <p:pic>
        <p:nvPicPr>
          <p:cNvPr id="8199" name="Picture 8" descr="multifworks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215" y="6135747"/>
            <a:ext cx="3810000" cy="538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00" name="Group 11"/>
          <p:cNvGrpSpPr>
            <a:grpSpLocks/>
          </p:cNvGrpSpPr>
          <p:nvPr/>
        </p:nvGrpSpPr>
        <p:grpSpPr bwMode="auto">
          <a:xfrm>
            <a:off x="0" y="0"/>
            <a:ext cx="12192000" cy="6864350"/>
            <a:chOff x="0" y="0"/>
            <a:chExt cx="5760" cy="4324"/>
          </a:xfrm>
        </p:grpSpPr>
        <p:pic>
          <p:nvPicPr>
            <p:cNvPr id="8201" name="Picture 5" descr="BAR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2" name="Picture 6" descr="BAR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4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3" name="Picture 7" descr="BAR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3609" y="2075"/>
              <a:ext cx="422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4" name="Picture 8" descr="BAR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-2075" y="2075"/>
              <a:ext cx="422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5" name="Picture 9" descr="POINSET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96" cy="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6" name="Picture 10" descr="POINSET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18" y="49"/>
              <a:ext cx="696" cy="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30820" y="2405204"/>
            <a:ext cx="1193588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1. Phi </a:t>
            </a:r>
            <a:r>
              <a:rPr lang="en-US" sz="36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kim</a:t>
            </a: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lí</a:t>
            </a: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hóa</a:t>
            </a: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4441243" y="1340768"/>
            <a:ext cx="309679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150034" y="2988631"/>
            <a:ext cx="1193588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Clo</a:t>
            </a: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cacbon</a:t>
            </a: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silic</a:t>
            </a: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ứng</a:t>
            </a: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156634" y="3607659"/>
            <a:ext cx="1193588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Bảng</a:t>
            </a: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tuần</a:t>
            </a: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hoàn</a:t>
            </a: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nguyên</a:t>
            </a: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tố</a:t>
            </a: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hóa</a:t>
            </a: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cấu</a:t>
            </a: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9260392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5" grpId="0"/>
      <p:bldP spid="13326" grpId="0"/>
      <p:bldP spid="15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3"/>
          <p:cNvSpPr txBox="1">
            <a:spLocks noChangeArrowheads="1"/>
          </p:cNvSpPr>
          <p:nvPr/>
        </p:nvSpPr>
        <p:spPr bwMode="auto">
          <a:xfrm>
            <a:off x="3200401" y="2514601"/>
            <a:ext cx="5578475" cy="1190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Times New Roman" panose="02020603050405020304" pitchFamily="18" charset="0"/>
            </a:endParaRPr>
          </a:p>
        </p:txBody>
      </p:sp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3886201" y="6491288"/>
            <a:ext cx="4283075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sz="1800">
              <a:latin typeface="Times New Roman" panose="02020603050405020304" pitchFamily="18" charset="0"/>
            </a:endParaRPr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536988" y="260649"/>
            <a:ext cx="41855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Tiết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29 -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25:</a:t>
            </a:r>
          </a:p>
        </p:txBody>
      </p:sp>
      <p:sp>
        <p:nvSpPr>
          <p:cNvPr id="13326" name="Text Box 14"/>
          <p:cNvSpPr txBox="1">
            <a:spLocks noChangeArrowheads="1"/>
          </p:cNvSpPr>
          <p:nvPr/>
        </p:nvSpPr>
        <p:spPr bwMode="auto">
          <a:xfrm>
            <a:off x="3575720" y="160337"/>
            <a:ext cx="724353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TÍNH CHẤT CỦA PHI KIM </a:t>
            </a:r>
          </a:p>
        </p:txBody>
      </p:sp>
      <p:pic>
        <p:nvPicPr>
          <p:cNvPr id="8199" name="Picture 8" descr="multifworks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215" y="6135747"/>
            <a:ext cx="3810000" cy="538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00" name="Group 11"/>
          <p:cNvGrpSpPr>
            <a:grpSpLocks/>
          </p:cNvGrpSpPr>
          <p:nvPr/>
        </p:nvGrpSpPr>
        <p:grpSpPr bwMode="auto">
          <a:xfrm>
            <a:off x="0" y="0"/>
            <a:ext cx="12192000" cy="6864350"/>
            <a:chOff x="0" y="0"/>
            <a:chExt cx="5760" cy="4324"/>
          </a:xfrm>
        </p:grpSpPr>
        <p:pic>
          <p:nvPicPr>
            <p:cNvPr id="8201" name="Picture 5" descr="BAR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2" name="Picture 6" descr="BAR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4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3" name="Picture 7" descr="BAR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3609" y="2075"/>
              <a:ext cx="422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4" name="Picture 8" descr="BAR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-2075" y="2075"/>
              <a:ext cx="422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5" name="Picture 9" descr="POINSET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96" cy="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6" name="Picture 10" descr="POINSET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18" y="49"/>
              <a:ext cx="696" cy="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911424" y="1700808"/>
            <a:ext cx="971318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rgbClr val="000099"/>
                </a:solidFill>
                <a:cs typeface="Times New Roman" panose="02020603050405020304" pitchFamily="18" charset="0"/>
              </a:rPr>
              <a:t>I. TÍNH CHẤT VẬT LÝ: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935448" y="2433083"/>
            <a:ext cx="1041713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rgbClr val="000099"/>
                </a:solidFill>
                <a:cs typeface="Times New Roman" panose="02020603050405020304" pitchFamily="18" charset="0"/>
              </a:rPr>
              <a:t>II. TÍNH CHẤT HÓA HỌC: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1657262" y="3153163"/>
            <a:ext cx="888691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rgbClr val="0070C0"/>
                </a:solidFill>
                <a:cs typeface="Times New Roman" panose="02020603050405020304" pitchFamily="18" charset="0"/>
              </a:rPr>
              <a:t>1. Phi </a:t>
            </a:r>
            <a:r>
              <a:rPr lang="en-US" sz="40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kim</a:t>
            </a:r>
            <a:r>
              <a:rPr lang="en-US" sz="40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rgbClr val="0070C0"/>
                </a:solidFill>
                <a:cs typeface="Times New Roman" panose="02020603050405020304" pitchFamily="18" charset="0"/>
              </a:rPr>
              <a:t> dụng </a:t>
            </a:r>
            <a:r>
              <a:rPr lang="en-US" sz="40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kim</a:t>
            </a:r>
            <a:r>
              <a:rPr lang="en-US" sz="40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loại</a:t>
            </a:r>
            <a:endParaRPr lang="en-US" sz="40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1634254" y="3867031"/>
            <a:ext cx="890992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rgbClr val="0070C0"/>
                </a:solidFill>
                <a:cs typeface="Times New Roman" panose="02020603050405020304" pitchFamily="18" charset="0"/>
              </a:rPr>
              <a:t>2. Phi </a:t>
            </a:r>
            <a:r>
              <a:rPr lang="en-US" sz="40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kim</a:t>
            </a:r>
            <a:r>
              <a:rPr lang="en-US" sz="40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tác</a:t>
            </a:r>
            <a:r>
              <a:rPr lang="en-US" sz="40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dụng</a:t>
            </a:r>
            <a:r>
              <a:rPr lang="en-US" sz="40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với</a:t>
            </a:r>
            <a:r>
              <a:rPr lang="en-US" sz="40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hidro</a:t>
            </a:r>
            <a:endParaRPr lang="en-US" sz="40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1664706" y="4593322"/>
            <a:ext cx="1026394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rgbClr val="0070C0"/>
                </a:solidFill>
                <a:cs typeface="Times New Roman" panose="02020603050405020304" pitchFamily="18" charset="0"/>
              </a:rPr>
              <a:t>3. Phi </a:t>
            </a:r>
            <a:r>
              <a:rPr lang="en-US" sz="40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kim</a:t>
            </a:r>
            <a:r>
              <a:rPr lang="en-US" sz="40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oxi</a:t>
            </a:r>
            <a:endParaRPr lang="en-US" sz="40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4727848" y="906980"/>
            <a:ext cx="309679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1664706" y="5313402"/>
            <a:ext cx="1026394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rgbClr val="0070C0"/>
                </a:solidFill>
                <a:cs typeface="Times New Roman" panose="02020603050405020304" pitchFamily="18" charset="0"/>
              </a:rPr>
              <a:t>4. </a:t>
            </a:r>
            <a:r>
              <a:rPr lang="en-US" sz="40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Mức</a:t>
            </a:r>
            <a:r>
              <a:rPr lang="en-US" sz="40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độ</a:t>
            </a:r>
            <a:r>
              <a:rPr lang="en-US" sz="40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hóa</a:t>
            </a:r>
            <a:r>
              <a:rPr lang="en-US" sz="40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70C0"/>
                </a:solidFill>
                <a:cs typeface="Times New Roman" panose="02020603050405020304" pitchFamily="18" charset="0"/>
              </a:rPr>
              <a:t> phi </a:t>
            </a:r>
            <a:r>
              <a:rPr lang="en-US" sz="40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kim</a:t>
            </a:r>
            <a:endParaRPr lang="en-US" sz="40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42815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0"/>
                            </p:stCondLst>
                            <p:childTnLst>
                              <p:par>
                                <p:cTn id="3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5" grpId="0"/>
      <p:bldP spid="13326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4" name="Group 11"/>
          <p:cNvGrpSpPr>
            <a:grpSpLocks/>
          </p:cNvGrpSpPr>
          <p:nvPr/>
        </p:nvGrpSpPr>
        <p:grpSpPr bwMode="auto">
          <a:xfrm>
            <a:off x="0" y="0"/>
            <a:ext cx="12192000" cy="6864350"/>
            <a:chOff x="0" y="0"/>
            <a:chExt cx="5760" cy="4324"/>
          </a:xfrm>
        </p:grpSpPr>
        <p:pic>
          <p:nvPicPr>
            <p:cNvPr id="10250" name="Picture 5" descr="BAR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1" name="Picture 6" descr="BAR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4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2" name="Picture 7" descr="BAR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3609" y="2075"/>
              <a:ext cx="422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3" name="Picture 8" descr="BAR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-2075" y="2075"/>
              <a:ext cx="422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4" name="Picture 9" descr="POINSET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96" cy="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5" name="Picture 10" descr="POINSET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18" y="49"/>
              <a:ext cx="696" cy="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5" name="Line 19"/>
          <p:cNvSpPr>
            <a:spLocks noChangeShapeType="1"/>
          </p:cNvSpPr>
          <p:nvPr/>
        </p:nvSpPr>
        <p:spPr bwMode="auto">
          <a:xfrm>
            <a:off x="6384032" y="906980"/>
            <a:ext cx="0" cy="585216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10247" name="Straight Connector 3"/>
          <p:cNvCxnSpPr>
            <a:cxnSpLocks noChangeShapeType="1"/>
          </p:cNvCxnSpPr>
          <p:nvPr/>
        </p:nvCxnSpPr>
        <p:spPr bwMode="auto">
          <a:xfrm>
            <a:off x="5080992" y="908720"/>
            <a:ext cx="2743200" cy="0"/>
          </a:xfrm>
          <a:prstGeom prst="line">
            <a:avLst/>
          </a:prstGeom>
          <a:noFill/>
          <a:ln w="25400" algn="ctr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119336" y="937296"/>
            <a:ext cx="63367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I. </a:t>
            </a:r>
            <a:r>
              <a:rPr lang="en-US" b="1" u="sng" dirty="0">
                <a:solidFill>
                  <a:srgbClr val="000099"/>
                </a:solidFill>
                <a:latin typeface="Times New Roman" panose="02020603050405020304" pitchFamily="18" charset="0"/>
              </a:rPr>
              <a:t>TÍNH CHẤT VẬT LÝ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6401397" y="908720"/>
            <a:ext cx="5625503" cy="1523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Quan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sát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ảnh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biết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ở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điều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kiện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thường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phi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kim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tồn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tại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ở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trạng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thái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1487489" y="260649"/>
            <a:ext cx="16561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25:</a:t>
            </a: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2999657" y="169371"/>
            <a:ext cx="724353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TÍNH CHẤT CỦA PHI KIM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6" r="4374"/>
          <a:stretch/>
        </p:blipFill>
        <p:spPr>
          <a:xfrm>
            <a:off x="6888088" y="2507133"/>
            <a:ext cx="3977609" cy="385000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032105" y="2522075"/>
            <a:ext cx="3211091" cy="3938373"/>
            <a:chOff x="2524869" y="2507133"/>
            <a:chExt cx="3211091" cy="393837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33" t="9857" r="5498" b="5378"/>
            <a:stretch/>
          </p:blipFill>
          <p:spPr>
            <a:xfrm>
              <a:off x="2524869" y="2507133"/>
              <a:ext cx="3211091" cy="385000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551842" y="5860731"/>
              <a:ext cx="20162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KHÍ CLO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423223" y="3076077"/>
            <a:ext cx="5603677" cy="2297139"/>
            <a:chOff x="155577" y="2564156"/>
            <a:chExt cx="5911631" cy="229713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55"/>
            <a:stretch/>
          </p:blipFill>
          <p:spPr>
            <a:xfrm>
              <a:off x="3143673" y="2564156"/>
              <a:ext cx="2923535" cy="222399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59" b="31202"/>
            <a:stretch/>
          </p:blipFill>
          <p:spPr>
            <a:xfrm>
              <a:off x="155577" y="2564904"/>
              <a:ext cx="2994990" cy="222324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088788" y="4276520"/>
              <a:ext cx="196399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CACBON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564053" y="2648105"/>
            <a:ext cx="5447927" cy="3222324"/>
            <a:chOff x="419709" y="2726956"/>
            <a:chExt cx="5447927" cy="322232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28" t="30141" r="3711" b="20932"/>
            <a:stretch/>
          </p:blipFill>
          <p:spPr>
            <a:xfrm>
              <a:off x="419709" y="2726956"/>
              <a:ext cx="5447927" cy="2661638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847528" y="5364505"/>
              <a:ext cx="271260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LƯU HUỲNH</a:t>
              </a:r>
            </a:p>
          </p:txBody>
        </p:sp>
      </p:grp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172940" y="1484784"/>
            <a:ext cx="29395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b="1" dirty="0">
                <a:solidFill>
                  <a:srgbClr val="061BBA"/>
                </a:solidFill>
                <a:latin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61BBA"/>
                </a:solidFill>
                <a:latin typeface="Times New Roman" panose="02020603050405020304" pitchFamily="18" charset="0"/>
              </a:rPr>
              <a:t>Trạng</a:t>
            </a:r>
            <a:r>
              <a:rPr lang="en-US" b="1" dirty="0">
                <a:solidFill>
                  <a:srgbClr val="061BBA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61BBA"/>
                </a:solidFill>
                <a:latin typeface="Times New Roman" panose="02020603050405020304" pitchFamily="18" charset="0"/>
              </a:rPr>
              <a:t>thái</a:t>
            </a:r>
            <a:r>
              <a:rPr lang="en-US" b="1" dirty="0">
                <a:solidFill>
                  <a:srgbClr val="061BBA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181622" y="1956747"/>
            <a:ext cx="541032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b="1" dirty="0">
                <a:solidFill>
                  <a:srgbClr val="061BBA"/>
                </a:solidFill>
                <a:latin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61BBA"/>
                </a:solidFill>
                <a:latin typeface="Times New Roman" panose="02020603050405020304" pitchFamily="18" charset="0"/>
              </a:rPr>
              <a:t>Tính</a:t>
            </a:r>
            <a:r>
              <a:rPr lang="en-US" b="1" dirty="0">
                <a:solidFill>
                  <a:srgbClr val="061BBA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61BBA"/>
                </a:solidFill>
                <a:latin typeface="Times New Roman" panose="02020603050405020304" pitchFamily="18" charset="0"/>
              </a:rPr>
              <a:t>dẫn</a:t>
            </a:r>
            <a:r>
              <a:rPr lang="en-US" b="1" dirty="0">
                <a:solidFill>
                  <a:srgbClr val="061BBA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61BBA"/>
                </a:solidFill>
                <a:latin typeface="Times New Roman" panose="02020603050405020304" pitchFamily="18" charset="0"/>
              </a:rPr>
              <a:t>điện</a:t>
            </a:r>
            <a:r>
              <a:rPr lang="en-US" b="1" dirty="0">
                <a:solidFill>
                  <a:srgbClr val="061BBA"/>
                </a:solidFill>
                <a:latin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61BBA"/>
                </a:solidFill>
                <a:latin typeface="Times New Roman" panose="02020603050405020304" pitchFamily="18" charset="0"/>
              </a:rPr>
              <a:t>dẫn</a:t>
            </a:r>
            <a:r>
              <a:rPr lang="en-US" b="1" dirty="0">
                <a:solidFill>
                  <a:srgbClr val="061BBA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61BBA"/>
                </a:solidFill>
                <a:latin typeface="Times New Roman" panose="02020603050405020304" pitchFamily="18" charset="0"/>
              </a:rPr>
              <a:t>nhiệt</a:t>
            </a:r>
            <a:r>
              <a:rPr lang="en-US" b="1" dirty="0">
                <a:solidFill>
                  <a:srgbClr val="061BBA"/>
                </a:solidFill>
                <a:latin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00881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8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21" presetClass="entr" presetSubtype="3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000"/>
                            </p:stCondLst>
                            <p:childTnLst>
                              <p:par>
                                <p:cTn id="35" presetID="21" presetClass="exit" presetSubtype="3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heel(3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000"/>
                            </p:stCondLst>
                            <p:childTnLst>
                              <p:par>
                                <p:cTn id="39" presetID="21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3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4" name="Group 11"/>
          <p:cNvGrpSpPr>
            <a:grpSpLocks/>
          </p:cNvGrpSpPr>
          <p:nvPr/>
        </p:nvGrpSpPr>
        <p:grpSpPr bwMode="auto">
          <a:xfrm>
            <a:off x="0" y="0"/>
            <a:ext cx="12192000" cy="6864350"/>
            <a:chOff x="0" y="0"/>
            <a:chExt cx="5760" cy="4324"/>
          </a:xfrm>
        </p:grpSpPr>
        <p:pic>
          <p:nvPicPr>
            <p:cNvPr id="10250" name="Picture 5" descr="BAR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1" name="Picture 6" descr="BAR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4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2" name="Picture 7" descr="BAR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3609" y="2075"/>
              <a:ext cx="422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3" name="Picture 8" descr="BAR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-2075" y="2075"/>
              <a:ext cx="422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4" name="Picture 9" descr="POINSET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96" cy="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5" name="Picture 10" descr="POINSET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18" y="49"/>
              <a:ext cx="696" cy="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364610" y="1970133"/>
            <a:ext cx="59179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1.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Tác</a:t>
            </a:r>
            <a:r>
              <a:rPr lang="en-US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dụng</a:t>
            </a:r>
            <a:r>
              <a:rPr lang="en-US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với</a:t>
            </a:r>
            <a:r>
              <a:rPr lang="en-US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kim</a:t>
            </a:r>
            <a:r>
              <a:rPr lang="en-US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loại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987900" y="2472098"/>
            <a:ext cx="54312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a.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Oxi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tác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dụng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với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kim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loại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388080" y="3235176"/>
            <a:ext cx="249574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Kim </a:t>
            </a:r>
            <a:r>
              <a:rPr lang="en-US" sz="3000" b="1" dirty="0" err="1">
                <a:solidFill>
                  <a:srgbClr val="061BBA"/>
                </a:solidFill>
                <a:latin typeface="Times New Roman" panose="02020603050405020304" pitchFamily="18" charset="0"/>
              </a:rPr>
              <a:t>loại</a:t>
            </a: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 + </a:t>
            </a:r>
            <a:r>
              <a:rPr lang="en-US" sz="3000" b="1" dirty="0" err="1">
                <a:solidFill>
                  <a:srgbClr val="061BBA"/>
                </a:solidFill>
                <a:latin typeface="Times New Roman" panose="02020603050405020304" pitchFamily="18" charset="0"/>
              </a:rPr>
              <a:t>oxi</a:t>
            </a: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4111416" y="3213722"/>
            <a:ext cx="188933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000" b="1" dirty="0" err="1">
                <a:solidFill>
                  <a:srgbClr val="061BBA"/>
                </a:solidFill>
                <a:latin typeface="Times New Roman" panose="02020603050405020304" pitchFamily="18" charset="0"/>
              </a:rPr>
              <a:t>Oxit</a:t>
            </a: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1BBA"/>
                </a:solidFill>
                <a:latin typeface="Times New Roman" panose="02020603050405020304" pitchFamily="18" charset="0"/>
              </a:rPr>
              <a:t>bazơ</a:t>
            </a:r>
            <a:endParaRPr lang="en-US" sz="3000" b="1" dirty="0">
              <a:solidFill>
                <a:srgbClr val="061BBA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3778513"/>
              </p:ext>
            </p:extLst>
          </p:nvPr>
        </p:nvGraphicFramePr>
        <p:xfrm>
          <a:off x="3035425" y="3220727"/>
          <a:ext cx="972343" cy="493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Equation" r:id="rId5" imgW="431640" imgH="228600" progId="Equation.3">
                  <p:embed/>
                </p:oleObj>
              </mc:Choice>
              <mc:Fallback>
                <p:oleObj name="Equation" r:id="rId5" imgW="43164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35425" y="3220727"/>
                        <a:ext cx="972343" cy="493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6386541" y="1484784"/>
            <a:ext cx="564035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FontTx/>
              <a:buNone/>
            </a:pPr>
            <a:r>
              <a:rPr lang="en-US" sz="3000" b="1" u="sng" dirty="0">
                <a:latin typeface="Times New Roman" panose="02020603050405020304" pitchFamily="18" charset="0"/>
              </a:rPr>
              <a:t>VD</a:t>
            </a:r>
            <a:r>
              <a:rPr lang="en-US" sz="3000" b="1" dirty="0">
                <a:latin typeface="Times New Roman" panose="02020603050405020304" pitchFamily="18" charset="0"/>
              </a:rPr>
              <a:t>: </a:t>
            </a:r>
            <a:r>
              <a:rPr lang="en-US" sz="3000" b="1" dirty="0" err="1">
                <a:latin typeface="Times New Roman" panose="02020603050405020304" pitchFamily="18" charset="0"/>
              </a:rPr>
              <a:t>Hoàn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thành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các</a:t>
            </a:r>
            <a:r>
              <a:rPr lang="en-US" sz="3000" b="1" dirty="0">
                <a:latin typeface="Times New Roman" panose="02020603050405020304" pitchFamily="18" charset="0"/>
              </a:rPr>
              <a:t> PTHH </a:t>
            </a:r>
            <a:r>
              <a:rPr lang="en-US" sz="3000" b="1" dirty="0" err="1">
                <a:latin typeface="Times New Roman" panose="02020603050405020304" pitchFamily="18" charset="0"/>
              </a:rPr>
              <a:t>sau</a:t>
            </a:r>
            <a:r>
              <a:rPr lang="en-US" sz="3000" b="1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6580476" y="2008631"/>
            <a:ext cx="171153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Zn  +  O</a:t>
            </a:r>
            <a:r>
              <a:rPr lang="en-US" sz="3000" b="1" baseline="-25000" dirty="0">
                <a:solidFill>
                  <a:srgbClr val="061BBA"/>
                </a:solidFill>
                <a:latin typeface="Times New Roman" panose="02020603050405020304" pitchFamily="18" charset="0"/>
              </a:rPr>
              <a:t>2</a:t>
            </a:r>
            <a:endParaRPr lang="en-US" sz="3000" b="1" dirty="0">
              <a:solidFill>
                <a:srgbClr val="061BBA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5699500"/>
              </p:ext>
            </p:extLst>
          </p:nvPr>
        </p:nvGraphicFramePr>
        <p:xfrm>
          <a:off x="8220002" y="1988840"/>
          <a:ext cx="1044350" cy="493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7" imgW="431640" imgH="228600" progId="Equation.3">
                  <p:embed/>
                </p:oleObj>
              </mc:Choice>
              <mc:Fallback>
                <p:oleObj name="Equation" r:id="rId7" imgW="43164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220002" y="1988840"/>
                        <a:ext cx="1044350" cy="493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6600055" y="2543428"/>
            <a:ext cx="180859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Al  +  O</a:t>
            </a:r>
            <a:r>
              <a:rPr lang="en-US" sz="3000" b="1" baseline="-25000" dirty="0">
                <a:solidFill>
                  <a:srgbClr val="061BBA"/>
                </a:solidFill>
                <a:latin typeface="Times New Roman" panose="02020603050405020304" pitchFamily="18" charset="0"/>
              </a:rPr>
              <a:t>2</a:t>
            </a:r>
            <a:endParaRPr lang="en-US" sz="3000" b="1" dirty="0">
              <a:solidFill>
                <a:srgbClr val="061BBA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1472004"/>
              </p:ext>
            </p:extLst>
          </p:nvPr>
        </p:nvGraphicFramePr>
        <p:xfrm>
          <a:off x="8292010" y="2523637"/>
          <a:ext cx="1044350" cy="493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Equation" r:id="rId9" imgW="431640" imgH="228600" progId="Equation.3">
                  <p:embed/>
                </p:oleObj>
              </mc:Choice>
              <mc:Fallback>
                <p:oleObj name="Equation" r:id="rId9" imgW="43164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292010" y="2523637"/>
                        <a:ext cx="1044350" cy="493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6592633" y="3091026"/>
            <a:ext cx="180859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Fe  +  O</a:t>
            </a:r>
            <a:r>
              <a:rPr lang="en-US" sz="3000" b="1" baseline="-25000" dirty="0">
                <a:solidFill>
                  <a:srgbClr val="061BBA"/>
                </a:solidFill>
                <a:latin typeface="Times New Roman" panose="02020603050405020304" pitchFamily="18" charset="0"/>
              </a:rPr>
              <a:t>2</a:t>
            </a:r>
            <a:endParaRPr lang="en-US" sz="3000" b="1" dirty="0">
              <a:solidFill>
                <a:srgbClr val="061BBA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6450520"/>
              </p:ext>
            </p:extLst>
          </p:nvPr>
        </p:nvGraphicFramePr>
        <p:xfrm>
          <a:off x="8284588" y="3071235"/>
          <a:ext cx="1044350" cy="493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Equation" r:id="rId10" imgW="431640" imgH="228600" progId="Equation.3">
                  <p:embed/>
                </p:oleObj>
              </mc:Choice>
              <mc:Fallback>
                <p:oleObj name="Equation" r:id="rId10" imgW="43164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284588" y="3071235"/>
                        <a:ext cx="1044350" cy="493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Line 19"/>
          <p:cNvSpPr>
            <a:spLocks noChangeShapeType="1"/>
          </p:cNvSpPr>
          <p:nvPr/>
        </p:nvSpPr>
        <p:spPr bwMode="auto">
          <a:xfrm>
            <a:off x="6456040" y="906980"/>
            <a:ext cx="0" cy="585216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28" name="Straight Connector 3"/>
          <p:cNvCxnSpPr>
            <a:cxnSpLocks noChangeShapeType="1"/>
          </p:cNvCxnSpPr>
          <p:nvPr/>
        </p:nvCxnSpPr>
        <p:spPr bwMode="auto">
          <a:xfrm>
            <a:off x="5080992" y="908720"/>
            <a:ext cx="2743200" cy="0"/>
          </a:xfrm>
          <a:prstGeom prst="line">
            <a:avLst/>
          </a:prstGeom>
          <a:noFill/>
          <a:ln w="25400" algn="ctr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1487489" y="260649"/>
            <a:ext cx="16561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25:</a:t>
            </a: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2999657" y="169371"/>
            <a:ext cx="724353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TÍNH CHẤT CỦA PHI KIM </a:t>
            </a: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97143" y="1447497"/>
            <a:ext cx="631216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II. </a:t>
            </a:r>
            <a:r>
              <a:rPr lang="en-US" b="1" u="sng" dirty="0">
                <a:solidFill>
                  <a:srgbClr val="000099"/>
                </a:solidFill>
                <a:latin typeface="Times New Roman" panose="02020603050405020304" pitchFamily="18" charset="0"/>
              </a:rPr>
              <a:t>TÍNH CHẤT HÓA HỌC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9" name="Text Box 10"/>
          <p:cNvSpPr txBox="1">
            <a:spLocks noChangeArrowheads="1"/>
          </p:cNvSpPr>
          <p:nvPr/>
        </p:nvSpPr>
        <p:spPr bwMode="auto">
          <a:xfrm>
            <a:off x="119336" y="908720"/>
            <a:ext cx="63367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I. </a:t>
            </a:r>
            <a:r>
              <a:rPr lang="en-US" b="1" u="sng" dirty="0">
                <a:solidFill>
                  <a:srgbClr val="000099"/>
                </a:solidFill>
                <a:latin typeface="Times New Roman" panose="02020603050405020304" pitchFamily="18" charset="0"/>
              </a:rPr>
              <a:t>TÍNH CHẤT VẬT LÝ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92168" y="3159406"/>
            <a:ext cx="5600079" cy="685454"/>
          </a:xfrm>
          <a:prstGeom prst="rect">
            <a:avLst/>
          </a:prstGeom>
          <a:noFill/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75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5" grpId="0"/>
      <p:bldP spid="22" grpId="0"/>
      <p:bldP spid="32" grpId="0"/>
      <p:bldP spid="33" grpId="0"/>
      <p:bldP spid="35" grpId="0"/>
      <p:bldP spid="37" grpId="0"/>
      <p:bldP spid="31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4" name="Group 11"/>
          <p:cNvGrpSpPr>
            <a:grpSpLocks/>
          </p:cNvGrpSpPr>
          <p:nvPr/>
        </p:nvGrpSpPr>
        <p:grpSpPr bwMode="auto">
          <a:xfrm>
            <a:off x="0" y="0"/>
            <a:ext cx="12192000" cy="6864350"/>
            <a:chOff x="0" y="0"/>
            <a:chExt cx="5760" cy="4324"/>
          </a:xfrm>
        </p:grpSpPr>
        <p:pic>
          <p:nvPicPr>
            <p:cNvPr id="10250" name="Picture 5" descr="BAR"/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1" name="Picture 6" descr="BAR"/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4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2" name="Picture 7" descr="BAR"/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3609" y="2075"/>
              <a:ext cx="422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3" name="Picture 8" descr="BAR"/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-2075" y="2075"/>
              <a:ext cx="422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4" name="Picture 9" descr="POINSET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96" cy="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5" name="Picture 10" descr="POINSET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18" y="49"/>
              <a:ext cx="696" cy="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364610" y="1970133"/>
            <a:ext cx="59179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1.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Tác</a:t>
            </a:r>
            <a:r>
              <a:rPr lang="en-US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dụng</a:t>
            </a:r>
            <a:r>
              <a:rPr lang="en-US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với</a:t>
            </a:r>
            <a:r>
              <a:rPr lang="en-US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kim</a:t>
            </a:r>
            <a:r>
              <a:rPr lang="en-US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loại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987900" y="2472098"/>
            <a:ext cx="54312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a.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Oxi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tác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dụng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với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kim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loại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388080" y="3235176"/>
            <a:ext cx="249574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Kim </a:t>
            </a:r>
            <a:r>
              <a:rPr lang="en-US" sz="3000" b="1" dirty="0" err="1">
                <a:solidFill>
                  <a:srgbClr val="061BBA"/>
                </a:solidFill>
                <a:latin typeface="Times New Roman" panose="02020603050405020304" pitchFamily="18" charset="0"/>
              </a:rPr>
              <a:t>loại</a:t>
            </a: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 + </a:t>
            </a:r>
            <a:r>
              <a:rPr lang="en-US" sz="3000" b="1" dirty="0" err="1">
                <a:solidFill>
                  <a:srgbClr val="061BBA"/>
                </a:solidFill>
                <a:latin typeface="Times New Roman" panose="02020603050405020304" pitchFamily="18" charset="0"/>
              </a:rPr>
              <a:t>oxi</a:t>
            </a: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4111416" y="3213722"/>
            <a:ext cx="188933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000" b="1" dirty="0" err="1">
                <a:solidFill>
                  <a:srgbClr val="061BBA"/>
                </a:solidFill>
                <a:latin typeface="Times New Roman" panose="02020603050405020304" pitchFamily="18" charset="0"/>
              </a:rPr>
              <a:t>Oxit</a:t>
            </a: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1BBA"/>
                </a:solidFill>
                <a:latin typeface="Times New Roman" panose="02020603050405020304" pitchFamily="18" charset="0"/>
              </a:rPr>
              <a:t>bazơ</a:t>
            </a:r>
            <a:endParaRPr lang="en-US" sz="3000" b="1" dirty="0">
              <a:solidFill>
                <a:srgbClr val="061BBA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9501847"/>
              </p:ext>
            </p:extLst>
          </p:nvPr>
        </p:nvGraphicFramePr>
        <p:xfrm>
          <a:off x="3035425" y="3220727"/>
          <a:ext cx="972343" cy="493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7" imgW="431640" imgH="228600" progId="Equation.3">
                  <p:embed/>
                </p:oleObj>
              </mc:Choice>
              <mc:Fallback>
                <p:oleObj name="Equation" r:id="rId7" imgW="43164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35425" y="3220727"/>
                        <a:ext cx="972343" cy="493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Line 19"/>
          <p:cNvSpPr>
            <a:spLocks noChangeShapeType="1"/>
          </p:cNvSpPr>
          <p:nvPr/>
        </p:nvSpPr>
        <p:spPr bwMode="auto">
          <a:xfrm>
            <a:off x="6456040" y="906980"/>
            <a:ext cx="0" cy="585216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28" name="Straight Connector 3"/>
          <p:cNvCxnSpPr>
            <a:cxnSpLocks noChangeShapeType="1"/>
          </p:cNvCxnSpPr>
          <p:nvPr/>
        </p:nvCxnSpPr>
        <p:spPr bwMode="auto">
          <a:xfrm>
            <a:off x="5080992" y="908720"/>
            <a:ext cx="2743200" cy="0"/>
          </a:xfrm>
          <a:prstGeom prst="line">
            <a:avLst/>
          </a:prstGeom>
          <a:noFill/>
          <a:ln w="25400" algn="ctr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1487489" y="260649"/>
            <a:ext cx="16561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25:</a:t>
            </a: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2999657" y="169371"/>
            <a:ext cx="724353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TÍNH CHẤT CỦA PHI KIM </a:t>
            </a: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97143" y="1447497"/>
            <a:ext cx="631216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II. </a:t>
            </a:r>
            <a:r>
              <a:rPr lang="en-US" b="1" u="sng" dirty="0">
                <a:solidFill>
                  <a:srgbClr val="000099"/>
                </a:solidFill>
                <a:latin typeface="Times New Roman" panose="02020603050405020304" pitchFamily="18" charset="0"/>
              </a:rPr>
              <a:t>TÍNH CHẤT HÓA HỌC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9" name="Text Box 10"/>
          <p:cNvSpPr txBox="1">
            <a:spLocks noChangeArrowheads="1"/>
          </p:cNvSpPr>
          <p:nvPr/>
        </p:nvSpPr>
        <p:spPr bwMode="auto">
          <a:xfrm>
            <a:off x="119336" y="908720"/>
            <a:ext cx="63367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I. </a:t>
            </a:r>
            <a:r>
              <a:rPr lang="en-US" b="1" u="sng" dirty="0">
                <a:solidFill>
                  <a:srgbClr val="000099"/>
                </a:solidFill>
                <a:latin typeface="Times New Roman" panose="02020603050405020304" pitchFamily="18" charset="0"/>
              </a:rPr>
              <a:t>TÍNH CHẤT VẬT LÝ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92168" y="3159406"/>
            <a:ext cx="5600079" cy="685454"/>
          </a:xfrm>
          <a:prstGeom prst="rect">
            <a:avLst/>
          </a:prstGeom>
          <a:noFill/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1" name="Text Box 10"/>
          <p:cNvSpPr txBox="1">
            <a:spLocks noChangeArrowheads="1"/>
          </p:cNvSpPr>
          <p:nvPr/>
        </p:nvSpPr>
        <p:spPr bwMode="auto">
          <a:xfrm>
            <a:off x="1001465" y="3869403"/>
            <a:ext cx="543120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b. 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Phi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kim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khác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tác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dụng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với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kim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loại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49" name="Text Box 10"/>
          <p:cNvSpPr txBox="1">
            <a:spLocks noChangeArrowheads="1"/>
          </p:cNvSpPr>
          <p:nvPr/>
        </p:nvSpPr>
        <p:spPr bwMode="auto">
          <a:xfrm>
            <a:off x="253933" y="5056410"/>
            <a:ext cx="427434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Phi </a:t>
            </a:r>
            <a:r>
              <a:rPr lang="en-US" sz="3000" b="1" dirty="0" err="1">
                <a:solidFill>
                  <a:srgbClr val="061BBA"/>
                </a:solidFill>
                <a:latin typeface="Times New Roman" panose="02020603050405020304" pitchFamily="18" charset="0"/>
              </a:rPr>
              <a:t>kim</a:t>
            </a: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1BBA"/>
                </a:solidFill>
                <a:latin typeface="Times New Roman" panose="02020603050405020304" pitchFamily="18" charset="0"/>
              </a:rPr>
              <a:t>khác</a:t>
            </a: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 + Kim </a:t>
            </a:r>
            <a:r>
              <a:rPr lang="en-US" sz="3000" b="1" dirty="0" err="1">
                <a:solidFill>
                  <a:srgbClr val="061BBA"/>
                </a:solidFill>
                <a:latin typeface="Times New Roman" panose="02020603050405020304" pitchFamily="18" charset="0"/>
              </a:rPr>
              <a:t>loại</a:t>
            </a:r>
            <a:endParaRPr lang="en-US" sz="3000" b="1" dirty="0">
              <a:solidFill>
                <a:srgbClr val="061BBA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" name="Text Box 10"/>
          <p:cNvSpPr txBox="1">
            <a:spLocks noChangeArrowheads="1"/>
          </p:cNvSpPr>
          <p:nvPr/>
        </p:nvSpPr>
        <p:spPr bwMode="auto">
          <a:xfrm>
            <a:off x="5303912" y="5034956"/>
            <a:ext cx="106525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000" b="1" dirty="0" err="1">
                <a:solidFill>
                  <a:srgbClr val="061BBA"/>
                </a:solidFill>
                <a:latin typeface="Times New Roman" panose="02020603050405020304" pitchFamily="18" charset="0"/>
              </a:rPr>
              <a:t>Muối</a:t>
            </a:r>
            <a:endParaRPr lang="en-US" sz="3000" b="1" dirty="0">
              <a:solidFill>
                <a:srgbClr val="061BBA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8014302"/>
              </p:ext>
            </p:extLst>
          </p:nvPr>
        </p:nvGraphicFramePr>
        <p:xfrm>
          <a:off x="4403577" y="5052607"/>
          <a:ext cx="972343" cy="493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Equation" r:id="rId9" imgW="431640" imgH="228600" progId="Equation.3">
                  <p:embed/>
                </p:oleObj>
              </mc:Choice>
              <mc:Fallback>
                <p:oleObj name="Equation" r:id="rId9" imgW="43164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03577" y="5052607"/>
                        <a:ext cx="972343" cy="493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Rectangle 51"/>
          <p:cNvSpPr/>
          <p:nvPr/>
        </p:nvSpPr>
        <p:spPr bwMode="auto">
          <a:xfrm>
            <a:off x="202308" y="4980640"/>
            <a:ext cx="6207000" cy="685454"/>
          </a:xfrm>
          <a:prstGeom prst="rect">
            <a:avLst/>
          </a:prstGeom>
          <a:noFill/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53" name="Text Box 10"/>
          <p:cNvSpPr txBox="1">
            <a:spLocks noChangeArrowheads="1"/>
          </p:cNvSpPr>
          <p:nvPr/>
        </p:nvSpPr>
        <p:spPr bwMode="auto">
          <a:xfrm>
            <a:off x="6386541" y="854710"/>
            <a:ext cx="5640359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FontTx/>
              <a:buNone/>
            </a:pPr>
            <a:r>
              <a:rPr lang="en-US" sz="3000" b="1" u="sng" dirty="0">
                <a:latin typeface="Times New Roman" panose="02020603050405020304" pitchFamily="18" charset="0"/>
              </a:rPr>
              <a:t>TN</a:t>
            </a:r>
            <a:r>
              <a:rPr lang="en-US" sz="3000" b="1" dirty="0">
                <a:latin typeface="Times New Roman" panose="02020603050405020304" pitchFamily="18" charset="0"/>
              </a:rPr>
              <a:t>: </a:t>
            </a:r>
            <a:r>
              <a:rPr lang="en-US" sz="3000" b="1" dirty="0" err="1">
                <a:latin typeface="Times New Roman" panose="02020603050405020304" pitchFamily="18" charset="0"/>
              </a:rPr>
              <a:t>Đồng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tác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dụng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với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clo</a:t>
            </a:r>
            <a:r>
              <a:rPr lang="en-US" sz="3000" b="1" dirty="0">
                <a:latin typeface="Times New Roman" panose="02020603050405020304" pitchFamily="18" charset="0"/>
              </a:rPr>
              <a:t>: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Quan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sát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́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nghiệm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biết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Hiện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tượng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xảy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Sản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phẩm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được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thuộc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loại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hợp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chất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vô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cơ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nào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Viết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PTHH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của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phản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ứng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6887967" y="4047441"/>
            <a:ext cx="187232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Cu  + Cl</a:t>
            </a:r>
            <a:r>
              <a:rPr lang="en-US" sz="3000" b="1" baseline="-25000" dirty="0">
                <a:solidFill>
                  <a:srgbClr val="061BBA"/>
                </a:solidFill>
                <a:latin typeface="Times New Roman" panose="02020603050405020304" pitchFamily="18" charset="0"/>
              </a:rPr>
              <a:t>2</a:t>
            </a:r>
            <a:endParaRPr lang="en-US" sz="3000" b="1" dirty="0">
              <a:solidFill>
                <a:srgbClr val="061BBA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9649308" y="4017326"/>
            <a:ext cx="136425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CuCl</a:t>
            </a:r>
            <a:r>
              <a:rPr lang="en-US" sz="3000" b="1" baseline="-25000" dirty="0">
                <a:solidFill>
                  <a:srgbClr val="061BBA"/>
                </a:solidFill>
                <a:latin typeface="Times New Roman" panose="02020603050405020304" pitchFamily="18" charset="0"/>
              </a:rPr>
              <a:t>2</a:t>
            </a:r>
            <a:endParaRPr lang="en-US" sz="3000" b="1" dirty="0">
              <a:solidFill>
                <a:srgbClr val="061BBA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8722128"/>
              </p:ext>
            </p:extLst>
          </p:nvPr>
        </p:nvGraphicFramePr>
        <p:xfrm>
          <a:off x="8633642" y="4047441"/>
          <a:ext cx="972343" cy="493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10" imgW="431640" imgH="228600" progId="Equation.3">
                  <p:embed/>
                </p:oleObj>
              </mc:Choice>
              <mc:Fallback>
                <p:oleObj name="Equation" r:id="rId10" imgW="43164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633642" y="4047441"/>
                        <a:ext cx="972343" cy="493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Khi Clo tac dung voi Dong - YouTube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69605" y="3266140"/>
            <a:ext cx="557419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21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1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1" grpId="0"/>
      <p:bldP spid="49" grpId="0"/>
      <p:bldP spid="50" grpId="0"/>
      <p:bldP spid="52" grpId="0" animBg="1"/>
      <p:bldP spid="53" grpId="0"/>
      <p:bldP spid="53" grpId="1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4" name="Group 11"/>
          <p:cNvGrpSpPr>
            <a:grpSpLocks/>
          </p:cNvGrpSpPr>
          <p:nvPr/>
        </p:nvGrpSpPr>
        <p:grpSpPr bwMode="auto">
          <a:xfrm>
            <a:off x="0" y="0"/>
            <a:ext cx="12192000" cy="6864350"/>
            <a:chOff x="0" y="0"/>
            <a:chExt cx="5760" cy="4324"/>
          </a:xfrm>
        </p:grpSpPr>
        <p:pic>
          <p:nvPicPr>
            <p:cNvPr id="10250" name="Picture 5" descr="BAR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1" name="Picture 6" descr="BAR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4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2" name="Picture 7" descr="BAR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3609" y="2075"/>
              <a:ext cx="422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3" name="Picture 8" descr="BAR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-2075" y="2075"/>
              <a:ext cx="422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4" name="Picture 9" descr="POINSET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96" cy="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5" name="Picture 10" descr="POINSET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18" y="49"/>
              <a:ext cx="696" cy="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364610" y="1970133"/>
            <a:ext cx="59179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1.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Tác</a:t>
            </a:r>
            <a:r>
              <a:rPr lang="en-US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dụng</a:t>
            </a:r>
            <a:r>
              <a:rPr lang="en-US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với</a:t>
            </a:r>
            <a:r>
              <a:rPr lang="en-US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kim</a:t>
            </a:r>
            <a:r>
              <a:rPr lang="en-US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loại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987900" y="2472098"/>
            <a:ext cx="54312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a.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Oxi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tác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dụng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với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kim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loại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388080" y="3235176"/>
            <a:ext cx="249574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Kim </a:t>
            </a:r>
            <a:r>
              <a:rPr lang="en-US" sz="3000" b="1" dirty="0" err="1">
                <a:solidFill>
                  <a:srgbClr val="061BBA"/>
                </a:solidFill>
                <a:latin typeface="Times New Roman" panose="02020603050405020304" pitchFamily="18" charset="0"/>
              </a:rPr>
              <a:t>loại</a:t>
            </a: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 + </a:t>
            </a:r>
            <a:r>
              <a:rPr lang="en-US" sz="3000" b="1" dirty="0" err="1">
                <a:solidFill>
                  <a:srgbClr val="061BBA"/>
                </a:solidFill>
                <a:latin typeface="Times New Roman" panose="02020603050405020304" pitchFamily="18" charset="0"/>
              </a:rPr>
              <a:t>oxi</a:t>
            </a: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4111416" y="3213722"/>
            <a:ext cx="188933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000" b="1" dirty="0" err="1">
                <a:solidFill>
                  <a:srgbClr val="061BBA"/>
                </a:solidFill>
                <a:latin typeface="Times New Roman" panose="02020603050405020304" pitchFamily="18" charset="0"/>
              </a:rPr>
              <a:t>Oxit</a:t>
            </a: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1BBA"/>
                </a:solidFill>
                <a:latin typeface="Times New Roman" panose="02020603050405020304" pitchFamily="18" charset="0"/>
              </a:rPr>
              <a:t>bazơ</a:t>
            </a:r>
            <a:endParaRPr lang="en-US" sz="3000" b="1" dirty="0">
              <a:solidFill>
                <a:srgbClr val="061BBA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9501847"/>
              </p:ext>
            </p:extLst>
          </p:nvPr>
        </p:nvGraphicFramePr>
        <p:xfrm>
          <a:off x="3035425" y="3220727"/>
          <a:ext cx="972343" cy="493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Equation" r:id="rId5" imgW="431640" imgH="228600" progId="Equation.3">
                  <p:embed/>
                </p:oleObj>
              </mc:Choice>
              <mc:Fallback>
                <p:oleObj name="Equation" r:id="rId5" imgW="43164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35425" y="3220727"/>
                        <a:ext cx="972343" cy="493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6445287" y="969554"/>
            <a:ext cx="564035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FontTx/>
              <a:buNone/>
            </a:pPr>
            <a:r>
              <a:rPr lang="en-US" sz="3000" b="1" u="sng" dirty="0">
                <a:latin typeface="Times New Roman" panose="02020603050405020304" pitchFamily="18" charset="0"/>
              </a:rPr>
              <a:t>VD</a:t>
            </a:r>
            <a:r>
              <a:rPr lang="en-US" sz="3000" b="1" dirty="0">
                <a:latin typeface="Times New Roman" panose="02020603050405020304" pitchFamily="18" charset="0"/>
              </a:rPr>
              <a:t>: </a:t>
            </a:r>
            <a:r>
              <a:rPr lang="en-US" sz="3000" b="1" dirty="0" err="1">
                <a:latin typeface="Times New Roman" panose="02020603050405020304" pitchFamily="18" charset="0"/>
              </a:rPr>
              <a:t>Hoàn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thành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các</a:t>
            </a:r>
            <a:r>
              <a:rPr lang="en-US" sz="3000" b="1" dirty="0">
                <a:latin typeface="Times New Roman" panose="02020603050405020304" pitchFamily="18" charset="0"/>
              </a:rPr>
              <a:t> PTHH </a:t>
            </a:r>
            <a:r>
              <a:rPr lang="en-US" sz="3000" b="1" dirty="0" err="1">
                <a:latin typeface="Times New Roman" panose="02020603050405020304" pitchFamily="18" charset="0"/>
              </a:rPr>
              <a:t>sau</a:t>
            </a:r>
            <a:r>
              <a:rPr lang="en-US" sz="3000" b="1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6639222" y="1462939"/>
            <a:ext cx="171153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Fe  +  S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0708110"/>
              </p:ext>
            </p:extLst>
          </p:nvPr>
        </p:nvGraphicFramePr>
        <p:xfrm>
          <a:off x="8383807" y="1443148"/>
          <a:ext cx="880545" cy="493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Equation" r:id="rId7" imgW="431640" imgH="228600" progId="Equation.3">
                  <p:embed/>
                </p:oleObj>
              </mc:Choice>
              <mc:Fallback>
                <p:oleObj name="Equation" r:id="rId7" imgW="43164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83807" y="1443148"/>
                        <a:ext cx="880545" cy="493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6658801" y="1897631"/>
            <a:ext cx="180859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Na  +  Cl</a:t>
            </a:r>
            <a:r>
              <a:rPr lang="en-US" sz="3000" b="1" baseline="-25000" dirty="0">
                <a:solidFill>
                  <a:srgbClr val="061BBA"/>
                </a:solidFill>
                <a:latin typeface="Times New Roman" panose="02020603050405020304" pitchFamily="18" charset="0"/>
              </a:rPr>
              <a:t>2</a:t>
            </a:r>
            <a:endParaRPr lang="en-US" sz="3000" b="1" dirty="0">
              <a:solidFill>
                <a:srgbClr val="061BBA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7003733"/>
              </p:ext>
            </p:extLst>
          </p:nvPr>
        </p:nvGraphicFramePr>
        <p:xfrm>
          <a:off x="8391525" y="1905000"/>
          <a:ext cx="849313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Equation" r:id="rId9" imgW="393480" imgH="203040" progId="Equation.3">
                  <p:embed/>
                </p:oleObj>
              </mc:Choice>
              <mc:Fallback>
                <p:oleObj name="Equation" r:id="rId9" imgW="39348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391525" y="1905000"/>
                        <a:ext cx="849313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Line 19"/>
          <p:cNvSpPr>
            <a:spLocks noChangeShapeType="1"/>
          </p:cNvSpPr>
          <p:nvPr/>
        </p:nvSpPr>
        <p:spPr bwMode="auto">
          <a:xfrm>
            <a:off x="6456040" y="906980"/>
            <a:ext cx="0" cy="585216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28" name="Straight Connector 3"/>
          <p:cNvCxnSpPr>
            <a:cxnSpLocks noChangeShapeType="1"/>
          </p:cNvCxnSpPr>
          <p:nvPr/>
        </p:nvCxnSpPr>
        <p:spPr bwMode="auto">
          <a:xfrm>
            <a:off x="5080992" y="908720"/>
            <a:ext cx="2743200" cy="0"/>
          </a:xfrm>
          <a:prstGeom prst="line">
            <a:avLst/>
          </a:prstGeom>
          <a:noFill/>
          <a:ln w="25400" algn="ctr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1487489" y="260649"/>
            <a:ext cx="16561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25:</a:t>
            </a: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2999657" y="169371"/>
            <a:ext cx="724353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TÍNH CHẤT CỦA PHI KIM </a:t>
            </a: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97143" y="1447497"/>
            <a:ext cx="631216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II. </a:t>
            </a:r>
            <a:r>
              <a:rPr lang="en-US" b="1" u="sng" dirty="0">
                <a:solidFill>
                  <a:srgbClr val="000099"/>
                </a:solidFill>
                <a:latin typeface="Times New Roman" panose="02020603050405020304" pitchFamily="18" charset="0"/>
              </a:rPr>
              <a:t>TÍNH CHẤT HÓA HỌC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9" name="Text Box 10"/>
          <p:cNvSpPr txBox="1">
            <a:spLocks noChangeArrowheads="1"/>
          </p:cNvSpPr>
          <p:nvPr/>
        </p:nvSpPr>
        <p:spPr bwMode="auto">
          <a:xfrm>
            <a:off x="119336" y="908720"/>
            <a:ext cx="63367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I. </a:t>
            </a:r>
            <a:r>
              <a:rPr lang="en-US" b="1" u="sng" dirty="0">
                <a:solidFill>
                  <a:srgbClr val="000099"/>
                </a:solidFill>
                <a:latin typeface="Times New Roman" panose="02020603050405020304" pitchFamily="18" charset="0"/>
              </a:rPr>
              <a:t>TÍNH CHẤT VẬT LÝ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92168" y="3159406"/>
            <a:ext cx="5600079" cy="685454"/>
          </a:xfrm>
          <a:prstGeom prst="rect">
            <a:avLst/>
          </a:prstGeom>
          <a:noFill/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1" name="Text Box 10"/>
          <p:cNvSpPr txBox="1">
            <a:spLocks noChangeArrowheads="1"/>
          </p:cNvSpPr>
          <p:nvPr/>
        </p:nvSpPr>
        <p:spPr bwMode="auto">
          <a:xfrm>
            <a:off x="1001465" y="3869403"/>
            <a:ext cx="543120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b. 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Phi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kim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khác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tác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dụng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với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kim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loại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49" name="Text Box 10"/>
          <p:cNvSpPr txBox="1">
            <a:spLocks noChangeArrowheads="1"/>
          </p:cNvSpPr>
          <p:nvPr/>
        </p:nvSpPr>
        <p:spPr bwMode="auto">
          <a:xfrm>
            <a:off x="253933" y="5056410"/>
            <a:ext cx="427434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Phi </a:t>
            </a:r>
            <a:r>
              <a:rPr lang="en-US" sz="3000" b="1" dirty="0" err="1">
                <a:solidFill>
                  <a:srgbClr val="061BBA"/>
                </a:solidFill>
                <a:latin typeface="Times New Roman" panose="02020603050405020304" pitchFamily="18" charset="0"/>
              </a:rPr>
              <a:t>kim</a:t>
            </a: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1BBA"/>
                </a:solidFill>
                <a:latin typeface="Times New Roman" panose="02020603050405020304" pitchFamily="18" charset="0"/>
              </a:rPr>
              <a:t>khác</a:t>
            </a: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 + Kim </a:t>
            </a:r>
            <a:r>
              <a:rPr lang="en-US" sz="3000" b="1" dirty="0" err="1">
                <a:solidFill>
                  <a:srgbClr val="061BBA"/>
                </a:solidFill>
                <a:latin typeface="Times New Roman" panose="02020603050405020304" pitchFamily="18" charset="0"/>
              </a:rPr>
              <a:t>loại</a:t>
            </a:r>
            <a:endParaRPr lang="en-US" sz="3000" b="1" dirty="0">
              <a:solidFill>
                <a:srgbClr val="061BBA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" name="Text Box 10"/>
          <p:cNvSpPr txBox="1">
            <a:spLocks noChangeArrowheads="1"/>
          </p:cNvSpPr>
          <p:nvPr/>
        </p:nvSpPr>
        <p:spPr bwMode="auto">
          <a:xfrm>
            <a:off x="5303912" y="5034956"/>
            <a:ext cx="106525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000" b="1" dirty="0" err="1">
                <a:solidFill>
                  <a:srgbClr val="061BBA"/>
                </a:solidFill>
                <a:latin typeface="Times New Roman" panose="02020603050405020304" pitchFamily="18" charset="0"/>
              </a:rPr>
              <a:t>Muối</a:t>
            </a:r>
            <a:endParaRPr lang="en-US" sz="3000" b="1" dirty="0">
              <a:solidFill>
                <a:srgbClr val="061BBA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8014302"/>
              </p:ext>
            </p:extLst>
          </p:nvPr>
        </p:nvGraphicFramePr>
        <p:xfrm>
          <a:off x="4403577" y="5052607"/>
          <a:ext cx="972343" cy="493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Equation" r:id="rId11" imgW="431640" imgH="228600" progId="Equation.3">
                  <p:embed/>
                </p:oleObj>
              </mc:Choice>
              <mc:Fallback>
                <p:oleObj name="Equation" r:id="rId11" imgW="43164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03577" y="5052607"/>
                        <a:ext cx="972343" cy="493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Rectangle 51"/>
          <p:cNvSpPr/>
          <p:nvPr/>
        </p:nvSpPr>
        <p:spPr bwMode="auto">
          <a:xfrm>
            <a:off x="202308" y="4980640"/>
            <a:ext cx="6207000" cy="685454"/>
          </a:xfrm>
          <a:prstGeom prst="rect">
            <a:avLst/>
          </a:prstGeom>
          <a:noFill/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0" name="Text Box 10"/>
          <p:cNvSpPr txBox="1">
            <a:spLocks noChangeArrowheads="1"/>
          </p:cNvSpPr>
          <p:nvPr/>
        </p:nvSpPr>
        <p:spPr bwMode="auto">
          <a:xfrm>
            <a:off x="6639222" y="2370946"/>
            <a:ext cx="171153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Al  +  Cl</a:t>
            </a:r>
            <a:r>
              <a:rPr lang="en-US" sz="3000" b="1" baseline="-25000" dirty="0">
                <a:solidFill>
                  <a:srgbClr val="061BBA"/>
                </a:solidFill>
                <a:latin typeface="Times New Roman" panose="02020603050405020304" pitchFamily="18" charset="0"/>
              </a:rPr>
              <a:t>2</a:t>
            </a:r>
            <a:endParaRPr lang="en-US" sz="3000" b="1" dirty="0">
              <a:solidFill>
                <a:srgbClr val="061BBA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911936"/>
              </p:ext>
            </p:extLst>
          </p:nvPr>
        </p:nvGraphicFramePr>
        <p:xfrm>
          <a:off x="8383807" y="2351155"/>
          <a:ext cx="880545" cy="493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Equation" r:id="rId12" imgW="431640" imgH="228600" progId="Equation.3">
                  <p:embed/>
                </p:oleObj>
              </mc:Choice>
              <mc:Fallback>
                <p:oleObj name="Equation" r:id="rId12" imgW="43164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83807" y="2351155"/>
                        <a:ext cx="880545" cy="493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935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5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4" name="Group 11"/>
          <p:cNvGrpSpPr>
            <a:grpSpLocks/>
          </p:cNvGrpSpPr>
          <p:nvPr/>
        </p:nvGrpSpPr>
        <p:grpSpPr bwMode="auto">
          <a:xfrm>
            <a:off x="0" y="0"/>
            <a:ext cx="12192000" cy="6864350"/>
            <a:chOff x="0" y="0"/>
            <a:chExt cx="5760" cy="4324"/>
          </a:xfrm>
        </p:grpSpPr>
        <p:pic>
          <p:nvPicPr>
            <p:cNvPr id="10250" name="Picture 5" descr="BAR"/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1" name="Picture 6" descr="BAR"/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4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2" name="Picture 7" descr="BAR"/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3609" y="2075"/>
              <a:ext cx="422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3" name="Picture 8" descr="BAR"/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-2075" y="2075"/>
              <a:ext cx="422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4" name="Picture 9" descr="POINSET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96" cy="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5" name="Picture 10" descr="POINSET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18" y="49"/>
              <a:ext cx="696" cy="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364610" y="1970133"/>
            <a:ext cx="59179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1.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Tác</a:t>
            </a:r>
            <a:r>
              <a:rPr lang="en-US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dụng</a:t>
            </a:r>
            <a:r>
              <a:rPr lang="en-US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với</a:t>
            </a:r>
            <a:r>
              <a:rPr lang="en-US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kim</a:t>
            </a:r>
            <a:r>
              <a:rPr lang="en-US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loại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987900" y="3039924"/>
            <a:ext cx="54312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a.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Oxi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tác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dụng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với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H</a:t>
            </a:r>
            <a:r>
              <a:rPr lang="en-US" b="1" u="sng" baseline="-25000" dirty="0">
                <a:solidFill>
                  <a:srgbClr val="0070C0"/>
                </a:solidFill>
                <a:latin typeface="Times New Roman" panose="02020603050405020304" pitchFamily="18" charset="0"/>
              </a:rPr>
              <a:t>2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1107659" y="3611811"/>
            <a:ext cx="192247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O</a:t>
            </a:r>
            <a:r>
              <a:rPr lang="en-US" sz="3000" b="1" baseline="-25000" dirty="0">
                <a:solidFill>
                  <a:srgbClr val="061BBA"/>
                </a:solidFill>
                <a:latin typeface="Times New Roman" panose="02020603050405020304" pitchFamily="18" charset="0"/>
              </a:rPr>
              <a:t>2 </a:t>
            </a: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 + 2 H</a:t>
            </a:r>
            <a:r>
              <a:rPr lang="en-US" sz="3000" b="1" baseline="-25000" dirty="0">
                <a:solidFill>
                  <a:srgbClr val="061BBA"/>
                </a:solidFill>
                <a:latin typeface="Times New Roman" panose="02020603050405020304" pitchFamily="18" charset="0"/>
              </a:rPr>
              <a:t>2</a:t>
            </a: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4403577" y="3604806"/>
            <a:ext cx="159717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2 H</a:t>
            </a:r>
            <a:r>
              <a:rPr lang="en-US" sz="3000" b="1" baseline="-25000" dirty="0">
                <a:solidFill>
                  <a:srgbClr val="061BBA"/>
                </a:solidFill>
                <a:latin typeface="Times New Roman" panose="02020603050405020304" pitchFamily="18" charset="0"/>
              </a:rPr>
              <a:t>2</a:t>
            </a: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O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1059779"/>
              </p:ext>
            </p:extLst>
          </p:nvPr>
        </p:nvGraphicFramePr>
        <p:xfrm>
          <a:off x="3179441" y="3611811"/>
          <a:ext cx="972343" cy="493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Equation" r:id="rId7" imgW="431640" imgH="228600" progId="Equation.3">
                  <p:embed/>
                </p:oleObj>
              </mc:Choice>
              <mc:Fallback>
                <p:oleObj name="Equation" r:id="rId7" imgW="43164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79441" y="3611811"/>
                        <a:ext cx="972343" cy="493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Line 19"/>
          <p:cNvSpPr>
            <a:spLocks noChangeShapeType="1"/>
          </p:cNvSpPr>
          <p:nvPr/>
        </p:nvSpPr>
        <p:spPr bwMode="auto">
          <a:xfrm>
            <a:off x="6456040" y="906980"/>
            <a:ext cx="0" cy="585216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28" name="Straight Connector 3"/>
          <p:cNvCxnSpPr>
            <a:cxnSpLocks noChangeShapeType="1"/>
          </p:cNvCxnSpPr>
          <p:nvPr/>
        </p:nvCxnSpPr>
        <p:spPr bwMode="auto">
          <a:xfrm>
            <a:off x="5080992" y="908720"/>
            <a:ext cx="2743200" cy="0"/>
          </a:xfrm>
          <a:prstGeom prst="line">
            <a:avLst/>
          </a:prstGeom>
          <a:noFill/>
          <a:ln w="25400" algn="ctr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1487489" y="260649"/>
            <a:ext cx="16561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25:</a:t>
            </a: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2999657" y="169371"/>
            <a:ext cx="724353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TÍNH CHẤT CỦA PHI KIM </a:t>
            </a: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97143" y="1447497"/>
            <a:ext cx="631216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II. </a:t>
            </a:r>
            <a:r>
              <a:rPr lang="en-US" b="1" u="sng" dirty="0">
                <a:solidFill>
                  <a:srgbClr val="000099"/>
                </a:solidFill>
                <a:latin typeface="Times New Roman" panose="02020603050405020304" pitchFamily="18" charset="0"/>
              </a:rPr>
              <a:t>TÍNH CHẤT HÓA HỌC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9" name="Text Box 10"/>
          <p:cNvSpPr txBox="1">
            <a:spLocks noChangeArrowheads="1"/>
          </p:cNvSpPr>
          <p:nvPr/>
        </p:nvSpPr>
        <p:spPr bwMode="auto">
          <a:xfrm>
            <a:off x="119336" y="908720"/>
            <a:ext cx="63367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I. </a:t>
            </a:r>
            <a:r>
              <a:rPr lang="en-US" b="1" u="sng" dirty="0">
                <a:solidFill>
                  <a:srgbClr val="000099"/>
                </a:solidFill>
                <a:latin typeface="Times New Roman" panose="02020603050405020304" pitchFamily="18" charset="0"/>
              </a:rPr>
              <a:t>TÍNH CHẤT VẬT LÝ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41" name="Text Box 10"/>
          <p:cNvSpPr txBox="1">
            <a:spLocks noChangeArrowheads="1"/>
          </p:cNvSpPr>
          <p:nvPr/>
        </p:nvSpPr>
        <p:spPr bwMode="auto">
          <a:xfrm>
            <a:off x="1001465" y="4151009"/>
            <a:ext cx="54312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b. 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PK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khác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tác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dụng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với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H</a:t>
            </a:r>
            <a:r>
              <a:rPr lang="en-US" b="1" u="sng" baseline="-25000" dirty="0">
                <a:solidFill>
                  <a:srgbClr val="0070C0"/>
                </a:solidFill>
                <a:latin typeface="Times New Roman" panose="02020603050405020304" pitchFamily="18" charset="0"/>
              </a:rPr>
              <a:t>2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49" name="Text Box 10"/>
          <p:cNvSpPr txBox="1">
            <a:spLocks noChangeArrowheads="1"/>
          </p:cNvSpPr>
          <p:nvPr/>
        </p:nvSpPr>
        <p:spPr bwMode="auto">
          <a:xfrm>
            <a:off x="253934" y="4872922"/>
            <a:ext cx="270558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PK </a:t>
            </a:r>
            <a:r>
              <a:rPr lang="en-US" sz="3000" b="1" dirty="0" err="1">
                <a:solidFill>
                  <a:srgbClr val="061BBA"/>
                </a:solidFill>
                <a:latin typeface="Times New Roman" panose="02020603050405020304" pitchFamily="18" charset="0"/>
              </a:rPr>
              <a:t>khác</a:t>
            </a: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  +  H</a:t>
            </a:r>
            <a:r>
              <a:rPr lang="en-US" sz="3000" b="1" baseline="-25000" dirty="0">
                <a:solidFill>
                  <a:srgbClr val="061BBA"/>
                </a:solidFill>
                <a:latin typeface="Times New Roman" panose="02020603050405020304" pitchFamily="18" charset="0"/>
              </a:rPr>
              <a:t>2</a:t>
            </a:r>
            <a:endParaRPr lang="en-US" sz="3000" b="1" dirty="0">
              <a:solidFill>
                <a:srgbClr val="061BBA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" name="Text Box 10"/>
          <p:cNvSpPr txBox="1">
            <a:spLocks noChangeArrowheads="1"/>
          </p:cNvSpPr>
          <p:nvPr/>
        </p:nvSpPr>
        <p:spPr bwMode="auto">
          <a:xfrm>
            <a:off x="3935761" y="4851468"/>
            <a:ext cx="243341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000" b="1" dirty="0" err="1">
                <a:solidFill>
                  <a:srgbClr val="061BBA"/>
                </a:solidFill>
                <a:latin typeface="Times New Roman" panose="02020603050405020304" pitchFamily="18" charset="0"/>
              </a:rPr>
              <a:t>Hợp</a:t>
            </a: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1BBA"/>
                </a:solidFill>
                <a:latin typeface="Times New Roman" panose="02020603050405020304" pitchFamily="18" charset="0"/>
              </a:rPr>
              <a:t>chất</a:t>
            </a: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1BBA"/>
                </a:solidFill>
                <a:latin typeface="Times New Roman" panose="02020603050405020304" pitchFamily="18" charset="0"/>
              </a:rPr>
              <a:t>khí</a:t>
            </a:r>
            <a:endParaRPr lang="en-US" sz="3000" b="1" dirty="0">
              <a:solidFill>
                <a:srgbClr val="061BBA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3004305"/>
              </p:ext>
            </p:extLst>
          </p:nvPr>
        </p:nvGraphicFramePr>
        <p:xfrm>
          <a:off x="2927648" y="4901472"/>
          <a:ext cx="972343" cy="493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Equation" r:id="rId9" imgW="431640" imgH="228600" progId="Equation.3">
                  <p:embed/>
                </p:oleObj>
              </mc:Choice>
              <mc:Fallback>
                <p:oleObj name="Equation" r:id="rId9" imgW="43164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927648" y="4901472"/>
                        <a:ext cx="972343" cy="493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Rectangle 51"/>
          <p:cNvSpPr/>
          <p:nvPr/>
        </p:nvSpPr>
        <p:spPr bwMode="auto">
          <a:xfrm>
            <a:off x="202308" y="4797152"/>
            <a:ext cx="6207000" cy="685454"/>
          </a:xfrm>
          <a:prstGeom prst="rect">
            <a:avLst/>
          </a:prstGeom>
          <a:noFill/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0" name="Text Box 10"/>
          <p:cNvSpPr txBox="1">
            <a:spLocks noChangeArrowheads="1"/>
          </p:cNvSpPr>
          <p:nvPr/>
        </p:nvSpPr>
        <p:spPr bwMode="auto">
          <a:xfrm>
            <a:off x="365541" y="2484185"/>
            <a:ext cx="59179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2.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Tác</a:t>
            </a:r>
            <a:r>
              <a:rPr lang="en-US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dụng</a:t>
            </a:r>
            <a:r>
              <a:rPr lang="en-US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với</a:t>
            </a:r>
            <a:r>
              <a:rPr lang="en-US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hidro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:</a:t>
            </a:r>
          </a:p>
        </p:txBody>
      </p:sp>
      <p:pic>
        <p:nvPicPr>
          <p:cNvPr id="5" name="CLO TAC DUNG VOI HIDRO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68443" y="3604806"/>
            <a:ext cx="5563341" cy="3110622"/>
          </a:xfrm>
          <a:prstGeom prst="rect">
            <a:avLst/>
          </a:prstGeom>
        </p:spPr>
      </p:pic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6386541" y="854710"/>
            <a:ext cx="5640359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FontTx/>
              <a:buNone/>
            </a:pPr>
            <a:r>
              <a:rPr lang="en-US" sz="3000" b="1" u="sng" dirty="0">
                <a:latin typeface="Times New Roman" panose="02020603050405020304" pitchFamily="18" charset="0"/>
              </a:rPr>
              <a:t>TN</a:t>
            </a:r>
            <a:r>
              <a:rPr lang="en-US" sz="3000" b="1" dirty="0">
                <a:latin typeface="Times New Roman" panose="02020603050405020304" pitchFamily="18" charset="0"/>
              </a:rPr>
              <a:t>: </a:t>
            </a:r>
            <a:r>
              <a:rPr lang="en-US" sz="3000" b="1" dirty="0" err="1">
                <a:latin typeface="Times New Roman" panose="02020603050405020304" pitchFamily="18" charset="0"/>
              </a:rPr>
              <a:t>Clo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tác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dụng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với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hidro</a:t>
            </a:r>
            <a:r>
              <a:rPr lang="en-US" sz="3000" b="1" dirty="0">
                <a:latin typeface="Times New Roman" panose="02020603050405020304" pitchFamily="18" charset="0"/>
              </a:rPr>
              <a:t>: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Quan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sát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́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nghiệm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biết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Hiện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tượng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xảy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?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Màu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clo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trước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phản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ứng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màu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giấy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quỳ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tẩm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=&gt;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Sản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phẩm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được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thuộc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loại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hợp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chất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vô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cơ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nào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Viết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PTHH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của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phản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ứng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6912560" y="4791612"/>
            <a:ext cx="187232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H</a:t>
            </a:r>
            <a:r>
              <a:rPr lang="en-US" sz="3000" b="1" baseline="-25000" dirty="0">
                <a:solidFill>
                  <a:srgbClr val="061BBA"/>
                </a:solidFill>
                <a:latin typeface="Times New Roman" panose="02020603050405020304" pitchFamily="18" charset="0"/>
              </a:rPr>
              <a:t>2</a:t>
            </a: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  + Cl</a:t>
            </a:r>
            <a:r>
              <a:rPr lang="en-US" sz="3000" b="1" baseline="-25000" dirty="0">
                <a:solidFill>
                  <a:srgbClr val="061BBA"/>
                </a:solidFill>
                <a:latin typeface="Times New Roman" panose="02020603050405020304" pitchFamily="18" charset="0"/>
              </a:rPr>
              <a:t>2</a:t>
            </a:r>
            <a:endParaRPr lang="en-US" sz="3000" b="1" dirty="0">
              <a:solidFill>
                <a:srgbClr val="061BBA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9673901" y="4761497"/>
            <a:ext cx="136425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000" b="1" dirty="0">
                <a:solidFill>
                  <a:srgbClr val="061BBA"/>
                </a:solidFill>
                <a:latin typeface="Times New Roman" panose="02020603050405020304" pitchFamily="18" charset="0"/>
              </a:rPr>
              <a:t>2 </a:t>
            </a:r>
            <a:r>
              <a:rPr lang="en-US" sz="3000" b="1" dirty="0" err="1">
                <a:solidFill>
                  <a:srgbClr val="061BBA"/>
                </a:solidFill>
                <a:latin typeface="Times New Roman" panose="02020603050405020304" pitchFamily="18" charset="0"/>
              </a:rPr>
              <a:t>HCl</a:t>
            </a:r>
            <a:endParaRPr lang="en-US" sz="3000" b="1" dirty="0">
              <a:solidFill>
                <a:srgbClr val="061BBA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7738502"/>
              </p:ext>
            </p:extLst>
          </p:nvPr>
        </p:nvGraphicFramePr>
        <p:xfrm>
          <a:off x="8658235" y="4791612"/>
          <a:ext cx="972343" cy="493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Equation" r:id="rId11" imgW="431640" imgH="228600" progId="Equation.3">
                  <p:embed/>
                </p:oleObj>
              </mc:Choice>
              <mc:Fallback>
                <p:oleObj name="Equation" r:id="rId11" imgW="43164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658235" y="4791612"/>
                        <a:ext cx="972343" cy="493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726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590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1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9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1" grpId="0"/>
      <p:bldP spid="25" grpId="0"/>
      <p:bldP spid="22" grpId="0"/>
      <p:bldP spid="41" grpId="0"/>
      <p:bldP spid="49" grpId="0"/>
      <p:bldP spid="50" grpId="0"/>
      <p:bldP spid="52" grpId="0" animBg="1"/>
      <p:bldP spid="40" grpId="0"/>
      <p:bldP spid="32" grpId="0"/>
      <p:bldP spid="32" grpId="1"/>
      <p:bldP spid="33" grpId="0"/>
      <p:bldP spid="34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HUONG TRINH HOA HOC (tt) - PHUOC [Compatibility Mode]" id="{D2850EE5-68C9-4C50-8B5A-9AB4EE4BD145}" vid="{32C3B5CA-822D-4D27-B37F-A18B724634A8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PHUONG TRINH HOA HOC (tt) - PHUOC</Template>
  <TotalTime>1504</TotalTime>
  <Words>1187</Words>
  <Application>Microsoft Office PowerPoint</Application>
  <PresentationFormat>Widescreen</PresentationFormat>
  <Paragraphs>208</Paragraphs>
  <Slides>16</Slides>
  <Notes>3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Lucida Sans Unicode</vt:lpstr>
      <vt:lpstr>Symbol</vt:lpstr>
      <vt:lpstr>Times New Roman</vt:lpstr>
      <vt:lpstr>Wingdings</vt:lpstr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PHUONG</cp:lastModifiedBy>
  <cp:revision>222</cp:revision>
  <cp:lastPrinted>1601-01-01T00:00:00Z</cp:lastPrinted>
  <dcterms:created xsi:type="dcterms:W3CDTF">2014-11-11T08:38:17Z</dcterms:created>
  <dcterms:modified xsi:type="dcterms:W3CDTF">2023-12-14T01:35:32Z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4</vt:i4>
  </property>
</Properties>
</file>