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DejaVu Serif Bold" charset="0"/>
      <p:regular r:id="rId24"/>
    </p:embeddedFont>
    <p:embeddedFont>
      <p:font typeface="Amatic SC" charset="-79"/>
      <p:regular r:id="rId25"/>
    </p:embeddedFont>
    <p:embeddedFont>
      <p:font typeface="Noto Sans Bold Italics" charset="0"/>
      <p:regular r:id="rId26"/>
    </p:embeddedFont>
    <p:embeddedFont>
      <p:font typeface="Noto Serif Display Black Italics"/>
      <p:regular r:id="rId27"/>
    </p:embeddedFont>
    <p:embeddedFont>
      <p:font typeface="DejaVu Serif Bold Italics" charset="0"/>
      <p:regular r:id="rId28"/>
    </p:embeddedFont>
    <p:embeddedFont>
      <p:font typeface="DejaVu Serif" charset="0"/>
      <p:regular r:id="rId29"/>
    </p:embeddedFont>
    <p:embeddedFont>
      <p:font typeface="Noto Sans" charset="0"/>
      <p:regular r:id="rId30"/>
    </p:embeddedFont>
    <p:embeddedFont>
      <p:font typeface="Noto Sans Italics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Noto Sans Bold" charset="0"/>
      <p:regular r:id="rId36"/>
    </p:embeddedFont>
    <p:embeddedFont>
      <p:font typeface="Barlow SemiCondensed Bold Bold" charset="0"/>
      <p:regular r:id="rId37"/>
    </p:embeddedFont>
    <p:embeddedFont>
      <p:font typeface="Noto Serif Display Black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12160" y="334168"/>
            <a:ext cx="9315407" cy="124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9354">
                <a:solidFill>
                  <a:srgbClr val="004AAD"/>
                </a:solidFill>
                <a:latin typeface="Barlow SemiCondensed Bold Bold"/>
              </a:rPr>
              <a:t>KIỂM TRA BÀI CŨ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809553"/>
            <a:ext cx="1561266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u="sng" dirty="0" err="1">
                <a:solidFill>
                  <a:srgbClr val="FF1616"/>
                </a:solidFill>
                <a:latin typeface="Noto Sans Bold"/>
              </a:rPr>
              <a:t>Câu</a:t>
            </a:r>
            <a:r>
              <a:rPr lang="en-US" sz="3400" u="sng" dirty="0">
                <a:solidFill>
                  <a:srgbClr val="FF1616"/>
                </a:solidFill>
                <a:latin typeface="Noto Sans Bold"/>
              </a:rPr>
              <a:t> 1.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Nguyên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tố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hóa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học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tập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hợp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các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nguyên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tử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cùng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loại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cùng</a:t>
            </a:r>
            <a:endParaRPr lang="en-US" sz="34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67565" y="2661994"/>
            <a:ext cx="397133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A. Có cùng số electron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67565" y="3367291"/>
            <a:ext cx="375850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B. Có cùng số nơtron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07349" y="2661994"/>
            <a:ext cx="329639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C. Có cùng số khối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07349" y="3367291"/>
            <a:ext cx="6634014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D. Có cùng số proton trong hạt nhân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321099"/>
            <a:ext cx="1372686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u="sng" dirty="0" err="1">
                <a:solidFill>
                  <a:srgbClr val="FF1616"/>
                </a:solidFill>
                <a:latin typeface="Noto Sans Bold"/>
              </a:rPr>
              <a:t>Câu</a:t>
            </a:r>
            <a:r>
              <a:rPr lang="en-US" sz="3400" u="sng" dirty="0">
                <a:solidFill>
                  <a:srgbClr val="FF1616"/>
                </a:solidFill>
                <a:latin typeface="Noto Sans Bold"/>
              </a:rPr>
              <a:t> 2.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Các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nguyên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tử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thuộc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cùng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một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nguyên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tố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hóa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học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thì</a:t>
            </a:r>
            <a:endParaRPr lang="en-US" sz="34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67565" y="5207945"/>
            <a:ext cx="454818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A. Có cấu tạo giống nhau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67565" y="5896039"/>
            <a:ext cx="441662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B. Có màu sắc như nhau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07349" y="5207945"/>
            <a:ext cx="636314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C. Có tính chất hóa học giống nhau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31909" y="5896039"/>
            <a:ext cx="581754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D. Có tính chất vật lí giống nhau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729430"/>
            <a:ext cx="145923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u="sng" dirty="0" err="1">
                <a:solidFill>
                  <a:srgbClr val="FF1616"/>
                </a:solidFill>
                <a:latin typeface="Noto Sans Bold"/>
              </a:rPr>
              <a:t>Câu</a:t>
            </a:r>
            <a:r>
              <a:rPr lang="en-US" sz="3400" u="sng" dirty="0">
                <a:solidFill>
                  <a:srgbClr val="FF1616"/>
                </a:solidFill>
                <a:latin typeface="Noto Sans Bold"/>
              </a:rPr>
              <a:t> 3.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Kí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hiệu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hóa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học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Ca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, Fe, N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lần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lượt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là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các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nguyên</a:t>
            </a:r>
            <a:r>
              <a:rPr lang="en-US" sz="34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Noto Sans Bold"/>
              </a:rPr>
              <a:t>tố</a:t>
            </a:r>
            <a:endParaRPr lang="en-US" sz="34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02694" y="7753895"/>
            <a:ext cx="310946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A. Canxi, sắt, nitơ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67565" y="8510800"/>
            <a:ext cx="3472160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B. Cacbon, sắt, nitơ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42993" y="7753895"/>
            <a:ext cx="328136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C. Canxi, sắt, natri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31909" y="8510800"/>
            <a:ext cx="405452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oto Sans Italics"/>
              </a:rPr>
              <a:t>D. Cacbon, đồng, natri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6089" y="146255"/>
            <a:ext cx="15650493" cy="10344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6225" t="8677" r="16054" b="34913"/>
          <a:stretch>
            <a:fillRect/>
          </a:stretch>
        </p:blipFill>
        <p:spPr>
          <a:xfrm>
            <a:off x="2925478" y="1565416"/>
            <a:ext cx="3027617" cy="295880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69761" y="1946203"/>
            <a:ext cx="2669670" cy="1956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439431" y="1829294"/>
            <a:ext cx="1956629" cy="20733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1291" r="1291"/>
          <a:stretch>
            <a:fillRect/>
          </a:stretch>
        </p:blipFill>
        <p:spPr>
          <a:xfrm>
            <a:off x="0" y="5143500"/>
            <a:ext cx="15788642" cy="13316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47624" y="6763220"/>
            <a:ext cx="2801080" cy="24950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51427" y="6585387"/>
            <a:ext cx="3412294" cy="341229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1967" y="2464429"/>
            <a:ext cx="166122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Kim loại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79693" y="2344013"/>
            <a:ext cx="152861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Phi kim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4991" y="7621609"/>
            <a:ext cx="11191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Nước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79693" y="7687228"/>
            <a:ext cx="165109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Muối 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7927" y="1671848"/>
            <a:ext cx="15501373" cy="83403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81965"/>
            <a:ext cx="4068812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1616"/>
                </a:solidFill>
                <a:latin typeface="DejaVu Serif"/>
              </a:rPr>
              <a:t>I. Đơn chất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60387" y="481965"/>
            <a:ext cx="4398913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4AAD"/>
                </a:solidFill>
                <a:latin typeface="DejaVu Serif"/>
              </a:rPr>
              <a:t>II. Hợp chất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22535" y="3183506"/>
            <a:ext cx="519022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Đơn chất là những chất được tạo nên từ </a:t>
            </a:r>
            <a:r>
              <a:rPr lang="en-US" sz="3400">
                <a:solidFill>
                  <a:srgbClr val="008037"/>
                </a:solidFill>
                <a:latin typeface="Noto Sans Bold Italics"/>
              </a:rPr>
              <a:t>một nguyên tố hóa học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27601" y="3183506"/>
            <a:ext cx="5889756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Hợp chất là những chất được tạo nên từ </a:t>
            </a:r>
            <a:r>
              <a:rPr lang="en-US" sz="3400">
                <a:solidFill>
                  <a:srgbClr val="008037"/>
                </a:solidFill>
                <a:latin typeface="Noto Sans Bold Italics"/>
              </a:rPr>
              <a:t>hai nguyên tố hóa học trở lên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80790" y="5337582"/>
            <a:ext cx="6011331" cy="189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1"/>
              </a:lnSpc>
            </a:pPr>
            <a:r>
              <a:rPr lang="en-US" sz="2143">
                <a:solidFill>
                  <a:srgbClr val="000000"/>
                </a:solidFill>
                <a:latin typeface="Noto Sans Bold Italics"/>
              </a:rPr>
              <a:t>Gồm 2 loại:</a:t>
            </a:r>
          </a:p>
          <a:p>
            <a:pPr algn="just">
              <a:lnSpc>
                <a:spcPts val="3001"/>
              </a:lnSpc>
            </a:pPr>
            <a:r>
              <a:rPr lang="en-US" sz="2143">
                <a:solidFill>
                  <a:srgbClr val="000000"/>
                </a:solidFill>
                <a:latin typeface="Noto Sans Bold Italics"/>
              </a:rPr>
              <a:t>+ </a:t>
            </a:r>
            <a:r>
              <a:rPr lang="en-US" sz="2143">
                <a:solidFill>
                  <a:srgbClr val="FD0001"/>
                </a:solidFill>
                <a:latin typeface="Noto Sans Bold Italics"/>
              </a:rPr>
              <a:t>Kim loại:</a:t>
            </a:r>
            <a:r>
              <a:rPr lang="en-US" sz="2143">
                <a:solidFill>
                  <a:srgbClr val="000000"/>
                </a:solidFill>
                <a:latin typeface="Noto Sans Bold Italics"/>
              </a:rPr>
              <a:t> có khả năng dẫn điện, dẫn nhiệt, có ánh kim,...</a:t>
            </a:r>
          </a:p>
          <a:p>
            <a:pPr algn="just">
              <a:lnSpc>
                <a:spcPts val="3001"/>
              </a:lnSpc>
            </a:pPr>
            <a:r>
              <a:rPr lang="en-US" sz="2143">
                <a:solidFill>
                  <a:srgbClr val="000000"/>
                </a:solidFill>
                <a:latin typeface="Noto Sans Bold Italics"/>
              </a:rPr>
              <a:t>+ </a:t>
            </a:r>
            <a:r>
              <a:rPr lang="en-US" sz="2143">
                <a:solidFill>
                  <a:srgbClr val="5E17EB"/>
                </a:solidFill>
                <a:latin typeface="Noto Sans Bold Italics"/>
              </a:rPr>
              <a:t>Phi kim:</a:t>
            </a:r>
            <a:r>
              <a:rPr lang="en-US" sz="2143">
                <a:solidFill>
                  <a:srgbClr val="000000"/>
                </a:solidFill>
                <a:latin typeface="Noto Sans Bold Italics"/>
              </a:rPr>
              <a:t> không có khả năng dẫn điện, dẫn nhiệt, không có ánh kim (trừ C dẫn điện được)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77323" y="5386875"/>
            <a:ext cx="4019767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Gồm 2 loại: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Bold Italics"/>
              </a:rPr>
              <a:t>+ Hợp chất </a:t>
            </a:r>
            <a:r>
              <a:rPr lang="en-US" sz="3399">
                <a:solidFill>
                  <a:srgbClr val="008037"/>
                </a:solidFill>
                <a:latin typeface="Noto Sans Bold Italics"/>
              </a:rPr>
              <a:t>vô cơ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Bold Italics"/>
              </a:rPr>
              <a:t>+ Hợp chất </a:t>
            </a:r>
            <a:r>
              <a:rPr lang="en-US" sz="3399">
                <a:solidFill>
                  <a:srgbClr val="A72834"/>
                </a:solidFill>
                <a:latin typeface="Noto Sans Bold Italics"/>
              </a:rPr>
              <a:t>hữu cơ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20342" y="7734712"/>
            <a:ext cx="5794609" cy="227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Noto Sans Bold Italics"/>
              </a:rPr>
              <a:t>+ Đơn chất kim loại sắp xếp khít nhau và theo một trật tự xác định.</a:t>
            </a:r>
          </a:p>
          <a:p>
            <a:pPr algn="just">
              <a:lnSpc>
                <a:spcPts val="3620"/>
              </a:lnSpc>
            </a:pPr>
            <a:r>
              <a:rPr lang="en-US" sz="2586">
                <a:solidFill>
                  <a:srgbClr val="000000"/>
                </a:solidFill>
                <a:latin typeface="Noto Sans Bold Italics"/>
              </a:rPr>
              <a:t>+ Đơn chất phi kim thường liên kết với nhau theo một số nhất định thường là 2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77323" y="7926655"/>
            <a:ext cx="5456658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Noto Sans Bold Italics"/>
              </a:rPr>
              <a:t>Trong hợp chất, nguyên tử các nguyên tố liên kết với nhau theo 1 tỉ lệ nhất định và một thứ tự nhất đinh.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319" b="6319"/>
          <a:stretch>
            <a:fillRect/>
          </a:stretch>
        </p:blipFill>
        <p:spPr>
          <a:xfrm>
            <a:off x="2079835" y="81264"/>
            <a:ext cx="14721482" cy="989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11" b="2611"/>
          <a:stretch>
            <a:fillRect/>
          </a:stretch>
        </p:blipFill>
        <p:spPr>
          <a:xfrm>
            <a:off x="920759" y="329053"/>
            <a:ext cx="15035941" cy="7359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77" b="377"/>
          <a:stretch>
            <a:fillRect/>
          </a:stretch>
        </p:blipFill>
        <p:spPr>
          <a:xfrm>
            <a:off x="1143000" y="320243"/>
            <a:ext cx="16078200" cy="9646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18712" y="1681526"/>
            <a:ext cx="4999502" cy="37448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1824774"/>
            <a:ext cx="3912460" cy="32025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78830" y="5143500"/>
            <a:ext cx="3743741" cy="44924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18214" y="5272051"/>
            <a:ext cx="3900491" cy="38295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3631" y="1327431"/>
            <a:ext cx="3613415" cy="779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DejaVu Serif Bold Italics"/>
              </a:rPr>
              <a:t>Hãy cho biết </a:t>
            </a:r>
            <a:r>
              <a:rPr lang="en-US" sz="4400">
                <a:solidFill>
                  <a:srgbClr val="008037"/>
                </a:solidFill>
                <a:latin typeface="DejaVu Serif Bold Italics"/>
              </a:rPr>
              <a:t>khí hidro, khí oxi, nước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và </a:t>
            </a:r>
            <a:r>
              <a:rPr lang="en-US" sz="4400">
                <a:solidFill>
                  <a:srgbClr val="008037"/>
                </a:solidFill>
                <a:latin typeface="DejaVu Serif Bold Italics"/>
              </a:rPr>
              <a:t>muối ăn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có hạt hợp thành từ những nguyên tử nào?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7574" y="1717956"/>
            <a:ext cx="3975629" cy="701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DejaVu Serif Bold Italics"/>
              </a:rPr>
              <a:t>Nêu nhận xét về </a:t>
            </a:r>
            <a:r>
              <a:rPr lang="en-US" sz="4400">
                <a:solidFill>
                  <a:srgbClr val="FD0001"/>
                </a:solidFill>
                <a:latin typeface="DejaVu Serif Bold Italics"/>
              </a:rPr>
              <a:t>hình dạng, kích thước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và </a:t>
            </a:r>
            <a:r>
              <a:rPr lang="en-US" sz="4400">
                <a:solidFill>
                  <a:srgbClr val="FD0001"/>
                </a:solidFill>
                <a:latin typeface="DejaVu Serif Bold Italics"/>
              </a:rPr>
              <a:t>thành phần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của các hạt hợp thành mẫu chất trên?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5062" y="164424"/>
            <a:ext cx="4449997" cy="864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 smtClean="0">
                <a:solidFill>
                  <a:srgbClr val="FDBE14"/>
                </a:solidFill>
                <a:latin typeface="DejaVu Serif"/>
              </a:rPr>
              <a:t>III. </a:t>
            </a:r>
            <a:r>
              <a:rPr lang="en-US" sz="5200" b="1" dirty="0" err="1" smtClean="0">
                <a:solidFill>
                  <a:srgbClr val="FDBE14"/>
                </a:solidFill>
                <a:latin typeface="DejaVu Serif"/>
              </a:rPr>
              <a:t>Phân</a:t>
            </a:r>
            <a:r>
              <a:rPr lang="en-US" sz="5200" b="1" dirty="0" smtClean="0">
                <a:solidFill>
                  <a:srgbClr val="FDBE14"/>
                </a:solidFill>
                <a:latin typeface="DejaVu Serif"/>
              </a:rPr>
              <a:t> </a:t>
            </a:r>
            <a:r>
              <a:rPr lang="en-US" sz="5200" b="1" dirty="0" err="1" smtClean="0">
                <a:solidFill>
                  <a:srgbClr val="FDBE14"/>
                </a:solidFill>
                <a:latin typeface="DejaVu Serif"/>
              </a:rPr>
              <a:t>tử</a:t>
            </a:r>
            <a:endParaRPr lang="en-US" sz="5200" b="1" dirty="0">
              <a:solidFill>
                <a:srgbClr val="FDBE1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18712" y="1681526"/>
            <a:ext cx="4999502" cy="37448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1824774"/>
            <a:ext cx="3912460" cy="320253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78830" y="5143500"/>
            <a:ext cx="3743741" cy="44924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18214" y="5272051"/>
            <a:ext cx="3900491" cy="382957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1250" y="1307635"/>
            <a:ext cx="4215498" cy="779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DejaVu Serif Bold Italics"/>
              </a:rPr>
              <a:t>+ </a:t>
            </a:r>
            <a:r>
              <a:rPr lang="en-US" sz="4400">
                <a:solidFill>
                  <a:srgbClr val="5E17EB"/>
                </a:solidFill>
                <a:latin typeface="DejaVu Serif Bold Italics"/>
              </a:rPr>
              <a:t>Khí hidro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tạo bởi </a:t>
            </a:r>
            <a:r>
              <a:rPr lang="en-US" sz="4400">
                <a:solidFill>
                  <a:srgbClr val="008037"/>
                </a:solidFill>
                <a:latin typeface="DejaVu Serif Bold Italics"/>
              </a:rPr>
              <a:t>2H</a:t>
            </a:r>
          </a:p>
          <a:p>
            <a:pPr algn="just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DejaVu Serif Bold Italics"/>
              </a:rPr>
              <a:t>+ </a:t>
            </a:r>
            <a:r>
              <a:rPr lang="en-US" sz="4400">
                <a:solidFill>
                  <a:srgbClr val="5E17EB"/>
                </a:solidFill>
                <a:latin typeface="DejaVu Serif Bold Italics"/>
              </a:rPr>
              <a:t>Khí oxi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tạo bởi </a:t>
            </a:r>
            <a:r>
              <a:rPr lang="en-US" sz="4400">
                <a:solidFill>
                  <a:srgbClr val="008037"/>
                </a:solidFill>
                <a:latin typeface="DejaVu Serif Bold Italics"/>
              </a:rPr>
              <a:t>2O</a:t>
            </a:r>
          </a:p>
          <a:p>
            <a:pPr algn="just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DejaVu Serif Bold Italics"/>
              </a:rPr>
              <a:t>+ </a:t>
            </a:r>
            <a:r>
              <a:rPr lang="en-US" sz="4400">
                <a:solidFill>
                  <a:srgbClr val="5E17EB"/>
                </a:solidFill>
                <a:latin typeface="DejaVu Serif Bold Italics"/>
              </a:rPr>
              <a:t>Nước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tạo bởi </a:t>
            </a:r>
            <a:r>
              <a:rPr lang="en-US" sz="4400">
                <a:solidFill>
                  <a:srgbClr val="008037"/>
                </a:solidFill>
                <a:latin typeface="DejaVu Serif Bold Italics"/>
              </a:rPr>
              <a:t>2H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liên kết </a:t>
            </a:r>
            <a:r>
              <a:rPr lang="en-US" sz="4400">
                <a:solidFill>
                  <a:srgbClr val="008037"/>
                </a:solidFill>
                <a:latin typeface="DejaVu Serif Bold Italics"/>
              </a:rPr>
              <a:t>1O</a:t>
            </a:r>
          </a:p>
          <a:p>
            <a:pPr algn="just"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DejaVu Serif Bold Italics"/>
              </a:rPr>
              <a:t>+ </a:t>
            </a:r>
            <a:r>
              <a:rPr lang="en-US" sz="4400">
                <a:solidFill>
                  <a:srgbClr val="5E17EB"/>
                </a:solidFill>
                <a:latin typeface="DejaVu Serif Bold Italics"/>
              </a:rPr>
              <a:t>Muối ăn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tạo bởi </a:t>
            </a:r>
            <a:r>
              <a:rPr lang="en-US" sz="4400">
                <a:solidFill>
                  <a:srgbClr val="008037"/>
                </a:solidFill>
                <a:latin typeface="DejaVu Serif Bold Italics"/>
              </a:rPr>
              <a:t>1Na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liên kết </a:t>
            </a:r>
            <a:r>
              <a:rPr lang="en-US" sz="4400">
                <a:solidFill>
                  <a:srgbClr val="008037"/>
                </a:solidFill>
                <a:latin typeface="DejaVu Serif Bold Italics"/>
              </a:rPr>
              <a:t>1Cl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97157" y="1863742"/>
            <a:ext cx="4354081" cy="6231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400">
                <a:solidFill>
                  <a:srgbClr val="000000"/>
                </a:solidFill>
                <a:latin typeface="DejaVu Serif Bold Italics"/>
              </a:rPr>
              <a:t>Các hạt thành phần tạo nên mẫu chất trên đều </a:t>
            </a:r>
            <a:r>
              <a:rPr lang="en-US" sz="4400">
                <a:solidFill>
                  <a:srgbClr val="FF1616"/>
                </a:solidFill>
                <a:latin typeface="DejaVu Serif Bold Italics"/>
              </a:rPr>
              <a:t>giống nhau</a:t>
            </a:r>
            <a:r>
              <a:rPr lang="en-US" sz="4400">
                <a:solidFill>
                  <a:srgbClr val="000000"/>
                </a:solidFill>
                <a:latin typeface="DejaVu Serif Bold Italics"/>
              </a:rPr>
              <a:t> về hình dạng, kích thước và thành phần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48153" y="132080"/>
            <a:ext cx="379169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DBE14"/>
                </a:solidFill>
                <a:latin typeface="DejaVu Serif"/>
              </a:rPr>
              <a:t>III. Phân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4247465" y="5877610"/>
            <a:ext cx="9745445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29064" y="1453396"/>
            <a:ext cx="6015936" cy="52509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05507" y="6910062"/>
            <a:ext cx="5122075" cy="30075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26186" y="2360029"/>
            <a:ext cx="7983781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DejaVu Serif"/>
              </a:rPr>
              <a:t>- Phân tử là hạt đại diện cho chất gồm một số nguyên tử liên kết với nhau và thể hiện đầy đủ tính chất hóa học của chất.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62321" y="7624621"/>
            <a:ext cx="1341114" cy="113703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81606" y="132080"/>
            <a:ext cx="379169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DBE14"/>
                </a:solidFill>
                <a:latin typeface="DejaVu Serif"/>
              </a:rPr>
              <a:t>III. Phân tử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6544" y="1377196"/>
            <a:ext cx="555085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DejaVu Serif Bold"/>
              </a:rPr>
              <a:t>1.Định </a:t>
            </a:r>
            <a:r>
              <a:rPr lang="en-US" sz="3900" dirty="0" err="1">
                <a:solidFill>
                  <a:srgbClr val="000000"/>
                </a:solidFill>
                <a:latin typeface="DejaVu Serif Bold"/>
              </a:rPr>
              <a:t>nghĩa</a:t>
            </a:r>
            <a:endParaRPr lang="en-US" sz="390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6186" y="5353241"/>
            <a:ext cx="7983781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DejaVu Serif"/>
              </a:rPr>
              <a:t>- Đối với đơn chất kim loại nguyên tử là hạt hợp thành và có vai trò như phân tử.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5824" y="7612747"/>
            <a:ext cx="554578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DejaVu Serif Bold"/>
              </a:rPr>
              <a:t>VD: Kẽm, nhôm, bạc,...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8451" y="269699"/>
            <a:ext cx="379169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DBE14"/>
                </a:solidFill>
                <a:latin typeface="DejaVu Serif"/>
              </a:rPr>
              <a:t>III. Phân tử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6544" y="1377196"/>
            <a:ext cx="492234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DejaVu Serif Bold"/>
              </a:rPr>
              <a:t>1.Định </a:t>
            </a:r>
            <a:r>
              <a:rPr lang="en-US" sz="3900" dirty="0" err="1">
                <a:solidFill>
                  <a:srgbClr val="000000"/>
                </a:solidFill>
                <a:latin typeface="DejaVu Serif Bold"/>
              </a:rPr>
              <a:t>nghĩa</a:t>
            </a:r>
            <a:endParaRPr lang="en-US" sz="390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6544" y="2410612"/>
            <a:ext cx="5068501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DejaVu Serif Bold"/>
              </a:rPr>
              <a:t>2. </a:t>
            </a:r>
            <a:r>
              <a:rPr lang="en-US" sz="3900" dirty="0" err="1">
                <a:solidFill>
                  <a:srgbClr val="000000"/>
                </a:solidFill>
                <a:latin typeface="DejaVu Serif Bold"/>
              </a:rPr>
              <a:t>Phân</a:t>
            </a:r>
            <a:r>
              <a:rPr lang="en-US" sz="39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 Bold"/>
              </a:rPr>
              <a:t>tử</a:t>
            </a:r>
            <a:r>
              <a:rPr lang="en-US" sz="39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 Bold"/>
              </a:rPr>
              <a:t>khối</a:t>
            </a:r>
            <a:endParaRPr lang="en-US" sz="3900" dirty="0">
              <a:solidFill>
                <a:srgbClr val="000000"/>
              </a:solidFill>
              <a:latin typeface="DejaVu Serif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1519" y="3664096"/>
            <a:ext cx="2576236" cy="3091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r="34153"/>
          <a:stretch>
            <a:fillRect/>
          </a:stretch>
        </p:blipFill>
        <p:spPr>
          <a:xfrm>
            <a:off x="831519" y="6755579"/>
            <a:ext cx="2576236" cy="32025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575260" y="4642802"/>
            <a:ext cx="132724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DejaVu Serif"/>
              </a:rPr>
              <a:t>H 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78475" y="7739765"/>
            <a:ext cx="6636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DejaVu Serif"/>
              </a:rPr>
              <a:t>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92725" y="5133638"/>
            <a:ext cx="292320" cy="62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3"/>
              </a:lnSpc>
            </a:pPr>
            <a:r>
              <a:rPr lang="en-US" sz="3616">
                <a:solidFill>
                  <a:srgbClr val="000000"/>
                </a:solidFill>
                <a:latin typeface="DejaVu Serif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8885" y="8164262"/>
            <a:ext cx="292320" cy="62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3"/>
              </a:lnSpc>
            </a:pPr>
            <a:r>
              <a:rPr lang="en-US" sz="3616">
                <a:solidFill>
                  <a:srgbClr val="000000"/>
                </a:solidFill>
                <a:latin typeface="DejaVu Serif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47751" y="4819967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"/>
              </a:rPr>
              <a:t>=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47751" y="7777865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"/>
              </a:rPr>
              <a:t>=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82459" y="4740910"/>
            <a:ext cx="2461541" cy="72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Noto Sans"/>
              </a:rPr>
              <a:t>2.1 + 1.16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37892" y="4819967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"/>
              </a:rPr>
              <a:t>=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79746" y="4740910"/>
            <a:ext cx="627489" cy="72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Noto Sans"/>
              </a:rPr>
              <a:t>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24863" y="7698807"/>
            <a:ext cx="1088366" cy="72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Noto Sans"/>
              </a:rPr>
              <a:t>2.16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80845" y="7708332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"/>
              </a:rPr>
              <a:t>=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30256" y="7698807"/>
            <a:ext cx="627489" cy="72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Noto Sans"/>
              </a:rPr>
              <a:t>32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777389" y="4756230"/>
            <a:ext cx="963927" cy="72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Noto Sans"/>
              </a:rPr>
              <a:t>đvC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61345" y="7768340"/>
            <a:ext cx="963927" cy="72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20">
                <a:solidFill>
                  <a:srgbClr val="000000"/>
                </a:solidFill>
                <a:latin typeface="Noto Sans"/>
              </a:rPr>
              <a:t>đvC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878130" y="5506955"/>
            <a:ext cx="5621134" cy="1012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7"/>
              </a:lnSpc>
            </a:pPr>
            <a:r>
              <a:rPr lang="en-US" sz="4400" b="1" dirty="0" err="1">
                <a:solidFill>
                  <a:srgbClr val="004AAD"/>
                </a:solidFill>
                <a:latin typeface="DejaVu Serif"/>
              </a:rPr>
              <a:t>Phân</a:t>
            </a:r>
            <a:r>
              <a:rPr lang="en-US" sz="4400" b="1" dirty="0">
                <a:solidFill>
                  <a:srgbClr val="004AAD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004AAD"/>
                </a:solidFill>
                <a:latin typeface="DejaVu Serif"/>
              </a:rPr>
              <a:t>tử</a:t>
            </a:r>
            <a:r>
              <a:rPr lang="en-US" sz="4400" b="1" dirty="0">
                <a:solidFill>
                  <a:srgbClr val="004AAD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004AAD"/>
                </a:solidFill>
                <a:latin typeface="DejaVu Serif"/>
              </a:rPr>
              <a:t>khối</a:t>
            </a:r>
            <a:r>
              <a:rPr lang="en-US" sz="4400" b="1" dirty="0">
                <a:solidFill>
                  <a:srgbClr val="004AAD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004AAD"/>
                </a:solidFill>
                <a:latin typeface="DejaVu Serif"/>
              </a:rPr>
              <a:t>là</a:t>
            </a:r>
            <a:r>
              <a:rPr lang="en-US" sz="4400" b="1" dirty="0">
                <a:solidFill>
                  <a:srgbClr val="004AAD"/>
                </a:solidFill>
                <a:latin typeface="DejaVu Serif"/>
              </a:rPr>
              <a:t> </a:t>
            </a:r>
            <a:r>
              <a:rPr lang="en-US" sz="4400" b="1" dirty="0" err="1">
                <a:solidFill>
                  <a:srgbClr val="004AAD"/>
                </a:solidFill>
                <a:latin typeface="DejaVu Serif"/>
              </a:rPr>
              <a:t>gì</a:t>
            </a:r>
            <a:r>
              <a:rPr lang="en-US" sz="4400" b="1" dirty="0">
                <a:solidFill>
                  <a:srgbClr val="004AAD"/>
                </a:solidFill>
                <a:latin typeface="DejaVu Serif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70" b="34069"/>
          <a:stretch>
            <a:fillRect/>
          </a:stretch>
        </p:blipFill>
        <p:spPr>
          <a:xfrm>
            <a:off x="1028700" y="6138970"/>
            <a:ext cx="10309202" cy="263423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08451" y="269699"/>
            <a:ext cx="379169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DBE14"/>
                </a:solidFill>
                <a:latin typeface="DejaVu Serif"/>
              </a:rPr>
              <a:t>III. Phân tử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6544" y="1377196"/>
            <a:ext cx="516985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DejaVu Serif Bold"/>
              </a:rPr>
              <a:t>1.Định </a:t>
            </a:r>
            <a:r>
              <a:rPr lang="en-US" sz="3900" dirty="0" err="1">
                <a:solidFill>
                  <a:srgbClr val="000000"/>
                </a:solidFill>
                <a:latin typeface="DejaVu Serif Bold"/>
              </a:rPr>
              <a:t>nghĩa</a:t>
            </a:r>
            <a:endParaRPr lang="en-US" sz="390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6544" y="2410612"/>
            <a:ext cx="532225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000000"/>
                </a:solidFill>
                <a:latin typeface="DejaVu Serif Bold"/>
              </a:rPr>
              <a:t>2. </a:t>
            </a:r>
            <a:r>
              <a:rPr lang="en-US" sz="3900" dirty="0" err="1">
                <a:solidFill>
                  <a:srgbClr val="000000"/>
                </a:solidFill>
                <a:latin typeface="DejaVu Serif Bold"/>
              </a:rPr>
              <a:t>Phân</a:t>
            </a:r>
            <a:r>
              <a:rPr lang="en-US" sz="39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 Bold"/>
              </a:rPr>
              <a:t>tử</a:t>
            </a:r>
            <a:r>
              <a:rPr lang="en-US" sz="39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DejaVu Serif Bold"/>
              </a:rPr>
              <a:t>khối</a:t>
            </a:r>
            <a:endParaRPr lang="en-US" sz="390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478183"/>
            <a:ext cx="10701755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"/>
              </a:rPr>
              <a:t>- Phân tử khối là khối lượng của một phân tử tính theo đơn vị Cacbon, </a:t>
            </a:r>
            <a:r>
              <a:rPr lang="en-US" sz="3400">
                <a:solidFill>
                  <a:srgbClr val="FD0001"/>
                </a:solidFill>
                <a:latin typeface="Noto Sans Bold"/>
              </a:rPr>
              <a:t>bằng </a:t>
            </a:r>
            <a:r>
              <a:rPr lang="en-US" sz="3400">
                <a:solidFill>
                  <a:srgbClr val="5E17EB"/>
                </a:solidFill>
                <a:latin typeface="Noto Sans Bold"/>
              </a:rPr>
              <a:t>tổng NTK</a:t>
            </a:r>
            <a:r>
              <a:rPr lang="en-US" sz="3400">
                <a:solidFill>
                  <a:srgbClr val="FD0001"/>
                </a:solidFill>
                <a:latin typeface="Noto Sans Bold"/>
              </a:rPr>
              <a:t> của các nguyên tử trong phân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237">
            <a:off x="2518566" y="5294768"/>
            <a:ext cx="13219977" cy="26439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04673" y="5682429"/>
            <a:ext cx="11991728" cy="167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3"/>
              </a:lnSpc>
              <a:spcBef>
                <a:spcPct val="0"/>
              </a:spcBef>
            </a:pPr>
            <a:r>
              <a:rPr lang="en-US" sz="9795">
                <a:solidFill>
                  <a:srgbClr val="000000"/>
                </a:solidFill>
                <a:latin typeface="Amatic SC"/>
              </a:rPr>
              <a:t>ĐƠN CHẤT - HỢP CHẤT - PHÂN TỬ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85277" y="1884953"/>
            <a:ext cx="11862495" cy="230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 dirty="0" err="1">
                <a:latin typeface="Noto Serif Display Black"/>
              </a:rPr>
              <a:t>Chương</a:t>
            </a:r>
            <a:r>
              <a:rPr lang="en-US" sz="6400" dirty="0">
                <a:latin typeface="Noto Serif Display Black"/>
              </a:rPr>
              <a:t> 1</a:t>
            </a:r>
          </a:p>
          <a:p>
            <a:pPr algn="ctr">
              <a:lnSpc>
                <a:spcPts val="9660"/>
              </a:lnSpc>
            </a:pPr>
            <a:r>
              <a:rPr lang="en-US" sz="6900" dirty="0" err="1">
                <a:latin typeface="Noto Serif Display Black"/>
              </a:rPr>
              <a:t>Chất</a:t>
            </a:r>
            <a:r>
              <a:rPr lang="en-US" sz="6900" dirty="0">
                <a:latin typeface="Noto Serif Display Black"/>
              </a:rPr>
              <a:t> - </a:t>
            </a:r>
            <a:r>
              <a:rPr lang="en-US" sz="6900" dirty="0" err="1">
                <a:latin typeface="Noto Serif Display Black"/>
              </a:rPr>
              <a:t>Nguyên</a:t>
            </a:r>
            <a:r>
              <a:rPr lang="en-US" sz="6900" dirty="0">
                <a:latin typeface="Noto Serif Display Black"/>
              </a:rPr>
              <a:t> </a:t>
            </a:r>
            <a:r>
              <a:rPr lang="en-US" sz="6900" dirty="0" err="1">
                <a:latin typeface="Noto Serif Display Black"/>
              </a:rPr>
              <a:t>tử</a:t>
            </a:r>
            <a:r>
              <a:rPr lang="en-US" sz="6900" dirty="0">
                <a:latin typeface="Noto Serif Display Black"/>
              </a:rPr>
              <a:t> - </a:t>
            </a:r>
            <a:r>
              <a:rPr lang="en-US" sz="6900" dirty="0" err="1">
                <a:latin typeface="Noto Serif Display Black"/>
              </a:rPr>
              <a:t>Phân</a:t>
            </a:r>
            <a:r>
              <a:rPr lang="en-US" sz="6900" dirty="0">
                <a:latin typeface="Noto Serif Display Black"/>
              </a:rPr>
              <a:t> </a:t>
            </a:r>
            <a:r>
              <a:rPr lang="en-US" sz="6900" dirty="0" err="1">
                <a:latin typeface="Noto Serif Display Black"/>
              </a:rPr>
              <a:t>tử</a:t>
            </a:r>
            <a:endParaRPr lang="en-US" sz="6900" dirty="0">
              <a:latin typeface="Noto Serif Display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8342" y="1413167"/>
            <a:ext cx="15025487" cy="666725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8880" y="46798"/>
            <a:ext cx="615172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Củng</a:t>
            </a:r>
            <a:r>
              <a:rPr lang="en-US" sz="9000" dirty="0">
                <a:solidFill>
                  <a:srgbClr val="000000"/>
                </a:solidFill>
                <a:latin typeface="Noto Serif Display Black Italics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cố</a:t>
            </a:r>
            <a:endParaRPr lang="en-US" sz="9000" dirty="0">
              <a:solidFill>
                <a:srgbClr val="000000"/>
              </a:solidFill>
              <a:latin typeface="Noto Serif Display Black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30" b="3030"/>
          <a:stretch>
            <a:fillRect/>
          </a:stretch>
        </p:blipFill>
        <p:spPr>
          <a:xfrm>
            <a:off x="1665188" y="1387558"/>
            <a:ext cx="14738405" cy="18001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639" b="4639"/>
          <a:stretch>
            <a:fillRect/>
          </a:stretch>
        </p:blipFill>
        <p:spPr>
          <a:xfrm>
            <a:off x="1526794" y="3394154"/>
            <a:ext cx="15015192" cy="27358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40936" y="-145967"/>
            <a:ext cx="616066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Củng</a:t>
            </a:r>
            <a:r>
              <a:rPr lang="en-US" sz="9000" dirty="0">
                <a:solidFill>
                  <a:srgbClr val="000000"/>
                </a:solidFill>
                <a:latin typeface="Noto Serif Display Black Italics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cố</a:t>
            </a:r>
            <a:endParaRPr lang="en-US" sz="9000" dirty="0">
              <a:solidFill>
                <a:srgbClr val="000000"/>
              </a:solidFill>
              <a:latin typeface="Noto Serif Display Black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16553056" cy="29356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50064" y="3790830"/>
            <a:ext cx="12813990" cy="10489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456044" y="-53727"/>
            <a:ext cx="619315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Củng</a:t>
            </a:r>
            <a:r>
              <a:rPr lang="en-US" sz="9000" dirty="0">
                <a:solidFill>
                  <a:srgbClr val="000000"/>
                </a:solidFill>
                <a:latin typeface="Noto Serif Display Black Italics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Noto Serif Display Black Italics"/>
              </a:rPr>
              <a:t>cố</a:t>
            </a:r>
            <a:endParaRPr lang="en-US" sz="9000" dirty="0">
              <a:solidFill>
                <a:srgbClr val="000000"/>
              </a:solidFill>
              <a:latin typeface="Noto Serif Display Black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1492" y="502228"/>
            <a:ext cx="9444186" cy="1449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89"/>
              </a:lnSpc>
            </a:pPr>
            <a:r>
              <a:rPr lang="en-US" sz="8564">
                <a:solidFill>
                  <a:srgbClr val="5E17EB"/>
                </a:solidFill>
                <a:latin typeface="Noto Serif Display Black"/>
              </a:rPr>
              <a:t>Nội dung bài học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34773" y="2637803"/>
            <a:ext cx="4068812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1616"/>
                </a:solidFill>
                <a:latin typeface="DejaVu Serif"/>
              </a:rPr>
              <a:t>I. Đơn chất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3481" y="3889092"/>
            <a:ext cx="4398913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 dirty="0">
                <a:solidFill>
                  <a:srgbClr val="004AAD"/>
                </a:solidFill>
                <a:latin typeface="DejaVu Serif"/>
              </a:rPr>
              <a:t>II. </a:t>
            </a:r>
            <a:r>
              <a:rPr lang="en-US" sz="5699" dirty="0" err="1">
                <a:solidFill>
                  <a:srgbClr val="004AAD"/>
                </a:solidFill>
                <a:latin typeface="DejaVu Serif"/>
              </a:rPr>
              <a:t>Hợp</a:t>
            </a:r>
            <a:r>
              <a:rPr lang="en-US" sz="5699" dirty="0">
                <a:solidFill>
                  <a:srgbClr val="004AAD"/>
                </a:solidFill>
                <a:latin typeface="DejaVu Serif"/>
              </a:rPr>
              <a:t> </a:t>
            </a:r>
            <a:r>
              <a:rPr lang="en-US" sz="5699" dirty="0" err="1">
                <a:solidFill>
                  <a:srgbClr val="004AAD"/>
                </a:solidFill>
                <a:latin typeface="DejaVu Serif"/>
              </a:rPr>
              <a:t>chất</a:t>
            </a:r>
            <a:endParaRPr lang="en-US" sz="5699" dirty="0">
              <a:solidFill>
                <a:srgbClr val="004AAD"/>
              </a:solidFill>
              <a:latin typeface="DejaVu Serif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1723" y="5063809"/>
            <a:ext cx="379169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b="1" dirty="0">
                <a:solidFill>
                  <a:srgbClr val="FDBE14"/>
                </a:solidFill>
                <a:latin typeface="DejaVu Serif"/>
              </a:rPr>
              <a:t>III. </a:t>
            </a:r>
            <a:r>
              <a:rPr lang="en-US" sz="5200" b="1" dirty="0" err="1">
                <a:solidFill>
                  <a:srgbClr val="FDBE14"/>
                </a:solidFill>
                <a:latin typeface="DejaVu Serif"/>
              </a:rPr>
              <a:t>Phân</a:t>
            </a:r>
            <a:r>
              <a:rPr lang="en-US" sz="5200" b="1" dirty="0">
                <a:solidFill>
                  <a:srgbClr val="FDBE14"/>
                </a:solidFill>
                <a:latin typeface="DejaVu Serif"/>
              </a:rPr>
              <a:t> </a:t>
            </a:r>
            <a:r>
              <a:rPr lang="en-US" sz="5200" b="1" dirty="0" err="1">
                <a:solidFill>
                  <a:srgbClr val="FDBE14"/>
                </a:solidFill>
                <a:latin typeface="DejaVu Serif"/>
              </a:rPr>
              <a:t>tử</a:t>
            </a:r>
            <a:endParaRPr lang="en-US" sz="5200" b="1" dirty="0">
              <a:solidFill>
                <a:srgbClr val="FDBE14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237">
            <a:off x="2983030" y="-89573"/>
            <a:ext cx="13219977" cy="26439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59676" y="3929039"/>
            <a:ext cx="9569475" cy="625474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97114" y="94363"/>
            <a:ext cx="11991728" cy="1678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3"/>
              </a:lnSpc>
              <a:spcBef>
                <a:spcPct val="0"/>
              </a:spcBef>
            </a:pPr>
            <a:r>
              <a:rPr lang="en-US" sz="9795">
                <a:solidFill>
                  <a:srgbClr val="000000"/>
                </a:solidFill>
                <a:latin typeface="Amatic SC"/>
              </a:rPr>
              <a:t>ĐƠN CHẤT - HỢP CHẤT - PHÂN TỬ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06797" y="2637803"/>
            <a:ext cx="4068812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1616"/>
                </a:solidFill>
                <a:latin typeface="DejaVu Serif"/>
              </a:rPr>
              <a:t>I. Đơn chất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36821" y="2637803"/>
            <a:ext cx="4398913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4AAD"/>
                </a:solidFill>
                <a:latin typeface="DejaVu Serif"/>
              </a:rPr>
              <a:t>II. Hợp 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7927" y="1671848"/>
            <a:ext cx="15501373" cy="83403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81965"/>
            <a:ext cx="4068812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1616"/>
                </a:solidFill>
                <a:latin typeface="DejaVu Serif"/>
              </a:rPr>
              <a:t>I. Đơn chất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60387" y="481965"/>
            <a:ext cx="4398913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4AAD"/>
                </a:solidFill>
                <a:latin typeface="DejaVu Serif"/>
              </a:rPr>
              <a:t>II. Hợp 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3587"/>
          <a:stretch>
            <a:fillRect/>
          </a:stretch>
        </p:blipFill>
        <p:spPr>
          <a:xfrm>
            <a:off x="1367709" y="1919588"/>
            <a:ext cx="2773819" cy="26019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28217"/>
          <a:stretch>
            <a:fillRect/>
          </a:stretch>
        </p:blipFill>
        <p:spPr>
          <a:xfrm>
            <a:off x="4658111" y="1919588"/>
            <a:ext cx="2800705" cy="2601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r="30412"/>
          <a:stretch>
            <a:fillRect/>
          </a:stretch>
        </p:blipFill>
        <p:spPr>
          <a:xfrm>
            <a:off x="8104938" y="1964356"/>
            <a:ext cx="2715912" cy="2601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4536" r="22831"/>
          <a:stretch>
            <a:fillRect/>
          </a:stretch>
        </p:blipFill>
        <p:spPr>
          <a:xfrm>
            <a:off x="11727205" y="1964356"/>
            <a:ext cx="2831189" cy="2601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r="37895"/>
          <a:stretch>
            <a:fillRect/>
          </a:stretch>
        </p:blipFill>
        <p:spPr>
          <a:xfrm>
            <a:off x="14989133" y="1919588"/>
            <a:ext cx="2800705" cy="2649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53644" y="6453676"/>
            <a:ext cx="4233394" cy="28046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365606" y="6453676"/>
            <a:ext cx="4194575" cy="2796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20898" b="20898"/>
          <a:stretch>
            <a:fillRect/>
          </a:stretch>
        </p:blipFill>
        <p:spPr>
          <a:xfrm>
            <a:off x="12729942" y="6453676"/>
            <a:ext cx="4804541" cy="27963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65452" y="5806872"/>
            <a:ext cx="11523681" cy="64680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809704" y="5195891"/>
            <a:ext cx="2835176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4AAD"/>
                </a:solidFill>
                <a:latin typeface="DejaVu Serif"/>
              </a:rPr>
              <a:t>Hợp chất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7709" y="4611691"/>
            <a:ext cx="1447962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Noto Sans Bold"/>
              </a:rPr>
              <a:t>Bạc</a:t>
            </a:r>
            <a:endParaRPr lang="en-US" sz="40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06025" y="4611691"/>
            <a:ext cx="156016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Noto Sans Bold"/>
              </a:rPr>
              <a:t>Nhôm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82410" y="4566924"/>
            <a:ext cx="1700436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Noto Sans Bold"/>
              </a:rPr>
              <a:t>Đồng</a:t>
            </a:r>
            <a:endParaRPr lang="en-US" sz="40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560181" y="4522156"/>
            <a:ext cx="276314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Noto Sans Bold"/>
              </a:rPr>
              <a:t>Lưu</a:t>
            </a:r>
            <a:r>
              <a:rPr lang="en-US" sz="40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Noto Sans Bold"/>
              </a:rPr>
              <a:t>huỳnh</a:t>
            </a:r>
            <a:r>
              <a:rPr lang="en-US" sz="4000" dirty="0" smtClean="0">
                <a:solidFill>
                  <a:srgbClr val="000000"/>
                </a:solidFill>
                <a:latin typeface="Noto Sans Bold"/>
              </a:rPr>
              <a:t> </a:t>
            </a:r>
            <a:endParaRPr lang="en-US" sz="40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627358" y="4454525"/>
            <a:ext cx="152425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Noto Sans Bold"/>
              </a:rPr>
              <a:t>Than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62232" y="4694170"/>
            <a:ext cx="115678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FF1616"/>
                </a:solidFill>
                <a:latin typeface="Noto Sans Bold"/>
              </a:rPr>
              <a:t>Ag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400800" y="4675509"/>
            <a:ext cx="81718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1616"/>
                </a:solidFill>
                <a:latin typeface="Noto Sans Bold"/>
              </a:rPr>
              <a:t>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82454" y="4585974"/>
            <a:ext cx="55899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1616"/>
                </a:solidFill>
                <a:latin typeface="Noto Sans Bold"/>
              </a:rPr>
              <a:t>Cu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42799" y="4585974"/>
            <a:ext cx="276314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1616"/>
                </a:solidFill>
                <a:latin typeface="Noto Sans Bold"/>
              </a:rPr>
              <a:t>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259300" y="4518343"/>
            <a:ext cx="27518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1616"/>
                </a:solidFill>
                <a:latin typeface="Noto Sans Bold"/>
              </a:rPr>
              <a:t>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13053" y="9395224"/>
            <a:ext cx="1405235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Noto Sans Bold"/>
              </a:rPr>
              <a:t>Nước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71852" y="9414274"/>
            <a:ext cx="78625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1616"/>
                </a:solidFill>
                <a:latin typeface="Noto Sans Bold"/>
              </a:rPr>
              <a:t>H 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12250" y="9414274"/>
            <a:ext cx="101872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FF1616"/>
                </a:solidFill>
                <a:latin typeface="Noto Sans Bold"/>
              </a:rPr>
              <a:t>NaCl</a:t>
            </a:r>
            <a:endParaRPr lang="en-US" sz="3400" dirty="0">
              <a:solidFill>
                <a:srgbClr val="FF1616"/>
              </a:solidFill>
              <a:latin typeface="Noto Sa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982409" y="9395224"/>
            <a:ext cx="2055019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Noto Sans Bold"/>
              </a:rPr>
              <a:t>Muối ăn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29942" y="9395224"/>
            <a:ext cx="412566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Noto Sans Bold"/>
              </a:rPr>
              <a:t>Đồng (II) sunfat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826657" y="9414274"/>
            <a:ext cx="114047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FF1616"/>
                </a:solidFill>
                <a:latin typeface="Noto Sans Bold"/>
              </a:rPr>
              <a:t>CuSO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19020" y="9715899"/>
            <a:ext cx="14101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FF1616"/>
                </a:solidFill>
                <a:latin typeface="Noto Sans Bold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907000" y="9592310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FF1616"/>
                </a:solidFill>
                <a:latin typeface="Noto Sans Bold"/>
              </a:rPr>
              <a:t>4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0"/>
          <a:srcRect t="3857" b="3857"/>
          <a:stretch>
            <a:fillRect/>
          </a:stretch>
        </p:blipFill>
        <p:spPr>
          <a:xfrm>
            <a:off x="3248077" y="1272784"/>
            <a:ext cx="12487014" cy="646805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7515382" y="763641"/>
            <a:ext cx="4752818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5"/>
              </a:lnSpc>
            </a:pPr>
            <a:r>
              <a:rPr lang="en-US" sz="4796" dirty="0">
                <a:solidFill>
                  <a:srgbClr val="FF1616"/>
                </a:solidFill>
                <a:latin typeface="DejaVu Serif"/>
              </a:rPr>
              <a:t>I. </a:t>
            </a:r>
            <a:r>
              <a:rPr lang="en-US" sz="4796" dirty="0" err="1">
                <a:solidFill>
                  <a:srgbClr val="FF1616"/>
                </a:solidFill>
                <a:latin typeface="DejaVu Serif"/>
              </a:rPr>
              <a:t>Đơn</a:t>
            </a:r>
            <a:r>
              <a:rPr lang="en-US" sz="4796" dirty="0">
                <a:solidFill>
                  <a:srgbClr val="FF1616"/>
                </a:solidFill>
                <a:latin typeface="DejaVu Serif"/>
              </a:rPr>
              <a:t> </a:t>
            </a:r>
            <a:r>
              <a:rPr lang="en-US" sz="4796" dirty="0" err="1">
                <a:solidFill>
                  <a:srgbClr val="FF1616"/>
                </a:solidFill>
                <a:latin typeface="DejaVu Serif"/>
              </a:rPr>
              <a:t>chất</a:t>
            </a:r>
            <a:endParaRPr lang="en-US" sz="4796" dirty="0">
              <a:solidFill>
                <a:srgbClr val="FF1616"/>
              </a:solidFill>
              <a:latin typeface="DejaVu Serif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38850" y="144789"/>
            <a:ext cx="17410301" cy="723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0"/>
              </a:lnSpc>
            </a:pPr>
            <a:r>
              <a:rPr lang="en-US" sz="4135">
                <a:solidFill>
                  <a:srgbClr val="000000"/>
                </a:solidFill>
                <a:latin typeface="DejaVu Serif Bold"/>
              </a:rPr>
              <a:t>Hãy so sánh thành phần cấu tạo nên đơn chất và hợp 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7927" y="1671848"/>
            <a:ext cx="15501373" cy="83403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81965"/>
            <a:ext cx="4068812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1616"/>
                </a:solidFill>
                <a:latin typeface="DejaVu Serif"/>
              </a:rPr>
              <a:t>I. Đơn chất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60387" y="481965"/>
            <a:ext cx="4398913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4AAD"/>
                </a:solidFill>
                <a:latin typeface="DejaVu Serif"/>
              </a:rPr>
              <a:t>II. Hợp chất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22535" y="3183506"/>
            <a:ext cx="519022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Đơn chất là những chất được tạo nên từ </a:t>
            </a:r>
            <a:r>
              <a:rPr lang="en-US" sz="3400">
                <a:solidFill>
                  <a:srgbClr val="008037"/>
                </a:solidFill>
                <a:latin typeface="Noto Sans Bold Italics"/>
              </a:rPr>
              <a:t>một nguyên tố hóa học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27601" y="3183506"/>
            <a:ext cx="5889756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Hợp chất là những chất được tạo nên từ </a:t>
            </a:r>
            <a:r>
              <a:rPr lang="en-US" sz="3400">
                <a:solidFill>
                  <a:srgbClr val="008037"/>
                </a:solidFill>
                <a:latin typeface="Noto Sans Bold Italics"/>
              </a:rPr>
              <a:t>hai nguyên tố hóa học trở lên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727" t="673" r="9142"/>
          <a:stretch>
            <a:fillRect/>
          </a:stretch>
        </p:blipFill>
        <p:spPr>
          <a:xfrm>
            <a:off x="3389942" y="1506873"/>
            <a:ext cx="2167499" cy="19300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7925"/>
          <a:stretch>
            <a:fillRect/>
          </a:stretch>
        </p:blipFill>
        <p:spPr>
          <a:xfrm>
            <a:off x="5557440" y="1506873"/>
            <a:ext cx="2006635" cy="19300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1820"/>
          <a:stretch>
            <a:fillRect/>
          </a:stretch>
        </p:blipFill>
        <p:spPr>
          <a:xfrm>
            <a:off x="7690534" y="1506873"/>
            <a:ext cx="2167499" cy="18372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8039" b="8039"/>
          <a:stretch>
            <a:fillRect/>
          </a:stretch>
        </p:blipFill>
        <p:spPr>
          <a:xfrm>
            <a:off x="3389942" y="4234000"/>
            <a:ext cx="2167499" cy="1819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054745" y="4292264"/>
            <a:ext cx="1773408" cy="17024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61795" y="6453676"/>
            <a:ext cx="4233394" cy="28046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 l="1840" r="1840"/>
          <a:stretch>
            <a:fillRect/>
          </a:stretch>
        </p:blipFill>
        <p:spPr>
          <a:xfrm>
            <a:off x="11380151" y="6453676"/>
            <a:ext cx="4119049" cy="280462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8753" y="2148386"/>
            <a:ext cx="166122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Kim loại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3073" y="4957586"/>
            <a:ext cx="152861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Phi kim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27389" y="223929"/>
            <a:ext cx="4068812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1616"/>
                </a:solidFill>
                <a:latin typeface="DejaVu Serif"/>
              </a:rPr>
              <a:t>I. Đơn chất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26294" y="5073830"/>
            <a:ext cx="4398913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4AAD"/>
                </a:solidFill>
                <a:latin typeface="DejaVu Serif"/>
              </a:rPr>
              <a:t>II. Hợp chất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60758" y="9413000"/>
            <a:ext cx="110564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Vô cơ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11446" y="9413000"/>
            <a:ext cx="146848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Hữu cơ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7927" y="1671848"/>
            <a:ext cx="15501373" cy="83403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81965"/>
            <a:ext cx="4068812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1616"/>
                </a:solidFill>
                <a:latin typeface="DejaVu Serif"/>
              </a:rPr>
              <a:t>I. Đơn chất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60387" y="481965"/>
            <a:ext cx="4398913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4AAD"/>
                </a:solidFill>
                <a:latin typeface="DejaVu Serif"/>
              </a:rPr>
              <a:t>II. Hợp chất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22535" y="3183506"/>
            <a:ext cx="519022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Đơn chất là những chất được tạo nên từ </a:t>
            </a:r>
            <a:r>
              <a:rPr lang="en-US" sz="3400">
                <a:solidFill>
                  <a:srgbClr val="008037"/>
                </a:solidFill>
                <a:latin typeface="Noto Sans Bold Italics"/>
              </a:rPr>
              <a:t>một nguyên tố hóa học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27601" y="3183506"/>
            <a:ext cx="5889756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 Italics"/>
              </a:rPr>
              <a:t>Hợp chất là những chất được tạo nên từ </a:t>
            </a:r>
            <a:r>
              <a:rPr lang="en-US" sz="3400">
                <a:solidFill>
                  <a:srgbClr val="008037"/>
                </a:solidFill>
                <a:latin typeface="Noto Sans Bold Italics"/>
              </a:rPr>
              <a:t>hai nguyên tố hóa học trở lên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80790" y="5337582"/>
            <a:ext cx="6011331" cy="227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1"/>
              </a:lnSpc>
            </a:pPr>
            <a:r>
              <a:rPr lang="en-US" sz="2143">
                <a:solidFill>
                  <a:srgbClr val="000000"/>
                </a:solidFill>
                <a:latin typeface="Noto Sans Bold"/>
              </a:rPr>
              <a:t>Gồm 2 loại:</a:t>
            </a:r>
          </a:p>
          <a:p>
            <a:pPr algn="just">
              <a:lnSpc>
                <a:spcPts val="3001"/>
              </a:lnSpc>
            </a:pPr>
            <a:r>
              <a:rPr lang="en-US" sz="2143">
                <a:solidFill>
                  <a:srgbClr val="000000"/>
                </a:solidFill>
                <a:latin typeface="Noto Sans Bold"/>
              </a:rPr>
              <a:t>+ </a:t>
            </a:r>
            <a:r>
              <a:rPr lang="en-US" sz="2143">
                <a:solidFill>
                  <a:srgbClr val="FD0001"/>
                </a:solidFill>
                <a:latin typeface="Noto Sans Bold"/>
              </a:rPr>
              <a:t>Kim loại:</a:t>
            </a:r>
            <a:r>
              <a:rPr lang="en-US" sz="2143">
                <a:solidFill>
                  <a:srgbClr val="000000"/>
                </a:solidFill>
                <a:latin typeface="Noto Sans Bold"/>
              </a:rPr>
              <a:t> có khả năng dẫn điện, dẫn nhiệt, có ánh kim,...</a:t>
            </a:r>
          </a:p>
          <a:p>
            <a:pPr algn="just">
              <a:lnSpc>
                <a:spcPts val="3001"/>
              </a:lnSpc>
            </a:pPr>
            <a:r>
              <a:rPr lang="en-US" sz="2143">
                <a:solidFill>
                  <a:srgbClr val="000000"/>
                </a:solidFill>
                <a:latin typeface="Noto Sans Bold"/>
              </a:rPr>
              <a:t>+ </a:t>
            </a:r>
            <a:r>
              <a:rPr lang="en-US" sz="2143">
                <a:solidFill>
                  <a:srgbClr val="5E17EB"/>
                </a:solidFill>
                <a:latin typeface="Noto Sans Bold"/>
              </a:rPr>
              <a:t>Phi kim:</a:t>
            </a:r>
            <a:r>
              <a:rPr lang="en-US" sz="2143">
                <a:solidFill>
                  <a:srgbClr val="000000"/>
                </a:solidFill>
                <a:latin typeface="Noto Sans Bold"/>
              </a:rPr>
              <a:t> không có khả năng dẫn điện, dẫn nhiệt, không có ánh kim (trừ C dẫn điện được)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62595" y="5456455"/>
            <a:ext cx="4019767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Noto Sans Bold"/>
              </a:rPr>
              <a:t>Gồm 2 loại: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Bold"/>
              </a:rPr>
              <a:t>+ Hợp chất </a:t>
            </a:r>
            <a:r>
              <a:rPr lang="en-US" sz="3399">
                <a:solidFill>
                  <a:srgbClr val="008037"/>
                </a:solidFill>
                <a:latin typeface="Noto Sans Bold"/>
              </a:rPr>
              <a:t>vô cơ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ans Bold"/>
              </a:rPr>
              <a:t>+ Hợp chất </a:t>
            </a:r>
            <a:r>
              <a:rPr lang="en-US" sz="3399">
                <a:solidFill>
                  <a:srgbClr val="A72834"/>
                </a:solidFill>
                <a:latin typeface="Noto Sans Bold"/>
              </a:rPr>
              <a:t>hữu cơ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806</Words>
  <Application>Microsoft Office PowerPoint</Application>
  <PresentationFormat>Custom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DejaVu Serif Bold</vt:lpstr>
      <vt:lpstr>Amatic SC</vt:lpstr>
      <vt:lpstr>Noto Sans Bold Italics</vt:lpstr>
      <vt:lpstr>Noto Serif Display Black Italics</vt:lpstr>
      <vt:lpstr>DejaVu Serif Bold Italics</vt:lpstr>
      <vt:lpstr>DejaVu Serif</vt:lpstr>
      <vt:lpstr>Noto Sans</vt:lpstr>
      <vt:lpstr>Noto Sans Italics</vt:lpstr>
      <vt:lpstr>Calibri</vt:lpstr>
      <vt:lpstr>Noto Sans Bold</vt:lpstr>
      <vt:lpstr>Barlow SemiCondensed Bold Bold</vt:lpstr>
      <vt:lpstr>Noto Serif Display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1. Nguyên tố hóa học là tập hợp các nguyên tử cùng loại có cùng</dc:title>
  <dc:creator>Administrator</dc:creator>
  <cp:lastModifiedBy>AutoBVT</cp:lastModifiedBy>
  <cp:revision>6</cp:revision>
  <dcterms:created xsi:type="dcterms:W3CDTF">2006-08-16T00:00:00Z</dcterms:created>
  <dcterms:modified xsi:type="dcterms:W3CDTF">2021-10-05T03:26:19Z</dcterms:modified>
  <dc:identifier>DAEiKrglYLM</dc:identifier>
</cp:coreProperties>
</file>