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4" r:id="rId2"/>
    <p:sldId id="287" r:id="rId3"/>
    <p:sldId id="288" r:id="rId4"/>
    <p:sldId id="261" r:id="rId5"/>
    <p:sldId id="260" r:id="rId6"/>
    <p:sldId id="282" r:id="rId7"/>
    <p:sldId id="283" r:id="rId8"/>
    <p:sldId id="263" r:id="rId9"/>
    <p:sldId id="285" r:id="rId10"/>
    <p:sldId id="290" r:id="rId11"/>
    <p:sldId id="291" r:id="rId12"/>
    <p:sldId id="289" r:id="rId13"/>
    <p:sldId id="266" r:id="rId14"/>
    <p:sldId id="295" r:id="rId15"/>
    <p:sldId id="292" r:id="rId16"/>
    <p:sldId id="276" r:id="rId17"/>
    <p:sldId id="279" r:id="rId18"/>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A0000"/>
    <a:srgbClr val="0A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BA6BE-2538-4A37-A5CB-33B2D1712378}" type="datetimeFigureOut">
              <a:rPr lang="vi-VN" smtClean="0"/>
              <a:pPr/>
              <a:t>05/11/2021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96636-A10A-4047-818C-46D097A3062B}" type="slidenum">
              <a:rPr lang="vi-VN" smtClean="0"/>
              <a:pPr/>
              <a:t>‹#›</a:t>
            </a:fld>
            <a:endParaRPr lang="vi-VN"/>
          </a:p>
        </p:txBody>
      </p:sp>
    </p:spTree>
    <p:extLst>
      <p:ext uri="{BB962C8B-B14F-4D97-AF65-F5344CB8AC3E}">
        <p14:creationId xmlns:p14="http://schemas.microsoft.com/office/powerpoint/2010/main" val="427566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E4FD253-D09F-472B-9CEB-19A87DF7AFF5}" type="datetimeFigureOut">
              <a:rPr lang="vi-VN" smtClean="0"/>
              <a:pPr/>
              <a:t>05/11/2021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4958E3-2DA8-4FB3-BE92-815A2695C15F}" type="slidenum">
              <a:rPr lang="vi-VN" smtClean="0"/>
              <a:pPr/>
              <a:t>‹#›</a:t>
            </a:fld>
            <a:endParaRPr lang="vi-VN"/>
          </a:p>
        </p:txBody>
      </p:sp>
    </p:spTree>
    <p:extLst>
      <p:ext uri="{BB962C8B-B14F-4D97-AF65-F5344CB8AC3E}">
        <p14:creationId xmlns:p14="http://schemas.microsoft.com/office/powerpoint/2010/main" val="167923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E4FD253-D09F-472B-9CEB-19A87DF7AFF5}" type="datetimeFigureOut">
              <a:rPr lang="vi-VN" smtClean="0"/>
              <a:pPr/>
              <a:t>05/11/2021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4958E3-2DA8-4FB3-BE92-815A2695C15F}" type="slidenum">
              <a:rPr lang="vi-VN" smtClean="0"/>
              <a:pPr/>
              <a:t>‹#›</a:t>
            </a:fld>
            <a:endParaRPr lang="vi-VN"/>
          </a:p>
        </p:txBody>
      </p:sp>
    </p:spTree>
    <p:extLst>
      <p:ext uri="{BB962C8B-B14F-4D97-AF65-F5344CB8AC3E}">
        <p14:creationId xmlns:p14="http://schemas.microsoft.com/office/powerpoint/2010/main" val="14274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E4FD253-D09F-472B-9CEB-19A87DF7AFF5}" type="datetimeFigureOut">
              <a:rPr lang="vi-VN" smtClean="0"/>
              <a:pPr/>
              <a:t>05/11/2021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4958E3-2DA8-4FB3-BE92-815A2695C15F}" type="slidenum">
              <a:rPr lang="vi-VN" smtClean="0"/>
              <a:pPr/>
              <a:t>‹#›</a:t>
            </a:fld>
            <a:endParaRPr lang="vi-VN"/>
          </a:p>
        </p:txBody>
      </p:sp>
    </p:spTree>
    <p:extLst>
      <p:ext uri="{BB962C8B-B14F-4D97-AF65-F5344CB8AC3E}">
        <p14:creationId xmlns:p14="http://schemas.microsoft.com/office/powerpoint/2010/main" val="162889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E4FD253-D09F-472B-9CEB-19A87DF7AFF5}" type="datetimeFigureOut">
              <a:rPr lang="vi-VN" smtClean="0"/>
              <a:pPr/>
              <a:t>05/11/2021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4958E3-2DA8-4FB3-BE92-815A2695C15F}" type="slidenum">
              <a:rPr lang="vi-VN" smtClean="0"/>
              <a:pPr/>
              <a:t>‹#›</a:t>
            </a:fld>
            <a:endParaRPr lang="vi-VN"/>
          </a:p>
        </p:txBody>
      </p:sp>
    </p:spTree>
    <p:extLst>
      <p:ext uri="{BB962C8B-B14F-4D97-AF65-F5344CB8AC3E}">
        <p14:creationId xmlns:p14="http://schemas.microsoft.com/office/powerpoint/2010/main" val="69857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FD253-D09F-472B-9CEB-19A87DF7AFF5}" type="datetimeFigureOut">
              <a:rPr lang="vi-VN" smtClean="0"/>
              <a:pPr/>
              <a:t>05/11/2021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F4958E3-2DA8-4FB3-BE92-815A2695C15F}" type="slidenum">
              <a:rPr lang="vi-VN" smtClean="0"/>
              <a:pPr/>
              <a:t>‹#›</a:t>
            </a:fld>
            <a:endParaRPr lang="vi-VN"/>
          </a:p>
        </p:txBody>
      </p:sp>
    </p:spTree>
    <p:extLst>
      <p:ext uri="{BB962C8B-B14F-4D97-AF65-F5344CB8AC3E}">
        <p14:creationId xmlns:p14="http://schemas.microsoft.com/office/powerpoint/2010/main" val="44460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E4FD253-D09F-472B-9CEB-19A87DF7AFF5}" type="datetimeFigureOut">
              <a:rPr lang="vi-VN" smtClean="0"/>
              <a:pPr/>
              <a:t>05/11/2021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F4958E3-2DA8-4FB3-BE92-815A2695C15F}" type="slidenum">
              <a:rPr lang="vi-VN" smtClean="0"/>
              <a:pPr/>
              <a:t>‹#›</a:t>
            </a:fld>
            <a:endParaRPr lang="vi-VN"/>
          </a:p>
        </p:txBody>
      </p:sp>
    </p:spTree>
    <p:extLst>
      <p:ext uri="{BB962C8B-B14F-4D97-AF65-F5344CB8AC3E}">
        <p14:creationId xmlns:p14="http://schemas.microsoft.com/office/powerpoint/2010/main" val="273277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E4FD253-D09F-472B-9CEB-19A87DF7AFF5}" type="datetimeFigureOut">
              <a:rPr lang="vi-VN" smtClean="0"/>
              <a:pPr/>
              <a:t>05/11/2021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F4958E3-2DA8-4FB3-BE92-815A2695C15F}" type="slidenum">
              <a:rPr lang="vi-VN" smtClean="0"/>
              <a:pPr/>
              <a:t>‹#›</a:t>
            </a:fld>
            <a:endParaRPr lang="vi-VN"/>
          </a:p>
        </p:txBody>
      </p:sp>
    </p:spTree>
    <p:extLst>
      <p:ext uri="{BB962C8B-B14F-4D97-AF65-F5344CB8AC3E}">
        <p14:creationId xmlns:p14="http://schemas.microsoft.com/office/powerpoint/2010/main" val="53957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E4FD253-D09F-472B-9CEB-19A87DF7AFF5}" type="datetimeFigureOut">
              <a:rPr lang="vi-VN" smtClean="0"/>
              <a:pPr/>
              <a:t>05/11/2021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F4958E3-2DA8-4FB3-BE92-815A2695C15F}" type="slidenum">
              <a:rPr lang="vi-VN" smtClean="0"/>
              <a:pPr/>
              <a:t>‹#›</a:t>
            </a:fld>
            <a:endParaRPr lang="vi-VN"/>
          </a:p>
        </p:txBody>
      </p:sp>
    </p:spTree>
    <p:extLst>
      <p:ext uri="{BB962C8B-B14F-4D97-AF65-F5344CB8AC3E}">
        <p14:creationId xmlns:p14="http://schemas.microsoft.com/office/powerpoint/2010/main" val="286955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FD253-D09F-472B-9CEB-19A87DF7AFF5}" type="datetimeFigureOut">
              <a:rPr lang="vi-VN" smtClean="0"/>
              <a:pPr/>
              <a:t>05/11/2021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F4958E3-2DA8-4FB3-BE92-815A2695C15F}" type="slidenum">
              <a:rPr lang="vi-VN" smtClean="0"/>
              <a:pPr/>
              <a:t>‹#›</a:t>
            </a:fld>
            <a:endParaRPr lang="vi-VN"/>
          </a:p>
        </p:txBody>
      </p:sp>
    </p:spTree>
    <p:extLst>
      <p:ext uri="{BB962C8B-B14F-4D97-AF65-F5344CB8AC3E}">
        <p14:creationId xmlns:p14="http://schemas.microsoft.com/office/powerpoint/2010/main" val="60697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FD253-D09F-472B-9CEB-19A87DF7AFF5}" type="datetimeFigureOut">
              <a:rPr lang="vi-VN" smtClean="0"/>
              <a:pPr/>
              <a:t>05/11/2021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F4958E3-2DA8-4FB3-BE92-815A2695C15F}" type="slidenum">
              <a:rPr lang="vi-VN" smtClean="0"/>
              <a:pPr/>
              <a:t>‹#›</a:t>
            </a:fld>
            <a:endParaRPr lang="vi-VN"/>
          </a:p>
        </p:txBody>
      </p:sp>
    </p:spTree>
    <p:extLst>
      <p:ext uri="{BB962C8B-B14F-4D97-AF65-F5344CB8AC3E}">
        <p14:creationId xmlns:p14="http://schemas.microsoft.com/office/powerpoint/2010/main" val="91829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FD253-D09F-472B-9CEB-19A87DF7AFF5}" type="datetimeFigureOut">
              <a:rPr lang="vi-VN" smtClean="0"/>
              <a:pPr/>
              <a:t>05/11/2021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F4958E3-2DA8-4FB3-BE92-815A2695C15F}" type="slidenum">
              <a:rPr lang="vi-VN" smtClean="0"/>
              <a:pPr/>
              <a:t>‹#›</a:t>
            </a:fld>
            <a:endParaRPr lang="vi-VN"/>
          </a:p>
        </p:txBody>
      </p:sp>
    </p:spTree>
    <p:extLst>
      <p:ext uri="{BB962C8B-B14F-4D97-AF65-F5344CB8AC3E}">
        <p14:creationId xmlns:p14="http://schemas.microsoft.com/office/powerpoint/2010/main" val="398721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FD253-D09F-472B-9CEB-19A87DF7AFF5}" type="datetimeFigureOut">
              <a:rPr lang="vi-VN" smtClean="0"/>
              <a:pPr/>
              <a:t>05/11/2021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958E3-2DA8-4FB3-BE92-815A2695C15F}" type="slidenum">
              <a:rPr lang="vi-VN" smtClean="0"/>
              <a:pPr/>
              <a:t>‹#›</a:t>
            </a:fld>
            <a:endParaRPr lang="vi-VN"/>
          </a:p>
        </p:txBody>
      </p:sp>
    </p:spTree>
    <p:extLst>
      <p:ext uri="{BB962C8B-B14F-4D97-AF65-F5344CB8AC3E}">
        <p14:creationId xmlns:p14="http://schemas.microsoft.com/office/powerpoint/2010/main" val="1660181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jpeg"/><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Admin\Desktop\B&#224;i%20gi&#7843;ng%20h&#243;a%208\S&#7855;t%20t&#225;c%20d&#7909;ng%20v&#7899;i%20l&#432;u%20hu&#7923;nh\S&#7855;t%20t&#225;c%20d&#7909;ng%20v&#7899;i%20l&#432;u%20hu&#7923;nh.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a:stretch>
            <a:fillRect/>
          </a:stretch>
        </p:blipFill>
        <p:spPr>
          <a:xfrm>
            <a:off x="0" y="952500"/>
            <a:ext cx="9144000" cy="5143500"/>
          </a:xfrm>
          <a:prstGeom prst="rect">
            <a:avLst/>
          </a:prstGeom>
        </p:spPr>
      </p:pic>
      <p:sp>
        <p:nvSpPr>
          <p:cNvPr id="4" name="TextBox 3"/>
          <p:cNvSpPr txBox="1"/>
          <p:nvPr/>
        </p:nvSpPr>
        <p:spPr>
          <a:xfrm>
            <a:off x="2133600" y="2438400"/>
            <a:ext cx="4876800" cy="221599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600" b="1" dirty="0" smtClean="0">
                <a:latin typeface="Times New Roman" pitchFamily="18" charset="0"/>
                <a:cs typeface="Times New Roman" pitchFamily="18" charset="0"/>
              </a:rPr>
              <a:t>CHƯƠNG II: </a:t>
            </a:r>
          </a:p>
          <a:p>
            <a:pPr algn="ctr"/>
            <a:r>
              <a:rPr lang="en-US" sz="4600" b="1" dirty="0" smtClean="0">
                <a:latin typeface="Times New Roman" pitchFamily="18" charset="0"/>
                <a:cs typeface="Times New Roman" pitchFamily="18" charset="0"/>
              </a:rPr>
              <a:t>PHẢN ỨNG </a:t>
            </a:r>
          </a:p>
          <a:p>
            <a:pPr algn="ctr"/>
            <a:r>
              <a:rPr lang="en-US" sz="4600" b="1" dirty="0" smtClean="0">
                <a:latin typeface="Times New Roman" pitchFamily="18" charset="0"/>
                <a:cs typeface="Times New Roman" pitchFamily="18" charset="0"/>
              </a:rPr>
              <a:t>HÓA HỌC</a:t>
            </a:r>
            <a:endParaRPr lang="en-US" sz="4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2697162"/>
          </a:xfrm>
        </p:spPr>
        <p:txBody>
          <a:bodyPr>
            <a:normAutofit/>
          </a:bodyPr>
          <a:lstStyle/>
          <a:p>
            <a:pPr algn="l"/>
            <a:r>
              <a:rPr lang="en-US" sz="2800" b="1" dirty="0" err="1" smtClean="0">
                <a:latin typeface="Times New Roman" pitchFamily="18" charset="0"/>
                <a:cs typeface="Times New Roman" pitchFamily="18" charset="0"/>
              </a:rPr>
              <a:t>Thí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r>
              <a:rPr lang="en-US" sz="2800" b="1" dirty="0" smtClean="0">
                <a:latin typeface="Times New Roman" pitchFamily="18" charset="0"/>
                <a:cs typeface="Times New Roman" pitchFamily="18" charset="0"/>
              </a:rPr>
              <a:t> 2: Dung </a:t>
            </a:r>
            <a:r>
              <a:rPr lang="en-US" sz="2800" b="1" dirty="0" err="1" smtClean="0">
                <a:latin typeface="Times New Roman" pitchFamily="18" charset="0"/>
                <a:cs typeface="Times New Roman" pitchFamily="18" charset="0"/>
              </a:rPr>
              <a:t>dịch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HCl</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kẽm</a:t>
            </a:r>
            <a:r>
              <a:rPr lang="en-US" sz="2800" b="1" dirty="0" smtClean="0">
                <a:latin typeface="Times New Roman" pitchFamily="18" charset="0"/>
                <a:cs typeface="Times New Roman" pitchFamily="18" charset="0"/>
              </a:rPr>
              <a:t> (Zn)</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hành</a:t>
            </a:r>
            <a:r>
              <a:rPr lang="en-US" sz="2800" b="1" dirty="0" smtClean="0">
                <a:latin typeface="Times New Roman" pitchFamily="18" charset="0"/>
                <a:cs typeface="Times New Roman" pitchFamily="18" charset="0"/>
              </a:rPr>
              <a:t>:</a:t>
            </a:r>
            <a:br>
              <a:rPr lang="en-US" sz="2800" b="1"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Lấy</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mẩu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kẽm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nhỏ</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Cho </a:t>
            </a:r>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3-5 ml dung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tượng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điền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vào</a:t>
            </a:r>
            <a:r>
              <a:rPr lang="en-US" sz="2800" b="1" dirty="0" smtClean="0">
                <a:latin typeface="Times New Roman" pitchFamily="18" charset="0"/>
                <a:cs typeface="Times New Roman" pitchFamily="18" charset="0"/>
              </a:rPr>
              <a:t> PHT.</a:t>
            </a:r>
            <a:br>
              <a:rPr lang="en-US" sz="2800" b="1" dirty="0" smtClean="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
        <p:nvSpPr>
          <p:cNvPr id="9" name="Title 1"/>
          <p:cNvSpPr txBox="1">
            <a:spLocks/>
          </p:cNvSpPr>
          <p:nvPr/>
        </p:nvSpPr>
        <p:spPr>
          <a:xfrm>
            <a:off x="457200" y="3094038"/>
            <a:ext cx="8534400" cy="2697162"/>
          </a:xfrm>
          <a:prstGeom prst="rect">
            <a:avLst/>
          </a:prstGeom>
        </p:spPr>
        <p:txBody>
          <a:bodyPr vert="horz" lIns="91440" tIns="45720" rIns="91440" bIns="45720" rtlCol="0" anchor="ctr">
            <a:noAutofit/>
          </a:bodyPr>
          <a:lstStyle/>
          <a:p>
            <a:pPr lvl="0">
              <a:spcBef>
                <a:spcPct val="0"/>
              </a:spcBef>
            </a:pP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Thí</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nghiệm</a:t>
            </a:r>
            <a:r>
              <a:rPr kumimoji="0" lang="en-US" sz="2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3</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Dung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dịch</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CuCl</a:t>
            </a:r>
            <a:r>
              <a:rPr kumimoji="0" lang="en-US" sz="2800" b="1" i="0" u="none" strike="noStrike" kern="1200" cap="none" spc="0" normalizeH="0" baseline="-25000" noProof="0" dirty="0" smtClean="0">
                <a:ln>
                  <a:noFill/>
                </a:ln>
                <a:solidFill>
                  <a:schemeClr val="tx1"/>
                </a:solidFill>
                <a:effectLst/>
                <a:uLnTx/>
                <a:uFillTx/>
                <a:latin typeface="Times New Roman" pitchFamily="18" charset="0"/>
                <a:ea typeface="+mj-ea"/>
                <a:cs typeface="Times New Roman" pitchFamily="18" charset="0"/>
              </a:rPr>
              <a:t>2</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tác</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dụng</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với</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dung</a:t>
            </a:r>
            <a:r>
              <a:rPr kumimoji="0" lang="en-US" sz="2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dịch</a:t>
            </a:r>
            <a:r>
              <a:rPr kumimoji="0" lang="en-US" sz="2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NaOH</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Cách</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tiến</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hành</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b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Cho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khoảng</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3-5 ml dung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dịch</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NaOH</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vào</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ống</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nghiệm</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Nhỏ</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vài</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giọt</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dung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dịch</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lang="en-US" sz="2800" dirty="0" smtClean="0">
                <a:latin typeface="Times New Roman" pitchFamily="18" charset="0"/>
                <a:cs typeface="Times New Roman" pitchFamily="18" charset="0"/>
              </a:rPr>
              <a:t>CuCl</a:t>
            </a:r>
            <a:r>
              <a:rPr lang="en-US" sz="2800" baseline="-25000" dirty="0" smtClean="0">
                <a:latin typeface="Times New Roman" pitchFamily="18" charset="0"/>
                <a:cs typeface="Times New Roman" pitchFamily="18" charset="0"/>
              </a:rPr>
              <a:t>2</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vào</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ống</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nghiệm</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đó</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Quan</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sát</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hiện</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tượng</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xảy</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ra</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và</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điền</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vào</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PHT.</a:t>
            </a:r>
            <a:b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PNG"/>
          <p:cNvPicPr>
            <a:picLocks noChangeAspect="1"/>
          </p:cNvPicPr>
          <p:nvPr/>
        </p:nvPicPr>
        <p:blipFill>
          <a:blip r:embed="rId2"/>
          <a:srcRect l="1396" r="4214"/>
          <a:stretch>
            <a:fillRect/>
          </a:stretch>
        </p:blipFill>
        <p:spPr>
          <a:xfrm>
            <a:off x="0" y="304799"/>
            <a:ext cx="9081478" cy="632460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4524315"/>
          </a:xfrm>
          <a:prstGeom prst="rect">
            <a:avLst/>
          </a:prstGeom>
        </p:spPr>
        <p:txBody>
          <a:bodyPr wrap="square">
            <a:spAutoFit/>
          </a:bodyPr>
          <a:lstStyle/>
          <a:p>
            <a:pPr algn="ctr"/>
            <a:r>
              <a:rPr lang="en-US" sz="3200" b="1" dirty="0" err="1" smtClean="0">
                <a:latin typeface="Times New Roman" pitchFamily="18" charset="0"/>
                <a:cs typeface="Times New Roman" pitchFamily="18" charset="0"/>
              </a:rPr>
              <a:t>Vận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dụng</a:t>
            </a:r>
            <a:endParaRPr lang="en-US" sz="3200" b="1" dirty="0" smtClean="0">
              <a:latin typeface="Times New Roman" pitchFamily="18" charset="0"/>
              <a:cs typeface="Times New Roman" pitchFamily="18" charset="0"/>
            </a:endParaRPr>
          </a:p>
          <a:p>
            <a:pPr algn="just"/>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1:</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Cồn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lọ</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bay </a:t>
            </a:r>
            <a:r>
              <a:rPr lang="en-US" sz="3200" dirty="0" err="1" smtClean="0">
                <a:latin typeface="Times New Roman" pitchFamily="18" charset="0"/>
                <a:cs typeface="Times New Roman" pitchFamily="18" charset="0"/>
              </a:rPr>
              <a:t>hơi</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Lưu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huỳnh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mùi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hắc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huỳnh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đioxit</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c)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chớp</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d)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đinh</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Rectangle 2"/>
          <p:cNvSpPr/>
          <p:nvPr/>
        </p:nvSpPr>
        <p:spPr>
          <a:xfrm>
            <a:off x="457200" y="5200471"/>
            <a:ext cx="83058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tượng</a:t>
            </a:r>
            <a:r>
              <a:rPr lang="en-US" sz="3600" dirty="0" smtClean="0">
                <a:solidFill>
                  <a:srgbClr val="FF0000"/>
                </a:solidFill>
                <a:latin typeface="Times New Roman" pitchFamily="18" charset="0"/>
                <a:cs typeface="Times New Roman" pitchFamily="18" charset="0"/>
              </a:rPr>
              <a:t> b) </a:t>
            </a:r>
            <a:r>
              <a:rPr lang="en-US" sz="3600" dirty="0" err="1" smtClean="0">
                <a:solidFill>
                  <a:srgbClr val="FF0000"/>
                </a:solidFill>
                <a:latin typeface="Times New Roman" pitchFamily="18" charset="0"/>
                <a:cs typeface="Times New Roman" pitchFamily="18" charset="0"/>
              </a:rPr>
              <a:t>là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tượng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gì</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Vì</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sao</a:t>
            </a:r>
            <a:r>
              <a:rPr lang="en-US" sz="3600" dirty="0" smtClean="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imagesCA6MRO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4" y="1"/>
            <a:ext cx="4541646" cy="35730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3" y="3722276"/>
            <a:ext cx="4392488" cy="330712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81400" y="228600"/>
            <a:ext cx="1712912" cy="830997"/>
          </a:xfrm>
          <a:prstGeom prst="rect">
            <a:avLst/>
          </a:prstGeom>
          <a:noFill/>
        </p:spPr>
        <p:txBody>
          <a:bodyPr wrap="square" rtlCol="0">
            <a:spAutoFit/>
          </a:bodyPr>
          <a:lstStyle/>
          <a:p>
            <a:pPr algn="ctr"/>
            <a:r>
              <a:rPr lang="en-US" sz="2400" dirty="0" err="1" smtClean="0">
                <a:solidFill>
                  <a:srgbClr val="FF0000"/>
                </a:solidFill>
                <a:latin typeface="Times New Roman" pitchFamily="18" charset="0"/>
                <a:cs typeface="Times New Roman" pitchFamily="18" charset="0"/>
              </a:rPr>
              <a:t>Hiện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tượng</a:t>
            </a:r>
            <a:r>
              <a:rPr lang="en-US" sz="2400" dirty="0" smtClean="0">
                <a:solidFill>
                  <a:srgbClr val="FF0000"/>
                </a:solidFill>
                <a:latin typeface="Times New Roman" pitchFamily="18" charset="0"/>
                <a:cs typeface="Times New Roman" pitchFamily="18" charset="0"/>
              </a:rPr>
              <a:t> vật lí</a:t>
            </a:r>
            <a:endParaRPr lang="vi-VN" sz="2400" dirty="0">
              <a:solidFill>
                <a:srgbClr val="FF0000"/>
              </a:solidFill>
              <a:latin typeface="Times New Roman" pitchFamily="18" charset="0"/>
              <a:cs typeface="Times New Roman" pitchFamily="18" charset="0"/>
            </a:endParaRPr>
          </a:p>
        </p:txBody>
      </p:sp>
      <p:sp>
        <p:nvSpPr>
          <p:cNvPr id="7" name="TextBox 6"/>
          <p:cNvSpPr txBox="1"/>
          <p:nvPr/>
        </p:nvSpPr>
        <p:spPr>
          <a:xfrm>
            <a:off x="4800600" y="1447800"/>
            <a:ext cx="4038600" cy="1077218"/>
          </a:xfrm>
          <a:prstGeom prst="rect">
            <a:avLst/>
          </a:prstGeom>
          <a:noFill/>
        </p:spPr>
        <p:txBody>
          <a:bodyPr wrap="square" rtlCol="0">
            <a:spAutoFit/>
          </a:bodyPr>
          <a:lstStyle/>
          <a:p>
            <a:r>
              <a:rPr lang="en-US" sz="3200" dirty="0" err="1" smtClean="0">
                <a:solidFill>
                  <a:srgbClr val="FF0000"/>
                </a:solidFill>
                <a:latin typeface="Times New Roman" pitchFamily="18" charset="0"/>
                <a:cs typeface="Times New Roman" pitchFamily="18" charset="0"/>
              </a:rPr>
              <a:t>Xác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định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đổi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trong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trường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hợp</a:t>
            </a:r>
            <a:endParaRPr lang="vi-VN" sz="3200" dirty="0">
              <a:solidFill>
                <a:srgbClr val="FF0000"/>
              </a:solidFill>
              <a:latin typeface="Times New Roman" pitchFamily="18" charset="0"/>
              <a:cs typeface="Times New Roman" pitchFamily="18" charset="0"/>
            </a:endParaRPr>
          </a:p>
        </p:txBody>
      </p:sp>
      <p:sp>
        <p:nvSpPr>
          <p:cNvPr id="8" name="TextBox 7"/>
          <p:cNvSpPr txBox="1"/>
          <p:nvPr/>
        </p:nvSpPr>
        <p:spPr>
          <a:xfrm>
            <a:off x="4355976" y="2996952"/>
            <a:ext cx="3492624"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Hiện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tượng</a:t>
            </a:r>
            <a:r>
              <a:rPr lang="en-US" sz="2400" dirty="0" smtClean="0">
                <a:solidFill>
                  <a:srgbClr val="FF0000"/>
                </a:solidFill>
                <a:latin typeface="Times New Roman" pitchFamily="18" charset="0"/>
                <a:cs typeface="Times New Roman" pitchFamily="18" charset="0"/>
              </a:rPr>
              <a:t> hóa học</a:t>
            </a:r>
            <a:endParaRPr lang="vi-VN" sz="2400" dirty="0">
              <a:solidFill>
                <a:srgbClr val="FF0000"/>
              </a:solidFill>
              <a:latin typeface="Times New Roman" pitchFamily="18" charset="0"/>
              <a:cs typeface="Times New Roman" pitchFamily="18" charset="0"/>
            </a:endParaRPr>
          </a:p>
        </p:txBody>
      </p:sp>
      <p:sp>
        <p:nvSpPr>
          <p:cNvPr id="9" name="TextBox 8"/>
          <p:cNvSpPr txBox="1"/>
          <p:nvPr/>
        </p:nvSpPr>
        <p:spPr>
          <a:xfrm>
            <a:off x="0" y="3429000"/>
            <a:ext cx="1656184" cy="830997"/>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Hiện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tượng</a:t>
            </a:r>
            <a:r>
              <a:rPr lang="en-US" sz="2400" dirty="0" smtClean="0">
                <a:solidFill>
                  <a:srgbClr val="FF0000"/>
                </a:solidFill>
                <a:latin typeface="Times New Roman" pitchFamily="18" charset="0"/>
                <a:cs typeface="Times New Roman" pitchFamily="18" charset="0"/>
              </a:rPr>
              <a:t> hóa học</a:t>
            </a:r>
            <a:endParaRPr lang="vi-VN" sz="2400" dirty="0">
              <a:solidFill>
                <a:srgbClr val="FF0000"/>
              </a:solidFill>
              <a:latin typeface="Times New Roman" pitchFamily="18" charset="0"/>
              <a:cs typeface="Times New Roman" pitchFamily="18" charset="0"/>
            </a:endParaRPr>
          </a:p>
        </p:txBody>
      </p:sp>
      <p:pic>
        <p:nvPicPr>
          <p:cNvPr id="10"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91000" y="3430513"/>
            <a:ext cx="4953000" cy="3369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57919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randombar(horizontal)">
                                      <p:cBhvr>
                                        <p:cTn id="11" dur="1000"/>
                                        <p:tgtEl>
                                          <p:spTgt spid="3074"/>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1000"/>
                                        <p:tgtEl>
                                          <p:spTgt spid="2"/>
                                        </p:tgtEl>
                                      </p:cBhvr>
                                    </p:animEffec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3074"/>
                    </p:tgtEl>
                  </p:cond>
                </p:stCondLst>
                <p:endSync evt="end" delay="0">
                  <p:rtn val="all"/>
                </p:endSync>
                <p:childTnLst>
                  <p:par>
                    <p:cTn id="23" fill="hold">
                      <p:stCondLst>
                        <p:cond delay="0"/>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1000"/>
                                        <p:tgtEl>
                                          <p:spTgt spid="9"/>
                                        </p:tgtEl>
                                      </p:cBhvr>
                                    </p:animEffect>
                                  </p:childTnLst>
                                </p:cTn>
                              </p:par>
                            </p:childTnLst>
                          </p:cTn>
                        </p:par>
                      </p:childTnLst>
                    </p:cTn>
                  </p:par>
                </p:childTnLst>
              </p:cTn>
              <p:nextCondLst>
                <p:cond evt="onClick" delay="0">
                  <p:tgtEl>
                    <p:spTgt spid="3074"/>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1000"/>
                                        <p:tgtEl>
                                          <p:spTgt spid="8"/>
                                        </p:tgtEl>
                                      </p:cBhvr>
                                    </p:animEffect>
                                  </p:childTnLst>
                                </p:cTn>
                              </p:par>
                            </p:childTnLst>
                          </p:cTn>
                        </p:par>
                      </p:childTnLst>
                    </p:cTn>
                  </p:par>
                </p:childTnLst>
              </p:cTn>
              <p:nextCondLst>
                <p:cond evt="onClick" delay="0">
                  <p:tgtEl>
                    <p:spTgt spid="10"/>
                  </p:tgtEl>
                </p:cond>
              </p:nextCondLst>
            </p:seq>
          </p:childTnLst>
        </p:cTn>
      </p:par>
    </p:tnLst>
    <p:bldLst>
      <p:bldP spid="2"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anghop-1-1565495839987.gif"/>
          <p:cNvPicPr>
            <a:picLocks noChangeAspect="1"/>
          </p:cNvPicPr>
          <p:nvPr/>
        </p:nvPicPr>
        <p:blipFill>
          <a:blip r:embed="rId2"/>
          <a:stretch>
            <a:fillRect/>
          </a:stretch>
        </p:blipFill>
        <p:spPr>
          <a:xfrm>
            <a:off x="0" y="838200"/>
            <a:ext cx="9144000" cy="5564350"/>
          </a:xfrm>
          <a:prstGeom prst="rect">
            <a:avLst/>
          </a:prstGeom>
        </p:spPr>
      </p:pic>
      <p:sp>
        <p:nvSpPr>
          <p:cNvPr id="3" name="Rectangle 2"/>
          <p:cNvSpPr/>
          <p:nvPr/>
        </p:nvSpPr>
        <p:spPr>
          <a:xfrm>
            <a:off x="0" y="152400"/>
            <a:ext cx="91440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i="1" dirty="0" err="1" smtClean="0">
                <a:solidFill>
                  <a:schemeClr val="tx1"/>
                </a:solidFill>
                <a:latin typeface="Times New Roman" pitchFamily="18" charset="0"/>
                <a:ea typeface="Calibri" pitchFamily="34" charset="0"/>
                <a:cs typeface="Times New Roman" pitchFamily="18" charset="0"/>
              </a:rPr>
              <a:t>Quá</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trình</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quang</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hợp</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là</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hiện</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tượng</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vật</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lí</a:t>
            </a:r>
            <a:r>
              <a:rPr lang="en-US" sz="2800" b="1" i="1" dirty="0" smtClean="0">
                <a:solidFill>
                  <a:schemeClr val="tx1"/>
                </a:solidFill>
                <a:latin typeface="Times New Roman" pitchFamily="18" charset="0"/>
                <a:ea typeface="Calibri" pitchFamily="34" charset="0"/>
                <a:cs typeface="Times New Roman" pitchFamily="18" charset="0"/>
              </a:rPr>
              <a:t> </a:t>
            </a:r>
          </a:p>
          <a:p>
            <a:pPr algn="ctr"/>
            <a:r>
              <a:rPr lang="en-US" sz="2800" b="1" i="1" dirty="0" smtClean="0">
                <a:solidFill>
                  <a:schemeClr val="tx1"/>
                </a:solidFill>
                <a:latin typeface="Times New Roman" pitchFamily="18" charset="0"/>
                <a:ea typeface="Calibri" pitchFamily="34" charset="0"/>
                <a:cs typeface="Times New Roman" pitchFamily="18" charset="0"/>
              </a:rPr>
              <a:t>hay </a:t>
            </a:r>
            <a:r>
              <a:rPr lang="en-US" sz="2800" b="1" i="1" dirty="0" err="1" smtClean="0">
                <a:solidFill>
                  <a:schemeClr val="tx1"/>
                </a:solidFill>
                <a:latin typeface="Times New Roman" pitchFamily="18" charset="0"/>
                <a:ea typeface="Calibri" pitchFamily="34" charset="0"/>
                <a:cs typeface="Times New Roman" pitchFamily="18" charset="0"/>
              </a:rPr>
              <a:t>hiện</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tượng</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hóa</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học</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Giải</a:t>
            </a:r>
            <a:r>
              <a:rPr lang="en-US" sz="2800" b="1" i="1" dirty="0" smtClean="0">
                <a:solidFill>
                  <a:schemeClr val="tx1"/>
                </a:solidFill>
                <a:latin typeface="Times New Roman" pitchFamily="18" charset="0"/>
                <a:ea typeface="Calibri" pitchFamily="34" charset="0"/>
                <a:cs typeface="Times New Roman" pitchFamily="18" charset="0"/>
              </a:rPr>
              <a:t> </a:t>
            </a:r>
            <a:r>
              <a:rPr lang="en-US" sz="2800" b="1" i="1" dirty="0" err="1" smtClean="0">
                <a:solidFill>
                  <a:schemeClr val="tx1"/>
                </a:solidFill>
                <a:latin typeface="Times New Roman" pitchFamily="18" charset="0"/>
                <a:ea typeface="Calibri" pitchFamily="34" charset="0"/>
                <a:cs typeface="Times New Roman" pitchFamily="18" charset="0"/>
              </a:rPr>
              <a:t>thích</a:t>
            </a:r>
            <a:r>
              <a:rPr lang="en-US" sz="2800" b="1" i="1" dirty="0" smtClean="0">
                <a:solidFill>
                  <a:schemeClr val="tx1"/>
                </a:solidFill>
                <a:latin typeface="Times New Roman" pitchFamily="18" charset="0"/>
                <a:ea typeface="Calibri" pitchFamily="34" charset="0"/>
                <a:cs typeface="Times New Roman" pitchFamily="18" charset="0"/>
              </a:rPr>
              <a:t>?</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381000" y="2514600"/>
          <a:ext cx="7169681" cy="4343400"/>
        </p:xfrm>
        <a:graphic>
          <a:graphicData uri="http://schemas.openxmlformats.org/presentationml/2006/ole">
            <mc:AlternateContent xmlns:mc="http://schemas.openxmlformats.org/markup-compatibility/2006">
              <mc:Choice xmlns:v="urn:schemas-microsoft-com:vml" Requires="v">
                <p:oleObj spid="_x0000_s1028" name="Slide" r:id="rId3" imgW="4570610" imgH="3427576" progId="PowerPoint.Slide.12">
                  <p:embed/>
                </p:oleObj>
              </mc:Choice>
              <mc:Fallback>
                <p:oleObj name="Slide" r:id="rId3" imgW="4570610" imgH="3427576" progId="PowerPoint.Slide.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14600"/>
                        <a:ext cx="7169681"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3"/>
          <p:cNvSpPr>
            <a:spLocks noChangeArrowheads="1"/>
          </p:cNvSpPr>
          <p:nvPr/>
        </p:nvSpPr>
        <p:spPr bwMode="auto">
          <a:xfrm>
            <a:off x="609600" y="228600"/>
            <a:ext cx="4114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1.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Lạc</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bị</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mốc</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là</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hiện</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tượng</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vật</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lí</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hay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hiện</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tượng</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hóa</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học</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Giải</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thích</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2.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Hiện</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tượng</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“Ma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trơi</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có</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phải</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là</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hiện</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tượng</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hóa</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học</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err="1" smtClean="0">
                <a:ln>
                  <a:noFill/>
                </a:ln>
                <a:solidFill>
                  <a:srgbClr val="0000FF"/>
                </a:solidFill>
                <a:effectLst/>
                <a:latin typeface="Times New Roman" pitchFamily="18" charset="0"/>
                <a:ea typeface="Calibri" pitchFamily="34" charset="0"/>
                <a:cs typeface="Times New Roman" pitchFamily="18" charset="0"/>
              </a:rPr>
              <a:t>không</a:t>
            </a:r>
            <a:r>
              <a:rPr kumimoji="0" lang="en-US" sz="2400" b="1" i="1"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tải xuống.jpg"/>
          <p:cNvPicPr>
            <a:picLocks noChangeAspect="1"/>
          </p:cNvPicPr>
          <p:nvPr/>
        </p:nvPicPr>
        <p:blipFill>
          <a:blip r:embed="rId5"/>
          <a:stretch>
            <a:fillRect/>
          </a:stretch>
        </p:blipFill>
        <p:spPr>
          <a:xfrm>
            <a:off x="4876800" y="152399"/>
            <a:ext cx="4038600" cy="251460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410200" y="4615408"/>
            <a:ext cx="2057400" cy="6858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Times New Roman" pitchFamily="18" charset="0"/>
              </a:rPr>
              <a:t>Có </a:t>
            </a:r>
            <a:r>
              <a:rPr lang="en-US" b="1" dirty="0" smtClean="0">
                <a:solidFill>
                  <a:schemeClr val="tx1"/>
                </a:solidFill>
                <a:latin typeface="Times New Roman" pitchFamily="18" charset="0"/>
              </a:rPr>
              <a:t> </a:t>
            </a:r>
            <a:r>
              <a:rPr lang="en-US" b="1" dirty="0">
                <a:solidFill>
                  <a:schemeClr val="tx1"/>
                </a:solidFill>
                <a:latin typeface="Times New Roman" pitchFamily="18" charset="0"/>
              </a:rPr>
              <a:t>tạo ra chất mới</a:t>
            </a:r>
            <a:endParaRPr lang="en-US" b="1" dirty="0">
              <a:solidFill>
                <a:schemeClr val="tx1"/>
              </a:solidFill>
            </a:endParaRPr>
          </a:p>
        </p:txBody>
      </p:sp>
      <p:sp>
        <p:nvSpPr>
          <p:cNvPr id="11" name="Rounded Rectangle 10"/>
          <p:cNvSpPr/>
          <p:nvPr/>
        </p:nvSpPr>
        <p:spPr>
          <a:xfrm>
            <a:off x="5419630" y="1087016"/>
            <a:ext cx="2057400" cy="6858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tx1"/>
                </a:solidFill>
                <a:latin typeface="Times New Roman" pitchFamily="18" charset="0"/>
              </a:rPr>
              <a:t>Không  </a:t>
            </a:r>
            <a:r>
              <a:rPr lang="en-US" b="1" dirty="0">
                <a:solidFill>
                  <a:schemeClr val="tx1"/>
                </a:solidFill>
                <a:latin typeface="Times New Roman" pitchFamily="18" charset="0"/>
              </a:rPr>
              <a:t>tạo ra chất mới</a:t>
            </a:r>
            <a:endParaRPr lang="en-US" b="1" dirty="0">
              <a:solidFill>
                <a:schemeClr val="tx1"/>
              </a:solidFill>
            </a:endParaRPr>
          </a:p>
        </p:txBody>
      </p:sp>
      <p:grpSp>
        <p:nvGrpSpPr>
          <p:cNvPr id="14" name="Group 13"/>
          <p:cNvGrpSpPr/>
          <p:nvPr/>
        </p:nvGrpSpPr>
        <p:grpSpPr>
          <a:xfrm>
            <a:off x="136673" y="2420889"/>
            <a:ext cx="2763558" cy="1817340"/>
            <a:chOff x="136673" y="2420889"/>
            <a:chExt cx="2763558" cy="1817340"/>
          </a:xfrm>
        </p:grpSpPr>
        <p:pic>
          <p:nvPicPr>
            <p:cNvPr id="12" name="Picture 8" descr="123"/>
            <p:cNvPicPr>
              <a:picLocks noChangeAspect="1" noChangeArrowheads="1"/>
            </p:cNvPicPr>
            <p:nvPr/>
          </p:nvPicPr>
          <p:blipFill>
            <a:blip r:embed="rId2">
              <a:extLst>
                <a:ext uri="{28A0092B-C50C-407E-A947-70E740481C1C}">
                  <a14:useLocalDpi xmlns:a14="http://schemas.microsoft.com/office/drawing/2010/main" val="0"/>
                </a:ext>
              </a:extLst>
            </a:blip>
            <a:srcRect r="2731" b="8449"/>
            <a:stretch>
              <a:fillRect/>
            </a:stretch>
          </p:blipFill>
          <p:spPr bwMode="auto">
            <a:xfrm>
              <a:off x="136673" y="2420889"/>
              <a:ext cx="2763558" cy="181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
            <p:cNvSpPr txBox="1">
              <a:spLocks noChangeArrowheads="1"/>
            </p:cNvSpPr>
            <p:nvPr/>
          </p:nvSpPr>
          <p:spPr bwMode="auto">
            <a:xfrm>
              <a:off x="539552" y="2780928"/>
              <a:ext cx="17572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r>
                <a:rPr lang="en-US" sz="2400" b="1" dirty="0" smtClean="0">
                  <a:solidFill>
                    <a:srgbClr val="FFFF00"/>
                  </a:solidFill>
                  <a:latin typeface="Arial" charset="0"/>
                </a:rPr>
                <a:t>SỰ BIẾN</a:t>
              </a:r>
            </a:p>
            <a:p>
              <a:pPr eaLnBrk="1" hangingPunct="1"/>
              <a:r>
                <a:rPr lang="en-US" sz="2400" b="1" dirty="0" smtClean="0">
                  <a:solidFill>
                    <a:srgbClr val="FFFF00"/>
                  </a:solidFill>
                  <a:latin typeface="Arial" charset="0"/>
                </a:rPr>
                <a:t> ĐỔI CHẤT</a:t>
              </a:r>
              <a:endParaRPr lang="en-US" sz="2400" b="1" dirty="0">
                <a:solidFill>
                  <a:srgbClr val="FFFF00"/>
                </a:solidFill>
                <a:latin typeface="Arial" charset="0"/>
              </a:endParaRPr>
            </a:p>
          </p:txBody>
        </p:sp>
      </p:grpSp>
      <p:pic>
        <p:nvPicPr>
          <p:cNvPr id="15" name="Picture 7" descr="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964" y="1251149"/>
            <a:ext cx="25146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0"/>
          <p:cNvSpPr txBox="1">
            <a:spLocks noChangeArrowheads="1"/>
          </p:cNvSpPr>
          <p:nvPr/>
        </p:nvSpPr>
        <p:spPr bwMode="auto">
          <a:xfrm rot="-1882638">
            <a:off x="2729197" y="1668473"/>
            <a:ext cx="2514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sz="1600" b="1" dirty="0" smtClean="0">
                <a:latin typeface="Times New Roman" pitchFamily="18" charset="0"/>
                <a:cs typeface="Times New Roman" pitchFamily="18" charset="0"/>
              </a:rPr>
              <a:t>HIỆN TƯỢNG VẬT LÍ.</a:t>
            </a:r>
            <a:endParaRPr lang="en-US" sz="1600" b="1" dirty="0">
              <a:latin typeface="Times New Roman" pitchFamily="18" charset="0"/>
              <a:cs typeface="Times New Roman" pitchFamily="18" charset="0"/>
            </a:endParaRPr>
          </a:p>
        </p:txBody>
      </p:sp>
      <p:pic>
        <p:nvPicPr>
          <p:cNvPr id="17" name="Picture 6" descr="423"/>
          <p:cNvPicPr>
            <a:picLocks noChangeAspect="1" noChangeArrowheads="1"/>
          </p:cNvPicPr>
          <p:nvPr/>
        </p:nvPicPr>
        <p:blipFill>
          <a:blip r:embed="rId4">
            <a:extLst>
              <a:ext uri="{28A0092B-C50C-407E-A947-70E740481C1C}">
                <a14:useLocalDpi xmlns:a14="http://schemas.microsoft.com/office/drawing/2010/main" val="0"/>
              </a:ext>
            </a:extLst>
          </a:blip>
          <a:srcRect t="12688" b="15419"/>
          <a:stretch>
            <a:fillRect/>
          </a:stretch>
        </p:blipFill>
        <p:spPr bwMode="auto">
          <a:xfrm rot="21248694">
            <a:off x="2954387" y="3785839"/>
            <a:ext cx="2475568" cy="136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0"/>
          <p:cNvSpPr txBox="1">
            <a:spLocks noChangeArrowheads="1"/>
          </p:cNvSpPr>
          <p:nvPr/>
        </p:nvSpPr>
        <p:spPr bwMode="auto">
          <a:xfrm rot="1634518">
            <a:off x="2764724" y="4236885"/>
            <a:ext cx="27461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sz="1600" b="1" dirty="0" smtClean="0">
                <a:latin typeface="Times New Roman" pitchFamily="18" charset="0"/>
                <a:cs typeface="Times New Roman" pitchFamily="18" charset="0"/>
              </a:rPr>
              <a:t>HIỆN TƯỢNG HÓA HỌC.</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7207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Right)">
                                      <p:cBhvr>
                                        <p:cTn id="12" dur="1000"/>
                                        <p:tgtEl>
                                          <p:spTgt spid="15"/>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trips(downRight)">
                                      <p:cBhvr>
                                        <p:cTn id="21" dur="1000"/>
                                        <p:tgtEl>
                                          <p:spTgt spid="17"/>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73224" y="274638"/>
            <a:ext cx="7211144" cy="562074"/>
          </a:xfrm>
        </p:spPr>
        <p:txBody>
          <a:bodyPr>
            <a:normAutofit fontScale="90000"/>
          </a:bodyPr>
          <a:lstStyle/>
          <a:p>
            <a:r>
              <a:rPr lang="en-US" dirty="0" smtClean="0">
                <a:solidFill>
                  <a:srgbClr val="FF0000"/>
                </a:solidFill>
              </a:rPr>
              <a:t>HƯỚNG DẪN VỀ NHÀ</a:t>
            </a:r>
            <a:endParaRPr lang="vi-VN" dirty="0">
              <a:solidFill>
                <a:srgbClr val="FF0000"/>
              </a:solidFill>
            </a:endParaRPr>
          </a:p>
        </p:txBody>
      </p:sp>
      <p:sp>
        <p:nvSpPr>
          <p:cNvPr id="9" name="Text Box 4"/>
          <p:cNvSpPr txBox="1">
            <a:spLocks noChangeArrowheads="1"/>
          </p:cNvSpPr>
          <p:nvPr/>
        </p:nvSpPr>
        <p:spPr bwMode="auto">
          <a:xfrm>
            <a:off x="116904" y="922538"/>
            <a:ext cx="8991600" cy="4465838"/>
          </a:xfrm>
          <a:prstGeom prst="rect">
            <a:avLst/>
          </a:prstGeom>
          <a:noFill/>
          <a:ln w="9525">
            <a:noFill/>
            <a:miter lim="800000"/>
            <a:headEnd/>
            <a:tailEnd/>
          </a:ln>
          <a:effectLst/>
        </p:spPr>
        <p:txBody>
          <a:bodyPr>
            <a:spAutoFit/>
          </a:bodyPr>
          <a:lstStyle/>
          <a:p>
            <a:pPr marL="342900" indent="-342900">
              <a:lnSpc>
                <a:spcPct val="115000"/>
              </a:lnSpc>
            </a:pPr>
            <a:r>
              <a:rPr lang="nl-NL" sz="2800" dirty="0" smtClean="0">
                <a:latin typeface="Times New Roman" pitchFamily="18" charset="0"/>
                <a:cs typeface="Times New Roman" pitchFamily="18" charset="0"/>
              </a:rPr>
              <a:t>- Học bài </a:t>
            </a:r>
            <a:r>
              <a:rPr lang="nl-NL" sz="2800" dirty="0">
                <a:latin typeface="Times New Roman" pitchFamily="18" charset="0"/>
                <a:cs typeface="Times New Roman" pitchFamily="18" charset="0"/>
              </a:rPr>
              <a:t>và làm </a:t>
            </a:r>
            <a:r>
              <a:rPr lang="nl-NL" sz="2800" dirty="0" smtClean="0">
                <a:latin typeface="Times New Roman" pitchFamily="18" charset="0"/>
                <a:cs typeface="Times New Roman" pitchFamily="18" charset="0"/>
              </a:rPr>
              <a:t>BT: 2, 3 (SGK/47), 12.2, 12.3, 12.4 (SBT).</a:t>
            </a:r>
            <a:endParaRPr lang="en-US" sz="2800" dirty="0">
              <a:latin typeface="Times New Roman" pitchFamily="18" charset="0"/>
              <a:cs typeface="Times New Roman" pitchFamily="18" charset="0"/>
            </a:endParaRPr>
          </a:p>
          <a:p>
            <a:r>
              <a:rPr lang="vi-VN" sz="2800" dirty="0" smtClean="0">
                <a:latin typeface="Times New Roman" pitchFamily="18" charset="0"/>
                <a:cs typeface="Times New Roman" pitchFamily="18" charset="0"/>
              </a:rPr>
              <a:t>- </a:t>
            </a:r>
            <a:r>
              <a:rPr lang="nl-NL" sz="2800" dirty="0" smtClean="0">
                <a:latin typeface="Times New Roman" pitchFamily="18" charset="0"/>
                <a:cs typeface="Times New Roman" pitchFamily="18" charset="0"/>
              </a:rPr>
              <a:t>Tìm hiểu thêm một số hiện tượng có trong tự nhiên, và cuộc sống hàng ngày xem chúng thuộc loại hiện tượng gì?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a:t>
            </a:r>
            <a:r>
              <a:rPr lang="en-US" sz="2800" dirty="0" smtClean="0">
                <a:latin typeface="Times New Roman" pitchFamily="18" charset="0"/>
                <a:cs typeface="Times New Roman" pitchFamily="18" charset="0"/>
              </a:rPr>
              <a:t>:</a:t>
            </a:r>
          </a:p>
          <a:p>
            <a:pPr fontAlgn="base"/>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rơi</a:t>
            </a:r>
            <a:r>
              <a:rPr lang="en-US" sz="2800" dirty="0" smtClean="0">
                <a:latin typeface="Times New Roman" pitchFamily="18" charset="0"/>
                <a:cs typeface="Times New Roman" pitchFamily="18" charset="0"/>
              </a:rPr>
              <a:t>.</a:t>
            </a:r>
          </a:p>
          <a:p>
            <a:pPr fontAlgn="base"/>
            <a:r>
              <a:rPr lang="en-US" sz="2800" dirty="0" smtClean="0">
                <a:latin typeface="Times New Roman" pitchFamily="18" charset="0"/>
                <a:cs typeface="Times New Roman" pitchFamily="18" charset="0"/>
              </a:rPr>
              <a:t>b, </a:t>
            </a:r>
            <a:r>
              <a:rPr lang="nl-NL" sz="2800" dirty="0" smtClean="0">
                <a:latin typeface="Times New Roman" pitchFamily="18" charset="0"/>
                <a:cs typeface="Times New Roman" pitchFamily="18" charset="0"/>
              </a:rPr>
              <a:t>Dây tóc bóng đèn điện nóng và sáng lên khi có dòng điện chạy qua.</a:t>
            </a:r>
            <a:endParaRPr lang="en-US" sz="2800" dirty="0" smtClean="0">
              <a:latin typeface="Times New Roman" pitchFamily="18" charset="0"/>
              <a:cs typeface="Times New Roman" pitchFamily="18" charset="0"/>
            </a:endParaRPr>
          </a:p>
          <a:p>
            <a:pPr fontAlgn="base"/>
            <a:r>
              <a:rPr lang="en-US" sz="2800" dirty="0" smtClean="0">
                <a:latin typeface="Times New Roman" pitchFamily="18" charset="0"/>
                <a:cs typeface="Times New Roman" pitchFamily="18" charset="0"/>
              </a:rPr>
              <a:t>c, </a:t>
            </a:r>
            <a:r>
              <a:rPr lang="nl-NL" sz="2800" dirty="0" smtClean="0">
                <a:latin typeface="Times New Roman" pitchFamily="18" charset="0"/>
                <a:cs typeface="Times New Roman" pitchFamily="18" charset="0"/>
              </a:rPr>
              <a:t>Về mùa hè thức ăn thường bị ôi, thiu.</a:t>
            </a:r>
            <a:endParaRPr lang="en-US" sz="2800" dirty="0" smtClean="0">
              <a:latin typeface="Times New Roman" pitchFamily="18" charset="0"/>
              <a:cs typeface="Times New Roman" pitchFamily="18" charset="0"/>
            </a:endParaRPr>
          </a:p>
          <a:p>
            <a:pPr fontAlgn="base"/>
            <a:r>
              <a:rPr lang="nl-NL" sz="2800" dirty="0" smtClean="0">
                <a:latin typeface="Times New Roman" pitchFamily="18" charset="0"/>
                <a:cs typeface="Times New Roman" pitchFamily="18" charset="0"/>
              </a:rPr>
              <a:t>d, Vắt chanh vào nước đậu thấy nước đậu nổi váng.</a:t>
            </a:r>
            <a:endParaRPr lang="en-US" sz="2800" dirty="0" smtClean="0">
              <a:latin typeface="Times New Roman" pitchFamily="18" charset="0"/>
              <a:cs typeface="Times New Roman" pitchFamily="18" charset="0"/>
            </a:endParaRPr>
          </a:p>
          <a:p>
            <a:r>
              <a:rPr lang="nl-NL" sz="2800" dirty="0" smtClean="0">
                <a:latin typeface="Times New Roman" pitchFamily="18" charset="0"/>
                <a:cs typeface="Times New Roman" pitchFamily="18" charset="0"/>
              </a:rPr>
              <a:t>- Đọc trước bài: Phản ứng hóa học.</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100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imagesCA6MRO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4" y="1"/>
            <a:ext cx="4541646" cy="35730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8"/>
            <a:ext cx="4392488" cy="330712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03826" y="3430513"/>
            <a:ext cx="5140174" cy="3369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4572000" y="990600"/>
            <a:ext cx="4572000" cy="1569660"/>
          </a:xfrm>
          <a:prstGeom prst="rect">
            <a:avLst/>
          </a:prstGeom>
          <a:noFill/>
        </p:spPr>
        <p:txBody>
          <a:bodyPr wrap="square" rtlCol="0">
            <a:spAutoFit/>
          </a:bodyPr>
          <a:lstStyle/>
          <a:p>
            <a:pPr algn="ct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4611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in)">
                                      <p:cBhvr>
                                        <p:cTn id="11" dur="2000"/>
                                        <p:tgtEl>
                                          <p:spTgt spid="3074"/>
                                        </p:tgtEl>
                                      </p:cBhvr>
                                    </p:animEffect>
                                  </p:childTnLst>
                                </p:cTn>
                              </p:par>
                            </p:childTnLst>
                          </p:cTn>
                        </p:par>
                        <p:par>
                          <p:cTn id="12" fill="hold">
                            <p:stCondLst>
                              <p:cond delay="4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a:stretch>
            <a:fillRect/>
          </a:stretch>
        </p:blipFill>
        <p:spPr>
          <a:xfrm>
            <a:off x="0" y="952500"/>
            <a:ext cx="9144000" cy="5143500"/>
          </a:xfrm>
          <a:prstGeom prst="rect">
            <a:avLst/>
          </a:prstGeom>
        </p:spPr>
      </p:pic>
      <p:sp>
        <p:nvSpPr>
          <p:cNvPr id="3" name="TextBox 2"/>
          <p:cNvSpPr txBox="1"/>
          <p:nvPr/>
        </p:nvSpPr>
        <p:spPr>
          <a:xfrm>
            <a:off x="152400" y="228600"/>
            <a:ext cx="8915400"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CHƯƠNG II: </a:t>
            </a:r>
            <a:r>
              <a:rPr lang="en-US" sz="2800" b="1" dirty="0" smtClean="0">
                <a:latin typeface="Times New Roman" pitchFamily="18" charset="0"/>
                <a:cs typeface="Times New Roman" pitchFamily="18" charset="0"/>
              </a:rPr>
              <a:t>CHỦ ĐỀ PHẢN </a:t>
            </a:r>
            <a:r>
              <a:rPr lang="en-US" sz="2800" b="1" dirty="0" smtClean="0">
                <a:latin typeface="Times New Roman" pitchFamily="18" charset="0"/>
                <a:cs typeface="Times New Roman" pitchFamily="18" charset="0"/>
              </a:rPr>
              <a:t>ỨNG HÓA HỌC</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 name="Group 1"/>
          <p:cNvGrpSpPr/>
          <p:nvPr/>
        </p:nvGrpSpPr>
        <p:grpSpPr>
          <a:xfrm>
            <a:off x="0" y="2209800"/>
            <a:ext cx="9039225" cy="3585865"/>
            <a:chOff x="0" y="2713708"/>
            <a:chExt cx="9039225" cy="3585865"/>
          </a:xfrm>
        </p:grpSpPr>
        <p:sp>
          <p:nvSpPr>
            <p:cNvPr id="652290" name="Text Box 2"/>
            <p:cNvSpPr txBox="1">
              <a:spLocks noChangeArrowheads="1"/>
            </p:cNvSpPr>
            <p:nvPr/>
          </p:nvSpPr>
          <p:spPr bwMode="auto">
            <a:xfrm>
              <a:off x="133350" y="5738813"/>
              <a:ext cx="152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err="1" smtClean="0">
                  <a:solidFill>
                    <a:srgbClr val="0000CC"/>
                  </a:solidFill>
                  <a:latin typeface="Times New Roman" pitchFamily="18" charset="0"/>
                  <a:cs typeface="Times New Roman" pitchFamily="18" charset="0"/>
                </a:rPr>
                <a:t>Nước</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đá</a:t>
              </a:r>
              <a:endParaRPr lang="en-US" sz="2400" dirty="0">
                <a:solidFill>
                  <a:srgbClr val="0000CC"/>
                </a:solidFill>
                <a:latin typeface="Times New Roman" pitchFamily="18" charset="0"/>
                <a:cs typeface="Times New Roman" pitchFamily="18" charset="0"/>
              </a:endParaRPr>
            </a:p>
          </p:txBody>
        </p:sp>
        <p:sp>
          <p:nvSpPr>
            <p:cNvPr id="652291" name="Text Box 3"/>
            <p:cNvSpPr txBox="1">
              <a:spLocks noChangeArrowheads="1"/>
            </p:cNvSpPr>
            <p:nvPr/>
          </p:nvSpPr>
          <p:spPr bwMode="auto">
            <a:xfrm>
              <a:off x="4052888" y="5837908"/>
              <a:ext cx="15255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smtClean="0">
                  <a:solidFill>
                    <a:srgbClr val="0000CC"/>
                  </a:solidFill>
                  <a:latin typeface="Times New Roman" pitchFamily="18" charset="0"/>
                  <a:cs typeface="Times New Roman" pitchFamily="18" charset="0"/>
                </a:rPr>
                <a:t>Nước</a:t>
              </a:r>
              <a:endParaRPr lang="en-US" sz="2400" dirty="0">
                <a:solidFill>
                  <a:srgbClr val="0000CC"/>
                </a:solidFill>
                <a:latin typeface="Times New Roman" pitchFamily="18" charset="0"/>
                <a:cs typeface="Times New Roman" pitchFamily="18" charset="0"/>
              </a:endParaRPr>
            </a:p>
          </p:txBody>
        </p:sp>
        <p:sp>
          <p:nvSpPr>
            <p:cNvPr id="652292" name="Text Box 4"/>
            <p:cNvSpPr txBox="1">
              <a:spLocks noChangeArrowheads="1"/>
            </p:cNvSpPr>
            <p:nvPr/>
          </p:nvSpPr>
          <p:spPr bwMode="auto">
            <a:xfrm>
              <a:off x="7308850" y="5737225"/>
              <a:ext cx="1525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err="1" smtClean="0">
                  <a:solidFill>
                    <a:srgbClr val="0000CC"/>
                  </a:solidFill>
                  <a:latin typeface="Times New Roman" pitchFamily="18" charset="0"/>
                  <a:cs typeface="Times New Roman" pitchFamily="18" charset="0"/>
                </a:rPr>
                <a:t>Nước</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sôi</a:t>
              </a:r>
              <a:endParaRPr lang="en-US" sz="2400" dirty="0">
                <a:solidFill>
                  <a:srgbClr val="0000CC"/>
                </a:solidFill>
                <a:latin typeface="Times New Roman" pitchFamily="18" charset="0"/>
                <a:cs typeface="Times New Roman" pitchFamily="18" charset="0"/>
              </a:endParaRPr>
            </a:p>
          </p:txBody>
        </p:sp>
        <p:sp>
          <p:nvSpPr>
            <p:cNvPr id="652293" name="Text Box 5"/>
            <p:cNvSpPr txBox="1">
              <a:spLocks noChangeArrowheads="1"/>
            </p:cNvSpPr>
            <p:nvPr/>
          </p:nvSpPr>
          <p:spPr bwMode="auto">
            <a:xfrm>
              <a:off x="107504" y="2713708"/>
              <a:ext cx="1525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Rắn</a:t>
              </a: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652294" name="Text Box 6"/>
            <p:cNvSpPr txBox="1">
              <a:spLocks noChangeArrowheads="1"/>
            </p:cNvSpPr>
            <p:nvPr/>
          </p:nvSpPr>
          <p:spPr bwMode="auto">
            <a:xfrm>
              <a:off x="3708400" y="2743200"/>
              <a:ext cx="152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Lỏng</a:t>
              </a: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652295" name="Text Box 7"/>
            <p:cNvSpPr txBox="1">
              <a:spLocks noChangeArrowheads="1"/>
            </p:cNvSpPr>
            <p:nvPr/>
          </p:nvSpPr>
          <p:spPr bwMode="auto">
            <a:xfrm>
              <a:off x="7221538" y="2743200"/>
              <a:ext cx="152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Hơi</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652296" name="Line 8"/>
            <p:cNvSpPr>
              <a:spLocks noChangeShapeType="1"/>
            </p:cNvSpPr>
            <p:nvPr/>
          </p:nvSpPr>
          <p:spPr bwMode="auto">
            <a:xfrm>
              <a:off x="2157413" y="4071938"/>
              <a:ext cx="1358900" cy="1428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itchFamily="18" charset="0"/>
                <a:cs typeface="Times New Roman" pitchFamily="18" charset="0"/>
              </a:endParaRPr>
            </a:p>
          </p:txBody>
        </p:sp>
        <p:sp>
          <p:nvSpPr>
            <p:cNvPr id="652297" name="Text Box 9"/>
            <p:cNvSpPr txBox="1">
              <a:spLocks noChangeArrowheads="1"/>
            </p:cNvSpPr>
            <p:nvPr/>
          </p:nvSpPr>
          <p:spPr bwMode="auto">
            <a:xfrm>
              <a:off x="1619250" y="3429000"/>
              <a:ext cx="222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lỏng</a:t>
              </a:r>
              <a:endParaRPr lang="en-US" sz="2400" dirty="0">
                <a:latin typeface="Times New Roman" pitchFamily="18" charset="0"/>
                <a:cs typeface="Times New Roman" pitchFamily="18" charset="0"/>
              </a:endParaRPr>
            </a:p>
          </p:txBody>
        </p:sp>
        <p:sp>
          <p:nvSpPr>
            <p:cNvPr id="652298" name="Line 10"/>
            <p:cNvSpPr>
              <a:spLocks noChangeShapeType="1"/>
            </p:cNvSpPr>
            <p:nvPr/>
          </p:nvSpPr>
          <p:spPr bwMode="auto">
            <a:xfrm>
              <a:off x="5480050" y="4141788"/>
              <a:ext cx="1430338" cy="1428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itchFamily="18" charset="0"/>
                <a:cs typeface="Times New Roman" pitchFamily="18" charset="0"/>
              </a:endParaRPr>
            </a:p>
          </p:txBody>
        </p:sp>
        <p:sp>
          <p:nvSpPr>
            <p:cNvPr id="652299" name="Text Box 11"/>
            <p:cNvSpPr txBox="1">
              <a:spLocks noChangeArrowheads="1"/>
            </p:cNvSpPr>
            <p:nvPr/>
          </p:nvSpPr>
          <p:spPr bwMode="auto">
            <a:xfrm>
              <a:off x="4911725" y="3530600"/>
              <a:ext cx="222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a:latin typeface="Times New Roman" pitchFamily="18" charset="0"/>
                  <a:cs typeface="Times New Roman" pitchFamily="18" charset="0"/>
                </a:rPr>
                <a:t>Bay </a:t>
              </a:r>
              <a:r>
                <a:rPr lang="en-US" sz="2400" dirty="0" err="1" smtClean="0">
                  <a:latin typeface="Times New Roman" pitchFamily="18" charset="0"/>
                  <a:cs typeface="Times New Roman" pitchFamily="18" charset="0"/>
                </a:rPr>
                <a:t>hơi</a:t>
              </a:r>
              <a:endParaRPr lang="en-US" sz="2400" dirty="0">
                <a:latin typeface="Times New Roman" pitchFamily="18" charset="0"/>
                <a:cs typeface="Times New Roman" pitchFamily="18" charset="0"/>
              </a:endParaRPr>
            </a:p>
          </p:txBody>
        </p:sp>
        <p:sp>
          <p:nvSpPr>
            <p:cNvPr id="652300" name="Line 12"/>
            <p:cNvSpPr>
              <a:spLocks noChangeShapeType="1"/>
            </p:cNvSpPr>
            <p:nvPr/>
          </p:nvSpPr>
          <p:spPr bwMode="auto">
            <a:xfrm flipH="1" flipV="1">
              <a:off x="5465763" y="5146675"/>
              <a:ext cx="124142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itchFamily="18" charset="0"/>
                <a:cs typeface="Times New Roman" pitchFamily="18" charset="0"/>
              </a:endParaRPr>
            </a:p>
          </p:txBody>
        </p:sp>
        <p:sp>
          <p:nvSpPr>
            <p:cNvPr id="652301" name="Text Box 13"/>
            <p:cNvSpPr txBox="1">
              <a:spLocks noChangeArrowheads="1"/>
            </p:cNvSpPr>
            <p:nvPr/>
          </p:nvSpPr>
          <p:spPr bwMode="auto">
            <a:xfrm>
              <a:off x="5095875" y="5273675"/>
              <a:ext cx="222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err="1" smtClean="0">
                  <a:latin typeface="Times New Roman" pitchFamily="18" charset="0"/>
                  <a:cs typeface="Times New Roman" pitchFamily="18" charset="0"/>
                </a:rPr>
                <a:t>Ngưng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a:t>
              </a:r>
              <a:endParaRPr lang="en-US" sz="2400" dirty="0">
                <a:latin typeface="Times New Roman" pitchFamily="18" charset="0"/>
                <a:cs typeface="Times New Roman" pitchFamily="18" charset="0"/>
              </a:endParaRPr>
            </a:p>
          </p:txBody>
        </p:sp>
        <p:sp>
          <p:nvSpPr>
            <p:cNvPr id="652302" name="Text Box 14"/>
            <p:cNvSpPr txBox="1">
              <a:spLocks noChangeArrowheads="1"/>
            </p:cNvSpPr>
            <p:nvPr/>
          </p:nvSpPr>
          <p:spPr bwMode="auto">
            <a:xfrm>
              <a:off x="1728788" y="5381625"/>
              <a:ext cx="2220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đặc</a:t>
              </a:r>
              <a:endParaRPr lang="en-US" sz="2400" dirty="0">
                <a:latin typeface="Times New Roman" pitchFamily="18" charset="0"/>
                <a:cs typeface="Times New Roman" pitchFamily="18" charset="0"/>
              </a:endParaRPr>
            </a:p>
          </p:txBody>
        </p:sp>
        <p:sp>
          <p:nvSpPr>
            <p:cNvPr id="652303" name="Line 15"/>
            <p:cNvSpPr>
              <a:spLocks noChangeShapeType="1"/>
            </p:cNvSpPr>
            <p:nvPr/>
          </p:nvSpPr>
          <p:spPr bwMode="auto">
            <a:xfrm flipH="1" flipV="1">
              <a:off x="2070100" y="5108575"/>
              <a:ext cx="144145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itchFamily="18" charset="0"/>
                <a:cs typeface="Times New Roman" pitchFamily="18" charset="0"/>
              </a:endParaRPr>
            </a:p>
          </p:txBody>
        </p:sp>
        <p:pic>
          <p:nvPicPr>
            <p:cNvPr id="652304" name="Picture 16" descr="nuoc-s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3276600"/>
              <a:ext cx="19907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52305" name="Picture 17" descr="1306134006_206471967_1-Hinh-anh-ca--Nuc-da-vien-tinh-khiet-Ngoc-Phat-sach-dp-ve-si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51908"/>
              <a:ext cx="1981200" cy="2129755"/>
            </a:xfrm>
            <a:prstGeom prst="rect">
              <a:avLst/>
            </a:prstGeom>
            <a:noFill/>
            <a:extLst>
              <a:ext uri="{909E8E84-426E-40DD-AFC4-6F175D3DCCD1}">
                <a14:hiddenFill xmlns:a14="http://schemas.microsoft.com/office/drawing/2010/main">
                  <a:solidFill>
                    <a:srgbClr val="FFFFFF"/>
                  </a:solidFill>
                </a14:hiddenFill>
              </a:ext>
            </a:extLst>
          </p:spPr>
        </p:pic>
        <p:pic>
          <p:nvPicPr>
            <p:cNvPr id="652306" name="Picture 18" descr="glass-half-f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3429000"/>
              <a:ext cx="1773238" cy="240890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itle 1"/>
          <p:cNvSpPr>
            <a:spLocks noGrp="1"/>
          </p:cNvSpPr>
          <p:nvPr>
            <p:ph type="title"/>
          </p:nvPr>
        </p:nvSpPr>
        <p:spPr>
          <a:xfrm>
            <a:off x="2472013" y="485800"/>
            <a:ext cx="4536504" cy="1143000"/>
          </a:xfrm>
        </p:spPr>
        <p:txBody>
          <a:bodyPr>
            <a:normAutofit/>
          </a:bodyPr>
          <a:lstStyle/>
          <a:p>
            <a:r>
              <a:rPr lang="en-US" sz="3200" dirty="0" smtClean="0">
                <a:latin typeface="Times New Roman" pitchFamily="18" charset="0"/>
                <a:cs typeface="Times New Roman" pitchFamily="18" charset="0"/>
              </a:rPr>
              <a:t>QUAN SÁT HÌNH ẢNH </a:t>
            </a:r>
            <a:br>
              <a:rPr lang="en-US" sz="3200" dirty="0" smtClean="0">
                <a:latin typeface="Times New Roman" pitchFamily="18" charset="0"/>
                <a:cs typeface="Times New Roman" pitchFamily="18" charset="0"/>
              </a:rPr>
            </a:b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517762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643" y="4114799"/>
            <a:ext cx="3913241" cy="2737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3270"/>
            <a:ext cx="4267200" cy="27747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026" name="Group 2"/>
          <p:cNvGrpSpPr>
            <a:grpSpLocks/>
          </p:cNvGrpSpPr>
          <p:nvPr/>
        </p:nvGrpSpPr>
        <p:grpSpPr bwMode="auto">
          <a:xfrm>
            <a:off x="381000" y="457200"/>
            <a:ext cx="8305800" cy="3048000"/>
            <a:chOff x="1935" y="8655"/>
            <a:chExt cx="9135" cy="3195"/>
          </a:xfrm>
        </p:grpSpPr>
        <p:sp>
          <p:nvSpPr>
            <p:cNvPr id="1027" name="AutoShape 3"/>
            <p:cNvSpPr>
              <a:spLocks noChangeAspect="1" noChangeArrowheads="1"/>
            </p:cNvSpPr>
            <p:nvPr/>
          </p:nvSpPr>
          <p:spPr bwMode="auto">
            <a:xfrm>
              <a:off x="1935" y="8655"/>
              <a:ext cx="9135" cy="31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4"/>
            <a:srcRect/>
            <a:stretch>
              <a:fillRect/>
            </a:stretch>
          </p:blipFill>
          <p:spPr bwMode="auto">
            <a:xfrm>
              <a:off x="1935" y="8733"/>
              <a:ext cx="4009" cy="3034"/>
            </a:xfrm>
            <a:prstGeom prst="rect">
              <a:avLst/>
            </a:prstGeom>
            <a:noFill/>
            <a:ln w="9525">
              <a:noFill/>
              <a:miter lim="800000"/>
              <a:headEnd/>
              <a:tailEnd/>
            </a:ln>
          </p:spPr>
        </p:pic>
        <p:sp>
          <p:nvSpPr>
            <p:cNvPr id="1029" name="Freeform 5"/>
            <p:cNvSpPr>
              <a:spLocks/>
            </p:cNvSpPr>
            <p:nvPr/>
          </p:nvSpPr>
          <p:spPr bwMode="auto">
            <a:xfrm>
              <a:off x="5995" y="10258"/>
              <a:ext cx="964" cy="305"/>
            </a:xfrm>
            <a:custGeom>
              <a:avLst/>
              <a:gdLst/>
              <a:ahLst/>
              <a:cxnLst>
                <a:cxn ang="0">
                  <a:pos x="0" y="81"/>
                </a:cxn>
                <a:cxn ang="0">
                  <a:pos x="736" y="81"/>
                </a:cxn>
                <a:cxn ang="0">
                  <a:pos x="736" y="0"/>
                </a:cxn>
                <a:cxn ang="0">
                  <a:pos x="964" y="145"/>
                </a:cxn>
                <a:cxn ang="0">
                  <a:pos x="736" y="305"/>
                </a:cxn>
                <a:cxn ang="0">
                  <a:pos x="736" y="225"/>
                </a:cxn>
                <a:cxn ang="0">
                  <a:pos x="0" y="225"/>
                </a:cxn>
                <a:cxn ang="0">
                  <a:pos x="0" y="81"/>
                </a:cxn>
              </a:cxnLst>
              <a:rect l="0" t="0" r="r" b="b"/>
              <a:pathLst>
                <a:path w="964" h="305">
                  <a:moveTo>
                    <a:pt x="0" y="81"/>
                  </a:moveTo>
                  <a:lnTo>
                    <a:pt x="736" y="81"/>
                  </a:lnTo>
                  <a:lnTo>
                    <a:pt x="736" y="0"/>
                  </a:lnTo>
                  <a:lnTo>
                    <a:pt x="964" y="145"/>
                  </a:lnTo>
                  <a:lnTo>
                    <a:pt x="736" y="305"/>
                  </a:lnTo>
                  <a:lnTo>
                    <a:pt x="736" y="225"/>
                  </a:lnTo>
                  <a:lnTo>
                    <a:pt x="0" y="225"/>
                  </a:lnTo>
                  <a:lnTo>
                    <a:pt x="0" y="81"/>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noEditPoints="1"/>
            </p:cNvSpPr>
            <p:nvPr/>
          </p:nvSpPr>
          <p:spPr bwMode="auto">
            <a:xfrm>
              <a:off x="5970" y="10242"/>
              <a:ext cx="1015" cy="337"/>
            </a:xfrm>
            <a:custGeom>
              <a:avLst/>
              <a:gdLst/>
              <a:ahLst/>
              <a:cxnLst>
                <a:cxn ang="0">
                  <a:pos x="0" y="80"/>
                </a:cxn>
                <a:cxn ang="0">
                  <a:pos x="761" y="80"/>
                </a:cxn>
                <a:cxn ang="0">
                  <a:pos x="736" y="97"/>
                </a:cxn>
                <a:cxn ang="0">
                  <a:pos x="736" y="0"/>
                </a:cxn>
                <a:cxn ang="0">
                  <a:pos x="1015" y="161"/>
                </a:cxn>
                <a:cxn ang="0">
                  <a:pos x="736" y="337"/>
                </a:cxn>
                <a:cxn ang="0">
                  <a:pos x="736" y="241"/>
                </a:cxn>
                <a:cxn ang="0">
                  <a:pos x="761" y="257"/>
                </a:cxn>
                <a:cxn ang="0">
                  <a:pos x="0" y="257"/>
                </a:cxn>
                <a:cxn ang="0">
                  <a:pos x="0" y="80"/>
                </a:cxn>
                <a:cxn ang="0">
                  <a:pos x="25" y="241"/>
                </a:cxn>
                <a:cxn ang="0">
                  <a:pos x="25" y="241"/>
                </a:cxn>
                <a:cxn ang="0">
                  <a:pos x="761" y="241"/>
                </a:cxn>
                <a:cxn ang="0">
                  <a:pos x="761" y="321"/>
                </a:cxn>
                <a:cxn ang="0">
                  <a:pos x="736" y="305"/>
                </a:cxn>
                <a:cxn ang="0">
                  <a:pos x="989" y="161"/>
                </a:cxn>
                <a:cxn ang="0">
                  <a:pos x="989" y="177"/>
                </a:cxn>
                <a:cxn ang="0">
                  <a:pos x="736" y="16"/>
                </a:cxn>
                <a:cxn ang="0">
                  <a:pos x="761" y="16"/>
                </a:cxn>
                <a:cxn ang="0">
                  <a:pos x="761" y="97"/>
                </a:cxn>
                <a:cxn ang="0">
                  <a:pos x="25" y="97"/>
                </a:cxn>
                <a:cxn ang="0">
                  <a:pos x="25" y="97"/>
                </a:cxn>
                <a:cxn ang="0">
                  <a:pos x="25" y="241"/>
                </a:cxn>
              </a:cxnLst>
              <a:rect l="0" t="0" r="r" b="b"/>
              <a:pathLst>
                <a:path w="1015" h="337">
                  <a:moveTo>
                    <a:pt x="0" y="80"/>
                  </a:moveTo>
                  <a:lnTo>
                    <a:pt x="761" y="80"/>
                  </a:lnTo>
                  <a:lnTo>
                    <a:pt x="736" y="97"/>
                  </a:lnTo>
                  <a:lnTo>
                    <a:pt x="736" y="0"/>
                  </a:lnTo>
                  <a:lnTo>
                    <a:pt x="1015" y="161"/>
                  </a:lnTo>
                  <a:lnTo>
                    <a:pt x="736" y="337"/>
                  </a:lnTo>
                  <a:lnTo>
                    <a:pt x="736" y="241"/>
                  </a:lnTo>
                  <a:lnTo>
                    <a:pt x="761" y="257"/>
                  </a:lnTo>
                  <a:lnTo>
                    <a:pt x="0" y="257"/>
                  </a:lnTo>
                  <a:lnTo>
                    <a:pt x="0" y="80"/>
                  </a:lnTo>
                  <a:close/>
                  <a:moveTo>
                    <a:pt x="25" y="241"/>
                  </a:moveTo>
                  <a:lnTo>
                    <a:pt x="25" y="241"/>
                  </a:lnTo>
                  <a:lnTo>
                    <a:pt x="761" y="241"/>
                  </a:lnTo>
                  <a:lnTo>
                    <a:pt x="761" y="321"/>
                  </a:lnTo>
                  <a:lnTo>
                    <a:pt x="736" y="305"/>
                  </a:lnTo>
                  <a:lnTo>
                    <a:pt x="989" y="161"/>
                  </a:lnTo>
                  <a:lnTo>
                    <a:pt x="989" y="177"/>
                  </a:lnTo>
                  <a:lnTo>
                    <a:pt x="736" y="16"/>
                  </a:lnTo>
                  <a:lnTo>
                    <a:pt x="761" y="16"/>
                  </a:lnTo>
                  <a:lnTo>
                    <a:pt x="761" y="97"/>
                  </a:lnTo>
                  <a:lnTo>
                    <a:pt x="25" y="97"/>
                  </a:lnTo>
                  <a:lnTo>
                    <a:pt x="25" y="97"/>
                  </a:lnTo>
                  <a:lnTo>
                    <a:pt x="25" y="241"/>
                  </a:lnTo>
                  <a:close/>
                </a:path>
              </a:pathLst>
            </a:custGeom>
            <a:solidFill>
              <a:srgbClr val="385D8A"/>
            </a:solidFill>
            <a:ln w="0">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5"/>
            <a:srcRect t="11517" r="2231"/>
            <a:stretch>
              <a:fillRect/>
            </a:stretch>
          </p:blipFill>
          <p:spPr bwMode="auto">
            <a:xfrm>
              <a:off x="7035" y="8940"/>
              <a:ext cx="3945" cy="2827"/>
            </a:xfrm>
            <a:prstGeom prst="rect">
              <a:avLst/>
            </a:prstGeom>
            <a:noFill/>
            <a:ln w="9525">
              <a:noFill/>
              <a:miter lim="800000"/>
              <a:headEnd/>
              <a:tailEnd/>
            </a:ln>
          </p:spPr>
        </p:pic>
      </p:grpSp>
      <p:sp>
        <p:nvSpPr>
          <p:cNvPr id="12" name="Rectangle 11"/>
          <p:cNvSpPr/>
          <p:nvPr/>
        </p:nvSpPr>
        <p:spPr>
          <a:xfrm>
            <a:off x="381000" y="0"/>
            <a:ext cx="8153400" cy="523220"/>
          </a:xfrm>
          <a:prstGeom prst="rect">
            <a:avLst/>
          </a:prstGeom>
        </p:spPr>
        <p:txBody>
          <a:bodyPr wrap="square">
            <a:spAutoFit/>
          </a:bodyPr>
          <a:lstStyle/>
          <a:p>
            <a:pPr algn="ctr"/>
            <a:r>
              <a:rPr lang="en-US" sz="2800" b="1" dirty="0" err="1" smtClean="0">
                <a:latin typeface="Times New Roman" pitchFamily="18" charset="0"/>
                <a:cs typeface="Times New Roman" pitchFamily="18" charset="0"/>
              </a:rPr>
              <a:t>Sự</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đổi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gỗ</a:t>
            </a:r>
            <a:endParaRPr lang="en-US" sz="2800" b="1" dirty="0"/>
          </a:p>
        </p:txBody>
      </p:sp>
      <p:sp>
        <p:nvSpPr>
          <p:cNvPr id="13" name="Rectangle 12"/>
          <p:cNvSpPr/>
          <p:nvPr/>
        </p:nvSpPr>
        <p:spPr>
          <a:xfrm>
            <a:off x="381000" y="3515380"/>
            <a:ext cx="8153400" cy="523220"/>
          </a:xfrm>
          <a:prstGeom prst="rect">
            <a:avLst/>
          </a:prstGeom>
        </p:spPr>
        <p:txBody>
          <a:bodyPr wrap="square">
            <a:spAutoFit/>
          </a:bodyPr>
          <a:lstStyle/>
          <a:p>
            <a:pPr algn="ctr"/>
            <a:r>
              <a:rPr lang="en-US" sz="2800" b="1" dirty="0" err="1" smtClean="0">
                <a:latin typeface="Times New Roman" pitchFamily="18" charset="0"/>
                <a:cs typeface="Times New Roman" pitchFamily="18" charset="0"/>
              </a:rPr>
              <a:t>Sự</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đổi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muối</a:t>
            </a:r>
            <a:endParaRPr lang="en-US" sz="2800" b="1" dirty="0"/>
          </a:p>
        </p:txBody>
      </p:sp>
    </p:spTree>
    <p:extLst>
      <p:ext uri="{BB962C8B-B14F-4D97-AF65-F5344CB8AC3E}">
        <p14:creationId xmlns:p14="http://schemas.microsoft.com/office/powerpoint/2010/main" val="32020352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png"/>
          <p:cNvPicPr>
            <a:picLocks noChangeAspect="1"/>
          </p:cNvPicPr>
          <p:nvPr/>
        </p:nvPicPr>
        <p:blipFill>
          <a:blip r:embed="rId2"/>
          <a:srcRect r="50000"/>
          <a:stretch>
            <a:fillRect/>
          </a:stretch>
        </p:blipFill>
        <p:spPr>
          <a:xfrm>
            <a:off x="5562600" y="2285999"/>
            <a:ext cx="2618876" cy="2825409"/>
          </a:xfrm>
          <a:prstGeom prst="rect">
            <a:avLst/>
          </a:prstGeom>
        </p:spPr>
      </p:pic>
      <p:sp>
        <p:nvSpPr>
          <p:cNvPr id="2" name="Title 1"/>
          <p:cNvSpPr>
            <a:spLocks noGrp="1"/>
          </p:cNvSpPr>
          <p:nvPr>
            <p:ph type="title"/>
          </p:nvPr>
        </p:nvSpPr>
        <p:spPr>
          <a:xfrm>
            <a:off x="457200" y="274638"/>
            <a:ext cx="8229600" cy="639762"/>
          </a:xfrm>
        </p:spPr>
        <p:txBody>
          <a:bodyPr>
            <a:normAutofit/>
          </a:bodyPr>
          <a:lstStyle/>
          <a:p>
            <a:r>
              <a:rPr lang="en-US" sz="2800" b="1" dirty="0" err="1" smtClean="0">
                <a:latin typeface="Times New Roman" pitchFamily="18" charset="0"/>
                <a:cs typeface="Times New Roman" pitchFamily="18" charset="0"/>
              </a:rPr>
              <a:t>Thí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nghiệm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Sự</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đổi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muối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ăn</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6096000" cy="2971800"/>
          </a:xfrm>
        </p:spPr>
        <p:txBody>
          <a:bodyPr>
            <a:normAutofit/>
          </a:bodyPr>
          <a:lstStyle/>
          <a:p>
            <a:pPr>
              <a:buFontTx/>
              <a:buChar char="-"/>
            </a:pPr>
            <a:r>
              <a:rPr lang="en-US" sz="2800" b="1" dirty="0" err="1" smtClean="0">
                <a:latin typeface="Times New Roman" pitchFamily="18" charset="0"/>
                <a:cs typeface="Times New Roman" pitchFamily="18" charset="0"/>
              </a:rPr>
              <a:t>Cách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hành</a:t>
            </a:r>
            <a:r>
              <a:rPr lang="en-US" sz="2800" b="1"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Hòa</a:t>
            </a:r>
            <a:r>
              <a:rPr lang="en-US" sz="2800" dirty="0" smtClean="0">
                <a:latin typeface="Times New Roman" pitchFamily="18" charset="0"/>
                <a:cs typeface="Times New Roman" pitchFamily="18" charset="0"/>
              </a:rPr>
              <a:t> tan </a:t>
            </a:r>
            <a:r>
              <a:rPr lang="en-US" sz="2800" dirty="0" err="1" smtClean="0">
                <a:latin typeface="Times New Roman" pitchFamily="18" charset="0"/>
                <a:cs typeface="Times New Roman" pitchFamily="18" charset="0"/>
              </a:rPr>
              <a:t>muối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sứ</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Đun</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bay </a:t>
            </a:r>
            <a:r>
              <a:rPr lang="en-US" sz="2800" dirty="0" err="1" smtClean="0">
                <a:latin typeface="Times New Roman" pitchFamily="18" charset="0"/>
                <a:cs typeface="Times New Roman" pitchFamily="18" charset="0"/>
              </a:rPr>
              <a:t>hơi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a:t>
            </a:r>
          </a:p>
          <a:p>
            <a:pPr>
              <a:buFontTx/>
              <a:buChar char="-"/>
            </a:pP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xét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tượng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4" name="Rectangle 3"/>
          <p:cNvSpPr/>
          <p:nvPr/>
        </p:nvSpPr>
        <p:spPr>
          <a:xfrm>
            <a:off x="762000" y="3949005"/>
            <a:ext cx="47244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dirty="0" err="1" smtClean="0">
                <a:latin typeface="Times New Roman" pitchFamily="18" charset="0"/>
                <a:cs typeface="Times New Roman" pitchFamily="18" charset="0"/>
              </a:rPr>
              <a:t>Vậy</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Rectangle 5"/>
          <p:cNvSpPr/>
          <p:nvPr/>
        </p:nvSpPr>
        <p:spPr>
          <a:xfrm>
            <a:off x="7620000" y="1828800"/>
            <a:ext cx="1524000" cy="830997"/>
          </a:xfrm>
          <a:prstGeom prst="rect">
            <a:avLst/>
          </a:prstGeom>
        </p:spPr>
        <p:txBody>
          <a:bodyPr wrap="square">
            <a:spAutoFit/>
          </a:bodyPr>
          <a:lstStyle/>
          <a:p>
            <a:pPr algn="ctr"/>
            <a:r>
              <a:rPr lang="en-US" sz="2400" dirty="0" smtClean="0">
                <a:latin typeface="Times New Roman" pitchFamily="18" charset="0"/>
                <a:cs typeface="Times New Roman" pitchFamily="18" charset="0"/>
              </a:rPr>
              <a:t>Dung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endParaRPr lang="en-US" sz="2400" dirty="0">
              <a:latin typeface="Times New Roman" pitchFamily="18" charset="0"/>
              <a:cs typeface="Times New Roman" pitchFamily="18" charset="0"/>
            </a:endParaRPr>
          </a:p>
        </p:txBody>
      </p:sp>
      <p:sp>
        <p:nvSpPr>
          <p:cNvPr id="7" name="Rectangle 6"/>
          <p:cNvSpPr/>
          <p:nvPr/>
        </p:nvSpPr>
        <p:spPr>
          <a:xfrm>
            <a:off x="533400" y="5334000"/>
            <a:ext cx="7924800" cy="1200329"/>
          </a:xfrm>
          <a:prstGeom prst="rect">
            <a:avLst/>
          </a:prstGeom>
        </p:spPr>
        <p:txBody>
          <a:bodyPr wrap="square">
            <a:spAutoFit/>
          </a:bodyPr>
          <a:lstStyle/>
          <a:p>
            <a:pPr algn="just"/>
            <a:r>
              <a:rPr lang="vi-VN" sz="2400" b="1" dirty="0" smtClean="0">
                <a:latin typeface="+mj-lt"/>
              </a:rPr>
              <a:t>Hiện tượng vật lí là hiện tượng chất biến đổi mà vẫn giữ nguyên là chất ban đầu (chỉ có sự thay đổi về hình dạng, trạng thái, không sinh ra chất mới).</a:t>
            </a:r>
            <a:endParaRPr lang="en-US" sz="2400" b="1" dirty="0">
              <a:latin typeface="+mj-lt"/>
            </a:endParaRPr>
          </a:p>
        </p:txBody>
      </p:sp>
      <p:sp>
        <p:nvSpPr>
          <p:cNvPr id="8" name="Rectangle 7"/>
          <p:cNvSpPr/>
          <p:nvPr/>
        </p:nvSpPr>
        <p:spPr>
          <a:xfrm>
            <a:off x="838200" y="4343400"/>
            <a:ext cx="45720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tượng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lí</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ox(in)">
                                      <p:cBhvr>
                                        <p:cTn id="15" dur="500"/>
                                        <p:tgtEl>
                                          <p:spTgt spid="3">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ox(in)">
                                      <p:cBhvr>
                                        <p:cTn id="21" dur="500"/>
                                        <p:tgtEl>
                                          <p:spTgt spid="3">
                                            <p:txEl>
                                              <p:pRg st="2" end="2"/>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ox(i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ox(i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4524315"/>
          </a:xfrm>
          <a:prstGeom prst="rect">
            <a:avLst/>
          </a:prstGeom>
        </p:spPr>
        <p:txBody>
          <a:bodyPr wrap="square">
            <a:spAutoFit/>
          </a:bodyPr>
          <a:lstStyle/>
          <a:p>
            <a:pPr algn="ctr"/>
            <a:r>
              <a:rPr lang="en-US" sz="3200" b="1" dirty="0" err="1" smtClean="0">
                <a:latin typeface="Times New Roman" pitchFamily="18" charset="0"/>
                <a:cs typeface="Times New Roman" pitchFamily="18" charset="0"/>
              </a:rPr>
              <a:t>Vận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dụng</a:t>
            </a:r>
            <a:endParaRPr lang="en-US" sz="3200" b="1" dirty="0" smtClean="0">
              <a:latin typeface="Times New Roman" pitchFamily="18" charset="0"/>
              <a:cs typeface="Times New Roman" pitchFamily="18" charset="0"/>
            </a:endParaRPr>
          </a:p>
          <a:p>
            <a:pPr algn="just"/>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1:</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Cồn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lọ</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bay </a:t>
            </a:r>
            <a:r>
              <a:rPr lang="en-US" sz="3200" dirty="0" err="1" smtClean="0">
                <a:latin typeface="Times New Roman" pitchFamily="18" charset="0"/>
                <a:cs typeface="Times New Roman" pitchFamily="18" charset="0"/>
              </a:rPr>
              <a:t>hơi</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Lưu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huỳnh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mùi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hắc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huỳnh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đioxit</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c)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chớp</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d)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đinh</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Rectangle 2"/>
          <p:cNvSpPr/>
          <p:nvPr/>
        </p:nvSpPr>
        <p:spPr>
          <a:xfrm>
            <a:off x="457200" y="5200471"/>
            <a:ext cx="83058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tượng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vật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là</a:t>
            </a:r>
            <a:r>
              <a:rPr lang="en-US" sz="3600" dirty="0" smtClean="0">
                <a:solidFill>
                  <a:srgbClr val="FF0000"/>
                </a:solidFill>
                <a:latin typeface="Times New Roman" pitchFamily="18" charset="0"/>
                <a:cs typeface="Times New Roman" pitchFamily="18" charset="0"/>
              </a:rPr>
              <a:t>: a, c, d, do </a:t>
            </a:r>
            <a:r>
              <a:rPr lang="en-US" sz="3600" dirty="0" err="1" smtClean="0">
                <a:solidFill>
                  <a:srgbClr val="FF0000"/>
                </a:solidFill>
                <a:latin typeface="Times New Roman" pitchFamily="18" charset="0"/>
                <a:cs typeface="Times New Roman" pitchFamily="18" charset="0"/>
              </a:rPr>
              <a:t>không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có</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chất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mới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tạo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thành</a:t>
            </a:r>
            <a:r>
              <a:rPr lang="en-US" sz="3600" dirty="0" smtClean="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9476"/>
            <a:ext cx="91440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Thí </a:t>
            </a:r>
            <a:r>
              <a:rPr lang="en-US" sz="3200" dirty="0" err="1" smtClean="0">
                <a:latin typeface="Times New Roman" pitchFamily="18" charset="0"/>
                <a:cs typeface="Times New Roman" pitchFamily="18" charset="0"/>
              </a:rPr>
              <a:t>nghiệm</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Sắt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huỳnh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bột</a:t>
            </a:r>
            <a:endParaRPr lang="vi-VN" sz="3200" dirty="0">
              <a:latin typeface="Times New Roman" pitchFamily="18" charset="0"/>
              <a:cs typeface="Times New Roman" pitchFamily="18" charset="0"/>
            </a:endParaRPr>
          </a:p>
        </p:txBody>
      </p:sp>
      <p:pic>
        <p:nvPicPr>
          <p:cNvPr id="7" name="Picture 6" descr="Hbc37636260564f2b9091a0d19d6da7d2n.jpg_350x350.jpg"/>
          <p:cNvPicPr>
            <a:picLocks noChangeAspect="1"/>
          </p:cNvPicPr>
          <p:nvPr/>
        </p:nvPicPr>
        <p:blipFill>
          <a:blip r:embed="rId2"/>
          <a:stretch>
            <a:fillRect/>
          </a:stretch>
        </p:blipFill>
        <p:spPr>
          <a:xfrm>
            <a:off x="381000" y="1143000"/>
            <a:ext cx="4114800" cy="3429000"/>
          </a:xfrm>
          <a:prstGeom prst="rect">
            <a:avLst/>
          </a:prstGeom>
        </p:spPr>
      </p:pic>
      <p:pic>
        <p:nvPicPr>
          <p:cNvPr id="8" name="Picture 7" descr="unnamed.jpg"/>
          <p:cNvPicPr>
            <a:picLocks noChangeAspect="1"/>
          </p:cNvPicPr>
          <p:nvPr/>
        </p:nvPicPr>
        <p:blipFill>
          <a:blip r:embed="rId3"/>
          <a:stretch>
            <a:fillRect/>
          </a:stretch>
        </p:blipFill>
        <p:spPr>
          <a:xfrm>
            <a:off x="4495800" y="1619250"/>
            <a:ext cx="4248150" cy="2571750"/>
          </a:xfrm>
          <a:prstGeom prst="rect">
            <a:avLst/>
          </a:prstGeom>
        </p:spPr>
      </p:pic>
      <p:sp>
        <p:nvSpPr>
          <p:cNvPr id="9" name="TextBox 8"/>
          <p:cNvSpPr txBox="1"/>
          <p:nvPr/>
        </p:nvSpPr>
        <p:spPr>
          <a:xfrm>
            <a:off x="1905000" y="2430959"/>
            <a:ext cx="2133600" cy="646331"/>
          </a:xfrm>
          <a:prstGeom prst="rect">
            <a:avLst/>
          </a:prstGeom>
          <a:noFill/>
        </p:spPr>
        <p:txBody>
          <a:bodyPr wrap="square" rtlCol="0">
            <a:spAutoFit/>
          </a:bodyPr>
          <a:lstStyle/>
          <a:p>
            <a:r>
              <a:rPr lang="en-US" sz="3600" dirty="0" err="1" smtClean="0">
                <a:solidFill>
                  <a:schemeClr val="bg1"/>
                </a:solidFill>
                <a:latin typeface="Times New Roman" pitchFamily="18" charset="0"/>
                <a:cs typeface="Times New Roman" pitchFamily="18" charset="0"/>
              </a:rPr>
              <a:t>Sắt</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bột</a:t>
            </a:r>
            <a:endParaRPr lang="en-US" sz="3600" dirty="0">
              <a:solidFill>
                <a:schemeClr val="bg1"/>
              </a:solidFill>
              <a:latin typeface="Times New Roman" pitchFamily="18" charset="0"/>
              <a:cs typeface="Times New Roman" pitchFamily="18" charset="0"/>
            </a:endParaRPr>
          </a:p>
        </p:txBody>
      </p:sp>
      <p:sp>
        <p:nvSpPr>
          <p:cNvPr id="10" name="Rectangle 9"/>
          <p:cNvSpPr/>
          <p:nvPr/>
        </p:nvSpPr>
        <p:spPr>
          <a:xfrm>
            <a:off x="838200" y="4800600"/>
            <a:ext cx="72390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nghiệm</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1" name="Rectangle 10"/>
          <p:cNvSpPr/>
          <p:nvPr/>
        </p:nvSpPr>
        <p:spPr>
          <a:xfrm>
            <a:off x="990600" y="838200"/>
            <a:ext cx="7467600" cy="523220"/>
          </a:xfrm>
          <a:prstGeom prst="rect">
            <a:avLst/>
          </a:prstGeom>
        </p:spPr>
        <p:txBody>
          <a:bodyPr wrap="square">
            <a:spAutoFit/>
          </a:bodyPr>
          <a:lstStyle/>
          <a:p>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24724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ắt tác dụng với lưu huỳnh.wmv">
            <a:hlinkClick r:id="" action="ppaction://media"/>
          </p:cNvPr>
          <p:cNvPicPr>
            <a:picLocks noRot="1" noChangeAspect="1"/>
          </p:cNvPicPr>
          <p:nvPr>
            <a:videoFile r:link="rId1"/>
          </p:nvPr>
        </p:nvPicPr>
        <p:blipFill>
          <a:blip r:embed="rId3"/>
          <a:stretch>
            <a:fillRect/>
          </a:stretch>
        </p:blipFill>
        <p:spPr>
          <a:xfrm>
            <a:off x="-152400" y="0"/>
            <a:ext cx="9296400" cy="6858000"/>
          </a:xfrm>
          <a:prstGeom prst="rect">
            <a:avLst/>
          </a:prstGeom>
        </p:spPr>
      </p:pic>
    </p:spTree>
    <p:extLst>
      <p:ext uri="{BB962C8B-B14F-4D97-AF65-F5344CB8AC3E}">
        <p14:creationId xmlns:p14="http://schemas.microsoft.com/office/powerpoint/2010/main" val="224724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7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0.3|0.2|0.4|0.3|0.3|0.2|0.3|0.3|0.3|0.3|0.3|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638</Words>
  <Application>Microsoft Office PowerPoint</Application>
  <PresentationFormat>On-screen Show (4:3)</PresentationFormat>
  <Paragraphs>70</Paragraphs>
  <Slides>17</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Slide</vt:lpstr>
      <vt:lpstr>PowerPoint Presentation</vt:lpstr>
      <vt:lpstr>PowerPoint Presentation</vt:lpstr>
      <vt:lpstr>PowerPoint Presentation</vt:lpstr>
      <vt:lpstr>QUAN SÁT HÌNH ẢNH  Sự biến đổi của nước.</vt:lpstr>
      <vt:lpstr>PowerPoint Presentation</vt:lpstr>
      <vt:lpstr>Thí nghiệm: Sự biến đổi của muối ăn</vt:lpstr>
      <vt:lpstr>PowerPoint Presentation</vt:lpstr>
      <vt:lpstr>PowerPoint Presentation</vt:lpstr>
      <vt:lpstr>PowerPoint Presentation</vt:lpstr>
      <vt:lpstr>Thí nghiệm 2: Dung dịch HCl tác dụng với kẽm (Zn) - Cách tiến hành: + Lấy 1 mẩu kẽm nhỏ vào ống nghiệm + Cho khoảng 3-5 ml dung dịch HCl vào ống nghiệm đó - Quan sát hiện tượng xảy ra và điền vào PHT. </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SONGNGOC</dc:creator>
  <cp:lastModifiedBy>AutoBVT</cp:lastModifiedBy>
  <cp:revision>53</cp:revision>
  <dcterms:created xsi:type="dcterms:W3CDTF">2014-10-13T23:40:04Z</dcterms:created>
  <dcterms:modified xsi:type="dcterms:W3CDTF">2021-11-05T04:09:25Z</dcterms:modified>
</cp:coreProperties>
</file>