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8" r:id="rId3"/>
    <p:sldId id="279" r:id="rId4"/>
    <p:sldId id="260" r:id="rId5"/>
    <p:sldId id="261" r:id="rId6"/>
    <p:sldId id="262" r:id="rId7"/>
    <p:sldId id="275" r:id="rId8"/>
    <p:sldId id="267" r:id="rId9"/>
    <p:sldId id="274" r:id="rId10"/>
    <p:sldId id="265" r:id="rId11"/>
    <p:sldId id="266" r:id="rId12"/>
    <p:sldId id="269" r:id="rId13"/>
    <p:sldId id="270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5036E-496C-4823-95BF-6A44A1480AAE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3FCA-86F6-40F8-9B08-E9A6C0AA08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63FCA-86F6-40F8-9B08-E9A6C0AA08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7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6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338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3644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83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99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7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3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8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3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2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96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4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34201-5B27-470A-98E3-1F274D873FC1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0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7772400" cy="1066800"/>
          </a:xfrm>
        </p:spPr>
        <p:txBody>
          <a:bodyPr/>
          <a:lstStyle/>
          <a:p>
            <a:r>
              <a:rPr lang="en-US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34: </a:t>
            </a:r>
            <a:r>
              <a:rPr lang="en-U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LUYỆN TẬP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14600"/>
            <a:ext cx="7543800" cy="1752600"/>
          </a:xfrm>
        </p:spPr>
        <p:txBody>
          <a:bodyPr/>
          <a:lstStyle/>
          <a:p>
            <a:pPr algn="l"/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 đề: </a:t>
            </a:r>
            <a:endParaRPr lang="en-US" sz="28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DẠNG BÀI TẬP HÓA HỌC 8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1,2,3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hiđro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PTHH:    2H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2H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810000" y="4495800"/>
            <a:ext cx="914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543800" cy="3880773"/>
          </a:xfrm>
        </p:spPr>
        <p:txBody>
          <a:bodyPr/>
          <a:lstStyle/>
          <a:p>
            <a:pPr>
              <a:buNone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Cacbonic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hiđro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496" y="609600"/>
            <a:ext cx="84201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Dạng 3</a:t>
            </a:r>
            <a:r>
              <a:rPr lang="en-US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:Dạng bài tập tính theo phương trình hóa học.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2796" y="2133600"/>
            <a:ext cx="8686800" cy="4373563"/>
          </a:xfrm>
        </p:spPr>
        <p:txBody>
          <a:bodyPr/>
          <a:lstStyle/>
          <a:p>
            <a:pPr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Bài tập 5:</a:t>
            </a:r>
          </a:p>
          <a:p>
            <a:pPr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Dẫn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4,48 (l)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đktc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8g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(II)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(g)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pthh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? (g)</a:t>
            </a:r>
          </a:p>
          <a:p>
            <a:pPr marL="514350" indent="-51435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NTK: H = 1đvc, Cu = 64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đvc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= 16đvc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a.    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Cu  +  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b.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n 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0,2 (mol)</a:t>
            </a:r>
          </a:p>
          <a:p>
            <a:pPr marL="400050" lvl="1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n 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0,1 (mol)</a:t>
            </a:r>
          </a:p>
          <a:p>
            <a:pPr marL="400050" lvl="1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PTPU: n 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 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marL="400050" lvl="1" indent="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n 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0,1 (mol)</a:t>
            </a:r>
          </a:p>
          <a:p>
            <a:pPr marL="400050" lvl="1" indent="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0,1 x 64 = 6,4 (g)</a:t>
            </a:r>
          </a:p>
          <a:p>
            <a:pPr marL="400050" lvl="1" indent="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6,4 (g)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6600" y="19812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3657600"/>
            <a:ext cx="6096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429000" y="16002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</a:t>
            </a:r>
            <a:r>
              <a:rPr lang="en-US" sz="2000" b="1" baseline="30000" dirty="0"/>
              <a:t>0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4.Củng cố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209800"/>
            <a:ext cx="6347714" cy="3831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phản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       H</a:t>
            </a:r>
            <a:r>
              <a:rPr lang="en-US" baseline="-25000" dirty="0"/>
              <a:t>2</a:t>
            </a:r>
            <a:r>
              <a:rPr lang="en-US" dirty="0"/>
              <a:t>O      O</a:t>
            </a:r>
            <a:r>
              <a:rPr lang="en-US" baseline="-25000" dirty="0"/>
              <a:t>2</a:t>
            </a:r>
            <a:r>
              <a:rPr lang="en-US" dirty="0"/>
              <a:t>      </a:t>
            </a:r>
            <a:r>
              <a:rPr lang="en-US" dirty="0" err="1"/>
              <a:t>CuO</a:t>
            </a:r>
            <a:r>
              <a:rPr lang="en-US" dirty="0"/>
              <a:t>       H</a:t>
            </a:r>
            <a:r>
              <a:rPr lang="en-US" baseline="-25000" dirty="0"/>
              <a:t>2</a:t>
            </a:r>
            <a:r>
              <a:rPr lang="en-US" dirty="0"/>
              <a:t>O 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dirty="0"/>
              <a:t>(1)  2H</a:t>
            </a:r>
            <a:r>
              <a:rPr lang="en-US" baseline="-25000" dirty="0"/>
              <a:t>2</a:t>
            </a:r>
            <a:r>
              <a:rPr lang="en-US" dirty="0"/>
              <a:t>+O</a:t>
            </a:r>
            <a:r>
              <a:rPr lang="en-US" baseline="-25000" dirty="0"/>
              <a:t>2         </a:t>
            </a:r>
            <a:r>
              <a:rPr lang="en-US" dirty="0"/>
              <a:t>2H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pPr marL="514350" indent="-514350">
              <a:buAutoNum type="arabicParenBoth" startAt="2"/>
            </a:pPr>
            <a:r>
              <a:rPr lang="en-US" dirty="0"/>
              <a:t>2H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           </a:t>
            </a:r>
            <a:r>
              <a:rPr lang="en-US" dirty="0"/>
              <a:t>2H</a:t>
            </a:r>
            <a:r>
              <a:rPr lang="en-US" baseline="-25000" dirty="0"/>
              <a:t>2</a:t>
            </a:r>
            <a:r>
              <a:rPr lang="en-US" dirty="0"/>
              <a:t> + O</a:t>
            </a:r>
            <a:r>
              <a:rPr lang="en-US" baseline="-25000" dirty="0"/>
              <a:t>2</a:t>
            </a:r>
          </a:p>
          <a:p>
            <a:pPr marL="514350" indent="-514350">
              <a:buAutoNum type="arabicParenBoth" startAt="2"/>
            </a:pP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+ 2Cu       2CuO</a:t>
            </a:r>
          </a:p>
          <a:p>
            <a:pPr marL="514350" indent="-514350">
              <a:buAutoNum type="arabicParenBoth" startAt="2"/>
            </a:pPr>
            <a:r>
              <a:rPr lang="en-US" dirty="0" err="1"/>
              <a:t>CuO</a:t>
            </a:r>
            <a:r>
              <a:rPr lang="en-US" dirty="0"/>
              <a:t> + H</a:t>
            </a:r>
            <a:r>
              <a:rPr lang="en-US" baseline="-25000" dirty="0"/>
              <a:t>2</a:t>
            </a:r>
            <a:r>
              <a:rPr lang="en-US" dirty="0"/>
              <a:t>        Cu +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28194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828800" y="28194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28194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52800" y="28194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825752" y="34290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749552" y="3919431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057400" y="4343400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33600" y="4724400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52600" y="35814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</a:t>
            </a:r>
            <a:r>
              <a:rPr lang="en-US" sz="2000" b="1" baseline="30000" dirty="0"/>
              <a:t>0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631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144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Ôn lại kiến thức về các tính chất , ứng dựng của hidro và oxi 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Làm các bài tập còn lại trong SGK và SBT.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cho bài tiếp theo .</a:t>
            </a:r>
          </a:p>
        </p:txBody>
      </p:sp>
    </p:spTree>
    <p:extLst>
      <p:ext uri="{BB962C8B-B14F-4D97-AF65-F5344CB8AC3E}">
        <p14:creationId xmlns:p14="http://schemas.microsoft.com/office/powerpoint/2010/main" val="280546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1373" y="3810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I. KIẾN THỨC CẦN NHỚ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200927"/>
            <a:ext cx="990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rgbClr val="FF0000"/>
                </a:solidFill>
                <a:sym typeface="Wingdings" pitchFamily="2" charset="2"/>
              </a:rPr>
              <a:t> </a:t>
            </a:r>
            <a:endParaRPr lang="en-US" sz="6000" b="1" dirty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D6B4-1A93-45EB-81F1-C519765B975A}" type="datetime10">
              <a:rPr lang="en-US" smtClean="0"/>
              <a:t>09:20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9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ft Arrow 6"/>
          <p:cNvSpPr/>
          <p:nvPr/>
        </p:nvSpPr>
        <p:spPr>
          <a:xfrm flipH="1">
            <a:off x="1667329" y="4114800"/>
            <a:ext cx="1562100" cy="1905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276600" y="0"/>
            <a:ext cx="5943600" cy="29718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TÍNH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CHẤT HÓA HỌC 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Up Arrow 36"/>
          <p:cNvSpPr/>
          <p:nvPr/>
        </p:nvSpPr>
        <p:spPr bwMode="auto">
          <a:xfrm>
            <a:off x="639792" y="2661166"/>
            <a:ext cx="175404" cy="1834634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Up Arrow 33"/>
          <p:cNvSpPr/>
          <p:nvPr/>
        </p:nvSpPr>
        <p:spPr bwMode="auto">
          <a:xfrm rot="3344204">
            <a:off x="2509251" y="2238020"/>
            <a:ext cx="162161" cy="1972482"/>
          </a:xfrm>
          <a:prstGeom prst="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3229429" y="3094117"/>
            <a:ext cx="5943600" cy="242236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nl-NL" sz="2000" b="1" u="sng" dirty="0" smtClean="0">
                <a:latin typeface="Times New Roman" pitchFamily="18" charset="0"/>
                <a:cs typeface="Times New Roman" pitchFamily="18" charset="0"/>
              </a:rPr>
              <a:t>ĐIỀU CHẾ TRONG PHÒNG THÍ NGHIỆM</a:t>
            </a:r>
          </a:p>
          <a:p>
            <a:pPr eaLnBrk="0" hangingPunct="0">
              <a:spcBef>
                <a:spcPts val="0"/>
              </a:spcBef>
              <a:defRPr/>
            </a:pP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* Phương pháp: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ts val="0"/>
              </a:spcBef>
              <a:defRPr/>
            </a:pPr>
            <a:r>
              <a:rPr lang="nl-NL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 (Zn</a:t>
            </a:r>
            <a:r>
              <a:rPr lang="nl-NL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Fe, Al</a:t>
            </a:r>
            <a:r>
              <a:rPr lang="nl-NL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..)+ axit (HCl</a:t>
            </a:r>
            <a:r>
              <a:rPr lang="nl-NL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l-NL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nl-NL" sz="2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nl-NL" sz="2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4(loãng)</a:t>
            </a:r>
            <a:r>
              <a:rPr lang="nl-NL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nl-NL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ts val="0"/>
              </a:spcBef>
              <a:defRPr/>
            </a:pPr>
            <a:r>
              <a:rPr lang="nl-N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VD: Zn </a:t>
            </a:r>
            <a:r>
              <a:rPr lang="nl-NL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+ 2HCl       </a:t>
            </a:r>
            <a:r>
              <a:rPr lang="nl-NL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</a:t>
            </a:r>
            <a:r>
              <a:rPr lang="nl-NL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ZnCl</a:t>
            </a:r>
            <a:r>
              <a:rPr lang="nl-NL" sz="2400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+ H</a:t>
            </a:r>
            <a:r>
              <a:rPr lang="nl-NL" sz="2400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2400" b="1" dirty="0" smtClean="0">
              <a:solidFill>
                <a:srgbClr val="530FC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5524642" y="4356448"/>
            <a:ext cx="418957" cy="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-26779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0" y="76200"/>
            <a:ext cx="3124200" cy="251556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TÍNH CHẤT VẬT LÍ</a:t>
            </a: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không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màu, không mùi, không vị,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ít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trong 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nhẹ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4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760884"/>
              </p:ext>
            </p:extLst>
          </p:nvPr>
        </p:nvGraphicFramePr>
        <p:xfrm>
          <a:off x="5181600" y="1854592"/>
          <a:ext cx="7239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3" imgW="457200" imgH="279400" progId="">
                  <p:embed/>
                </p:oleObj>
              </mc:Choice>
              <mc:Fallback>
                <p:oleObj r:id="rId3" imgW="457200" imgH="2794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54592"/>
                        <a:ext cx="7239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482619"/>
              </p:ext>
            </p:extLst>
          </p:nvPr>
        </p:nvGraphicFramePr>
        <p:xfrm>
          <a:off x="7021286" y="381000"/>
          <a:ext cx="647700" cy="513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5" imgW="457200" imgH="279400" progId="">
                  <p:embed/>
                </p:oleObj>
              </mc:Choice>
              <mc:Fallback>
                <p:oleObj r:id="rId5" imgW="457200" imgH="2794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286" y="381000"/>
                        <a:ext cx="647700" cy="5137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05800" y="3962400"/>
            <a:ext cx="8382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Phản ứng thế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204706" y="3248946"/>
            <a:ext cx="1738745" cy="13716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6000" b="1" i="0" u="none" strike="noStrike" cap="none" normalizeH="0" baseline="-2500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29429" y="494660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(1) Tác dụng với oxi:    2H</a:t>
            </a:r>
            <a:r>
              <a:rPr lang="nl-NL" sz="2000" b="1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nl-NL" sz="2000" b="1" baseline="-25000" dirty="0" smtClean="0">
                <a:latin typeface="Times New Roman" pitchFamily="18" charset="0"/>
                <a:cs typeface="Times New Roman" pitchFamily="18" charset="0"/>
              </a:rPr>
              <a:t>2          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nl-NL" sz="20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38600" y="863992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H2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 V</a:t>
            </a:r>
            <a:r>
              <a:rPr lang="en-US" sz="2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O2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2 : 1             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nổ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019800" y="1066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00400" y="1244992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Phải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thử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độ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tinh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khiết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H</a:t>
            </a:r>
            <a:r>
              <a:rPr lang="en-US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trước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thực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hiện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hí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nghiệm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6600" y="1625992"/>
            <a:ext cx="632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(2) T/d với </a:t>
            </a:r>
            <a:r>
              <a:rPr lang="nl-NL" sz="2000" b="1" u="sng" dirty="0" smtClean="0">
                <a:latin typeface="Times New Roman" pitchFamily="18" charset="0"/>
                <a:cs typeface="Times New Roman" pitchFamily="18" charset="0"/>
              </a:rPr>
              <a:t>một số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oxit bazơ(CuO, HgO, PbO, Fe</a:t>
            </a:r>
            <a:r>
              <a:rPr lang="nl-NL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nl-NL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...)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52800" y="2006992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Kim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+ H</a:t>
            </a:r>
            <a:r>
              <a:rPr lang="en-US" sz="2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2407102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VD:   H</a:t>
            </a:r>
            <a:r>
              <a:rPr lang="en-US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+  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Cu   +     H</a:t>
            </a:r>
            <a:r>
              <a:rPr lang="en-US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822463"/>
              </p:ext>
            </p:extLst>
          </p:nvPr>
        </p:nvGraphicFramePr>
        <p:xfrm>
          <a:off x="5219700" y="2235592"/>
          <a:ext cx="64770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6" imgW="457200" imgH="279400" progId="">
                  <p:embed/>
                </p:oleObj>
              </mc:Choice>
              <mc:Fallback>
                <p:oleObj r:id="rId6" imgW="457200" imgH="2794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235592"/>
                        <a:ext cx="647700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331923" y="4497888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+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740382"/>
            <a:ext cx="937260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Phản ứng thế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gì?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7813-51F8-4E89-AC9A-4F9F8F4C5661}" type="datetime10">
              <a:rPr lang="en-US" smtClean="0"/>
              <a:t>09:20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0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37" grpId="0" animBg="1"/>
      <p:bldP spid="34" grpId="0" animBg="1"/>
      <p:bldP spid="3" grpId="0" animBg="1"/>
      <p:bldP spid="8" grpId="0" animBg="1"/>
      <p:bldP spid="6" grpId="0" animBg="1"/>
      <p:bldP spid="24" grpId="0" animBg="1"/>
      <p:bldP spid="18" grpId="0"/>
      <p:bldP spid="22" grpId="0"/>
      <p:bldP spid="25" grpId="0"/>
      <p:bldP spid="26" grpId="0"/>
      <p:bldP spid="27" grpId="0"/>
      <p:bldP spid="11" grpId="0"/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"/>
            <a:ext cx="8229600" cy="1905001"/>
          </a:xfrm>
        </p:spPr>
        <p:txBody>
          <a:bodyPr>
            <a:normAutofit/>
          </a:bodyPr>
          <a:lstStyle/>
          <a:p>
            <a:pPr algn="l"/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Bài tập:</a:t>
            </a:r>
            <a:b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Dạng 1: </a:t>
            </a:r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phương trình hóa học 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63128" cy="4953000"/>
          </a:xfrm>
        </p:spPr>
        <p:txBody>
          <a:bodyPr/>
          <a:lstStyle/>
          <a:p>
            <a:pPr>
              <a:buNone/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pthh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Fe, 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,O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Al + ?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--&gt; Al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3</a:t>
            </a:r>
            <a:endParaRPr lang="en-US" sz="24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2. Fe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O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--&gt;?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+ 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O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3. Zn 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HCl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--&gt;ZnCl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+ ?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4. 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+ ?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--&gt;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Cu + 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O</a:t>
            </a:r>
            <a:endParaRPr lang="en-US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990600"/>
            <a:ext cx="7620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Al +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3O</a:t>
            </a:r>
            <a:r>
              <a:rPr lang="en-US" sz="32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2. Fe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2Fe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3. Zn +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HCl  ZnCl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32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endParaRPr lang="en-US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4. H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CuO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Cu + H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2800" y="33528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</a:t>
            </a:r>
            <a:r>
              <a:rPr lang="en-US" sz="2000" b="1" baseline="30000" dirty="0"/>
              <a:t>0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pthh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PUHH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?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KMnO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? + ? + ?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? + ?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Fe 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? + 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2586736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</a:t>
            </a:r>
            <a:r>
              <a:rPr lang="en-US" sz="2000" b="1" baseline="30000" dirty="0"/>
              <a:t>0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2.Dạng 2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Bài tập nhận biết .</a:t>
            </a:r>
          </a:p>
        </p:txBody>
      </p:sp>
      <p:sp>
        <p:nvSpPr>
          <p:cNvPr id="4" name="Text Box 62"/>
          <p:cNvSpPr txBox="1">
            <a:spLocks noChangeArrowheads="1"/>
          </p:cNvSpPr>
          <p:nvPr/>
        </p:nvSpPr>
        <p:spPr bwMode="auto">
          <a:xfrm>
            <a:off x="228600" y="746919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/>
              <a:t>  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hiđro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06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3333750"/>
            <a:ext cx="609600" cy="1524000"/>
            <a:chOff x="1584" y="2400"/>
            <a:chExt cx="288" cy="96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584" y="2400"/>
              <a:ext cx="288" cy="960"/>
              <a:chOff x="7560" y="1752"/>
              <a:chExt cx="2160" cy="3120"/>
            </a:xfrm>
          </p:grpSpPr>
          <p:sp>
            <p:nvSpPr>
              <p:cNvPr id="15364" name="Freeform 4"/>
              <p:cNvSpPr>
                <a:spLocks/>
              </p:cNvSpPr>
              <p:nvPr/>
            </p:nvSpPr>
            <p:spPr bwMode="auto">
              <a:xfrm>
                <a:off x="7560" y="1752"/>
                <a:ext cx="2160" cy="3120"/>
              </a:xfrm>
              <a:custGeom>
                <a:avLst/>
                <a:gdLst/>
                <a:ahLst/>
                <a:cxnLst>
                  <a:cxn ang="0">
                    <a:pos x="0" y="936"/>
                  </a:cxn>
                  <a:cxn ang="0">
                    <a:pos x="0" y="2964"/>
                  </a:cxn>
                  <a:cxn ang="0">
                    <a:pos x="180" y="3120"/>
                  </a:cxn>
                  <a:cxn ang="0">
                    <a:pos x="1980" y="3120"/>
                  </a:cxn>
                  <a:cxn ang="0">
                    <a:pos x="2160" y="2964"/>
                  </a:cxn>
                  <a:cxn ang="0">
                    <a:pos x="2160" y="936"/>
                  </a:cxn>
                  <a:cxn ang="0">
                    <a:pos x="1980" y="624"/>
                  </a:cxn>
                  <a:cxn ang="0">
                    <a:pos x="1980" y="468"/>
                  </a:cxn>
                  <a:cxn ang="0">
                    <a:pos x="1980" y="312"/>
                  </a:cxn>
                  <a:cxn ang="0">
                    <a:pos x="2160" y="156"/>
                  </a:cxn>
                  <a:cxn ang="0">
                    <a:pos x="2160" y="0"/>
                  </a:cxn>
                  <a:cxn ang="0">
                    <a:pos x="0" y="0"/>
                  </a:cxn>
                  <a:cxn ang="0">
                    <a:pos x="0" y="156"/>
                  </a:cxn>
                  <a:cxn ang="0">
                    <a:pos x="180" y="312"/>
                  </a:cxn>
                  <a:cxn ang="0">
                    <a:pos x="180" y="624"/>
                  </a:cxn>
                  <a:cxn ang="0">
                    <a:pos x="0" y="936"/>
                  </a:cxn>
                </a:cxnLst>
                <a:rect l="0" t="0" r="r" b="b"/>
                <a:pathLst>
                  <a:path w="2160" h="3120">
                    <a:moveTo>
                      <a:pt x="0" y="936"/>
                    </a:moveTo>
                    <a:lnTo>
                      <a:pt x="0" y="2964"/>
                    </a:lnTo>
                    <a:lnTo>
                      <a:pt x="180" y="3120"/>
                    </a:lnTo>
                    <a:lnTo>
                      <a:pt x="1980" y="3120"/>
                    </a:lnTo>
                    <a:lnTo>
                      <a:pt x="2160" y="2964"/>
                    </a:lnTo>
                    <a:lnTo>
                      <a:pt x="2160" y="936"/>
                    </a:lnTo>
                    <a:lnTo>
                      <a:pt x="1980" y="624"/>
                    </a:lnTo>
                    <a:lnTo>
                      <a:pt x="1980" y="468"/>
                    </a:lnTo>
                    <a:lnTo>
                      <a:pt x="1980" y="312"/>
                    </a:lnTo>
                    <a:lnTo>
                      <a:pt x="2160" y="156"/>
                    </a:lnTo>
                    <a:lnTo>
                      <a:pt x="2160" y="0"/>
                    </a:lnTo>
                    <a:lnTo>
                      <a:pt x="0" y="0"/>
                    </a:lnTo>
                    <a:lnTo>
                      <a:pt x="0" y="156"/>
                    </a:lnTo>
                    <a:lnTo>
                      <a:pt x="180" y="312"/>
                    </a:lnTo>
                    <a:lnTo>
                      <a:pt x="180" y="624"/>
                    </a:lnTo>
                    <a:lnTo>
                      <a:pt x="0" y="936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5" name="Line 5"/>
              <p:cNvSpPr>
                <a:spLocks noChangeShapeType="1"/>
              </p:cNvSpPr>
              <p:nvPr/>
            </p:nvSpPr>
            <p:spPr bwMode="auto">
              <a:xfrm>
                <a:off x="7560" y="1908"/>
                <a:ext cx="216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1608" y="2832"/>
              <a:ext cx="240" cy="249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581400" y="3321050"/>
            <a:ext cx="609600" cy="1524000"/>
            <a:chOff x="1584" y="2400"/>
            <a:chExt cx="288" cy="960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1584" y="2400"/>
              <a:ext cx="288" cy="960"/>
              <a:chOff x="7560" y="1752"/>
              <a:chExt cx="2160" cy="3120"/>
            </a:xfrm>
          </p:grpSpPr>
          <p:sp>
            <p:nvSpPr>
              <p:cNvPr id="15369" name="Freeform 9"/>
              <p:cNvSpPr>
                <a:spLocks/>
              </p:cNvSpPr>
              <p:nvPr/>
            </p:nvSpPr>
            <p:spPr bwMode="auto">
              <a:xfrm>
                <a:off x="7560" y="1752"/>
                <a:ext cx="2160" cy="3120"/>
              </a:xfrm>
              <a:custGeom>
                <a:avLst/>
                <a:gdLst/>
                <a:ahLst/>
                <a:cxnLst>
                  <a:cxn ang="0">
                    <a:pos x="0" y="936"/>
                  </a:cxn>
                  <a:cxn ang="0">
                    <a:pos x="0" y="2964"/>
                  </a:cxn>
                  <a:cxn ang="0">
                    <a:pos x="180" y="3120"/>
                  </a:cxn>
                  <a:cxn ang="0">
                    <a:pos x="1980" y="3120"/>
                  </a:cxn>
                  <a:cxn ang="0">
                    <a:pos x="2160" y="2964"/>
                  </a:cxn>
                  <a:cxn ang="0">
                    <a:pos x="2160" y="936"/>
                  </a:cxn>
                  <a:cxn ang="0">
                    <a:pos x="1980" y="624"/>
                  </a:cxn>
                  <a:cxn ang="0">
                    <a:pos x="1980" y="468"/>
                  </a:cxn>
                  <a:cxn ang="0">
                    <a:pos x="1980" y="312"/>
                  </a:cxn>
                  <a:cxn ang="0">
                    <a:pos x="2160" y="156"/>
                  </a:cxn>
                  <a:cxn ang="0">
                    <a:pos x="2160" y="0"/>
                  </a:cxn>
                  <a:cxn ang="0">
                    <a:pos x="0" y="0"/>
                  </a:cxn>
                  <a:cxn ang="0">
                    <a:pos x="0" y="156"/>
                  </a:cxn>
                  <a:cxn ang="0">
                    <a:pos x="180" y="312"/>
                  </a:cxn>
                  <a:cxn ang="0">
                    <a:pos x="180" y="624"/>
                  </a:cxn>
                  <a:cxn ang="0">
                    <a:pos x="0" y="936"/>
                  </a:cxn>
                </a:cxnLst>
                <a:rect l="0" t="0" r="r" b="b"/>
                <a:pathLst>
                  <a:path w="2160" h="3120">
                    <a:moveTo>
                      <a:pt x="0" y="936"/>
                    </a:moveTo>
                    <a:lnTo>
                      <a:pt x="0" y="2964"/>
                    </a:lnTo>
                    <a:lnTo>
                      <a:pt x="180" y="3120"/>
                    </a:lnTo>
                    <a:lnTo>
                      <a:pt x="1980" y="3120"/>
                    </a:lnTo>
                    <a:lnTo>
                      <a:pt x="2160" y="2964"/>
                    </a:lnTo>
                    <a:lnTo>
                      <a:pt x="2160" y="936"/>
                    </a:lnTo>
                    <a:lnTo>
                      <a:pt x="1980" y="624"/>
                    </a:lnTo>
                    <a:lnTo>
                      <a:pt x="1980" y="468"/>
                    </a:lnTo>
                    <a:lnTo>
                      <a:pt x="1980" y="312"/>
                    </a:lnTo>
                    <a:lnTo>
                      <a:pt x="2160" y="156"/>
                    </a:lnTo>
                    <a:lnTo>
                      <a:pt x="2160" y="0"/>
                    </a:lnTo>
                    <a:lnTo>
                      <a:pt x="0" y="0"/>
                    </a:lnTo>
                    <a:lnTo>
                      <a:pt x="0" y="156"/>
                    </a:lnTo>
                    <a:lnTo>
                      <a:pt x="180" y="312"/>
                    </a:lnTo>
                    <a:lnTo>
                      <a:pt x="180" y="624"/>
                    </a:lnTo>
                    <a:lnTo>
                      <a:pt x="0" y="936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" name="Line 10"/>
              <p:cNvSpPr>
                <a:spLocks noChangeShapeType="1"/>
              </p:cNvSpPr>
              <p:nvPr/>
            </p:nvSpPr>
            <p:spPr bwMode="auto">
              <a:xfrm>
                <a:off x="7560" y="1908"/>
                <a:ext cx="216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1608" y="2832"/>
              <a:ext cx="240" cy="249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  <a:cs typeface="Arial" charset="0"/>
                </a:rPr>
                <a:t>2</a:t>
              </a: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5638800" y="3321050"/>
            <a:ext cx="609600" cy="1524000"/>
            <a:chOff x="1584" y="2400"/>
            <a:chExt cx="288" cy="960"/>
          </a:xfrm>
        </p:grpSpPr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1584" y="2400"/>
              <a:ext cx="288" cy="960"/>
              <a:chOff x="7560" y="1752"/>
              <a:chExt cx="2160" cy="3120"/>
            </a:xfrm>
          </p:grpSpPr>
          <p:sp>
            <p:nvSpPr>
              <p:cNvPr id="15374" name="Freeform 14"/>
              <p:cNvSpPr>
                <a:spLocks/>
              </p:cNvSpPr>
              <p:nvPr/>
            </p:nvSpPr>
            <p:spPr bwMode="auto">
              <a:xfrm>
                <a:off x="7560" y="1752"/>
                <a:ext cx="2160" cy="3120"/>
              </a:xfrm>
              <a:custGeom>
                <a:avLst/>
                <a:gdLst/>
                <a:ahLst/>
                <a:cxnLst>
                  <a:cxn ang="0">
                    <a:pos x="0" y="936"/>
                  </a:cxn>
                  <a:cxn ang="0">
                    <a:pos x="0" y="2964"/>
                  </a:cxn>
                  <a:cxn ang="0">
                    <a:pos x="180" y="3120"/>
                  </a:cxn>
                  <a:cxn ang="0">
                    <a:pos x="1980" y="3120"/>
                  </a:cxn>
                  <a:cxn ang="0">
                    <a:pos x="2160" y="2964"/>
                  </a:cxn>
                  <a:cxn ang="0">
                    <a:pos x="2160" y="936"/>
                  </a:cxn>
                  <a:cxn ang="0">
                    <a:pos x="1980" y="624"/>
                  </a:cxn>
                  <a:cxn ang="0">
                    <a:pos x="1980" y="468"/>
                  </a:cxn>
                  <a:cxn ang="0">
                    <a:pos x="1980" y="312"/>
                  </a:cxn>
                  <a:cxn ang="0">
                    <a:pos x="2160" y="156"/>
                  </a:cxn>
                  <a:cxn ang="0">
                    <a:pos x="2160" y="0"/>
                  </a:cxn>
                  <a:cxn ang="0">
                    <a:pos x="0" y="0"/>
                  </a:cxn>
                  <a:cxn ang="0">
                    <a:pos x="0" y="156"/>
                  </a:cxn>
                  <a:cxn ang="0">
                    <a:pos x="180" y="312"/>
                  </a:cxn>
                  <a:cxn ang="0">
                    <a:pos x="180" y="624"/>
                  </a:cxn>
                  <a:cxn ang="0">
                    <a:pos x="0" y="936"/>
                  </a:cxn>
                </a:cxnLst>
                <a:rect l="0" t="0" r="r" b="b"/>
                <a:pathLst>
                  <a:path w="2160" h="3120">
                    <a:moveTo>
                      <a:pt x="0" y="936"/>
                    </a:moveTo>
                    <a:lnTo>
                      <a:pt x="0" y="2964"/>
                    </a:lnTo>
                    <a:lnTo>
                      <a:pt x="180" y="3120"/>
                    </a:lnTo>
                    <a:lnTo>
                      <a:pt x="1980" y="3120"/>
                    </a:lnTo>
                    <a:lnTo>
                      <a:pt x="2160" y="2964"/>
                    </a:lnTo>
                    <a:lnTo>
                      <a:pt x="2160" y="936"/>
                    </a:lnTo>
                    <a:lnTo>
                      <a:pt x="1980" y="624"/>
                    </a:lnTo>
                    <a:lnTo>
                      <a:pt x="1980" y="468"/>
                    </a:lnTo>
                    <a:lnTo>
                      <a:pt x="1980" y="312"/>
                    </a:lnTo>
                    <a:lnTo>
                      <a:pt x="2160" y="156"/>
                    </a:lnTo>
                    <a:lnTo>
                      <a:pt x="2160" y="0"/>
                    </a:lnTo>
                    <a:lnTo>
                      <a:pt x="0" y="0"/>
                    </a:lnTo>
                    <a:lnTo>
                      <a:pt x="0" y="156"/>
                    </a:lnTo>
                    <a:lnTo>
                      <a:pt x="180" y="312"/>
                    </a:lnTo>
                    <a:lnTo>
                      <a:pt x="180" y="624"/>
                    </a:lnTo>
                    <a:lnTo>
                      <a:pt x="0" y="936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5" name="Line 15"/>
              <p:cNvSpPr>
                <a:spLocks noChangeShapeType="1"/>
              </p:cNvSpPr>
              <p:nvPr/>
            </p:nvSpPr>
            <p:spPr bwMode="auto">
              <a:xfrm>
                <a:off x="7560" y="1908"/>
                <a:ext cx="216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6" name="Text Box 16"/>
            <p:cNvSpPr txBox="1">
              <a:spLocks noChangeArrowheads="1"/>
            </p:cNvSpPr>
            <p:nvPr/>
          </p:nvSpPr>
          <p:spPr bwMode="auto">
            <a:xfrm>
              <a:off x="1608" y="2832"/>
              <a:ext cx="240" cy="249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  <a:cs typeface="Arial" charset="0"/>
                </a:rPr>
                <a:t>3</a:t>
              </a:r>
            </a:p>
          </p:txBody>
        </p:sp>
      </p:grpSp>
      <p:grpSp>
        <p:nvGrpSpPr>
          <p:cNvPr id="8" name="Group 17"/>
          <p:cNvGrpSpPr>
            <a:grpSpLocks/>
          </p:cNvGrpSpPr>
          <p:nvPr/>
        </p:nvGrpSpPr>
        <p:grpSpPr bwMode="auto">
          <a:xfrm rot="-743980">
            <a:off x="1447800" y="2559050"/>
            <a:ext cx="1676400" cy="228600"/>
            <a:chOff x="3264" y="672"/>
            <a:chExt cx="1056" cy="288"/>
          </a:xfrm>
        </p:grpSpPr>
        <p:pic>
          <p:nvPicPr>
            <p:cNvPr id="15378" name="Picture 18" descr="feu2"/>
            <p:cNvPicPr>
              <a:picLocks noChangeAspect="1" noChangeArrowheads="1" noCrop="1"/>
            </p:cNvPicPr>
            <p:nvPr/>
          </p:nvPicPr>
          <p:blipFill>
            <a:blip r:embed="rId2">
              <a:lum bright="18000" contrast="68000"/>
            </a:blip>
            <a:srcRect/>
            <a:stretch>
              <a:fillRect/>
            </a:stretch>
          </p:blipFill>
          <p:spPr bwMode="auto">
            <a:xfrm>
              <a:off x="3264" y="672"/>
              <a:ext cx="1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3312" y="960"/>
              <a:ext cx="100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20"/>
          <p:cNvGrpSpPr>
            <a:grpSpLocks/>
          </p:cNvGrpSpPr>
          <p:nvPr/>
        </p:nvGrpSpPr>
        <p:grpSpPr bwMode="auto">
          <a:xfrm rot="-743980">
            <a:off x="7696200" y="1492250"/>
            <a:ext cx="1676400" cy="228600"/>
            <a:chOff x="3264" y="672"/>
            <a:chExt cx="1056" cy="288"/>
          </a:xfrm>
        </p:grpSpPr>
        <p:pic>
          <p:nvPicPr>
            <p:cNvPr id="15381" name="Picture 21" descr="feu2"/>
            <p:cNvPicPr>
              <a:picLocks noChangeAspect="1" noChangeArrowheads="1" noCrop="1"/>
            </p:cNvPicPr>
            <p:nvPr/>
          </p:nvPicPr>
          <p:blipFill>
            <a:blip r:embed="rId2">
              <a:lum bright="18000" contrast="68000"/>
            </a:blip>
            <a:srcRect/>
            <a:stretch>
              <a:fillRect/>
            </a:stretch>
          </p:blipFill>
          <p:spPr bwMode="auto">
            <a:xfrm>
              <a:off x="3264" y="672"/>
              <a:ext cx="1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>
              <a:off x="3312" y="960"/>
              <a:ext cx="100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23"/>
          <p:cNvGrpSpPr>
            <a:grpSpLocks/>
          </p:cNvGrpSpPr>
          <p:nvPr/>
        </p:nvGrpSpPr>
        <p:grpSpPr bwMode="auto">
          <a:xfrm rot="-743980">
            <a:off x="7239000" y="882650"/>
            <a:ext cx="1676400" cy="228600"/>
            <a:chOff x="3264" y="672"/>
            <a:chExt cx="1056" cy="288"/>
          </a:xfrm>
        </p:grpSpPr>
        <p:pic>
          <p:nvPicPr>
            <p:cNvPr id="15384" name="Picture 24" descr="feu2"/>
            <p:cNvPicPr>
              <a:picLocks noChangeAspect="1" noChangeArrowheads="1" noCrop="1"/>
            </p:cNvPicPr>
            <p:nvPr/>
          </p:nvPicPr>
          <p:blipFill>
            <a:blip r:embed="rId2">
              <a:lum bright="18000" contrast="68000"/>
            </a:blip>
            <a:srcRect/>
            <a:stretch>
              <a:fillRect/>
            </a:stretch>
          </p:blipFill>
          <p:spPr bwMode="auto">
            <a:xfrm>
              <a:off x="3264" y="672"/>
              <a:ext cx="1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>
              <a:off x="3312" y="960"/>
              <a:ext cx="100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3657600" y="2160588"/>
            <a:ext cx="384175" cy="1160462"/>
            <a:chOff x="9000" y="3312"/>
            <a:chExt cx="1110" cy="2496"/>
          </a:xfrm>
        </p:grpSpPr>
        <p:sp>
          <p:nvSpPr>
            <p:cNvPr id="15387" name="Freeform 27"/>
            <p:cNvSpPr>
              <a:spLocks/>
            </p:cNvSpPr>
            <p:nvPr/>
          </p:nvSpPr>
          <p:spPr bwMode="auto">
            <a:xfrm>
              <a:off x="9000" y="3312"/>
              <a:ext cx="1110" cy="2496"/>
            </a:xfrm>
            <a:custGeom>
              <a:avLst/>
              <a:gdLst/>
              <a:ahLst/>
              <a:cxnLst>
                <a:cxn ang="0">
                  <a:pos x="1290" y="0"/>
                </a:cxn>
                <a:cxn ang="0">
                  <a:pos x="30" y="4836"/>
                </a:cxn>
                <a:cxn ang="0">
                  <a:pos x="1470" y="5772"/>
                </a:cxn>
                <a:cxn ang="0">
                  <a:pos x="3090" y="4836"/>
                </a:cxn>
                <a:cxn ang="0">
                  <a:pos x="1290" y="0"/>
                </a:cxn>
              </a:cxnLst>
              <a:rect l="0" t="0" r="r" b="b"/>
              <a:pathLst>
                <a:path w="3120" h="5798">
                  <a:moveTo>
                    <a:pt x="1290" y="0"/>
                  </a:moveTo>
                  <a:cubicBezTo>
                    <a:pt x="780" y="0"/>
                    <a:pt x="0" y="3874"/>
                    <a:pt x="30" y="4836"/>
                  </a:cubicBezTo>
                  <a:cubicBezTo>
                    <a:pt x="60" y="5798"/>
                    <a:pt x="960" y="5772"/>
                    <a:pt x="1470" y="5772"/>
                  </a:cubicBezTo>
                  <a:cubicBezTo>
                    <a:pt x="1980" y="5772"/>
                    <a:pt x="3120" y="5798"/>
                    <a:pt x="3090" y="4836"/>
                  </a:cubicBezTo>
                  <a:cubicBezTo>
                    <a:pt x="3060" y="3874"/>
                    <a:pt x="1800" y="0"/>
                    <a:pt x="129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Freeform 28"/>
            <p:cNvSpPr>
              <a:spLocks/>
            </p:cNvSpPr>
            <p:nvPr/>
          </p:nvSpPr>
          <p:spPr bwMode="auto">
            <a:xfrm rot="-10750570">
              <a:off x="9285" y="4686"/>
              <a:ext cx="540" cy="1118"/>
            </a:xfrm>
            <a:custGeom>
              <a:avLst/>
              <a:gdLst/>
              <a:ahLst/>
              <a:cxnLst>
                <a:cxn ang="0">
                  <a:pos x="930" y="1742"/>
                </a:cxn>
                <a:cxn ang="0">
                  <a:pos x="30" y="494"/>
                </a:cxn>
                <a:cxn ang="0">
                  <a:pos x="750" y="26"/>
                </a:cxn>
                <a:cxn ang="0">
                  <a:pos x="1470" y="338"/>
                </a:cxn>
                <a:cxn ang="0">
                  <a:pos x="930" y="1742"/>
                </a:cxn>
              </a:cxnLst>
              <a:rect l="0" t="0" r="r" b="b"/>
              <a:pathLst>
                <a:path w="1500" h="1768">
                  <a:moveTo>
                    <a:pt x="930" y="1742"/>
                  </a:moveTo>
                  <a:cubicBezTo>
                    <a:pt x="690" y="1768"/>
                    <a:pt x="60" y="780"/>
                    <a:pt x="30" y="494"/>
                  </a:cubicBezTo>
                  <a:cubicBezTo>
                    <a:pt x="0" y="208"/>
                    <a:pt x="510" y="52"/>
                    <a:pt x="750" y="26"/>
                  </a:cubicBezTo>
                  <a:cubicBezTo>
                    <a:pt x="990" y="0"/>
                    <a:pt x="1440" y="52"/>
                    <a:pt x="1470" y="338"/>
                  </a:cubicBezTo>
                  <a:cubicBezTo>
                    <a:pt x="1500" y="624"/>
                    <a:pt x="1170" y="1716"/>
                    <a:pt x="930" y="1742"/>
                  </a:cubicBez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Freeform 29"/>
            <p:cNvSpPr>
              <a:spLocks/>
            </p:cNvSpPr>
            <p:nvPr/>
          </p:nvSpPr>
          <p:spPr bwMode="auto">
            <a:xfrm rot="-10750570">
              <a:off x="9360" y="5310"/>
              <a:ext cx="360" cy="494"/>
            </a:xfrm>
            <a:custGeom>
              <a:avLst/>
              <a:gdLst/>
              <a:ahLst/>
              <a:cxnLst>
                <a:cxn ang="0">
                  <a:pos x="930" y="1742"/>
                </a:cxn>
                <a:cxn ang="0">
                  <a:pos x="30" y="494"/>
                </a:cxn>
                <a:cxn ang="0">
                  <a:pos x="750" y="26"/>
                </a:cxn>
                <a:cxn ang="0">
                  <a:pos x="1470" y="338"/>
                </a:cxn>
                <a:cxn ang="0">
                  <a:pos x="930" y="1742"/>
                </a:cxn>
              </a:cxnLst>
              <a:rect l="0" t="0" r="r" b="b"/>
              <a:pathLst>
                <a:path w="1500" h="1768">
                  <a:moveTo>
                    <a:pt x="930" y="1742"/>
                  </a:moveTo>
                  <a:cubicBezTo>
                    <a:pt x="690" y="1768"/>
                    <a:pt x="60" y="780"/>
                    <a:pt x="30" y="494"/>
                  </a:cubicBezTo>
                  <a:cubicBezTo>
                    <a:pt x="0" y="208"/>
                    <a:pt x="510" y="52"/>
                    <a:pt x="750" y="26"/>
                  </a:cubicBezTo>
                  <a:cubicBezTo>
                    <a:pt x="990" y="0"/>
                    <a:pt x="1440" y="52"/>
                    <a:pt x="1470" y="338"/>
                  </a:cubicBezTo>
                  <a:cubicBezTo>
                    <a:pt x="1500" y="624"/>
                    <a:pt x="1170" y="1716"/>
                    <a:pt x="930" y="1742"/>
                  </a:cubicBez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33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0"/>
          <p:cNvGrpSpPr>
            <a:grpSpLocks noChangeAspect="1"/>
          </p:cNvGrpSpPr>
          <p:nvPr/>
        </p:nvGrpSpPr>
        <p:grpSpPr bwMode="auto">
          <a:xfrm>
            <a:off x="5867400" y="2514600"/>
            <a:ext cx="228600" cy="806450"/>
            <a:chOff x="5760" y="1488"/>
            <a:chExt cx="811" cy="2081"/>
          </a:xfrm>
          <a:solidFill>
            <a:srgbClr val="00B0F0"/>
          </a:solidFill>
        </p:grpSpPr>
        <p:sp>
          <p:nvSpPr>
            <p:cNvPr id="15391" name="Freeform 31"/>
            <p:cNvSpPr>
              <a:spLocks noChangeAspect="1"/>
            </p:cNvSpPr>
            <p:nvPr/>
          </p:nvSpPr>
          <p:spPr bwMode="auto">
            <a:xfrm rot="5700000">
              <a:off x="5125" y="2123"/>
              <a:ext cx="2081" cy="811"/>
            </a:xfrm>
            <a:custGeom>
              <a:avLst/>
              <a:gdLst/>
              <a:ahLst/>
              <a:cxnLst>
                <a:cxn ang="0">
                  <a:pos x="8000" y="1577"/>
                </a:cxn>
                <a:cxn ang="0">
                  <a:pos x="7804" y="2300"/>
                </a:cxn>
                <a:cxn ang="0">
                  <a:pos x="7236" y="2853"/>
                </a:cxn>
                <a:cxn ang="0">
                  <a:pos x="6351" y="3118"/>
                </a:cxn>
                <a:cxn ang="0">
                  <a:pos x="5236" y="3071"/>
                </a:cxn>
                <a:cxn ang="0">
                  <a:pos x="4000" y="2777"/>
                </a:cxn>
                <a:cxn ang="0">
                  <a:pos x="2764" y="2366"/>
                </a:cxn>
                <a:cxn ang="0">
                  <a:pos x="1649" y="1977"/>
                </a:cxn>
                <a:cxn ang="0">
                  <a:pos x="764" y="1712"/>
                </a:cxn>
                <a:cxn ang="0">
                  <a:pos x="196" y="1595"/>
                </a:cxn>
                <a:cxn ang="0">
                  <a:pos x="0" y="1577"/>
                </a:cxn>
                <a:cxn ang="0">
                  <a:pos x="196" y="1559"/>
                </a:cxn>
                <a:cxn ang="0">
                  <a:pos x="764" y="1442"/>
                </a:cxn>
                <a:cxn ang="0">
                  <a:pos x="1649" y="1177"/>
                </a:cxn>
                <a:cxn ang="0">
                  <a:pos x="2764" y="788"/>
                </a:cxn>
                <a:cxn ang="0">
                  <a:pos x="4000" y="377"/>
                </a:cxn>
                <a:cxn ang="0">
                  <a:pos x="5236" y="83"/>
                </a:cxn>
                <a:cxn ang="0">
                  <a:pos x="6351" y="36"/>
                </a:cxn>
                <a:cxn ang="0">
                  <a:pos x="7236" y="301"/>
                </a:cxn>
                <a:cxn ang="0">
                  <a:pos x="7804" y="854"/>
                </a:cxn>
                <a:cxn ang="0">
                  <a:pos x="8000" y="1577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Freeform 32"/>
            <p:cNvSpPr>
              <a:spLocks noChangeAspect="1"/>
            </p:cNvSpPr>
            <p:nvPr/>
          </p:nvSpPr>
          <p:spPr bwMode="auto">
            <a:xfrm rot="5700000">
              <a:off x="5604" y="2792"/>
              <a:ext cx="1102" cy="430"/>
            </a:xfrm>
            <a:custGeom>
              <a:avLst/>
              <a:gdLst/>
              <a:ahLst/>
              <a:cxnLst>
                <a:cxn ang="0">
                  <a:pos x="8000" y="1577"/>
                </a:cxn>
                <a:cxn ang="0">
                  <a:pos x="7804" y="2300"/>
                </a:cxn>
                <a:cxn ang="0">
                  <a:pos x="7236" y="2853"/>
                </a:cxn>
                <a:cxn ang="0">
                  <a:pos x="6351" y="3118"/>
                </a:cxn>
                <a:cxn ang="0">
                  <a:pos x="5236" y="3071"/>
                </a:cxn>
                <a:cxn ang="0">
                  <a:pos x="4000" y="2777"/>
                </a:cxn>
                <a:cxn ang="0">
                  <a:pos x="2764" y="2366"/>
                </a:cxn>
                <a:cxn ang="0">
                  <a:pos x="1649" y="1977"/>
                </a:cxn>
                <a:cxn ang="0">
                  <a:pos x="764" y="1712"/>
                </a:cxn>
                <a:cxn ang="0">
                  <a:pos x="196" y="1595"/>
                </a:cxn>
                <a:cxn ang="0">
                  <a:pos x="0" y="1577"/>
                </a:cxn>
                <a:cxn ang="0">
                  <a:pos x="196" y="1559"/>
                </a:cxn>
                <a:cxn ang="0">
                  <a:pos x="764" y="1442"/>
                </a:cxn>
                <a:cxn ang="0">
                  <a:pos x="1649" y="1177"/>
                </a:cxn>
                <a:cxn ang="0">
                  <a:pos x="2764" y="788"/>
                </a:cxn>
                <a:cxn ang="0">
                  <a:pos x="4000" y="377"/>
                </a:cxn>
                <a:cxn ang="0">
                  <a:pos x="5236" y="83"/>
                </a:cxn>
                <a:cxn ang="0">
                  <a:pos x="6351" y="36"/>
                </a:cxn>
                <a:cxn ang="0">
                  <a:pos x="7236" y="301"/>
                </a:cxn>
                <a:cxn ang="0">
                  <a:pos x="7804" y="854"/>
                </a:cxn>
                <a:cxn ang="0">
                  <a:pos x="8000" y="1577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0" y="5032375"/>
            <a:ext cx="2438400" cy="650875"/>
          </a:xfrm>
          <a:prstGeom prst="rect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Không làm thay đổi ngọn lửa que đóm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3048000" y="5032375"/>
            <a:ext cx="1752600" cy="650875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  <a:cs typeface="Arial" charset="0"/>
              </a:rPr>
              <a:t>Que đóm bùng cháy</a:t>
            </a:r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5638800" y="4956175"/>
            <a:ext cx="2514600" cy="650875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Có khí cháy với ngọn lửa xanh mờ.</a:t>
            </a: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152400" y="5316538"/>
            <a:ext cx="1828800" cy="366712"/>
          </a:xfrm>
          <a:prstGeom prst="rect">
            <a:avLst/>
          </a:prstGeom>
          <a:solidFill>
            <a:srgbClr val="99CC00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  <a:cs typeface="Arial" charset="0"/>
              </a:rPr>
              <a:t>Không khí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3048000" y="5307013"/>
            <a:ext cx="1676400" cy="376237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  <a:cs typeface="Arial" charset="0"/>
              </a:rPr>
              <a:t>Khí Oxi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5638800" y="5164138"/>
            <a:ext cx="1828800" cy="366712"/>
          </a:xfrm>
          <a:prstGeom prst="rect">
            <a:avLst/>
          </a:prstGeom>
          <a:solidFill>
            <a:srgbClr val="00C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  <a:cs typeface="Arial" charset="0"/>
              </a:rPr>
              <a:t>Khí Hiđro</a:t>
            </a:r>
          </a:p>
        </p:txBody>
      </p: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3657600" y="2617788"/>
            <a:ext cx="381000" cy="703262"/>
            <a:chOff x="9000" y="3312"/>
            <a:chExt cx="1110" cy="2496"/>
          </a:xfrm>
        </p:grpSpPr>
        <p:sp>
          <p:nvSpPr>
            <p:cNvPr id="15403" name="Freeform 43"/>
            <p:cNvSpPr>
              <a:spLocks/>
            </p:cNvSpPr>
            <p:nvPr/>
          </p:nvSpPr>
          <p:spPr bwMode="auto">
            <a:xfrm>
              <a:off x="9000" y="3312"/>
              <a:ext cx="1110" cy="2496"/>
            </a:xfrm>
            <a:custGeom>
              <a:avLst/>
              <a:gdLst/>
              <a:ahLst/>
              <a:cxnLst>
                <a:cxn ang="0">
                  <a:pos x="1290" y="0"/>
                </a:cxn>
                <a:cxn ang="0">
                  <a:pos x="30" y="4836"/>
                </a:cxn>
                <a:cxn ang="0">
                  <a:pos x="1470" y="5772"/>
                </a:cxn>
                <a:cxn ang="0">
                  <a:pos x="3090" y="4836"/>
                </a:cxn>
                <a:cxn ang="0">
                  <a:pos x="1290" y="0"/>
                </a:cxn>
              </a:cxnLst>
              <a:rect l="0" t="0" r="r" b="b"/>
              <a:pathLst>
                <a:path w="3120" h="5798">
                  <a:moveTo>
                    <a:pt x="1290" y="0"/>
                  </a:moveTo>
                  <a:cubicBezTo>
                    <a:pt x="780" y="0"/>
                    <a:pt x="0" y="3874"/>
                    <a:pt x="30" y="4836"/>
                  </a:cubicBezTo>
                  <a:cubicBezTo>
                    <a:pt x="60" y="5798"/>
                    <a:pt x="960" y="5772"/>
                    <a:pt x="1470" y="5772"/>
                  </a:cubicBezTo>
                  <a:cubicBezTo>
                    <a:pt x="1980" y="5772"/>
                    <a:pt x="3120" y="5798"/>
                    <a:pt x="3090" y="4836"/>
                  </a:cubicBezTo>
                  <a:cubicBezTo>
                    <a:pt x="3060" y="3874"/>
                    <a:pt x="1800" y="0"/>
                    <a:pt x="129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Freeform 44"/>
            <p:cNvSpPr>
              <a:spLocks/>
            </p:cNvSpPr>
            <p:nvPr/>
          </p:nvSpPr>
          <p:spPr bwMode="auto">
            <a:xfrm rot="-10750570">
              <a:off x="9285" y="4686"/>
              <a:ext cx="540" cy="1118"/>
            </a:xfrm>
            <a:custGeom>
              <a:avLst/>
              <a:gdLst/>
              <a:ahLst/>
              <a:cxnLst>
                <a:cxn ang="0">
                  <a:pos x="930" y="1742"/>
                </a:cxn>
                <a:cxn ang="0">
                  <a:pos x="30" y="494"/>
                </a:cxn>
                <a:cxn ang="0">
                  <a:pos x="750" y="26"/>
                </a:cxn>
                <a:cxn ang="0">
                  <a:pos x="1470" y="338"/>
                </a:cxn>
                <a:cxn ang="0">
                  <a:pos x="930" y="1742"/>
                </a:cxn>
              </a:cxnLst>
              <a:rect l="0" t="0" r="r" b="b"/>
              <a:pathLst>
                <a:path w="1500" h="1768">
                  <a:moveTo>
                    <a:pt x="930" y="1742"/>
                  </a:moveTo>
                  <a:cubicBezTo>
                    <a:pt x="690" y="1768"/>
                    <a:pt x="60" y="780"/>
                    <a:pt x="30" y="494"/>
                  </a:cubicBezTo>
                  <a:cubicBezTo>
                    <a:pt x="0" y="208"/>
                    <a:pt x="510" y="52"/>
                    <a:pt x="750" y="26"/>
                  </a:cubicBezTo>
                  <a:cubicBezTo>
                    <a:pt x="990" y="0"/>
                    <a:pt x="1440" y="52"/>
                    <a:pt x="1470" y="338"/>
                  </a:cubicBezTo>
                  <a:cubicBezTo>
                    <a:pt x="1500" y="624"/>
                    <a:pt x="1170" y="1716"/>
                    <a:pt x="930" y="1742"/>
                  </a:cubicBez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Freeform 45"/>
            <p:cNvSpPr>
              <a:spLocks/>
            </p:cNvSpPr>
            <p:nvPr/>
          </p:nvSpPr>
          <p:spPr bwMode="auto">
            <a:xfrm rot="-10750570">
              <a:off x="9360" y="5310"/>
              <a:ext cx="360" cy="494"/>
            </a:xfrm>
            <a:custGeom>
              <a:avLst/>
              <a:gdLst/>
              <a:ahLst/>
              <a:cxnLst>
                <a:cxn ang="0">
                  <a:pos x="930" y="1742"/>
                </a:cxn>
                <a:cxn ang="0">
                  <a:pos x="30" y="494"/>
                </a:cxn>
                <a:cxn ang="0">
                  <a:pos x="750" y="26"/>
                </a:cxn>
                <a:cxn ang="0">
                  <a:pos x="1470" y="338"/>
                </a:cxn>
                <a:cxn ang="0">
                  <a:pos x="930" y="1742"/>
                </a:cxn>
              </a:cxnLst>
              <a:rect l="0" t="0" r="r" b="b"/>
              <a:pathLst>
                <a:path w="1500" h="1768">
                  <a:moveTo>
                    <a:pt x="930" y="1742"/>
                  </a:moveTo>
                  <a:cubicBezTo>
                    <a:pt x="690" y="1768"/>
                    <a:pt x="60" y="780"/>
                    <a:pt x="30" y="494"/>
                  </a:cubicBezTo>
                  <a:cubicBezTo>
                    <a:pt x="0" y="208"/>
                    <a:pt x="510" y="52"/>
                    <a:pt x="750" y="26"/>
                  </a:cubicBezTo>
                  <a:cubicBezTo>
                    <a:pt x="990" y="0"/>
                    <a:pt x="1440" y="52"/>
                    <a:pt x="1470" y="338"/>
                  </a:cubicBezTo>
                  <a:cubicBezTo>
                    <a:pt x="1500" y="624"/>
                    <a:pt x="1170" y="1716"/>
                    <a:pt x="930" y="1742"/>
                  </a:cubicBez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33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46"/>
          <p:cNvGrpSpPr>
            <a:grpSpLocks noChangeAspect="1"/>
          </p:cNvGrpSpPr>
          <p:nvPr/>
        </p:nvGrpSpPr>
        <p:grpSpPr bwMode="auto">
          <a:xfrm>
            <a:off x="5905500" y="2819400"/>
            <a:ext cx="142875" cy="501650"/>
            <a:chOff x="5760" y="1488"/>
            <a:chExt cx="811" cy="2081"/>
          </a:xfrm>
        </p:grpSpPr>
        <p:sp>
          <p:nvSpPr>
            <p:cNvPr id="15407" name="Freeform 47"/>
            <p:cNvSpPr>
              <a:spLocks noChangeAspect="1"/>
            </p:cNvSpPr>
            <p:nvPr/>
          </p:nvSpPr>
          <p:spPr bwMode="auto">
            <a:xfrm rot="5700000">
              <a:off x="5125" y="2123"/>
              <a:ext cx="2081" cy="811"/>
            </a:xfrm>
            <a:custGeom>
              <a:avLst/>
              <a:gdLst/>
              <a:ahLst/>
              <a:cxnLst>
                <a:cxn ang="0">
                  <a:pos x="8000" y="1577"/>
                </a:cxn>
                <a:cxn ang="0">
                  <a:pos x="7804" y="2300"/>
                </a:cxn>
                <a:cxn ang="0">
                  <a:pos x="7236" y="2853"/>
                </a:cxn>
                <a:cxn ang="0">
                  <a:pos x="6351" y="3118"/>
                </a:cxn>
                <a:cxn ang="0">
                  <a:pos x="5236" y="3071"/>
                </a:cxn>
                <a:cxn ang="0">
                  <a:pos x="4000" y="2777"/>
                </a:cxn>
                <a:cxn ang="0">
                  <a:pos x="2764" y="2366"/>
                </a:cxn>
                <a:cxn ang="0">
                  <a:pos x="1649" y="1977"/>
                </a:cxn>
                <a:cxn ang="0">
                  <a:pos x="764" y="1712"/>
                </a:cxn>
                <a:cxn ang="0">
                  <a:pos x="196" y="1595"/>
                </a:cxn>
                <a:cxn ang="0">
                  <a:pos x="0" y="1577"/>
                </a:cxn>
                <a:cxn ang="0">
                  <a:pos x="196" y="1559"/>
                </a:cxn>
                <a:cxn ang="0">
                  <a:pos x="764" y="1442"/>
                </a:cxn>
                <a:cxn ang="0">
                  <a:pos x="1649" y="1177"/>
                </a:cxn>
                <a:cxn ang="0">
                  <a:pos x="2764" y="788"/>
                </a:cxn>
                <a:cxn ang="0">
                  <a:pos x="4000" y="377"/>
                </a:cxn>
                <a:cxn ang="0">
                  <a:pos x="5236" y="83"/>
                </a:cxn>
                <a:cxn ang="0">
                  <a:pos x="6351" y="36"/>
                </a:cxn>
                <a:cxn ang="0">
                  <a:pos x="7236" y="301"/>
                </a:cxn>
                <a:cxn ang="0">
                  <a:pos x="7804" y="854"/>
                </a:cxn>
                <a:cxn ang="0">
                  <a:pos x="8000" y="1577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Freeform 48"/>
            <p:cNvSpPr>
              <a:spLocks noChangeAspect="1"/>
            </p:cNvSpPr>
            <p:nvPr/>
          </p:nvSpPr>
          <p:spPr bwMode="auto">
            <a:xfrm rot="5700000">
              <a:off x="5604" y="2792"/>
              <a:ext cx="1102" cy="430"/>
            </a:xfrm>
            <a:custGeom>
              <a:avLst/>
              <a:gdLst/>
              <a:ahLst/>
              <a:cxnLst>
                <a:cxn ang="0">
                  <a:pos x="8000" y="1577"/>
                </a:cxn>
                <a:cxn ang="0">
                  <a:pos x="7804" y="2300"/>
                </a:cxn>
                <a:cxn ang="0">
                  <a:pos x="7236" y="2853"/>
                </a:cxn>
                <a:cxn ang="0">
                  <a:pos x="6351" y="3118"/>
                </a:cxn>
                <a:cxn ang="0">
                  <a:pos x="5236" y="3071"/>
                </a:cxn>
                <a:cxn ang="0">
                  <a:pos x="4000" y="2777"/>
                </a:cxn>
                <a:cxn ang="0">
                  <a:pos x="2764" y="2366"/>
                </a:cxn>
                <a:cxn ang="0">
                  <a:pos x="1649" y="1977"/>
                </a:cxn>
                <a:cxn ang="0">
                  <a:pos x="764" y="1712"/>
                </a:cxn>
                <a:cxn ang="0">
                  <a:pos x="196" y="1595"/>
                </a:cxn>
                <a:cxn ang="0">
                  <a:pos x="0" y="1577"/>
                </a:cxn>
                <a:cxn ang="0">
                  <a:pos x="196" y="1559"/>
                </a:cxn>
                <a:cxn ang="0">
                  <a:pos x="764" y="1442"/>
                </a:cxn>
                <a:cxn ang="0">
                  <a:pos x="1649" y="1177"/>
                </a:cxn>
                <a:cxn ang="0">
                  <a:pos x="2764" y="788"/>
                </a:cxn>
                <a:cxn ang="0">
                  <a:pos x="4000" y="377"/>
                </a:cxn>
                <a:cxn ang="0">
                  <a:pos x="5236" y="83"/>
                </a:cxn>
                <a:cxn ang="0">
                  <a:pos x="6351" y="36"/>
                </a:cxn>
                <a:cxn ang="0">
                  <a:pos x="7236" y="301"/>
                </a:cxn>
                <a:cxn ang="0">
                  <a:pos x="7804" y="854"/>
                </a:cxn>
                <a:cxn ang="0">
                  <a:pos x="8000" y="1577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3708400" y="2940050"/>
            <a:ext cx="304800" cy="398463"/>
            <a:chOff x="9000" y="3312"/>
            <a:chExt cx="1110" cy="2496"/>
          </a:xfrm>
        </p:grpSpPr>
        <p:sp>
          <p:nvSpPr>
            <p:cNvPr id="15410" name="Freeform 50"/>
            <p:cNvSpPr>
              <a:spLocks/>
            </p:cNvSpPr>
            <p:nvPr/>
          </p:nvSpPr>
          <p:spPr bwMode="auto">
            <a:xfrm>
              <a:off x="9000" y="3312"/>
              <a:ext cx="1110" cy="2496"/>
            </a:xfrm>
            <a:custGeom>
              <a:avLst/>
              <a:gdLst/>
              <a:ahLst/>
              <a:cxnLst>
                <a:cxn ang="0">
                  <a:pos x="1290" y="0"/>
                </a:cxn>
                <a:cxn ang="0">
                  <a:pos x="30" y="4836"/>
                </a:cxn>
                <a:cxn ang="0">
                  <a:pos x="1470" y="5772"/>
                </a:cxn>
                <a:cxn ang="0">
                  <a:pos x="3090" y="4836"/>
                </a:cxn>
                <a:cxn ang="0">
                  <a:pos x="1290" y="0"/>
                </a:cxn>
              </a:cxnLst>
              <a:rect l="0" t="0" r="r" b="b"/>
              <a:pathLst>
                <a:path w="3120" h="5798">
                  <a:moveTo>
                    <a:pt x="1290" y="0"/>
                  </a:moveTo>
                  <a:cubicBezTo>
                    <a:pt x="780" y="0"/>
                    <a:pt x="0" y="3874"/>
                    <a:pt x="30" y="4836"/>
                  </a:cubicBezTo>
                  <a:cubicBezTo>
                    <a:pt x="60" y="5798"/>
                    <a:pt x="960" y="5772"/>
                    <a:pt x="1470" y="5772"/>
                  </a:cubicBezTo>
                  <a:cubicBezTo>
                    <a:pt x="1980" y="5772"/>
                    <a:pt x="3120" y="5798"/>
                    <a:pt x="3090" y="4836"/>
                  </a:cubicBezTo>
                  <a:cubicBezTo>
                    <a:pt x="3060" y="3874"/>
                    <a:pt x="1800" y="0"/>
                    <a:pt x="129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Freeform 51"/>
            <p:cNvSpPr>
              <a:spLocks/>
            </p:cNvSpPr>
            <p:nvPr/>
          </p:nvSpPr>
          <p:spPr bwMode="auto">
            <a:xfrm rot="-10750570">
              <a:off x="9285" y="4686"/>
              <a:ext cx="540" cy="1118"/>
            </a:xfrm>
            <a:custGeom>
              <a:avLst/>
              <a:gdLst/>
              <a:ahLst/>
              <a:cxnLst>
                <a:cxn ang="0">
                  <a:pos x="930" y="1742"/>
                </a:cxn>
                <a:cxn ang="0">
                  <a:pos x="30" y="494"/>
                </a:cxn>
                <a:cxn ang="0">
                  <a:pos x="750" y="26"/>
                </a:cxn>
                <a:cxn ang="0">
                  <a:pos x="1470" y="338"/>
                </a:cxn>
                <a:cxn ang="0">
                  <a:pos x="930" y="1742"/>
                </a:cxn>
              </a:cxnLst>
              <a:rect l="0" t="0" r="r" b="b"/>
              <a:pathLst>
                <a:path w="1500" h="1768">
                  <a:moveTo>
                    <a:pt x="930" y="1742"/>
                  </a:moveTo>
                  <a:cubicBezTo>
                    <a:pt x="690" y="1768"/>
                    <a:pt x="60" y="780"/>
                    <a:pt x="30" y="494"/>
                  </a:cubicBezTo>
                  <a:cubicBezTo>
                    <a:pt x="0" y="208"/>
                    <a:pt x="510" y="52"/>
                    <a:pt x="750" y="26"/>
                  </a:cubicBezTo>
                  <a:cubicBezTo>
                    <a:pt x="990" y="0"/>
                    <a:pt x="1440" y="52"/>
                    <a:pt x="1470" y="338"/>
                  </a:cubicBezTo>
                  <a:cubicBezTo>
                    <a:pt x="1500" y="624"/>
                    <a:pt x="1170" y="1716"/>
                    <a:pt x="930" y="1742"/>
                  </a:cubicBez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Freeform 52"/>
            <p:cNvSpPr>
              <a:spLocks/>
            </p:cNvSpPr>
            <p:nvPr/>
          </p:nvSpPr>
          <p:spPr bwMode="auto">
            <a:xfrm rot="-10750570">
              <a:off x="9360" y="5310"/>
              <a:ext cx="360" cy="494"/>
            </a:xfrm>
            <a:custGeom>
              <a:avLst/>
              <a:gdLst/>
              <a:ahLst/>
              <a:cxnLst>
                <a:cxn ang="0">
                  <a:pos x="930" y="1742"/>
                </a:cxn>
                <a:cxn ang="0">
                  <a:pos x="30" y="494"/>
                </a:cxn>
                <a:cxn ang="0">
                  <a:pos x="750" y="26"/>
                </a:cxn>
                <a:cxn ang="0">
                  <a:pos x="1470" y="338"/>
                </a:cxn>
                <a:cxn ang="0">
                  <a:pos x="930" y="1742"/>
                </a:cxn>
              </a:cxnLst>
              <a:rect l="0" t="0" r="r" b="b"/>
              <a:pathLst>
                <a:path w="1500" h="1768">
                  <a:moveTo>
                    <a:pt x="930" y="1742"/>
                  </a:moveTo>
                  <a:cubicBezTo>
                    <a:pt x="690" y="1768"/>
                    <a:pt x="60" y="780"/>
                    <a:pt x="30" y="494"/>
                  </a:cubicBezTo>
                  <a:cubicBezTo>
                    <a:pt x="0" y="208"/>
                    <a:pt x="510" y="52"/>
                    <a:pt x="750" y="26"/>
                  </a:cubicBezTo>
                  <a:cubicBezTo>
                    <a:pt x="990" y="0"/>
                    <a:pt x="1440" y="52"/>
                    <a:pt x="1470" y="338"/>
                  </a:cubicBezTo>
                  <a:cubicBezTo>
                    <a:pt x="1500" y="624"/>
                    <a:pt x="1170" y="1716"/>
                    <a:pt x="930" y="1742"/>
                  </a:cubicBez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33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53"/>
          <p:cNvGrpSpPr>
            <a:grpSpLocks noChangeAspect="1"/>
          </p:cNvGrpSpPr>
          <p:nvPr/>
        </p:nvGrpSpPr>
        <p:grpSpPr bwMode="auto">
          <a:xfrm>
            <a:off x="5905500" y="2889250"/>
            <a:ext cx="130175" cy="457200"/>
            <a:chOff x="5760" y="1488"/>
            <a:chExt cx="811" cy="2081"/>
          </a:xfrm>
          <a:solidFill>
            <a:srgbClr val="00B0F0"/>
          </a:solidFill>
        </p:grpSpPr>
        <p:sp>
          <p:nvSpPr>
            <p:cNvPr id="15414" name="Freeform 54"/>
            <p:cNvSpPr>
              <a:spLocks noChangeAspect="1"/>
            </p:cNvSpPr>
            <p:nvPr/>
          </p:nvSpPr>
          <p:spPr bwMode="auto">
            <a:xfrm rot="5700000">
              <a:off x="5125" y="2123"/>
              <a:ext cx="2081" cy="811"/>
            </a:xfrm>
            <a:custGeom>
              <a:avLst/>
              <a:gdLst/>
              <a:ahLst/>
              <a:cxnLst>
                <a:cxn ang="0">
                  <a:pos x="8000" y="1577"/>
                </a:cxn>
                <a:cxn ang="0">
                  <a:pos x="7804" y="2300"/>
                </a:cxn>
                <a:cxn ang="0">
                  <a:pos x="7236" y="2853"/>
                </a:cxn>
                <a:cxn ang="0">
                  <a:pos x="6351" y="3118"/>
                </a:cxn>
                <a:cxn ang="0">
                  <a:pos x="5236" y="3071"/>
                </a:cxn>
                <a:cxn ang="0">
                  <a:pos x="4000" y="2777"/>
                </a:cxn>
                <a:cxn ang="0">
                  <a:pos x="2764" y="2366"/>
                </a:cxn>
                <a:cxn ang="0">
                  <a:pos x="1649" y="1977"/>
                </a:cxn>
                <a:cxn ang="0">
                  <a:pos x="764" y="1712"/>
                </a:cxn>
                <a:cxn ang="0">
                  <a:pos x="196" y="1595"/>
                </a:cxn>
                <a:cxn ang="0">
                  <a:pos x="0" y="1577"/>
                </a:cxn>
                <a:cxn ang="0">
                  <a:pos x="196" y="1559"/>
                </a:cxn>
                <a:cxn ang="0">
                  <a:pos x="764" y="1442"/>
                </a:cxn>
                <a:cxn ang="0">
                  <a:pos x="1649" y="1177"/>
                </a:cxn>
                <a:cxn ang="0">
                  <a:pos x="2764" y="788"/>
                </a:cxn>
                <a:cxn ang="0">
                  <a:pos x="4000" y="377"/>
                </a:cxn>
                <a:cxn ang="0">
                  <a:pos x="5236" y="83"/>
                </a:cxn>
                <a:cxn ang="0">
                  <a:pos x="6351" y="36"/>
                </a:cxn>
                <a:cxn ang="0">
                  <a:pos x="7236" y="301"/>
                </a:cxn>
                <a:cxn ang="0">
                  <a:pos x="7804" y="854"/>
                </a:cxn>
                <a:cxn ang="0">
                  <a:pos x="8000" y="1577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Freeform 55"/>
            <p:cNvSpPr>
              <a:spLocks noChangeAspect="1"/>
            </p:cNvSpPr>
            <p:nvPr/>
          </p:nvSpPr>
          <p:spPr bwMode="auto">
            <a:xfrm rot="5700000">
              <a:off x="5604" y="2792"/>
              <a:ext cx="1102" cy="430"/>
            </a:xfrm>
            <a:custGeom>
              <a:avLst/>
              <a:gdLst/>
              <a:ahLst/>
              <a:cxnLst>
                <a:cxn ang="0">
                  <a:pos x="8000" y="1577"/>
                </a:cxn>
                <a:cxn ang="0">
                  <a:pos x="7804" y="2300"/>
                </a:cxn>
                <a:cxn ang="0">
                  <a:pos x="7236" y="2853"/>
                </a:cxn>
                <a:cxn ang="0">
                  <a:pos x="6351" y="3118"/>
                </a:cxn>
                <a:cxn ang="0">
                  <a:pos x="5236" y="3071"/>
                </a:cxn>
                <a:cxn ang="0">
                  <a:pos x="4000" y="2777"/>
                </a:cxn>
                <a:cxn ang="0">
                  <a:pos x="2764" y="2366"/>
                </a:cxn>
                <a:cxn ang="0">
                  <a:pos x="1649" y="1977"/>
                </a:cxn>
                <a:cxn ang="0">
                  <a:pos x="764" y="1712"/>
                </a:cxn>
                <a:cxn ang="0">
                  <a:pos x="196" y="1595"/>
                </a:cxn>
                <a:cxn ang="0">
                  <a:pos x="0" y="1577"/>
                </a:cxn>
                <a:cxn ang="0">
                  <a:pos x="196" y="1559"/>
                </a:cxn>
                <a:cxn ang="0">
                  <a:pos x="764" y="1442"/>
                </a:cxn>
                <a:cxn ang="0">
                  <a:pos x="1649" y="1177"/>
                </a:cxn>
                <a:cxn ang="0">
                  <a:pos x="2764" y="788"/>
                </a:cxn>
                <a:cxn ang="0">
                  <a:pos x="4000" y="377"/>
                </a:cxn>
                <a:cxn ang="0">
                  <a:pos x="5236" y="83"/>
                </a:cxn>
                <a:cxn ang="0">
                  <a:pos x="6351" y="36"/>
                </a:cxn>
                <a:cxn ang="0">
                  <a:pos x="7236" y="301"/>
                </a:cxn>
                <a:cxn ang="0">
                  <a:pos x="7804" y="854"/>
                </a:cxn>
                <a:cxn ang="0">
                  <a:pos x="8000" y="1577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0" y="-2088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hiđro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0.03889 L -0.11667 0.05 " pathEditMode="relative" ptsTypes="AA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3889 L -0.375 0.29444 " pathEditMode="relative" rAng="0" ptsTypes="AA">
                                      <p:cBhvr>
                                        <p:cTn id="4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1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5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2778 L -0.2 0.19444 " pathEditMode="relative" ptsTypes="AA">
                                      <p:cBhvr>
                                        <p:cTn id="6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9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3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500"/>
                            </p:stCondLst>
                            <p:childTnLst>
                              <p:par>
                                <p:cTn id="79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6500"/>
                            </p:stCondLst>
                            <p:childTnLst>
                              <p:par>
                                <p:cTn id="8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4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8000"/>
                            </p:stCondLst>
                            <p:childTnLst>
                              <p:par>
                                <p:cTn id="97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85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9500"/>
                            </p:stCondLst>
                            <p:childTnLst>
                              <p:par>
                                <p:cTn id="10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3" grpId="0" animBg="1"/>
      <p:bldP spid="15393" grpId="1" animBg="1"/>
      <p:bldP spid="15394" grpId="0" animBg="1"/>
      <p:bldP spid="15394" grpId="1" animBg="1"/>
      <p:bldP spid="15395" grpId="0" animBg="1"/>
      <p:bldP spid="15395" grpId="1" animBg="1"/>
      <p:bldP spid="15398" grpId="0" animBg="1"/>
      <p:bldP spid="15399" grpId="0" animBg="1"/>
      <p:bldP spid="15400" grpId="0" animBg="1"/>
      <p:bldP spid="154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914400"/>
            <a:ext cx="7391401" cy="5126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B1: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B2: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pthh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9619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394</TotalTime>
  <Words>765</Words>
  <Application>Microsoft Office PowerPoint</Application>
  <PresentationFormat>On-screen Show (4:3)</PresentationFormat>
  <Paragraphs>109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Bài 34: BÀI LUYỆN TẬP 6</vt:lpstr>
      <vt:lpstr>PowerPoint Presentation</vt:lpstr>
      <vt:lpstr>PowerPoint Presentation</vt:lpstr>
      <vt:lpstr>I- Bài tập: 1. Dạng 1: Viết phương trình hóa học </vt:lpstr>
      <vt:lpstr>PowerPoint Presentation</vt:lpstr>
      <vt:lpstr>Bài tập 2: </vt:lpstr>
      <vt:lpstr>2.Dạng 2: Bài tập nhận biết .</vt:lpstr>
      <vt:lpstr>PowerPoint Presentation</vt:lpstr>
      <vt:lpstr>PowerPoint Presentation</vt:lpstr>
      <vt:lpstr>PowerPoint Presentation</vt:lpstr>
      <vt:lpstr>Bài tập 4: </vt:lpstr>
      <vt:lpstr>3. Dạng 3:Dạng bài tập tính theo phương trình hóa học.</vt:lpstr>
      <vt:lpstr>PowerPoint Presentation</vt:lpstr>
      <vt:lpstr>4.Củng cố </vt:lpstr>
      <vt:lpstr>Hướng dẫn về nhà </vt:lpstr>
    </vt:vector>
  </TitlesOfParts>
  <Company>W8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Win 8.1</dc:creator>
  <cp:lastModifiedBy>Admin</cp:lastModifiedBy>
  <cp:revision>46</cp:revision>
  <dcterms:created xsi:type="dcterms:W3CDTF">2016-03-09T14:48:31Z</dcterms:created>
  <dcterms:modified xsi:type="dcterms:W3CDTF">2021-02-23T03:17:05Z</dcterms:modified>
</cp:coreProperties>
</file>