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68" r:id="rId2"/>
    <p:sldId id="294" r:id="rId3"/>
    <p:sldId id="300" r:id="rId4"/>
    <p:sldId id="301" r:id="rId5"/>
    <p:sldId id="303" r:id="rId6"/>
    <p:sldId id="304" r:id="rId7"/>
    <p:sldId id="272" r:id="rId8"/>
    <p:sldId id="283" r:id="rId9"/>
    <p:sldId id="305" r:id="rId10"/>
    <p:sldId id="307" r:id="rId11"/>
    <p:sldId id="306" r:id="rId12"/>
    <p:sldId id="293" r:id="rId13"/>
    <p:sldId id="311"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99"/>
    <a:srgbClr val="3333CC"/>
    <a:srgbClr val="660066"/>
    <a:srgbClr val="FF66FF"/>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81" autoAdjust="0"/>
    <p:restoredTop sz="94640" autoAdjust="0"/>
  </p:normalViewPr>
  <p:slideViewPr>
    <p:cSldViewPr>
      <p:cViewPr>
        <p:scale>
          <a:sx n="37" d="100"/>
          <a:sy n="37" d="100"/>
        </p:scale>
        <p:origin x="-2226" y="-774"/>
      </p:cViewPr>
      <p:guideLst>
        <p:guide orient="horz" pos="2160"/>
        <p:guide pos="2880"/>
      </p:guideLst>
    </p:cSldViewPr>
  </p:slideViewPr>
  <p:outlineViewPr>
    <p:cViewPr>
      <p:scale>
        <a:sx n="33" d="100"/>
        <a:sy n="33" d="100"/>
      </p:scale>
      <p:origin x="0" y="675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E63F31E-A5D8-4E51-B1C6-095344E6D821}" type="datetimeFigureOut">
              <a:rPr lang="en-US"/>
              <a:pPr>
                <a:defRPr/>
              </a:pPr>
              <a:t>12/2/2021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4CF541F-C8D9-458D-BFF1-0DD878614D10}" type="slidenum">
              <a:rPr lang="en-US"/>
              <a:pPr>
                <a:defRPr/>
              </a:pPr>
              <a:t>‹#›</a:t>
            </a:fld>
            <a:endParaRPr lang="en-US"/>
          </a:p>
        </p:txBody>
      </p:sp>
    </p:spTree>
    <p:extLst>
      <p:ext uri="{BB962C8B-B14F-4D97-AF65-F5344CB8AC3E}">
        <p14:creationId xmlns:p14="http://schemas.microsoft.com/office/powerpoint/2010/main" val="1448223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6FF37C63-303F-47F2-9979-183BADDB0414}" type="datetime1">
              <a:rPr lang="en-US"/>
              <a:pPr>
                <a:defRPr/>
              </a:pPr>
              <a:t>12/2/2021</a:t>
            </a:fld>
            <a:endParaRPr lang="en-US"/>
          </a:p>
        </p:txBody>
      </p:sp>
      <p:sp>
        <p:nvSpPr>
          <p:cNvPr id="5" name="Footer Placeholder 18"/>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6" name="Slide Number Placeholder 26"/>
          <p:cNvSpPr>
            <a:spLocks noGrp="1"/>
          </p:cNvSpPr>
          <p:nvPr>
            <p:ph type="sldNum" sz="quarter" idx="12"/>
          </p:nvPr>
        </p:nvSpPr>
        <p:spPr/>
        <p:txBody>
          <a:bodyPr/>
          <a:lstStyle>
            <a:lvl1pPr>
              <a:defRPr/>
            </a:lvl1pPr>
          </a:lstStyle>
          <a:p>
            <a:pPr>
              <a:defRPr/>
            </a:pPr>
            <a:fld id="{DCB4F8A2-2C90-4816-A093-515EBC6B0D9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C457669-1EC7-4D33-B149-E35FFB3A7CD2}" type="datetime1">
              <a:rPr lang="en-US"/>
              <a:pPr>
                <a:defRPr/>
              </a:pPr>
              <a:t>12/2/2021</a:t>
            </a:fld>
            <a:endParaRPr lang="en-US"/>
          </a:p>
        </p:txBody>
      </p:sp>
      <p:sp>
        <p:nvSpPr>
          <p:cNvPr id="5"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6" name="Slide Number Placeholder 17"/>
          <p:cNvSpPr>
            <a:spLocks noGrp="1"/>
          </p:cNvSpPr>
          <p:nvPr>
            <p:ph type="sldNum" sz="quarter" idx="12"/>
          </p:nvPr>
        </p:nvSpPr>
        <p:spPr/>
        <p:txBody>
          <a:bodyPr/>
          <a:lstStyle>
            <a:lvl1pPr>
              <a:defRPr/>
            </a:lvl1pPr>
          </a:lstStyle>
          <a:p>
            <a:pPr>
              <a:defRPr/>
            </a:pPr>
            <a:fld id="{DB9D1D5E-71D2-4258-9150-35CF693D07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01F324-87E6-42D7-9CE8-DA3BD92B7A1A}" type="datetime1">
              <a:rPr lang="en-US"/>
              <a:pPr>
                <a:defRPr/>
              </a:pPr>
              <a:t>12/2/2021</a:t>
            </a:fld>
            <a:endParaRPr lang="en-US"/>
          </a:p>
        </p:txBody>
      </p:sp>
      <p:sp>
        <p:nvSpPr>
          <p:cNvPr id="5"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6" name="Slide Number Placeholder 17"/>
          <p:cNvSpPr>
            <a:spLocks noGrp="1"/>
          </p:cNvSpPr>
          <p:nvPr>
            <p:ph type="sldNum" sz="quarter" idx="12"/>
          </p:nvPr>
        </p:nvSpPr>
        <p:spPr/>
        <p:txBody>
          <a:bodyPr/>
          <a:lstStyle>
            <a:lvl1pPr>
              <a:defRPr/>
            </a:lvl1pPr>
          </a:lstStyle>
          <a:p>
            <a:pPr>
              <a:defRPr/>
            </a:pPr>
            <a:fld id="{32861E86-468C-4F5C-8D4B-E060AABE34A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pPr>
              <a:defRPr/>
            </a:pPr>
            <a:fld id="{3CE2BDB0-1F90-490B-AB8B-46E3170ADC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1C67D69-8560-4420-A929-173208DB3F71}" type="datetime1">
              <a:rPr lang="en-US"/>
              <a:pPr>
                <a:defRPr/>
              </a:pPr>
              <a:t>12/2/2021</a:t>
            </a:fld>
            <a:endParaRPr lang="en-US"/>
          </a:p>
        </p:txBody>
      </p:sp>
      <p:sp>
        <p:nvSpPr>
          <p:cNvPr id="5"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6" name="Slide Number Placeholder 17"/>
          <p:cNvSpPr>
            <a:spLocks noGrp="1"/>
          </p:cNvSpPr>
          <p:nvPr>
            <p:ph type="sldNum" sz="quarter" idx="12"/>
          </p:nvPr>
        </p:nvSpPr>
        <p:spPr/>
        <p:txBody>
          <a:bodyPr/>
          <a:lstStyle>
            <a:lvl1pPr>
              <a:defRPr/>
            </a:lvl1pPr>
          </a:lstStyle>
          <a:p>
            <a:pPr>
              <a:defRPr/>
            </a:pPr>
            <a:fld id="{85998196-C053-4B9A-98B1-20B041EE130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21C5A0-13EB-4EE2-B011-03A600D4EE02}" type="datetime1">
              <a:rPr lang="en-US"/>
              <a:pPr>
                <a:defRPr/>
              </a:pPr>
              <a:t>12/2/2021</a:t>
            </a:fld>
            <a:endParaRPr lang="en-US"/>
          </a:p>
        </p:txBody>
      </p:sp>
      <p:sp>
        <p:nvSpPr>
          <p:cNvPr id="5" name="Footer Placeholder 4"/>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6" name="Slide Number Placeholder 5"/>
          <p:cNvSpPr>
            <a:spLocks noGrp="1"/>
          </p:cNvSpPr>
          <p:nvPr>
            <p:ph type="sldNum" sz="quarter" idx="12"/>
          </p:nvPr>
        </p:nvSpPr>
        <p:spPr/>
        <p:txBody>
          <a:bodyPr/>
          <a:lstStyle>
            <a:lvl1pPr>
              <a:defRPr/>
            </a:lvl1pPr>
          </a:lstStyle>
          <a:p>
            <a:pPr>
              <a:defRPr/>
            </a:pPr>
            <a:fld id="{E8EEBAE3-431E-474D-8AAB-611492041CF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F9BAAFC-6254-42B3-8CFE-6FEB338C34DC}" type="datetime1">
              <a:rPr lang="en-US"/>
              <a:pPr>
                <a:defRPr/>
              </a:pPr>
              <a:t>12/2/2021</a:t>
            </a:fld>
            <a:endParaRPr lang="en-US"/>
          </a:p>
        </p:txBody>
      </p:sp>
      <p:sp>
        <p:nvSpPr>
          <p:cNvPr id="6"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7" name="Slide Number Placeholder 17"/>
          <p:cNvSpPr>
            <a:spLocks noGrp="1"/>
          </p:cNvSpPr>
          <p:nvPr>
            <p:ph type="sldNum" sz="quarter" idx="12"/>
          </p:nvPr>
        </p:nvSpPr>
        <p:spPr/>
        <p:txBody>
          <a:bodyPr/>
          <a:lstStyle>
            <a:lvl1pPr>
              <a:defRPr/>
            </a:lvl1pPr>
          </a:lstStyle>
          <a:p>
            <a:pPr>
              <a:defRPr/>
            </a:pPr>
            <a:fld id="{DC6CC3D8-5F62-432E-87AF-D155E2E948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B25A662-BA60-49C8-9A12-A91D3BBC7C00}" type="datetime1">
              <a:rPr lang="en-US"/>
              <a:pPr>
                <a:defRPr/>
              </a:pPr>
              <a:t>12/2/2021</a:t>
            </a:fld>
            <a:endParaRPr lang="en-US"/>
          </a:p>
        </p:txBody>
      </p:sp>
      <p:sp>
        <p:nvSpPr>
          <p:cNvPr id="8"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9" name="Slide Number Placeholder 17"/>
          <p:cNvSpPr>
            <a:spLocks noGrp="1"/>
          </p:cNvSpPr>
          <p:nvPr>
            <p:ph type="sldNum" sz="quarter" idx="12"/>
          </p:nvPr>
        </p:nvSpPr>
        <p:spPr/>
        <p:txBody>
          <a:bodyPr/>
          <a:lstStyle>
            <a:lvl1pPr>
              <a:defRPr/>
            </a:lvl1pPr>
          </a:lstStyle>
          <a:p>
            <a:pPr>
              <a:defRPr/>
            </a:pPr>
            <a:fld id="{735409FB-ABB8-4101-B6DB-ECB893830C2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BFC05A4-F904-466D-B7E9-D7DEC38332CA}" type="datetime1">
              <a:rPr lang="en-US"/>
              <a:pPr>
                <a:defRPr/>
              </a:pPr>
              <a:t>12/2/2021</a:t>
            </a:fld>
            <a:endParaRPr lang="en-US"/>
          </a:p>
        </p:txBody>
      </p:sp>
      <p:sp>
        <p:nvSpPr>
          <p:cNvPr id="4"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5" name="Slide Number Placeholder 17"/>
          <p:cNvSpPr>
            <a:spLocks noGrp="1"/>
          </p:cNvSpPr>
          <p:nvPr>
            <p:ph type="sldNum" sz="quarter" idx="12"/>
          </p:nvPr>
        </p:nvSpPr>
        <p:spPr/>
        <p:txBody>
          <a:bodyPr/>
          <a:lstStyle>
            <a:lvl1pPr>
              <a:defRPr/>
            </a:lvl1pPr>
          </a:lstStyle>
          <a:p>
            <a:pPr>
              <a:defRPr/>
            </a:pPr>
            <a:fld id="{1373B3AD-F5AA-4772-8967-5D08D1D6A3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F2EEB0E-8773-42D0-9CFF-2A044DEE09B0}" type="datetime1">
              <a:rPr lang="en-US"/>
              <a:pPr>
                <a:defRPr/>
              </a:pPr>
              <a:t>12/2/2021</a:t>
            </a:fld>
            <a:endParaRPr lang="en-US"/>
          </a:p>
        </p:txBody>
      </p:sp>
      <p:sp>
        <p:nvSpPr>
          <p:cNvPr id="3"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4" name="Slide Number Placeholder 17"/>
          <p:cNvSpPr>
            <a:spLocks noGrp="1"/>
          </p:cNvSpPr>
          <p:nvPr>
            <p:ph type="sldNum" sz="quarter" idx="12"/>
          </p:nvPr>
        </p:nvSpPr>
        <p:spPr/>
        <p:txBody>
          <a:bodyPr/>
          <a:lstStyle>
            <a:lvl1pPr>
              <a:defRPr/>
            </a:lvl1pPr>
          </a:lstStyle>
          <a:p>
            <a:pPr>
              <a:defRPr/>
            </a:pPr>
            <a:fld id="{56535D15-AB64-4F87-B354-2AE27D8AE22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14DEFF19-23D7-4748-BAE2-0B1F09241EB5}" type="datetime1">
              <a:rPr lang="en-US"/>
              <a:pPr>
                <a:defRPr/>
              </a:pPr>
              <a:t>12/2/2021</a:t>
            </a:fld>
            <a:endParaRPr lang="en-US"/>
          </a:p>
        </p:txBody>
      </p:sp>
      <p:sp>
        <p:nvSpPr>
          <p:cNvPr id="6" name="Footer Placeholder 21"/>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7" name="Slide Number Placeholder 17"/>
          <p:cNvSpPr>
            <a:spLocks noGrp="1"/>
          </p:cNvSpPr>
          <p:nvPr>
            <p:ph type="sldNum" sz="quarter" idx="12"/>
          </p:nvPr>
        </p:nvSpPr>
        <p:spPr/>
        <p:txBody>
          <a:bodyPr/>
          <a:lstStyle>
            <a:lvl1pPr>
              <a:defRPr/>
            </a:lvl1pPr>
          </a:lstStyle>
          <a:p>
            <a:pPr>
              <a:defRPr/>
            </a:pPr>
            <a:fld id="{B569AB50-3562-4D28-9F82-62BB8CD869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3910BBA-FE56-45DF-9746-6F5B9E5E9DC6}" type="datetime1">
              <a:rPr lang="en-US"/>
              <a:pPr>
                <a:defRPr/>
              </a:pPr>
              <a:t>12/2/2021</a:t>
            </a:fld>
            <a:endParaRPr lang="en-US"/>
          </a:p>
        </p:txBody>
      </p:sp>
      <p:sp>
        <p:nvSpPr>
          <p:cNvPr id="10" name="Footer Placeholder 5"/>
          <p:cNvSpPr>
            <a:spLocks noGrp="1"/>
          </p:cNvSpPr>
          <p:nvPr>
            <p:ph type="ftr" sz="quarter" idx="11"/>
          </p:nvPr>
        </p:nvSpPr>
        <p:spPr/>
        <p:txBody>
          <a:bodyPr/>
          <a:lstStyle>
            <a:lvl1pPr>
              <a:defRPr/>
            </a:lvl1pPr>
          </a:lstStyle>
          <a:p>
            <a:pPr>
              <a:defRPr/>
            </a:pPr>
            <a:r>
              <a:rPr lang="vi-VN"/>
              <a:t>TRẦN LÊ HẠNH - THCS Ngô Văn Sở - Vật lý 9</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90E1EF1-1F0D-45FA-BD62-04E80C8EA67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741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741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EDCB28D0-015E-4544-BA7A-8FCF31849C37}" type="datetime1">
              <a:rPr lang="en-US"/>
              <a:pPr>
                <a:defRPr/>
              </a:pPr>
              <a:t>12/2/2021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r>
              <a:rPr lang="vi-VN"/>
              <a:t>TRẦN LÊ HẠNH - THCS Ngô Văn Sở - Vật lý 9</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735DFE13-7189-4075-B246-9A4997379311}" type="slidenum">
              <a:rPr lang="en-US"/>
              <a:pPr>
                <a:defRPr/>
              </a:pPr>
              <a:t>‹#›</a:t>
            </a:fld>
            <a:endParaRPr lang="en-US"/>
          </a:p>
        </p:txBody>
      </p:sp>
      <p:grpSp>
        <p:nvGrpSpPr>
          <p:cNvPr id="1741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6" r:id="rId3"/>
    <p:sldLayoutId id="2147483683" r:id="rId4"/>
    <p:sldLayoutId id="2147483682" r:id="rId5"/>
    <p:sldLayoutId id="2147483681" r:id="rId6"/>
    <p:sldLayoutId id="2147483680" r:id="rId7"/>
    <p:sldLayoutId id="2147483679" r:id="rId8"/>
    <p:sldLayoutId id="2147483687" r:id="rId9"/>
    <p:sldLayoutId id="2147483678" r:id="rId10"/>
    <p:sldLayoutId id="2147483677" r:id="rId11"/>
    <p:sldLayoutId id="2147483688" r:id="rId12"/>
  </p:sldLayoutIdLst>
  <p:hf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0.gif"/><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image" Target="../media/image13.png"/><Relationship Id="rId1" Type="http://schemas.openxmlformats.org/officeDocument/2006/relationships/slideLayout" Target="../slideLayouts/slideLayout4.xml"/><Relationship Id="rId6" Type="http://schemas.openxmlformats.org/officeDocument/2006/relationships/image" Target="../media/image16.jpeg"/><Relationship Id="rId5" Type="http://schemas.openxmlformats.org/officeDocument/2006/relationships/image" Target="../media/image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00200"/>
            <a:ext cx="5867400" cy="762000"/>
          </a:xfrm>
        </p:spPr>
        <p:txBody>
          <a:bodyPr>
            <a:normAutofit lnSpcReduction="10000"/>
          </a:bodyPr>
          <a:lstStyle/>
          <a:p>
            <a:pPr marL="0" indent="0" algn="just" eaLnBrk="1" fontAlgn="auto" hangingPunct="1">
              <a:spcAft>
                <a:spcPts val="0"/>
              </a:spcAft>
              <a:buClr>
                <a:schemeClr val="accent3"/>
              </a:buClr>
              <a:buFont typeface="Wingdings 2"/>
              <a:buNone/>
              <a:defRPr/>
            </a:pPr>
            <a:r>
              <a:rPr lang="en-US" sz="2400" dirty="0" err="1" smtClean="0">
                <a:latin typeface="Arial" pitchFamily="34" charset="0"/>
                <a:cs typeface="Arial" pitchFamily="34" charset="0"/>
              </a:rPr>
              <a:t>Câu</a:t>
            </a:r>
            <a:r>
              <a:rPr lang="en-US" sz="2400" dirty="0" smtClean="0">
                <a:latin typeface="Arial" pitchFamily="34" charset="0"/>
                <a:cs typeface="Arial" pitchFamily="34" charset="0"/>
              </a:rPr>
              <a:t> 1. </a:t>
            </a:r>
            <a:r>
              <a:rPr lang="en-US" sz="2400" dirty="0" err="1" smtClean="0">
                <a:latin typeface="Arial" pitchFamily="34" charset="0"/>
                <a:cs typeface="Arial" pitchFamily="34" charset="0"/>
              </a:rPr>
              <a:t>Nêu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đặc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điểm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của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nam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châm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vĩnh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cửu</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4" name="Cloud Callout 3"/>
          <p:cNvSpPr/>
          <p:nvPr/>
        </p:nvSpPr>
        <p:spPr>
          <a:xfrm>
            <a:off x="-533400" y="228600"/>
            <a:ext cx="4572000" cy="1752600"/>
          </a:xfrm>
          <a:prstGeom prst="cloudCallout">
            <a:avLst>
              <a:gd name="adj1" fmla="val -19534"/>
              <a:gd name="adj2" fmla="val 199686"/>
            </a:avLst>
          </a:prstGeom>
          <a:solidFill>
            <a:schemeClr val="accent3">
              <a:lumMod val="20000"/>
              <a:lumOff val="80000"/>
            </a:schemeClr>
          </a:solidFill>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i="1" dirty="0" err="1">
                <a:solidFill>
                  <a:srgbClr val="FF0000"/>
                </a:solidFill>
                <a:latin typeface="Arial" pitchFamily="34" charset="0"/>
                <a:cs typeface="Arial" pitchFamily="34" charset="0"/>
              </a:rPr>
              <a:t>Kiểm</a:t>
            </a:r>
            <a:r>
              <a:rPr lang="en-US" sz="3200" i="1" dirty="0">
                <a:solidFill>
                  <a:srgbClr val="FF0000"/>
                </a:solidFill>
                <a:latin typeface="Arial" pitchFamily="34" charset="0"/>
                <a:cs typeface="Arial" pitchFamily="34" charset="0"/>
              </a:rPr>
              <a:t> </a:t>
            </a:r>
            <a:r>
              <a:rPr lang="en-US" sz="3200" i="1" dirty="0" err="1">
                <a:solidFill>
                  <a:srgbClr val="FF0000"/>
                </a:solidFill>
                <a:latin typeface="Arial" pitchFamily="34" charset="0"/>
                <a:cs typeface="Arial" pitchFamily="34" charset="0"/>
              </a:rPr>
              <a:t>tra</a:t>
            </a:r>
            <a:r>
              <a:rPr lang="en-US" sz="3200" i="1" dirty="0">
                <a:solidFill>
                  <a:srgbClr val="FF0000"/>
                </a:solidFill>
                <a:latin typeface="Arial" pitchFamily="34" charset="0"/>
                <a:cs typeface="Arial" pitchFamily="34" charset="0"/>
              </a:rPr>
              <a:t> </a:t>
            </a:r>
            <a:r>
              <a:rPr lang="en-US" sz="3200" i="1" dirty="0" err="1">
                <a:solidFill>
                  <a:srgbClr val="FF0000"/>
                </a:solidFill>
                <a:latin typeface="Arial" pitchFamily="34" charset="0"/>
                <a:cs typeface="Arial" pitchFamily="34" charset="0"/>
              </a:rPr>
              <a:t>bài</a:t>
            </a:r>
            <a:r>
              <a:rPr lang="en-US" sz="3200" i="1" dirty="0">
                <a:solidFill>
                  <a:srgbClr val="FF0000"/>
                </a:solidFill>
                <a:latin typeface="Arial" pitchFamily="34" charset="0"/>
                <a:cs typeface="Arial" pitchFamily="34" charset="0"/>
              </a:rPr>
              <a:t> </a:t>
            </a:r>
            <a:r>
              <a:rPr lang="en-US" sz="3200" i="1" dirty="0" err="1">
                <a:solidFill>
                  <a:srgbClr val="FF0000"/>
                </a:solidFill>
                <a:latin typeface="Arial" pitchFamily="34" charset="0"/>
                <a:cs typeface="Arial" pitchFamily="34" charset="0"/>
              </a:rPr>
              <a:t>cũ</a:t>
            </a:r>
            <a:endParaRPr lang="en-US" sz="3200" i="1" dirty="0">
              <a:solidFill>
                <a:srgbClr val="FF0000"/>
              </a:solidFill>
              <a:latin typeface="Arial" pitchFamily="34" charset="0"/>
              <a:cs typeface="Arial" pitchFamily="34" charset="0"/>
            </a:endParaRPr>
          </a:p>
        </p:txBody>
      </p:sp>
      <p:pic>
        <p:nvPicPr>
          <p:cNvPr id="15363" name="Picture 8" descr="j0232133"/>
          <p:cNvPicPr>
            <a:picLocks noChangeAspect="1" noChangeArrowheads="1"/>
          </p:cNvPicPr>
          <p:nvPr/>
        </p:nvPicPr>
        <p:blipFill>
          <a:blip r:embed="rId2"/>
          <a:srcRect/>
          <a:stretch>
            <a:fillRect/>
          </a:stretch>
        </p:blipFill>
        <p:spPr bwMode="auto">
          <a:xfrm>
            <a:off x="-152400" y="4800600"/>
            <a:ext cx="2514600" cy="2057400"/>
          </a:xfrm>
          <a:prstGeom prst="rect">
            <a:avLst/>
          </a:prstGeom>
          <a:noFill/>
          <a:ln w="9525">
            <a:noFill/>
            <a:miter lim="800000"/>
            <a:headEnd/>
            <a:tailEnd/>
          </a:ln>
        </p:spPr>
      </p:pic>
      <p:sp>
        <p:nvSpPr>
          <p:cNvPr id="6" name="Content Placeholder 2"/>
          <p:cNvSpPr txBox="1">
            <a:spLocks/>
          </p:cNvSpPr>
          <p:nvPr/>
        </p:nvSpPr>
        <p:spPr>
          <a:xfrm>
            <a:off x="1546225" y="2684463"/>
            <a:ext cx="7239000" cy="2112962"/>
          </a:xfrm>
          <a:prstGeom prst="rect">
            <a:avLst/>
          </a:prstGeom>
        </p:spPr>
        <p:txBody>
          <a:bodyPr/>
          <a:lstStyle/>
          <a:p>
            <a:pPr marL="274320" indent="-274320" algn="just" fontAlgn="auto">
              <a:spcBef>
                <a:spcPct val="20000"/>
              </a:spcBef>
              <a:spcAft>
                <a:spcPts val="0"/>
              </a:spcAft>
              <a:buClr>
                <a:schemeClr val="accent3"/>
              </a:buClr>
              <a:buSzPct val="95000"/>
              <a:buFont typeface="Wingdings 2"/>
              <a:buChar char=""/>
              <a:defRPr/>
            </a:pPr>
            <a:r>
              <a:rPr lang="en-US" sz="2400" dirty="0">
                <a:solidFill>
                  <a:srgbClr val="000099"/>
                </a:solidFill>
                <a:latin typeface="Arial" pitchFamily="34" charset="0"/>
                <a:cs typeface="Arial" pitchFamily="34" charset="0"/>
              </a:rPr>
              <a:t>Nam </a:t>
            </a:r>
            <a:r>
              <a:rPr lang="en-US" sz="2400" dirty="0" err="1">
                <a:solidFill>
                  <a:srgbClr val="000099"/>
                </a:solidFill>
                <a:latin typeface="Arial" pitchFamily="34" charset="0"/>
                <a:cs typeface="Arial" pitchFamily="34" charset="0"/>
              </a:rPr>
              <a:t>châm</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hút</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được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sắt</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thép</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và</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các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vật</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liệu</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từ</a:t>
            </a:r>
            <a:r>
              <a:rPr lang="en-US" sz="2400" dirty="0">
                <a:solidFill>
                  <a:srgbClr val="000099"/>
                </a:solidFill>
                <a:latin typeface="Arial" pitchFamily="34" charset="0"/>
                <a:cs typeface="Arial" pitchFamily="34" charset="0"/>
              </a:rPr>
              <a:t>.</a:t>
            </a:r>
          </a:p>
          <a:p>
            <a:pPr marL="274320" indent="-274320" algn="just" fontAlgn="auto">
              <a:spcBef>
                <a:spcPct val="20000"/>
              </a:spcBef>
              <a:spcAft>
                <a:spcPts val="0"/>
              </a:spcAft>
              <a:buClr>
                <a:schemeClr val="accent3"/>
              </a:buClr>
              <a:buSzPct val="95000"/>
              <a:buFont typeface="Wingdings 2"/>
              <a:buChar char=""/>
              <a:defRPr/>
            </a:pPr>
            <a:r>
              <a:rPr lang="en-US" sz="2400" dirty="0">
                <a:solidFill>
                  <a:srgbClr val="000099"/>
                </a:solidFill>
                <a:latin typeface="Arial" pitchFamily="34" charset="0"/>
                <a:cs typeface="Arial" pitchFamily="34" charset="0"/>
              </a:rPr>
              <a:t>Nam </a:t>
            </a:r>
            <a:r>
              <a:rPr lang="en-US" sz="2400" dirty="0" err="1">
                <a:solidFill>
                  <a:srgbClr val="000099"/>
                </a:solidFill>
                <a:latin typeface="Arial" pitchFamily="34" charset="0"/>
                <a:cs typeface="Arial" pitchFamily="34" charset="0"/>
              </a:rPr>
              <a:t>châm</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có</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hai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từ</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Khi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để</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tự</a:t>
            </a:r>
            <a:r>
              <a:rPr lang="en-US" sz="2400" dirty="0">
                <a:solidFill>
                  <a:srgbClr val="000099"/>
                </a:solidFill>
                <a:latin typeface="Arial" pitchFamily="34" charset="0"/>
                <a:cs typeface="Arial" pitchFamily="34" charset="0"/>
              </a:rPr>
              <a:t> do,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luôn</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chỉ</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hướng</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Bắc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gọi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là</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Bắc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còn</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luôn</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chỉ</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hướng</a:t>
            </a:r>
            <a:r>
              <a:rPr lang="en-US" sz="2400" dirty="0">
                <a:solidFill>
                  <a:srgbClr val="000099"/>
                </a:solidFill>
                <a:latin typeface="Arial" pitchFamily="34" charset="0"/>
                <a:cs typeface="Arial" pitchFamily="34" charset="0"/>
              </a:rPr>
              <a:t> Nam </a:t>
            </a:r>
            <a:r>
              <a:rPr lang="en-US" sz="2400" dirty="0" err="1">
                <a:solidFill>
                  <a:srgbClr val="000099"/>
                </a:solidFill>
                <a:latin typeface="Arial" pitchFamily="34" charset="0"/>
                <a:cs typeface="Arial" pitchFamily="34" charset="0"/>
              </a:rPr>
              <a:t>gọi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là</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Nam.</a:t>
            </a:r>
          </a:p>
          <a:p>
            <a:pPr marL="274320" indent="-274320" algn="just" fontAlgn="auto">
              <a:spcBef>
                <a:spcPct val="20000"/>
              </a:spcBef>
              <a:spcAft>
                <a:spcPts val="0"/>
              </a:spcAft>
              <a:buClr>
                <a:schemeClr val="accent3"/>
              </a:buClr>
              <a:buSzPct val="95000"/>
              <a:buFont typeface="Wingdings 2"/>
              <a:buChar char=""/>
              <a:defRPr/>
            </a:pPr>
            <a:r>
              <a:rPr lang="en-US" sz="2400" dirty="0" err="1">
                <a:solidFill>
                  <a:srgbClr val="000099"/>
                </a:solidFill>
                <a:latin typeface="Arial" pitchFamily="34" charset="0"/>
                <a:cs typeface="Arial" pitchFamily="34" charset="0"/>
              </a:rPr>
              <a:t>Khi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đặt</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hai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nam</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châm</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lại</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gần</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nhau</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các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từ</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cùng</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tên</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đẩy</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nhau</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các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từ</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cực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khác</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tên</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hút</a:t>
            </a:r>
            <a:r>
              <a:rPr lang="en-US" sz="2400" dirty="0">
                <a:solidFill>
                  <a:srgbClr val="000099"/>
                </a:solidFill>
                <a:latin typeface="Arial" pitchFamily="34" charset="0"/>
                <a:cs typeface="Arial" pitchFamily="34" charset="0"/>
              </a:rPr>
              <a:t> </a:t>
            </a:r>
            <a:r>
              <a:rPr lang="en-US" sz="2400" dirty="0" err="1">
                <a:solidFill>
                  <a:srgbClr val="000099"/>
                </a:solidFill>
                <a:latin typeface="Arial" pitchFamily="34" charset="0"/>
                <a:cs typeface="Arial" pitchFamily="34" charset="0"/>
              </a:rPr>
              <a:t>nhau</a:t>
            </a:r>
            <a:r>
              <a:rPr lang="en-US" sz="2400" dirty="0">
                <a:solidFill>
                  <a:srgbClr val="000099"/>
                </a:solidFill>
                <a:latin typeface="Arial" pitchFamily="34" charset="0"/>
                <a:cs typeface="Arial" pitchFamily="34" charset="0"/>
              </a:rPr>
              <a:t>.</a:t>
            </a:r>
          </a:p>
        </p:txBody>
      </p:sp>
      <p:sp>
        <p:nvSpPr>
          <p:cNvPr id="33" name="Slide Number Placeholder 32"/>
          <p:cNvSpPr>
            <a:spLocks noGrp="1"/>
          </p:cNvSpPr>
          <p:nvPr>
            <p:ph type="sldNum" sz="quarter" idx="12"/>
          </p:nvPr>
        </p:nvSpPr>
        <p:spPr/>
        <p:txBody>
          <a:bodyPr/>
          <a:lstStyle/>
          <a:p>
            <a:pPr>
              <a:defRPr/>
            </a:pPr>
            <a:fld id="{D5CDABAF-B11F-4E13-AC88-21A1F7D1A2FF}" type="slidenum">
              <a:rPr lang="en-US">
                <a:latin typeface="Arial" pitchFamily="34" charset="0"/>
                <a:cs typeface="Arial" pitchFamily="34" charset="0"/>
              </a:rPr>
              <a:pPr>
                <a:defRPr/>
              </a:pPr>
              <a:t>1</a:t>
            </a:fld>
            <a:endParaRPr lang="en-US">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1454D1FB-2E92-4B06-89D6-55B025741326}" type="slidenum">
              <a:rPr lang="en-US">
                <a:latin typeface="Arial" pitchFamily="34" charset="0"/>
                <a:cs typeface="Arial" pitchFamily="34" charset="0"/>
              </a:rPr>
              <a:pPr>
                <a:defRPr/>
              </a:pPr>
              <a:t>10</a:t>
            </a:fld>
            <a:endParaRPr lang="en-US">
              <a:latin typeface="Arial" pitchFamily="34" charset="0"/>
              <a:cs typeface="Arial" pitchFamily="34" charset="0"/>
            </a:endParaRPr>
          </a:p>
        </p:txBody>
      </p:sp>
      <p:pic>
        <p:nvPicPr>
          <p:cNvPr id="14" name="Picture 4" descr="viet3"/>
          <p:cNvPicPr>
            <a:picLocks noChangeAspect="1" noChangeArrowheads="1" noCrop="1"/>
          </p:cNvPicPr>
          <p:nvPr/>
        </p:nvPicPr>
        <p:blipFill>
          <a:blip r:embed="rId2"/>
          <a:srcRect/>
          <a:stretch>
            <a:fillRect/>
          </a:stretch>
        </p:blipFill>
        <p:spPr bwMode="auto">
          <a:xfrm>
            <a:off x="8248650" y="0"/>
            <a:ext cx="895350" cy="827088"/>
          </a:xfrm>
          <a:prstGeom prst="rect">
            <a:avLst/>
          </a:prstGeom>
          <a:noFill/>
          <a:ln w="9525">
            <a:noFill/>
            <a:miter lim="800000"/>
            <a:headEnd/>
            <a:tailEnd/>
          </a:ln>
        </p:spPr>
      </p:pic>
      <p:grpSp>
        <p:nvGrpSpPr>
          <p:cNvPr id="28" name="Group 27"/>
          <p:cNvGrpSpPr/>
          <p:nvPr/>
        </p:nvGrpSpPr>
        <p:grpSpPr>
          <a:xfrm>
            <a:off x="-609600" y="2743200"/>
            <a:ext cx="1944189" cy="1066800"/>
            <a:chOff x="431074" y="3352800"/>
            <a:chExt cx="1944189" cy="1066800"/>
          </a:xfrm>
          <a:effectLst>
            <a:outerShdw blurRad="76200" dir="18900000" sy="23000" kx="-1200000" algn="bl" rotWithShape="0">
              <a:prstClr val="black">
                <a:alpha val="20000"/>
              </a:prstClr>
            </a:outerShdw>
          </a:effectLst>
        </p:grpSpPr>
        <p:sp>
          <p:nvSpPr>
            <p:cNvPr id="29" name="Minus 28"/>
            <p:cNvSpPr/>
            <p:nvPr/>
          </p:nvSpPr>
          <p:spPr>
            <a:xfrm>
              <a:off x="470263" y="3352800"/>
              <a:ext cx="1905000" cy="838200"/>
            </a:xfrm>
            <a:prstGeom prst="mathMin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30" name="Parallelogram 29"/>
            <p:cNvSpPr/>
            <p:nvPr/>
          </p:nvSpPr>
          <p:spPr>
            <a:xfrm>
              <a:off x="685800" y="3886200"/>
              <a:ext cx="1447800" cy="228600"/>
            </a:xfrm>
            <a:prstGeom prst="parallelogram">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31" name="Minus 30"/>
            <p:cNvSpPr/>
            <p:nvPr/>
          </p:nvSpPr>
          <p:spPr>
            <a:xfrm>
              <a:off x="431074" y="3581400"/>
              <a:ext cx="1905000" cy="838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32" name="Parallelogram 31"/>
            <p:cNvSpPr/>
            <p:nvPr/>
          </p:nvSpPr>
          <p:spPr>
            <a:xfrm>
              <a:off x="685800" y="3657600"/>
              <a:ext cx="1447800" cy="22860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33" name="Parallelogram 32"/>
            <p:cNvSpPr/>
            <p:nvPr/>
          </p:nvSpPr>
          <p:spPr>
            <a:xfrm>
              <a:off x="1371600" y="3657600"/>
              <a:ext cx="748937" cy="228600"/>
            </a:xfrm>
            <a:prstGeom prst="parallelogram">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34" name="Rectangle 33"/>
            <p:cNvSpPr/>
            <p:nvPr/>
          </p:nvSpPr>
          <p:spPr>
            <a:xfrm>
              <a:off x="1371600" y="3886200"/>
              <a:ext cx="6858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grpSp>
        <p:nvGrpSpPr>
          <p:cNvPr id="35" name="Group 34"/>
          <p:cNvGrpSpPr>
            <a:grpSpLocks/>
          </p:cNvGrpSpPr>
          <p:nvPr/>
        </p:nvGrpSpPr>
        <p:grpSpPr bwMode="auto">
          <a:xfrm>
            <a:off x="2438400" y="1676400"/>
            <a:ext cx="1828800" cy="381000"/>
            <a:chOff x="3810000" y="3657600"/>
            <a:chExt cx="1828800" cy="381000"/>
          </a:xfrm>
        </p:grpSpPr>
        <p:sp>
          <p:nvSpPr>
            <p:cNvPr id="36" name="Oval 35"/>
            <p:cNvSpPr/>
            <p:nvPr/>
          </p:nvSpPr>
          <p:spPr>
            <a:xfrm>
              <a:off x="4267200" y="3657600"/>
              <a:ext cx="914400" cy="381000"/>
            </a:xfrm>
            <a:prstGeom prst="ellipse">
              <a:avLst/>
            </a:prstGeom>
            <a:solidFill>
              <a:schemeClr val="tx2">
                <a:lumMod val="50000"/>
              </a:schemeClr>
            </a:solidFill>
            <a:ln w="34925">
              <a:solidFill>
                <a:srgbClr val="FF66FF"/>
              </a:solidFill>
            </a:ln>
            <a:effectLst>
              <a:innerShdw blurRad="63500" dist="50800" dir="16200000">
                <a:prstClr val="black">
                  <a:alpha val="50000"/>
                </a:prstClr>
              </a:innerShdw>
            </a:effectLst>
            <a:scene3d>
              <a:camera prst="perspectiveRelaxedModerately"/>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37" name="Straight Connector 36"/>
            <p:cNvCxnSpPr/>
            <p:nvPr/>
          </p:nvCxnSpPr>
          <p:spPr>
            <a:xfrm>
              <a:off x="3810000" y="3821113"/>
              <a:ext cx="1828800" cy="158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38" name="Group 37"/>
          <p:cNvGrpSpPr>
            <a:grpSpLocks/>
          </p:cNvGrpSpPr>
          <p:nvPr/>
        </p:nvGrpSpPr>
        <p:grpSpPr bwMode="auto">
          <a:xfrm rot="5400000">
            <a:off x="3236913" y="1296988"/>
            <a:ext cx="228600" cy="1066800"/>
            <a:chOff x="5791200" y="2362199"/>
            <a:chExt cx="228600" cy="1066801"/>
          </a:xfrm>
        </p:grpSpPr>
        <p:sp>
          <p:nvSpPr>
            <p:cNvPr id="39" name="Flowchart: Sort 38"/>
            <p:cNvSpPr/>
            <p:nvPr/>
          </p:nvSpPr>
          <p:spPr>
            <a:xfrm flipV="1">
              <a:off x="5791200" y="2362199"/>
              <a:ext cx="228600" cy="1066801"/>
            </a:xfrm>
            <a:prstGeom prst="flowChartSor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40" name="Flowchart: Merge 39"/>
            <p:cNvSpPr/>
            <p:nvPr/>
          </p:nvSpPr>
          <p:spPr>
            <a:xfrm>
              <a:off x="5791200" y="2895599"/>
              <a:ext cx="228600" cy="533401"/>
            </a:xfrm>
            <a:prstGeom prst="flowChartMerg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grpSp>
        <p:nvGrpSpPr>
          <p:cNvPr id="41" name="Group 40"/>
          <p:cNvGrpSpPr>
            <a:grpSpLocks/>
          </p:cNvGrpSpPr>
          <p:nvPr/>
        </p:nvGrpSpPr>
        <p:grpSpPr bwMode="auto">
          <a:xfrm>
            <a:off x="4724400" y="1828800"/>
            <a:ext cx="1828800" cy="381000"/>
            <a:chOff x="3810000" y="3657600"/>
            <a:chExt cx="1828800" cy="381000"/>
          </a:xfrm>
        </p:grpSpPr>
        <p:sp>
          <p:nvSpPr>
            <p:cNvPr id="42" name="Oval 41"/>
            <p:cNvSpPr/>
            <p:nvPr/>
          </p:nvSpPr>
          <p:spPr>
            <a:xfrm>
              <a:off x="4267200" y="3657600"/>
              <a:ext cx="914400" cy="381000"/>
            </a:xfrm>
            <a:prstGeom prst="ellipse">
              <a:avLst/>
            </a:prstGeom>
            <a:solidFill>
              <a:schemeClr val="tx2">
                <a:lumMod val="50000"/>
              </a:schemeClr>
            </a:solidFill>
            <a:ln w="34925">
              <a:solidFill>
                <a:srgbClr val="FF66FF"/>
              </a:solidFill>
            </a:ln>
            <a:effectLst>
              <a:innerShdw blurRad="63500" dist="50800" dir="16200000">
                <a:prstClr val="black">
                  <a:alpha val="50000"/>
                </a:prstClr>
              </a:innerShdw>
            </a:effectLst>
            <a:scene3d>
              <a:camera prst="perspectiveRelaxedModerately"/>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43" name="Straight Connector 42"/>
            <p:cNvCxnSpPr/>
            <p:nvPr/>
          </p:nvCxnSpPr>
          <p:spPr>
            <a:xfrm>
              <a:off x="3810000" y="3821113"/>
              <a:ext cx="1828800" cy="158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rot="5400000">
            <a:off x="5522323" y="1448888"/>
            <a:ext cx="228600" cy="1066801"/>
            <a:chOff x="5791200" y="2362199"/>
            <a:chExt cx="228600" cy="1066801"/>
          </a:xfrm>
          <a:effectLst>
            <a:outerShdw blurRad="50800" dist="38100" dir="2700000" algn="tl" rotWithShape="0">
              <a:prstClr val="black">
                <a:alpha val="40000"/>
              </a:prstClr>
            </a:outerShdw>
          </a:effectLst>
        </p:grpSpPr>
        <p:sp>
          <p:nvSpPr>
            <p:cNvPr id="45" name="Flowchart: Sort 44"/>
            <p:cNvSpPr/>
            <p:nvPr/>
          </p:nvSpPr>
          <p:spPr>
            <a:xfrm flipV="1">
              <a:off x="5791200" y="2362199"/>
              <a:ext cx="228600" cy="1066800"/>
            </a:xfrm>
            <a:prstGeom prst="flowChartSor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46" name="Flowchart: Merge 45"/>
            <p:cNvSpPr/>
            <p:nvPr/>
          </p:nvSpPr>
          <p:spPr>
            <a:xfrm>
              <a:off x="5791200" y="2895600"/>
              <a:ext cx="228600" cy="533400"/>
            </a:xfrm>
            <a:prstGeom prst="flowChartMerg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grpSp>
        <p:nvGrpSpPr>
          <p:cNvPr id="47" name="Group 46"/>
          <p:cNvGrpSpPr>
            <a:grpSpLocks/>
          </p:cNvGrpSpPr>
          <p:nvPr/>
        </p:nvGrpSpPr>
        <p:grpSpPr bwMode="auto">
          <a:xfrm>
            <a:off x="6777038" y="533400"/>
            <a:ext cx="3357562" cy="1600200"/>
            <a:chOff x="5334000" y="3048000"/>
            <a:chExt cx="3357876" cy="1600200"/>
          </a:xfrm>
        </p:grpSpPr>
        <p:grpSp>
          <p:nvGrpSpPr>
            <p:cNvPr id="27664" name="Group 51"/>
            <p:cNvGrpSpPr>
              <a:grpSpLocks/>
            </p:cNvGrpSpPr>
            <p:nvPr/>
          </p:nvGrpSpPr>
          <p:grpSpPr bwMode="auto">
            <a:xfrm>
              <a:off x="5334000" y="3048000"/>
              <a:ext cx="3357876" cy="1600200"/>
              <a:chOff x="5181600" y="2133600"/>
              <a:chExt cx="3357876" cy="1600200"/>
            </a:xfrm>
          </p:grpSpPr>
          <p:grpSp>
            <p:nvGrpSpPr>
              <p:cNvPr id="27667" name="Group 44"/>
              <p:cNvGrpSpPr>
                <a:grpSpLocks/>
              </p:cNvGrpSpPr>
              <p:nvPr/>
            </p:nvGrpSpPr>
            <p:grpSpPr bwMode="auto">
              <a:xfrm>
                <a:off x="5181600" y="2133600"/>
                <a:ext cx="3357876" cy="1600200"/>
                <a:chOff x="5943600" y="2133600"/>
                <a:chExt cx="3357876" cy="1600200"/>
              </a:xfrm>
            </p:grpSpPr>
            <p:grpSp>
              <p:nvGrpSpPr>
                <p:cNvPr id="27669" name="Group 56"/>
                <p:cNvGrpSpPr>
                  <a:grpSpLocks/>
                </p:cNvGrpSpPr>
                <p:nvPr/>
              </p:nvGrpSpPr>
              <p:grpSpPr bwMode="auto">
                <a:xfrm>
                  <a:off x="5943600" y="2133600"/>
                  <a:ext cx="3048000" cy="1448594"/>
                  <a:chOff x="2667000" y="3809206"/>
                  <a:chExt cx="3048000" cy="1448594"/>
                </a:xfrm>
              </p:grpSpPr>
              <p:sp>
                <p:nvSpPr>
                  <p:cNvPr id="56" name="Parallelogram 55"/>
                  <p:cNvSpPr/>
                  <p:nvPr/>
                </p:nvSpPr>
                <p:spPr>
                  <a:xfrm>
                    <a:off x="2667000" y="4800600"/>
                    <a:ext cx="3048000" cy="457200"/>
                  </a:xfrm>
                  <a:prstGeom prst="parallelogram">
                    <a:avLst/>
                  </a:prstGeom>
                  <a:blipFill>
                    <a:blip r:embed="rId3"/>
                    <a:tile tx="0" ty="0" sx="100000" sy="100000" flip="none" algn="tl"/>
                  </a:blip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57" name="Can 56"/>
                  <p:cNvSpPr/>
                  <p:nvPr/>
                </p:nvSpPr>
                <p:spPr>
                  <a:xfrm>
                    <a:off x="5410457" y="3963194"/>
                    <a:ext cx="152414" cy="990600"/>
                  </a:xfrm>
                  <a:prstGeom prst="can">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58" name="Can 57"/>
                  <p:cNvSpPr/>
                  <p:nvPr/>
                </p:nvSpPr>
                <p:spPr>
                  <a:xfrm>
                    <a:off x="2819414" y="3963194"/>
                    <a:ext cx="152414" cy="990600"/>
                  </a:xfrm>
                  <a:prstGeom prst="can">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nvGrpSpPr>
                  <p:cNvPr id="27677" name="Group 54"/>
                  <p:cNvGrpSpPr>
                    <a:grpSpLocks/>
                  </p:cNvGrpSpPr>
                  <p:nvPr/>
                </p:nvGrpSpPr>
                <p:grpSpPr bwMode="auto">
                  <a:xfrm>
                    <a:off x="2895600" y="3809206"/>
                    <a:ext cx="2590800" cy="229394"/>
                    <a:chOff x="6019800" y="3124200"/>
                    <a:chExt cx="2590800" cy="229394"/>
                  </a:xfrm>
                </p:grpSpPr>
                <p:cxnSp>
                  <p:nvCxnSpPr>
                    <p:cNvPr id="60" name="Straight Connector 59"/>
                    <p:cNvCxnSpPr/>
                    <p:nvPr/>
                  </p:nvCxnSpPr>
                  <p:spPr>
                    <a:xfrm>
                      <a:off x="6019821" y="3124200"/>
                      <a:ext cx="2591042" cy="158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5918222" y="3240088"/>
                      <a:ext cx="230187" cy="158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8483068" y="3237706"/>
                      <a:ext cx="228600" cy="1588"/>
                    </a:xfrm>
                    <a:prstGeom prst="line">
                      <a:avLst/>
                    </a:prstGeom>
                    <a:ln w="57150"/>
                  </p:spPr>
                  <p:style>
                    <a:lnRef idx="1">
                      <a:schemeClr val="accent1"/>
                    </a:lnRef>
                    <a:fillRef idx="0">
                      <a:schemeClr val="accent1"/>
                    </a:fillRef>
                    <a:effectRef idx="0">
                      <a:schemeClr val="accent1"/>
                    </a:effectRef>
                    <a:fontRef idx="minor">
                      <a:schemeClr val="tx1"/>
                    </a:fontRef>
                  </p:style>
                </p:cxnSp>
              </p:grpSp>
            </p:grpSp>
            <p:sp>
              <p:nvSpPr>
                <p:cNvPr id="54" name="Rectangle 53"/>
                <p:cNvSpPr/>
                <p:nvPr/>
              </p:nvSpPr>
              <p:spPr>
                <a:xfrm>
                  <a:off x="5956301" y="3581400"/>
                  <a:ext cx="2895871" cy="152400"/>
                </a:xfrm>
                <a:prstGeom prst="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55" name="Parallelogram 54"/>
                <p:cNvSpPr/>
                <p:nvPr/>
              </p:nvSpPr>
              <p:spPr>
                <a:xfrm rot="19225128">
                  <a:off x="8547034" y="3421583"/>
                  <a:ext cx="754442" cy="167233"/>
                </a:xfrm>
                <a:prstGeom prst="parallelogram">
                  <a:avLst/>
                </a:prstGeom>
                <a:blipFill>
                  <a:blip r:embed="rId4"/>
                  <a:tile tx="0" ty="0" sx="100000" sy="100000" flip="none" algn="tl"/>
                </a:blipFill>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sp>
            <p:nvSpPr>
              <p:cNvPr id="52" name="Oval 51"/>
              <p:cNvSpPr/>
              <p:nvPr/>
            </p:nvSpPr>
            <p:spPr>
              <a:xfrm flipV="1">
                <a:off x="5410221" y="3352800"/>
                <a:ext cx="228621"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sp>
          <p:nvSpPr>
            <p:cNvPr id="49" name="TextBox 48"/>
            <p:cNvSpPr txBox="1"/>
            <p:nvPr/>
          </p:nvSpPr>
          <p:spPr>
            <a:xfrm>
              <a:off x="5397506" y="3694113"/>
              <a:ext cx="304829" cy="461962"/>
            </a:xfrm>
            <a:prstGeom prst="rect">
              <a:avLst/>
            </a:prstGeom>
            <a:noFill/>
          </p:spPr>
          <p:txBody>
            <a:bodyPr>
              <a:spAutoFit/>
            </a:bodyPr>
            <a:lstStyle/>
            <a:p>
              <a:pPr fontAlgn="auto">
                <a:spcBef>
                  <a:spcPts val="0"/>
                </a:spcBef>
                <a:spcAft>
                  <a:spcPts val="0"/>
                </a:spcAft>
                <a:defRPr/>
              </a:pPr>
              <a:r>
                <a:rPr lang="en-US" sz="2400" b="1" dirty="0">
                  <a:solidFill>
                    <a:schemeClr val="bg1"/>
                  </a:solidFill>
                  <a:effectLst>
                    <a:outerShdw blurRad="38100" dist="38100" dir="2700000" algn="tl">
                      <a:srgbClr val="000000">
                        <a:alpha val="43137"/>
                      </a:srgbClr>
                    </a:outerShdw>
                  </a:effectLst>
                  <a:latin typeface="Arial" pitchFamily="34" charset="0"/>
                  <a:cs typeface="Arial" pitchFamily="34" charset="0"/>
                </a:rPr>
                <a:t>+</a:t>
              </a:r>
            </a:p>
          </p:txBody>
        </p:sp>
        <p:sp>
          <p:nvSpPr>
            <p:cNvPr id="50" name="Rectangle 49"/>
            <p:cNvSpPr/>
            <p:nvPr/>
          </p:nvSpPr>
          <p:spPr>
            <a:xfrm>
              <a:off x="8001249" y="3657600"/>
              <a:ext cx="292127" cy="461963"/>
            </a:xfrm>
            <a:prstGeom prst="rect">
              <a:avLst/>
            </a:prstGeom>
          </p:spPr>
          <p:txBody>
            <a:bodyPr wrap="none">
              <a:spAutoFit/>
            </a:bodyPr>
            <a:lstStyle/>
            <a:p>
              <a:pPr fontAlgn="auto">
                <a:spcBef>
                  <a:spcPts val="0"/>
                </a:spcBef>
                <a:spcAft>
                  <a:spcPts val="0"/>
                </a:spcAft>
                <a:defRPr/>
              </a:pPr>
              <a:r>
                <a:rPr lang="en-US" sz="2400" b="1" dirty="0">
                  <a:solidFill>
                    <a:schemeClr val="bg1"/>
                  </a:solidFill>
                  <a:effectLst>
                    <a:outerShdw blurRad="38100" dist="38100" dir="2700000" algn="tl">
                      <a:srgbClr val="000000">
                        <a:alpha val="43137"/>
                      </a:srgbClr>
                    </a:outerShdw>
                  </a:effectLst>
                  <a:latin typeface="Arial" pitchFamily="34" charset="0"/>
                  <a:cs typeface="Arial" pitchFamily="34" charset="0"/>
                </a:rPr>
                <a:t>-</a:t>
              </a:r>
            </a:p>
          </p:txBody>
        </p:sp>
      </p:grpSp>
      <p:grpSp>
        <p:nvGrpSpPr>
          <p:cNvPr id="63" name="Group 62"/>
          <p:cNvGrpSpPr>
            <a:grpSpLocks/>
          </p:cNvGrpSpPr>
          <p:nvPr/>
        </p:nvGrpSpPr>
        <p:grpSpPr bwMode="auto">
          <a:xfrm>
            <a:off x="7450138" y="533400"/>
            <a:ext cx="1711325" cy="1588"/>
            <a:chOff x="6458861" y="1905000"/>
            <a:chExt cx="1712678" cy="1588"/>
          </a:xfrm>
        </p:grpSpPr>
        <p:cxnSp>
          <p:nvCxnSpPr>
            <p:cNvPr id="64" name="Straight Connector 63"/>
            <p:cNvCxnSpPr/>
            <p:nvPr/>
          </p:nvCxnSpPr>
          <p:spPr>
            <a:xfrm>
              <a:off x="6458861" y="1905000"/>
              <a:ext cx="780078" cy="1588"/>
            </a:xfrm>
            <a:prstGeom prst="line">
              <a:avLst/>
            </a:prstGeom>
            <a:ln w="38100">
              <a:solidFill>
                <a:srgbClr val="FFFF00"/>
              </a:solidFill>
              <a:prstDash val="lg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7391460" y="1905000"/>
              <a:ext cx="780079" cy="1588"/>
            </a:xfrm>
            <a:prstGeom prst="line">
              <a:avLst/>
            </a:prstGeom>
            <a:ln w="38100">
              <a:solidFill>
                <a:srgbClr val="FFFF00"/>
              </a:solidFill>
              <a:prstDash val="lg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 name="Cloud Callout 5"/>
          <p:cNvSpPr/>
          <p:nvPr/>
        </p:nvSpPr>
        <p:spPr>
          <a:xfrm>
            <a:off x="1079500" y="3454400"/>
            <a:ext cx="7556500" cy="2209800"/>
          </a:xfrm>
          <a:prstGeom prst="cloud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200" dirty="0" err="1">
                <a:solidFill>
                  <a:schemeClr val="tx1"/>
                </a:solidFill>
                <a:latin typeface="Arial" pitchFamily="34" charset="0"/>
                <a:cs typeface="Arial" pitchFamily="34" charset="0"/>
              </a:rPr>
              <a:t>Hiện</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tượng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xảy</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ra</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đối</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với</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kim</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nam</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châm</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trong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thí</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nghiệm</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chứng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tỏ</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không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gian</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xung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quanh</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nam</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châm</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xung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quanh</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dòng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điện</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có</a:t>
            </a:r>
            <a:r>
              <a:rPr lang="en-US" sz="2200" dirty="0">
                <a:solidFill>
                  <a:schemeClr val="tx1"/>
                </a:solidFill>
                <a:latin typeface="Arial" pitchFamily="34" charset="0"/>
                <a:cs typeface="Arial" pitchFamily="34" charset="0"/>
              </a:rPr>
              <a:t> </a:t>
            </a:r>
            <a:r>
              <a:rPr lang="en-US" sz="2200" b="1" i="1" dirty="0" err="1">
                <a:solidFill>
                  <a:schemeClr val="tx1"/>
                </a:solidFill>
                <a:latin typeface="Arial" pitchFamily="34" charset="0"/>
                <a:cs typeface="Arial" pitchFamily="34" charset="0"/>
              </a:rPr>
              <a:t>lực</a:t>
            </a:r>
            <a:r>
              <a:rPr lang="en-US" sz="2200" b="1" i="1" dirty="0">
                <a:solidFill>
                  <a:schemeClr val="tx1"/>
                </a:solidFill>
                <a:latin typeface="Arial" pitchFamily="34" charset="0"/>
                <a:cs typeface="Arial" pitchFamily="34" charset="0"/>
              </a:rPr>
              <a:t> </a:t>
            </a:r>
            <a:r>
              <a:rPr lang="en-US" sz="2200" b="1" i="1" dirty="0" err="1">
                <a:solidFill>
                  <a:schemeClr val="tx1"/>
                </a:solidFill>
                <a:latin typeface="Arial" pitchFamily="34" charset="0"/>
                <a:cs typeface="Arial" pitchFamily="34" charset="0"/>
              </a:rPr>
              <a:t>từ</a:t>
            </a:r>
            <a:r>
              <a:rPr lang="en-US" sz="2200" b="1" i="1"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tác</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dụng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lên</a:t>
            </a:r>
            <a:r>
              <a:rPr lang="en-US" sz="2200" dirty="0">
                <a:solidFill>
                  <a:schemeClr val="tx1"/>
                </a:solidFill>
                <a:latin typeface="Arial" pitchFamily="34" charset="0"/>
                <a:cs typeface="Arial" pitchFamily="34" charset="0"/>
              </a:rPr>
              <a:t> KNC </a:t>
            </a:r>
            <a:r>
              <a:rPr lang="en-US" sz="2200" dirty="0" err="1">
                <a:solidFill>
                  <a:schemeClr val="tx1"/>
                </a:solidFill>
                <a:latin typeface="Arial" pitchFamily="34" charset="0"/>
                <a:cs typeface="Arial" pitchFamily="34" charset="0"/>
              </a:rPr>
              <a:t>đặt</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trong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nó</a:t>
            </a:r>
            <a:r>
              <a:rPr lang="en-US" sz="2200" dirty="0">
                <a:solidFill>
                  <a:schemeClr val="tx1"/>
                </a:solidFill>
                <a:latin typeface="Arial" pitchFamily="34" charset="0"/>
                <a:cs typeface="Arial" pitchFamily="34" charset="0"/>
              </a:rPr>
              <a:t>. Ta </a:t>
            </a:r>
            <a:r>
              <a:rPr lang="en-US" sz="2200" dirty="0" err="1">
                <a:solidFill>
                  <a:schemeClr val="tx1"/>
                </a:solidFill>
                <a:latin typeface="Arial" pitchFamily="34" charset="0"/>
                <a:cs typeface="Arial" pitchFamily="34" charset="0"/>
              </a:rPr>
              <a:t>nói</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không</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gian</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đó</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có</a:t>
            </a:r>
            <a:r>
              <a:rPr lang="en-US" sz="2200" dirty="0">
                <a:solidFill>
                  <a:schemeClr val="tx1"/>
                </a:solidFill>
                <a:latin typeface="Arial" pitchFamily="34" charset="0"/>
                <a:cs typeface="Arial" pitchFamily="34" charset="0"/>
              </a:rPr>
              <a:t> </a:t>
            </a:r>
            <a:r>
              <a:rPr lang="en-US" sz="2200" b="1" i="1" dirty="0" err="1">
                <a:solidFill>
                  <a:schemeClr val="tx1"/>
                </a:solidFill>
                <a:latin typeface="Arial" pitchFamily="34" charset="0"/>
                <a:cs typeface="Arial" pitchFamily="34" charset="0"/>
              </a:rPr>
              <a:t>từ</a:t>
            </a:r>
            <a:r>
              <a:rPr lang="en-US" sz="2200" b="1" i="1" dirty="0">
                <a:solidFill>
                  <a:schemeClr val="tx1"/>
                </a:solidFill>
                <a:latin typeface="Arial" pitchFamily="34" charset="0"/>
                <a:cs typeface="Arial" pitchFamily="34" charset="0"/>
              </a:rPr>
              <a:t> </a:t>
            </a:r>
            <a:r>
              <a:rPr lang="en-US" sz="2200" b="1" i="1" dirty="0" err="1">
                <a:solidFill>
                  <a:schemeClr val="tx1"/>
                </a:solidFill>
                <a:latin typeface="Arial" pitchFamily="34" charset="0"/>
                <a:cs typeface="Arial" pitchFamily="34" charset="0"/>
              </a:rPr>
              <a:t>trường</a:t>
            </a:r>
            <a:r>
              <a:rPr lang="en-US" sz="2200" dirty="0">
                <a:solidFill>
                  <a:schemeClr val="tx1"/>
                </a:solidFill>
                <a:latin typeface="Arial" pitchFamily="34" charset="0"/>
                <a:cs typeface="Arial" pitchFamily="34" charset="0"/>
              </a:rPr>
              <a:t>.</a:t>
            </a:r>
            <a:endParaRPr lang="vi-VN" sz="22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ox(in)">
                                      <p:cBhvr>
                                        <p:cTn id="7" dur="500"/>
                                        <p:tgtEl>
                                          <p:spTgt spid="28"/>
                                        </p:tgtEl>
                                      </p:cBhvr>
                                    </p:animEffect>
                                  </p:childTnLst>
                                </p:cTn>
                              </p:par>
                              <p:par>
                                <p:cTn id="8" presetID="4" presetClass="entr" presetSubtype="16"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ox(in)">
                                      <p:cBhvr>
                                        <p:cTn id="10" dur="500"/>
                                        <p:tgtEl>
                                          <p:spTgt spid="35"/>
                                        </p:tgtEl>
                                      </p:cBhvr>
                                    </p:animEffect>
                                  </p:childTnLst>
                                </p:cTn>
                              </p:par>
                              <p:par>
                                <p:cTn id="11" presetID="4" presetClass="entr" presetSubtype="16"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box(in)">
                                      <p:cBhvr>
                                        <p:cTn id="13" dur="500"/>
                                        <p:tgtEl>
                                          <p:spTgt spid="38"/>
                                        </p:tgtEl>
                                      </p:cBhvr>
                                    </p:animEffect>
                                  </p:childTnLst>
                                </p:cTn>
                              </p:par>
                            </p:childTnLst>
                          </p:cTn>
                        </p:par>
                      </p:childTnLst>
                    </p:cTn>
                  </p:par>
                  <p:par>
                    <p:cTn id="14" fill="hold">
                      <p:stCondLst>
                        <p:cond delay="indefinite"/>
                      </p:stCondLst>
                      <p:childTnLst>
                        <p:par>
                          <p:cTn id="15" fill="hold">
                            <p:stCondLst>
                              <p:cond delay="0"/>
                            </p:stCondLst>
                            <p:childTnLst>
                              <p:par>
                                <p:cTn id="16" presetID="56" presetClass="path" presetSubtype="0" accel="50000" decel="50000" fill="hold" nodeType="clickEffect">
                                  <p:stCondLst>
                                    <p:cond delay="0"/>
                                  </p:stCondLst>
                                  <p:childTnLst>
                                    <p:animMotion origin="layout" path="M 3.33333E-6 3.33333E-6 L 0.14375 -0.13334 " pathEditMode="relative" rAng="0" ptsTypes="AA">
                                      <p:cBhvr>
                                        <p:cTn id="17" dur="2000" fill="hold"/>
                                        <p:tgtEl>
                                          <p:spTgt spid="28"/>
                                        </p:tgtEl>
                                        <p:attrNameLst>
                                          <p:attrName>ppt_x</p:attrName>
                                          <p:attrName>ppt_y</p:attrName>
                                        </p:attrNameLst>
                                      </p:cBhvr>
                                      <p:rCtr x="7200" y="-6700"/>
                                    </p:animMotion>
                                  </p:childTnLst>
                                </p:cTn>
                              </p:par>
                              <p:par>
                                <p:cTn id="18" presetID="8" presetClass="emph" presetSubtype="0" fill="hold" nodeType="withEffect">
                                  <p:stCondLst>
                                    <p:cond delay="0"/>
                                  </p:stCondLst>
                                  <p:childTnLst>
                                    <p:animRot by="1200000">
                                      <p:cBhvr>
                                        <p:cTn id="19" dur="3000" fill="hold"/>
                                        <p:tgtEl>
                                          <p:spTgt spid="38"/>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box(in)">
                                      <p:cBhvr>
                                        <p:cTn id="24" dur="500"/>
                                        <p:tgtEl>
                                          <p:spTgt spid="41"/>
                                        </p:tgtEl>
                                      </p:cBhvr>
                                    </p:animEffect>
                                  </p:childTnLst>
                                </p:cTn>
                              </p:par>
                              <p:par>
                                <p:cTn id="25" presetID="4" presetClass="entr" presetSubtype="16"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box(in)">
                                      <p:cBhvr>
                                        <p:cTn id="27" dur="500"/>
                                        <p:tgtEl>
                                          <p:spTgt spid="44"/>
                                        </p:tgtEl>
                                      </p:cBhvr>
                                    </p:animEffect>
                                  </p:childTnLst>
                                </p:cTn>
                              </p:par>
                              <p:par>
                                <p:cTn id="28" presetID="4" presetClass="entr" presetSubtype="16" fill="hold" nodeType="with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box(in)">
                                      <p:cBhvr>
                                        <p:cTn id="30" dur="500"/>
                                        <p:tgtEl>
                                          <p:spTgt spid="47"/>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box(in)">
                                      <p:cBhvr>
                                        <p:cTn id="35" dur="500"/>
                                        <p:tgtEl>
                                          <p:spTgt spid="63"/>
                                        </p:tgtEl>
                                      </p:cBhvr>
                                    </p:animEffect>
                                  </p:childTnLst>
                                </p:cTn>
                              </p:par>
                              <p:par>
                                <p:cTn id="36" presetID="35" presetClass="emph" presetSubtype="0" repeatCount="indefinite" fill="hold" nodeType="withEffect">
                                  <p:stCondLst>
                                    <p:cond delay="0"/>
                                  </p:stCondLst>
                                  <p:endCondLst>
                                    <p:cond evt="onNext" delay="0">
                                      <p:tgtEl>
                                        <p:sldTgt/>
                                      </p:tgtEl>
                                    </p:cond>
                                  </p:endCondLst>
                                  <p:childTnLst>
                                    <p:anim calcmode="discrete" valueType="str">
                                      <p:cBhvr>
                                        <p:cTn id="37" dur="1000" fill="hold"/>
                                        <p:tgtEl>
                                          <p:spTgt spid="63"/>
                                        </p:tgtEl>
                                        <p:attrNameLst>
                                          <p:attrName>style.visibility</p:attrName>
                                        </p:attrNameLst>
                                      </p:cBhvr>
                                      <p:tavLst>
                                        <p:tav tm="0">
                                          <p:val>
                                            <p:strVal val="hidden"/>
                                          </p:val>
                                        </p:tav>
                                        <p:tav tm="50000">
                                          <p:val>
                                            <p:strVal val="visible"/>
                                          </p:val>
                                        </p:tav>
                                      </p:tavLst>
                                    </p:anim>
                                  </p:childTnLst>
                                </p:cTn>
                              </p:par>
                            </p:childTnLst>
                          </p:cTn>
                        </p:par>
                        <p:par>
                          <p:cTn id="38" fill="hold">
                            <p:stCondLst>
                              <p:cond delay="1000"/>
                            </p:stCondLst>
                            <p:childTnLst>
                              <p:par>
                                <p:cTn id="39" presetID="0" presetClass="path" presetSubtype="0" accel="50000" decel="50000" fill="hold" nodeType="afterEffect">
                                  <p:stCondLst>
                                    <p:cond delay="0"/>
                                  </p:stCondLst>
                                  <p:childTnLst>
                                    <p:animMotion origin="layout" path="M 0.00035 -4.56984E-6 C -0.00486 0.04371 -0.00972 0.08789 -0.03802 0.11518 C -0.06632 0.14247 -0.13281 0.15472 -0.16944 0.16328 C -0.20625 0.17207 -0.23212 0.16929 -0.25798 0.16698 " pathEditMode="relative" rAng="0" ptsTypes="aaaA">
                                      <p:cBhvr>
                                        <p:cTn id="40" dur="2000" fill="hold"/>
                                        <p:tgtEl>
                                          <p:spTgt spid="47"/>
                                        </p:tgtEl>
                                        <p:attrNameLst>
                                          <p:attrName>ppt_x</p:attrName>
                                          <p:attrName>ppt_y</p:attrName>
                                        </p:attrNameLst>
                                      </p:cBhvr>
                                      <p:rCtr x="-12917" y="8603"/>
                                    </p:animMotion>
                                  </p:childTnLst>
                                </p:cTn>
                              </p:par>
                              <p:par>
                                <p:cTn id="41" presetID="0" presetClass="path" presetSubtype="0" accel="50000" decel="50000" fill="hold" nodeType="withEffect">
                                  <p:stCondLst>
                                    <p:cond delay="0"/>
                                  </p:stCondLst>
                                  <p:childTnLst>
                                    <p:animMotion origin="layout" path="M -3.33333E-6 4.17206E-6 C -0.00468 0.04347 -0.0092 0.08718 -0.03576 0.11424 C -0.06215 0.14153 -0.1243 0.15356 -0.15868 0.16211 C -0.19305 0.17067 -0.21736 0.16813 -0.24166 0.16581 " pathEditMode="relative" rAng="0" ptsTypes="aaaA">
                                      <p:cBhvr>
                                        <p:cTn id="42" dur="2000" fill="hold"/>
                                        <p:tgtEl>
                                          <p:spTgt spid="63"/>
                                        </p:tgtEl>
                                        <p:attrNameLst>
                                          <p:attrName>ppt_x</p:attrName>
                                          <p:attrName>ppt_y</p:attrName>
                                        </p:attrNameLst>
                                      </p:cBhvr>
                                      <p:rCtr x="-12083" y="8534"/>
                                    </p:animMotion>
                                  </p:childTnLst>
                                </p:cTn>
                              </p:par>
                              <p:par>
                                <p:cTn id="43" presetID="8" presetClass="emph" presetSubtype="0" fill="hold" nodeType="withEffect">
                                  <p:stCondLst>
                                    <p:cond delay="0"/>
                                  </p:stCondLst>
                                  <p:childTnLst>
                                    <p:animRot by="1200000">
                                      <p:cBhvr>
                                        <p:cTn id="44" dur="3000" fill="hold"/>
                                        <p:tgtEl>
                                          <p:spTgt spid="44"/>
                                        </p:tgtEl>
                                        <p:attrNameLst>
                                          <p:attrName>r</p:attrName>
                                        </p:attrNameLst>
                                      </p:cBhvr>
                                    </p:animRot>
                                  </p:childTnLst>
                                </p:cTn>
                              </p:par>
                              <p:par>
                                <p:cTn id="45" presetID="1" presetClass="entr" presetSubtype="0" fill="hold" nodeType="withEffect">
                                  <p:stCondLst>
                                    <p:cond delay="0"/>
                                  </p:stCondLst>
                                  <p:childTnLst>
                                    <p:set>
                                      <p:cBhvr>
                                        <p:cTn id="46" dur="1" fill="hold">
                                          <p:stCondLst>
                                            <p:cond delay="499"/>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strVal val="#ppt_x"/>
                                          </p:val>
                                        </p:tav>
                                        <p:tav tm="100000">
                                          <p:val>
                                            <p:strVal val="#ppt_x"/>
                                          </p:val>
                                        </p:tav>
                                      </p:tavLst>
                                    </p:anim>
                                    <p:anim calcmode="lin" valueType="num">
                                      <p:cBhvr>
                                        <p:cTn id="5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xit" presetSubtype="0" fill="hold" grpId="1" nodeType="clickEffect">
                                  <p:stCondLst>
                                    <p:cond delay="0"/>
                                  </p:stCondLst>
                                  <p:childTnLst>
                                    <p:animEffect transition="out" filter="fade">
                                      <p:cBhvr>
                                        <p:cTn id="57" dur="1000"/>
                                        <p:tgtEl>
                                          <p:spTgt spid="6"/>
                                        </p:tgtEl>
                                      </p:cBhvr>
                                    </p:animEffect>
                                    <p:anim calcmode="lin" valueType="num">
                                      <p:cBhvr>
                                        <p:cTn id="58" dur="1000"/>
                                        <p:tgtEl>
                                          <p:spTgt spid="6"/>
                                        </p:tgtEl>
                                        <p:attrNameLst>
                                          <p:attrName>ppt_x</p:attrName>
                                        </p:attrNameLst>
                                      </p:cBhvr>
                                      <p:tavLst>
                                        <p:tav tm="0">
                                          <p:val>
                                            <p:strVal val="ppt_x"/>
                                          </p:val>
                                        </p:tav>
                                        <p:tav tm="100000">
                                          <p:val>
                                            <p:strVal val="ppt_x"/>
                                          </p:val>
                                        </p:tav>
                                      </p:tavLst>
                                    </p:anim>
                                    <p:anim calcmode="lin" valueType="num">
                                      <p:cBhvr>
                                        <p:cTn id="59" dur="1000"/>
                                        <p:tgtEl>
                                          <p:spTgt spid="6"/>
                                        </p:tgtEl>
                                        <p:attrNameLst>
                                          <p:attrName>ppt_y</p:attrName>
                                        </p:attrNameLst>
                                      </p:cBhvr>
                                      <p:tavLst>
                                        <p:tav tm="0">
                                          <p:val>
                                            <p:strVal val="ppt_y"/>
                                          </p:val>
                                        </p:tav>
                                        <p:tav tm="100000">
                                          <p:val>
                                            <p:strVal val="ppt_y+.1"/>
                                          </p:val>
                                        </p:tav>
                                      </p:tavLst>
                                    </p:anim>
                                    <p:set>
                                      <p:cBhvr>
                                        <p:cTn id="6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1ACEF04-D0C0-447F-9118-254525707C5F}" type="slidenum">
              <a:rPr lang="en-US">
                <a:latin typeface="Arial" pitchFamily="34" charset="0"/>
                <a:cs typeface="Arial" pitchFamily="34" charset="0"/>
              </a:rPr>
              <a:pPr>
                <a:defRPr/>
              </a:pPr>
              <a:t>11</a:t>
            </a:fld>
            <a:endParaRPr lang="en-US">
              <a:latin typeface="Arial" pitchFamily="34" charset="0"/>
              <a:cs typeface="Arial" pitchFamily="34" charset="0"/>
            </a:endParaRPr>
          </a:p>
        </p:txBody>
      </p:sp>
      <p:pic>
        <p:nvPicPr>
          <p:cNvPr id="28676" name="Picture 4" descr="viet3"/>
          <p:cNvPicPr>
            <a:picLocks noChangeAspect="1" noChangeArrowheads="1" noCrop="1"/>
          </p:cNvPicPr>
          <p:nvPr/>
        </p:nvPicPr>
        <p:blipFill>
          <a:blip r:embed="rId2"/>
          <a:srcRect/>
          <a:stretch>
            <a:fillRect/>
          </a:stretch>
        </p:blipFill>
        <p:spPr bwMode="auto">
          <a:xfrm>
            <a:off x="8248650" y="0"/>
            <a:ext cx="895350" cy="827088"/>
          </a:xfrm>
          <a:prstGeom prst="rect">
            <a:avLst/>
          </a:prstGeom>
          <a:noFill/>
          <a:ln w="9525">
            <a:noFill/>
            <a:miter lim="800000"/>
            <a:headEnd/>
            <a:tailEnd/>
          </a:ln>
        </p:spPr>
      </p:pic>
      <p:sp>
        <p:nvSpPr>
          <p:cNvPr id="23" name="Text Box 21"/>
          <p:cNvSpPr txBox="1">
            <a:spLocks noChangeArrowheads="1"/>
          </p:cNvSpPr>
          <p:nvPr/>
        </p:nvSpPr>
        <p:spPr bwMode="auto">
          <a:xfrm>
            <a:off x="304800" y="990600"/>
            <a:ext cx="8261350" cy="1800225"/>
          </a:xfrm>
          <a:prstGeom prst="rect">
            <a:avLst/>
          </a:prstGeom>
          <a:noFill/>
          <a:ln w="9525">
            <a:noFill/>
            <a:miter lim="800000"/>
            <a:headEnd/>
            <a:tailEnd/>
          </a:ln>
        </p:spPr>
        <p:txBody>
          <a:bodyPr>
            <a:spAutoFit/>
          </a:bodyPr>
          <a:lstStyle/>
          <a:p>
            <a:pPr>
              <a:spcBef>
                <a:spcPct val="50000"/>
              </a:spcBef>
              <a:buFontTx/>
              <a:buChar char="•"/>
            </a:pPr>
            <a:r>
              <a:rPr lang="en-US" sz="2800" b="1">
                <a:solidFill>
                  <a:srgbClr val="000099"/>
                </a:solidFill>
              </a:rPr>
              <a:t> Không gian xung quanh nam châm, xung quanh dòng điện có khả năng tác dụng lực từ lên kim nam châm đặt trong nó.Ta nói trong không gian đó có </a:t>
            </a:r>
            <a:r>
              <a:rPr lang="en-US" sz="2800" b="1" i="1">
                <a:solidFill>
                  <a:srgbClr val="FF0000"/>
                </a:solidFill>
              </a:rPr>
              <a:t>từ trường</a:t>
            </a:r>
            <a:r>
              <a:rPr lang="en-US" sz="2800" b="1">
                <a:solidFill>
                  <a:srgbClr val="000099"/>
                </a:solidFill>
              </a:rPr>
              <a:t>.</a:t>
            </a:r>
          </a:p>
        </p:txBody>
      </p:sp>
      <p:sp>
        <p:nvSpPr>
          <p:cNvPr id="24" name="Text Box 22"/>
          <p:cNvSpPr txBox="1">
            <a:spLocks noChangeArrowheads="1"/>
          </p:cNvSpPr>
          <p:nvPr/>
        </p:nvSpPr>
        <p:spPr bwMode="auto">
          <a:xfrm>
            <a:off x="304800" y="3155950"/>
            <a:ext cx="8170863" cy="1373188"/>
          </a:xfrm>
          <a:prstGeom prst="rect">
            <a:avLst/>
          </a:prstGeom>
          <a:noFill/>
          <a:ln w="9525">
            <a:noFill/>
            <a:miter lim="800000"/>
            <a:headEnd/>
            <a:tailEnd/>
          </a:ln>
        </p:spPr>
        <p:txBody>
          <a:bodyPr>
            <a:spAutoFit/>
          </a:bodyPr>
          <a:lstStyle/>
          <a:p>
            <a:pPr>
              <a:spcBef>
                <a:spcPct val="50000"/>
              </a:spcBef>
              <a:buFontTx/>
              <a:buChar char="•"/>
            </a:pPr>
            <a:r>
              <a:rPr lang="en-US" sz="2800" b="1">
                <a:solidFill>
                  <a:srgbClr val="3333CC"/>
                </a:solidFill>
              </a:rPr>
              <a:t> Tại mỗi vị trí nhất định trong từ trường của thanh nam châm hoặc của dòng điện, kim nam châm đều chỉ một hướng xác định.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8"/>
          <p:cNvSpPr txBox="1">
            <a:spLocks noChangeArrowheads="1"/>
          </p:cNvSpPr>
          <p:nvPr/>
        </p:nvSpPr>
        <p:spPr bwMode="auto">
          <a:xfrm>
            <a:off x="304800" y="685800"/>
            <a:ext cx="8610600" cy="860425"/>
          </a:xfrm>
          <a:prstGeom prst="rect">
            <a:avLst/>
          </a:prstGeom>
          <a:noFill/>
          <a:ln w="38100" cmpd="dbl">
            <a:solidFill>
              <a:schemeClr val="accent2"/>
            </a:solidFill>
            <a:miter lim="800000"/>
            <a:headEnd/>
            <a:tailEnd/>
          </a:ln>
        </p:spPr>
        <p:txBody>
          <a:bodyPr>
            <a:spAutoFit/>
          </a:bodyPr>
          <a:lstStyle/>
          <a:p>
            <a:pPr algn="just">
              <a:spcBef>
                <a:spcPct val="50000"/>
              </a:spcBef>
            </a:pPr>
            <a:r>
              <a:rPr lang="en-US" sz="2400" b="1">
                <a:solidFill>
                  <a:srgbClr val="FF3300"/>
                </a:solidFill>
              </a:rPr>
              <a:t>C5:</a:t>
            </a:r>
            <a:r>
              <a:rPr lang="en-US" sz="2400" b="1">
                <a:solidFill>
                  <a:srgbClr val="0000FF"/>
                </a:solidFill>
              </a:rPr>
              <a:t> Thí nghiệm nào đã làm với nam châm chứng tỏ rằng xung quanh Trái Đất có từ trường?</a:t>
            </a:r>
          </a:p>
        </p:txBody>
      </p:sp>
      <p:sp>
        <p:nvSpPr>
          <p:cNvPr id="26633" name="Text Box 9"/>
          <p:cNvSpPr txBox="1">
            <a:spLocks noChangeArrowheads="1"/>
          </p:cNvSpPr>
          <p:nvPr/>
        </p:nvSpPr>
        <p:spPr bwMode="auto">
          <a:xfrm>
            <a:off x="304800" y="5978525"/>
            <a:ext cx="8610600" cy="830263"/>
          </a:xfrm>
          <a:prstGeom prst="rect">
            <a:avLst/>
          </a:prstGeom>
          <a:solidFill>
            <a:srgbClr val="0000FF"/>
          </a:solidFill>
          <a:ln w="57150" cmpd="thinThick">
            <a:solidFill>
              <a:schemeClr val="accent2"/>
            </a:solidFill>
            <a:miter lim="800000"/>
            <a:headEnd/>
            <a:tailEnd/>
          </a:ln>
        </p:spPr>
        <p:txBody>
          <a:bodyPr>
            <a:spAutoFit/>
          </a:bodyPr>
          <a:lstStyle/>
          <a:p>
            <a:pPr algn="just">
              <a:spcBef>
                <a:spcPct val="50000"/>
              </a:spcBef>
            </a:pPr>
            <a:r>
              <a:rPr lang="en-US" sz="2400">
                <a:solidFill>
                  <a:schemeClr val="bg1"/>
                </a:solidFill>
              </a:rPr>
              <a:t>Đó là thí nghiệm đặt kim nam châm ở trạng thái tự do, khi đã đứng yên, kim nam châm luôn chỉ hướng Nam - Bắc.</a:t>
            </a:r>
          </a:p>
        </p:txBody>
      </p:sp>
      <p:pic>
        <p:nvPicPr>
          <p:cNvPr id="16" name="Picture 2" descr="http://www.khoahoc.com.vn/photos/Image/2007/04/14/Earth.jpg"/>
          <p:cNvPicPr>
            <a:picLocks noChangeAspect="1" noChangeArrowheads="1"/>
          </p:cNvPicPr>
          <p:nvPr/>
        </p:nvPicPr>
        <p:blipFill>
          <a:blip r:embed="rId2"/>
          <a:srcRect/>
          <a:stretch>
            <a:fillRect/>
          </a:stretch>
        </p:blipFill>
        <p:spPr bwMode="auto">
          <a:xfrm>
            <a:off x="2743200" y="2247900"/>
            <a:ext cx="3886200" cy="3543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8438"/>
                                        </p:tgtEl>
                                        <p:attrNameLst>
                                          <p:attrName>style.visibility</p:attrName>
                                        </p:attrNameLst>
                                      </p:cBhvr>
                                      <p:to>
                                        <p:strVal val="visible"/>
                                      </p:to>
                                    </p:set>
                                    <p:anim calcmode="lin" valueType="num">
                                      <p:cBhvr>
                                        <p:cTn id="7" dur="500" fill="hold"/>
                                        <p:tgtEl>
                                          <p:spTgt spid="18438"/>
                                        </p:tgtEl>
                                        <p:attrNameLst>
                                          <p:attrName>ppt_w</p:attrName>
                                        </p:attrNameLst>
                                      </p:cBhvr>
                                      <p:tavLst>
                                        <p:tav tm="0">
                                          <p:val>
                                            <p:fltVal val="0"/>
                                          </p:val>
                                        </p:tav>
                                        <p:tav tm="100000">
                                          <p:val>
                                            <p:strVal val="#ppt_w"/>
                                          </p:val>
                                        </p:tav>
                                      </p:tavLst>
                                    </p:anim>
                                    <p:anim calcmode="lin" valueType="num">
                                      <p:cBhvr>
                                        <p:cTn id="8" dur="500" fill="hold"/>
                                        <p:tgtEl>
                                          <p:spTgt spid="184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3" presetClass="entr" presetSubtype="16"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plus(in)">
                                      <p:cBhvr>
                                        <p:cTn id="13" dur="20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633"/>
                                        </p:tgtEl>
                                        <p:attrNameLst>
                                          <p:attrName>style.visibility</p:attrName>
                                        </p:attrNameLst>
                                      </p:cBhvr>
                                      <p:to>
                                        <p:strVal val="visible"/>
                                      </p:to>
                                    </p:set>
                                    <p:animEffect transition="in" filter="fade">
                                      <p:cBhvr>
                                        <p:cTn id="16" dur="2000"/>
                                        <p:tgtEl>
                                          <p:spTgt spid="26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nimBg="1"/>
      <p:bldP spid="266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8"/>
          <p:cNvSpPr txBox="1">
            <a:spLocks noChangeArrowheads="1"/>
          </p:cNvSpPr>
          <p:nvPr/>
        </p:nvSpPr>
        <p:spPr bwMode="auto">
          <a:xfrm>
            <a:off x="304800" y="762000"/>
            <a:ext cx="8610600" cy="3054350"/>
          </a:xfrm>
          <a:prstGeom prst="rect">
            <a:avLst/>
          </a:prstGeom>
          <a:noFill/>
          <a:ln w="38100" cmpd="dbl">
            <a:solidFill>
              <a:schemeClr val="accent2"/>
            </a:solidFill>
            <a:miter lim="800000"/>
            <a:headEnd/>
            <a:tailEnd/>
          </a:ln>
        </p:spPr>
        <p:txBody>
          <a:bodyPr>
            <a:spAutoFit/>
          </a:bodyPr>
          <a:lstStyle/>
          <a:p>
            <a:pPr algn="just">
              <a:spcBef>
                <a:spcPct val="50000"/>
              </a:spcBef>
            </a:pPr>
            <a:r>
              <a:rPr lang="en-US" sz="3200" b="1">
                <a:solidFill>
                  <a:srgbClr val="FF3300"/>
                </a:solidFill>
              </a:rPr>
              <a:t>C6:</a:t>
            </a:r>
            <a:r>
              <a:rPr lang="en-US" sz="3200" b="1">
                <a:solidFill>
                  <a:srgbClr val="0000FF"/>
                </a:solidFill>
              </a:rPr>
              <a:t> Tại một điểm trên bàn làm việc, người ta thử đi thử lại vẫn thấy kim nam châm luôn nằm dọc theo một hướng xác định, không trùng với hướng Nam – Bắc. Từ đó có thể rút ra kết luận gì về không gian xung quanh kim nam châm?</a:t>
            </a:r>
          </a:p>
        </p:txBody>
      </p:sp>
      <p:sp>
        <p:nvSpPr>
          <p:cNvPr id="34821" name="Text Box 5"/>
          <p:cNvSpPr txBox="1">
            <a:spLocks noChangeArrowheads="1"/>
          </p:cNvSpPr>
          <p:nvPr/>
        </p:nvSpPr>
        <p:spPr bwMode="auto">
          <a:xfrm>
            <a:off x="152400" y="4191000"/>
            <a:ext cx="9296400" cy="1160463"/>
          </a:xfrm>
          <a:prstGeom prst="rect">
            <a:avLst/>
          </a:prstGeom>
          <a:noFill/>
          <a:ln w="9525">
            <a:noFill/>
            <a:miter lim="800000"/>
            <a:headEnd/>
            <a:tailEnd/>
          </a:ln>
          <a:effectLst/>
        </p:spPr>
        <p:txBody>
          <a:bodyPr>
            <a:spAutoFit/>
          </a:bodyPr>
          <a:lstStyle/>
          <a:p>
            <a:pPr eaLnBrk="0" hangingPunct="0">
              <a:spcBef>
                <a:spcPct val="50000"/>
              </a:spcBef>
            </a:pPr>
            <a:r>
              <a:rPr lang="en-US" sz="2800" b="1">
                <a:solidFill>
                  <a:srgbClr val="CC0000"/>
                </a:solidFill>
              </a:rPr>
              <a:t>Không gian xung quanh bàn làm việc có từ trường.</a:t>
            </a:r>
          </a:p>
          <a:p>
            <a:pPr>
              <a:spcBef>
                <a:spcPct val="50000"/>
              </a:spcBef>
            </a:pP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8438"/>
                                        </p:tgtEl>
                                        <p:attrNameLst>
                                          <p:attrName>style.visibility</p:attrName>
                                        </p:attrNameLst>
                                      </p:cBhvr>
                                      <p:to>
                                        <p:strVal val="visible"/>
                                      </p:to>
                                    </p:set>
                                    <p:anim calcmode="lin" valueType="num">
                                      <p:cBhvr>
                                        <p:cTn id="7" dur="500" fill="hold"/>
                                        <p:tgtEl>
                                          <p:spTgt spid="18438"/>
                                        </p:tgtEl>
                                        <p:attrNameLst>
                                          <p:attrName>ppt_w</p:attrName>
                                        </p:attrNameLst>
                                      </p:cBhvr>
                                      <p:tavLst>
                                        <p:tav tm="0">
                                          <p:val>
                                            <p:fltVal val="0"/>
                                          </p:val>
                                        </p:tav>
                                        <p:tav tm="100000">
                                          <p:val>
                                            <p:strVal val="#ppt_w"/>
                                          </p:val>
                                        </p:tav>
                                      </p:tavLst>
                                    </p:anim>
                                    <p:anim calcmode="lin" valueType="num">
                                      <p:cBhvr>
                                        <p:cTn id="8" dur="500" fill="hold"/>
                                        <p:tgtEl>
                                          <p:spTgt spid="1843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reeform 2"/>
          <p:cNvSpPr>
            <a:spLocks/>
          </p:cNvSpPr>
          <p:nvPr/>
        </p:nvSpPr>
        <p:spPr bwMode="gray">
          <a:xfrm>
            <a:off x="1055688" y="1982788"/>
            <a:ext cx="768350" cy="374650"/>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p:spPr>
        <p:txBody>
          <a:bodyPr/>
          <a:lstStyle/>
          <a:p>
            <a:pPr fontAlgn="auto">
              <a:spcBef>
                <a:spcPts val="0"/>
              </a:spcBef>
              <a:spcAft>
                <a:spcPts val="0"/>
              </a:spcAft>
              <a:defRPr/>
            </a:pPr>
            <a:endParaRPr lang="en-US">
              <a:latin typeface="Arial" pitchFamily="34" charset="0"/>
              <a:cs typeface="Arial" pitchFamily="34" charset="0"/>
            </a:endParaRPr>
          </a:p>
        </p:txBody>
      </p:sp>
      <p:sp>
        <p:nvSpPr>
          <p:cNvPr id="130051" name="Freeform 3"/>
          <p:cNvSpPr>
            <a:spLocks/>
          </p:cNvSpPr>
          <p:nvPr/>
        </p:nvSpPr>
        <p:spPr bwMode="gray">
          <a:xfrm>
            <a:off x="1033463" y="1960563"/>
            <a:ext cx="768350" cy="374650"/>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p:spPr>
        <p:txBody>
          <a:bodyPr/>
          <a:lstStyle/>
          <a:p>
            <a:pPr fontAlgn="auto">
              <a:spcBef>
                <a:spcPts val="0"/>
              </a:spcBef>
              <a:spcAft>
                <a:spcPts val="0"/>
              </a:spcAft>
              <a:defRPr/>
            </a:pPr>
            <a:endParaRPr lang="en-US">
              <a:latin typeface="Arial" pitchFamily="34" charset="0"/>
              <a:cs typeface="Arial" pitchFamily="34" charset="0"/>
            </a:endParaRPr>
          </a:p>
        </p:txBody>
      </p:sp>
      <p:sp>
        <p:nvSpPr>
          <p:cNvPr id="1059" name="Text Box 4"/>
          <p:cNvSpPr txBox="1">
            <a:spLocks noChangeArrowheads="1"/>
          </p:cNvSpPr>
          <p:nvPr/>
        </p:nvSpPr>
        <p:spPr bwMode="gray">
          <a:xfrm>
            <a:off x="2689225" y="1973263"/>
            <a:ext cx="5881688" cy="581025"/>
          </a:xfrm>
          <a:prstGeom prst="rect">
            <a:avLst/>
          </a:prstGeom>
          <a:noFill/>
          <a:ln w="9525">
            <a:noFill/>
            <a:miter lim="800000"/>
            <a:headEnd/>
            <a:tailEnd/>
          </a:ln>
        </p:spPr>
        <p:txBody>
          <a:bodyPr>
            <a:spAutoFit/>
          </a:bodyPr>
          <a:lstStyle/>
          <a:p>
            <a:endParaRPr lang="en-US" sz="3200"/>
          </a:p>
        </p:txBody>
      </p:sp>
      <p:grpSp>
        <p:nvGrpSpPr>
          <p:cNvPr id="130053" name="Group 5"/>
          <p:cNvGrpSpPr>
            <a:grpSpLocks/>
          </p:cNvGrpSpPr>
          <p:nvPr/>
        </p:nvGrpSpPr>
        <p:grpSpPr bwMode="auto">
          <a:xfrm>
            <a:off x="746125" y="1828800"/>
            <a:ext cx="8001000" cy="914400"/>
            <a:chOff x="480" y="1152"/>
            <a:chExt cx="5040" cy="576"/>
          </a:xfrm>
        </p:grpSpPr>
        <p:sp>
          <p:nvSpPr>
            <p:cNvPr id="8283" name="AutoShape 6"/>
            <p:cNvSpPr>
              <a:spLocks noChangeArrowheads="1"/>
            </p:cNvSpPr>
            <p:nvPr/>
          </p:nvSpPr>
          <p:spPr bwMode="gray">
            <a:xfrm>
              <a:off x="480" y="1152"/>
              <a:ext cx="5040" cy="576"/>
            </a:xfrm>
            <a:prstGeom prst="roundRect">
              <a:avLst>
                <a:gd name="adj" fmla="val 10889"/>
              </a:avLst>
            </a:prstGeom>
            <a:solidFill>
              <a:schemeClr val="bg1"/>
            </a:solidFill>
            <a:ln w="38100">
              <a:solidFill>
                <a:srgbClr val="FF0000"/>
              </a:solidFill>
              <a:round/>
              <a:headEnd/>
              <a:tailEnd/>
            </a:ln>
            <a:effectLst>
              <a:outerShdw dist="135003" dir="2928844" algn="ctr" rotWithShape="0">
                <a:srgbClr val="000000">
                  <a:alpha val="50000"/>
                </a:srgbClr>
              </a:outerShdw>
            </a:effectLst>
          </p:spPr>
          <p:txBody>
            <a:bodyPr wrap="none" anchor="ctr"/>
            <a:lstStyle/>
            <a:p>
              <a:pPr fontAlgn="auto">
                <a:spcBef>
                  <a:spcPct val="50000"/>
                </a:spcBef>
                <a:spcAft>
                  <a:spcPts val="0"/>
                </a:spcAft>
                <a:defRPr/>
              </a:pPr>
              <a:endParaRPr lang="en-US" sz="2000" b="1">
                <a:latin typeface="Arial" pitchFamily="34" charset="0"/>
                <a:cs typeface="Arial" pitchFamily="34" charset="0"/>
              </a:endParaRPr>
            </a:p>
          </p:txBody>
        </p:sp>
        <p:sp>
          <p:nvSpPr>
            <p:cNvPr id="130055" name="AutoShape 7"/>
            <p:cNvSpPr>
              <a:spLocks noChangeArrowheads="1"/>
            </p:cNvSpPr>
            <p:nvPr/>
          </p:nvSpPr>
          <p:spPr bwMode="gray">
            <a:xfrm>
              <a:off x="486" y="1208"/>
              <a:ext cx="762" cy="47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56" name="Text Box 8"/>
            <p:cNvSpPr txBox="1">
              <a:spLocks noChangeArrowheads="1"/>
            </p:cNvSpPr>
            <p:nvPr/>
          </p:nvSpPr>
          <p:spPr bwMode="gray">
            <a:xfrm>
              <a:off x="724" y="1256"/>
              <a:ext cx="344" cy="327"/>
            </a:xfrm>
            <a:prstGeom prst="rect">
              <a:avLst/>
            </a:prstGeom>
            <a:noFill/>
            <a:ln>
              <a:noFill/>
            </a:ln>
            <a:effectLst>
              <a:outerShdw dist="35921" dir="2700000" algn="ctr" rotWithShape="0">
                <a:schemeClr val="tx1"/>
              </a:outerShdw>
            </a:effectLst>
            <a:extLst/>
          </p:spPr>
          <p:txBody>
            <a:bodyPr>
              <a:spAutoFit/>
            </a:bodyPr>
            <a:lstStyle/>
            <a:p>
              <a:pPr fontAlgn="auto">
                <a:spcBef>
                  <a:spcPts val="0"/>
                </a:spcBef>
                <a:spcAft>
                  <a:spcPts val="0"/>
                </a:spcAft>
                <a:defRPr/>
              </a:pPr>
              <a:r>
                <a:rPr lang="en-US" sz="2800" b="1">
                  <a:solidFill>
                    <a:srgbClr val="FF0000"/>
                  </a:solidFill>
                  <a:effectLst>
                    <a:outerShdw blurRad="38100" dist="38100" dir="2700000" algn="tl">
                      <a:srgbClr val="C0C0C0"/>
                    </a:outerShdw>
                  </a:effectLst>
                  <a:latin typeface="Arial" pitchFamily="34" charset="0"/>
                  <a:cs typeface="Arial" pitchFamily="34" charset="0"/>
                </a:rPr>
                <a:t>A</a:t>
              </a:r>
            </a:p>
          </p:txBody>
        </p:sp>
        <p:sp>
          <p:nvSpPr>
            <p:cNvPr id="1148" name="Rectangle 9"/>
            <p:cNvSpPr>
              <a:spLocks noChangeArrowheads="1"/>
            </p:cNvSpPr>
            <p:nvPr/>
          </p:nvSpPr>
          <p:spPr bwMode="auto">
            <a:xfrm>
              <a:off x="1296" y="1212"/>
              <a:ext cx="4176" cy="231"/>
            </a:xfrm>
            <a:prstGeom prst="rect">
              <a:avLst/>
            </a:prstGeom>
            <a:noFill/>
            <a:ln w="9525">
              <a:noFill/>
              <a:miter lim="800000"/>
              <a:headEnd/>
              <a:tailEnd/>
            </a:ln>
          </p:spPr>
          <p:txBody>
            <a:bodyPr>
              <a:spAutoFit/>
            </a:bodyPr>
            <a:lstStyle/>
            <a:p>
              <a:pPr>
                <a:spcBef>
                  <a:spcPct val="50000"/>
                </a:spcBef>
              </a:pPr>
              <a:r>
                <a:rPr lang="sv-SE" b="1"/>
                <a:t>Nam châm luôn có hai từ cực Bắc và Nam</a:t>
              </a:r>
              <a:endParaRPr lang="en-US" b="1"/>
            </a:p>
          </p:txBody>
        </p:sp>
      </p:grpSp>
      <p:grpSp>
        <p:nvGrpSpPr>
          <p:cNvPr id="130058" name="Group 10"/>
          <p:cNvGrpSpPr>
            <a:grpSpLocks/>
          </p:cNvGrpSpPr>
          <p:nvPr/>
        </p:nvGrpSpPr>
        <p:grpSpPr bwMode="auto">
          <a:xfrm>
            <a:off x="303213" y="1066800"/>
            <a:ext cx="531812" cy="5486400"/>
            <a:chOff x="-36" y="768"/>
            <a:chExt cx="370" cy="2075"/>
          </a:xfrm>
        </p:grpSpPr>
        <p:grpSp>
          <p:nvGrpSpPr>
            <p:cNvPr id="1122" name="Group 11"/>
            <p:cNvGrpSpPr>
              <a:grpSpLocks/>
            </p:cNvGrpSpPr>
            <p:nvPr/>
          </p:nvGrpSpPr>
          <p:grpSpPr bwMode="auto">
            <a:xfrm rot="5400000">
              <a:off x="-879" y="1752"/>
              <a:ext cx="2064" cy="96"/>
              <a:chOff x="0" y="1896"/>
              <a:chExt cx="5760" cy="120"/>
            </a:xfrm>
          </p:grpSpPr>
          <p:sp>
            <p:nvSpPr>
              <p:cNvPr id="1143" name="Rectangle 1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noFill/>
                <a:miter lim="800000"/>
                <a:headEnd/>
                <a:tailEnd/>
              </a:ln>
            </p:spPr>
            <p:txBody>
              <a:bodyPr wrap="none" anchor="ctr"/>
              <a:lstStyle/>
              <a:p>
                <a:endParaRPr lang="en-US"/>
              </a:p>
            </p:txBody>
          </p:sp>
          <p:sp>
            <p:nvSpPr>
              <p:cNvPr id="1144" name="Rectangle 1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noFill/>
                <a:miter lim="800000"/>
                <a:headEnd/>
                <a:tailEnd/>
              </a:ln>
            </p:spPr>
            <p:txBody>
              <a:bodyPr wrap="none" anchor="ctr"/>
              <a:lstStyle/>
              <a:p>
                <a:endParaRPr lang="en-US"/>
              </a:p>
            </p:txBody>
          </p:sp>
        </p:grpSp>
        <p:grpSp>
          <p:nvGrpSpPr>
            <p:cNvPr id="1123" name="Group 14"/>
            <p:cNvGrpSpPr>
              <a:grpSpLocks/>
            </p:cNvGrpSpPr>
            <p:nvPr/>
          </p:nvGrpSpPr>
          <p:grpSpPr bwMode="auto">
            <a:xfrm rot="5400000">
              <a:off x="67" y="2576"/>
              <a:ext cx="173" cy="361"/>
              <a:chOff x="1873" y="732"/>
              <a:chExt cx="2013" cy="3799"/>
            </a:xfrm>
          </p:grpSpPr>
          <p:sp>
            <p:nvSpPr>
              <p:cNvPr id="130063" name="AutoShape 15"/>
              <p:cNvSpPr>
                <a:spLocks noChangeArrowheads="1"/>
              </p:cNvSpPr>
              <p:nvPr/>
            </p:nvSpPr>
            <p:spPr bwMode="gray">
              <a:xfrm rot="16200000" flipH="1">
                <a:off x="1818" y="2531"/>
                <a:ext cx="314"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64" name="AutoShape 16"/>
              <p:cNvSpPr>
                <a:spLocks noChangeArrowheads="1"/>
              </p:cNvSpPr>
              <p:nvPr/>
            </p:nvSpPr>
            <p:spPr bwMode="gray">
              <a:xfrm rot="5400000" flipH="1">
                <a:off x="3628" y="2496"/>
                <a:ext cx="314"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65" name="AutoShape 17"/>
              <p:cNvSpPr>
                <a:spLocks noChangeArrowheads="1"/>
              </p:cNvSpPr>
              <p:nvPr/>
            </p:nvSpPr>
            <p:spPr bwMode="gray">
              <a:xfrm rot="10800000" flipH="1">
                <a:off x="2726" y="3394"/>
                <a:ext cx="307" cy="20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137" name="Oval 1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1138" name="Oval 1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endParaRPr lang="en-US"/>
              </a:p>
            </p:txBody>
          </p:sp>
          <p:sp>
            <p:nvSpPr>
              <p:cNvPr id="130068" name="Oval 20"/>
              <p:cNvSpPr>
                <a:spLocks noChangeArrowheads="1"/>
              </p:cNvSpPr>
              <p:nvPr/>
            </p:nvSpPr>
            <p:spPr bwMode="gray">
              <a:xfrm>
                <a:off x="2314" y="732"/>
                <a:ext cx="1146" cy="380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40" name="Oval 21"/>
              <p:cNvSpPr>
                <a:spLocks noChangeArrowheads="1"/>
              </p:cNvSpPr>
              <p:nvPr/>
            </p:nvSpPr>
            <p:spPr bwMode="gray">
              <a:xfrm>
                <a:off x="2313" y="734"/>
                <a:ext cx="1143" cy="3797"/>
              </a:xfrm>
              <a:prstGeom prst="ellipse">
                <a:avLst/>
              </a:prstGeom>
              <a:gradFill rotWithShape="1">
                <a:gsLst>
                  <a:gs pos="0">
                    <a:srgbClr val="000000"/>
                  </a:gs>
                  <a:gs pos="100000">
                    <a:srgbClr val="FFCC00"/>
                  </a:gs>
                </a:gsLst>
                <a:lin ang="2700000" scaled="1"/>
              </a:gradFill>
              <a:ln w="9525">
                <a:noFill/>
                <a:round/>
                <a:headEnd/>
                <a:tailEnd/>
              </a:ln>
            </p:spPr>
            <p:txBody>
              <a:bodyPr wrap="none" anchor="ctr">
                <a:spAutoFit/>
              </a:bodyPr>
              <a:lstStyle/>
              <a:p>
                <a:endParaRPr lang="en-US"/>
              </a:p>
            </p:txBody>
          </p:sp>
          <p:sp>
            <p:nvSpPr>
              <p:cNvPr id="130070" name="Oval 22"/>
              <p:cNvSpPr>
                <a:spLocks noChangeArrowheads="1"/>
              </p:cNvSpPr>
              <p:nvPr/>
            </p:nvSpPr>
            <p:spPr bwMode="gray">
              <a:xfrm>
                <a:off x="2335" y="732"/>
                <a:ext cx="1097" cy="380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p:spPr>
            <p:txBody>
              <a:bodyPr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42" name="Oval 23"/>
              <p:cNvSpPr>
                <a:spLocks noChangeArrowheads="1"/>
              </p:cNvSpPr>
              <p:nvPr/>
            </p:nvSpPr>
            <p:spPr bwMode="gray">
              <a:xfrm>
                <a:off x="2337" y="733"/>
                <a:ext cx="1096" cy="3798"/>
              </a:xfrm>
              <a:prstGeom prst="ellipse">
                <a:avLst/>
              </a:prstGeom>
              <a:gradFill rotWithShape="1">
                <a:gsLst>
                  <a:gs pos="0">
                    <a:srgbClr val="FFCC00"/>
                  </a:gs>
                  <a:gs pos="100000">
                    <a:srgbClr val="7C6300"/>
                  </a:gs>
                </a:gsLst>
                <a:lin ang="2700000" scaled="1"/>
              </a:gradFill>
              <a:ln w="9525">
                <a:noFill/>
                <a:round/>
                <a:headEnd/>
                <a:tailEnd/>
              </a:ln>
            </p:spPr>
            <p:txBody>
              <a:bodyPr anchor="ctr">
                <a:spAutoFit/>
              </a:bodyPr>
              <a:lstStyle/>
              <a:p>
                <a:endParaRPr lang="en-US"/>
              </a:p>
            </p:txBody>
          </p:sp>
        </p:grpSp>
        <p:grpSp>
          <p:nvGrpSpPr>
            <p:cNvPr id="1124" name="Group 24"/>
            <p:cNvGrpSpPr>
              <a:grpSpLocks/>
            </p:cNvGrpSpPr>
            <p:nvPr/>
          </p:nvGrpSpPr>
          <p:grpSpPr bwMode="auto">
            <a:xfrm rot="5400000">
              <a:off x="58" y="1629"/>
              <a:ext cx="173" cy="361"/>
              <a:chOff x="1874" y="730"/>
              <a:chExt cx="2014" cy="3802"/>
            </a:xfrm>
          </p:grpSpPr>
          <p:sp>
            <p:nvSpPr>
              <p:cNvPr id="130073" name="AutoShape 25"/>
              <p:cNvSpPr>
                <a:spLocks noChangeArrowheads="1"/>
              </p:cNvSpPr>
              <p:nvPr/>
            </p:nvSpPr>
            <p:spPr bwMode="gray">
              <a:xfrm rot="16200000" flipH="1">
                <a:off x="1821" y="2529"/>
                <a:ext cx="314"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74" name="AutoShape 26"/>
              <p:cNvSpPr>
                <a:spLocks noChangeArrowheads="1"/>
              </p:cNvSpPr>
              <p:nvPr/>
            </p:nvSpPr>
            <p:spPr bwMode="gray">
              <a:xfrm rot="5400000" flipH="1">
                <a:off x="3631" y="2494"/>
                <a:ext cx="314"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75" name="AutoShape 27"/>
              <p:cNvSpPr>
                <a:spLocks noChangeArrowheads="1"/>
              </p:cNvSpPr>
              <p:nvPr/>
            </p:nvSpPr>
            <p:spPr bwMode="gray">
              <a:xfrm rot="10800000" flipH="1">
                <a:off x="2730" y="3392"/>
                <a:ext cx="308" cy="20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128" name="Oval 2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1129" name="Oval 2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endParaRPr lang="en-US"/>
              </a:p>
            </p:txBody>
          </p:sp>
          <p:sp>
            <p:nvSpPr>
              <p:cNvPr id="130078" name="Oval 30"/>
              <p:cNvSpPr>
                <a:spLocks noChangeArrowheads="1"/>
              </p:cNvSpPr>
              <p:nvPr/>
            </p:nvSpPr>
            <p:spPr bwMode="gray">
              <a:xfrm>
                <a:off x="2317" y="728"/>
                <a:ext cx="1146" cy="38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31" name="Oval 31"/>
              <p:cNvSpPr>
                <a:spLocks noChangeArrowheads="1"/>
              </p:cNvSpPr>
              <p:nvPr/>
            </p:nvSpPr>
            <p:spPr bwMode="gray">
              <a:xfrm>
                <a:off x="2313" y="734"/>
                <a:ext cx="1144" cy="3797"/>
              </a:xfrm>
              <a:prstGeom prst="ellipse">
                <a:avLst/>
              </a:prstGeom>
              <a:gradFill rotWithShape="1">
                <a:gsLst>
                  <a:gs pos="0">
                    <a:srgbClr val="000000"/>
                  </a:gs>
                  <a:gs pos="100000">
                    <a:srgbClr val="FFCC00"/>
                  </a:gs>
                </a:gsLst>
                <a:lin ang="2700000" scaled="1"/>
              </a:gradFill>
              <a:ln w="9525">
                <a:noFill/>
                <a:round/>
                <a:headEnd/>
                <a:tailEnd/>
              </a:ln>
            </p:spPr>
            <p:txBody>
              <a:bodyPr wrap="none" anchor="ctr">
                <a:spAutoFit/>
              </a:bodyPr>
              <a:lstStyle/>
              <a:p>
                <a:endParaRPr lang="en-US"/>
              </a:p>
            </p:txBody>
          </p:sp>
          <p:sp>
            <p:nvSpPr>
              <p:cNvPr id="130080" name="Oval 32"/>
              <p:cNvSpPr>
                <a:spLocks noChangeArrowheads="1"/>
              </p:cNvSpPr>
              <p:nvPr/>
            </p:nvSpPr>
            <p:spPr bwMode="gray">
              <a:xfrm>
                <a:off x="2338" y="728"/>
                <a:ext cx="1097" cy="38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p:spPr>
            <p:txBody>
              <a:bodyPr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33" name="Oval 33"/>
              <p:cNvSpPr>
                <a:spLocks noChangeArrowheads="1"/>
              </p:cNvSpPr>
              <p:nvPr/>
            </p:nvSpPr>
            <p:spPr bwMode="gray">
              <a:xfrm>
                <a:off x="2337" y="732"/>
                <a:ext cx="1096" cy="3800"/>
              </a:xfrm>
              <a:prstGeom prst="ellipse">
                <a:avLst/>
              </a:prstGeom>
              <a:gradFill rotWithShape="1">
                <a:gsLst>
                  <a:gs pos="0">
                    <a:srgbClr val="FFCC00"/>
                  </a:gs>
                  <a:gs pos="100000">
                    <a:srgbClr val="7C6300"/>
                  </a:gs>
                </a:gsLst>
                <a:lin ang="2700000" scaled="1"/>
              </a:gradFill>
              <a:ln w="9525">
                <a:noFill/>
                <a:round/>
                <a:headEnd/>
                <a:tailEnd/>
              </a:ln>
            </p:spPr>
            <p:txBody>
              <a:bodyPr anchor="ctr">
                <a:spAutoFit/>
              </a:bodyPr>
              <a:lstStyle/>
              <a:p>
                <a:endParaRPr lang="en-US"/>
              </a:p>
            </p:txBody>
          </p:sp>
        </p:grpSp>
      </p:grpSp>
      <p:sp>
        <p:nvSpPr>
          <p:cNvPr id="130082" name="AutoShape 34"/>
          <p:cNvSpPr>
            <a:spLocks noChangeArrowheads="1"/>
          </p:cNvSpPr>
          <p:nvPr/>
        </p:nvSpPr>
        <p:spPr bwMode="gray">
          <a:xfrm>
            <a:off x="33338" y="76200"/>
            <a:ext cx="8958262" cy="1524000"/>
          </a:xfrm>
          <a:prstGeom prst="roundRect">
            <a:avLst>
              <a:gd name="adj" fmla="val 50000"/>
            </a:avLst>
          </a:prstGeom>
          <a:solidFill>
            <a:schemeClr val="bg1"/>
          </a:solidFill>
          <a:ln w="38100" algn="ctr">
            <a:solidFill>
              <a:srgbClr val="0000FF"/>
            </a:solidFill>
            <a:round/>
            <a:headEnd/>
            <a:tailEnd/>
          </a:ln>
          <a:effectLst>
            <a:outerShdw dist="63500" dir="3187806" algn="ctr" rotWithShape="0">
              <a:srgbClr val="001D3A"/>
            </a:outerShdw>
          </a:effectLst>
        </p:spPr>
        <p:txBody>
          <a:bodyPr wrap="none" anchor="ctr"/>
          <a:lstStyle/>
          <a:p>
            <a:pPr fontAlgn="auto">
              <a:spcBef>
                <a:spcPts val="0"/>
              </a:spcBef>
              <a:spcAft>
                <a:spcPts val="0"/>
              </a:spcAft>
              <a:defRPr/>
            </a:pP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Câu</a:t>
            </a:r>
            <a:r>
              <a:rPr lang="en-US" sz="2800" b="1" dirty="0">
                <a:solidFill>
                  <a:srgbClr val="0000FF"/>
                </a:solidFill>
                <a:latin typeface="Arial" pitchFamily="34" charset="0"/>
                <a:cs typeface="Arial" pitchFamily="34" charset="0"/>
              </a:rPr>
              <a:t> 2. </a:t>
            </a:r>
            <a:r>
              <a:rPr lang="en-US" sz="2800" b="1" dirty="0" err="1">
                <a:solidFill>
                  <a:srgbClr val="0000FF"/>
                </a:solidFill>
                <a:latin typeface="Arial" pitchFamily="34" charset="0"/>
                <a:cs typeface="Arial" pitchFamily="34" charset="0"/>
              </a:rPr>
              <a:t>Câu</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phát</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biểu</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nào</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sau</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đây</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không</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đúng</a:t>
            </a:r>
            <a:r>
              <a:rPr lang="en-US" sz="2800" b="1" dirty="0">
                <a:solidFill>
                  <a:srgbClr val="0000FF"/>
                </a:solidFill>
                <a:latin typeface="Arial" pitchFamily="34" charset="0"/>
                <a:cs typeface="Arial" pitchFamily="34" charset="0"/>
              </a:rPr>
              <a:t> </a:t>
            </a:r>
          </a:p>
          <a:p>
            <a:pPr fontAlgn="auto">
              <a:spcBef>
                <a:spcPts val="0"/>
              </a:spcBef>
              <a:spcAft>
                <a:spcPts val="0"/>
              </a:spcAft>
              <a:defRPr/>
            </a:pPr>
            <a:r>
              <a:rPr lang="en-US" sz="2800" b="1" dirty="0" err="1">
                <a:solidFill>
                  <a:srgbClr val="0000FF"/>
                </a:solidFill>
                <a:latin typeface="Arial" pitchFamily="34" charset="0"/>
                <a:cs typeface="Arial" pitchFamily="34" charset="0"/>
              </a:rPr>
              <a:t>khi</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nói</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về</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nam</a:t>
            </a:r>
            <a:r>
              <a:rPr lang="en-US" sz="2800" b="1" dirty="0">
                <a:solidFill>
                  <a:srgbClr val="0000FF"/>
                </a:solidFill>
                <a:latin typeface="Arial" pitchFamily="34" charset="0"/>
                <a:cs typeface="Arial" pitchFamily="34" charset="0"/>
              </a:rPr>
              <a:t> </a:t>
            </a:r>
            <a:r>
              <a:rPr lang="en-US" sz="2800" b="1" dirty="0" err="1">
                <a:solidFill>
                  <a:srgbClr val="0000FF"/>
                </a:solidFill>
                <a:latin typeface="Arial" pitchFamily="34" charset="0"/>
                <a:cs typeface="Arial" pitchFamily="34" charset="0"/>
              </a:rPr>
              <a:t>châm</a:t>
            </a:r>
            <a:r>
              <a:rPr lang="en-US" sz="2800" b="1" dirty="0">
                <a:solidFill>
                  <a:srgbClr val="0000FF"/>
                </a:solidFill>
                <a:latin typeface="Arial" pitchFamily="34" charset="0"/>
                <a:cs typeface="Arial" pitchFamily="34" charset="0"/>
              </a:rPr>
              <a:t>?</a:t>
            </a:r>
            <a:endParaRPr lang="en-US" sz="4100" b="1" dirty="0">
              <a:solidFill>
                <a:schemeClr val="accent2"/>
              </a:solidFill>
              <a:latin typeface="Arial" pitchFamily="34" charset="0"/>
              <a:cs typeface="Arial" pitchFamily="34" charset="0"/>
            </a:endParaRPr>
          </a:p>
        </p:txBody>
      </p:sp>
      <p:grpSp>
        <p:nvGrpSpPr>
          <p:cNvPr id="130083" name="Group 35"/>
          <p:cNvGrpSpPr>
            <a:grpSpLocks/>
          </p:cNvGrpSpPr>
          <p:nvPr/>
        </p:nvGrpSpPr>
        <p:grpSpPr bwMode="auto">
          <a:xfrm>
            <a:off x="95250" y="1779588"/>
            <a:ext cx="879475" cy="992187"/>
            <a:chOff x="250" y="1291"/>
            <a:chExt cx="586" cy="625"/>
          </a:xfrm>
        </p:grpSpPr>
        <p:sp>
          <p:nvSpPr>
            <p:cNvPr id="130084" name="AutoShape 36"/>
            <p:cNvSpPr>
              <a:spLocks noChangeArrowheads="1"/>
            </p:cNvSpPr>
            <p:nvPr/>
          </p:nvSpPr>
          <p:spPr bwMode="gray">
            <a:xfrm flipH="1">
              <a:off x="526" y="1291"/>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85" name="AutoShape 37"/>
            <p:cNvSpPr>
              <a:spLocks noChangeArrowheads="1"/>
            </p:cNvSpPr>
            <p:nvPr/>
          </p:nvSpPr>
          <p:spPr bwMode="gray">
            <a:xfrm rot="10800000" flipH="1">
              <a:off x="537" y="1852"/>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086" name="AutoShape 38"/>
            <p:cNvSpPr>
              <a:spLocks noChangeArrowheads="1"/>
            </p:cNvSpPr>
            <p:nvPr/>
          </p:nvSpPr>
          <p:spPr bwMode="gray">
            <a:xfrm rot="16200000" flipH="1">
              <a:off x="235" y="1571"/>
              <a:ext cx="95"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116" name="Oval 39"/>
            <p:cNvSpPr>
              <a:spLocks noChangeArrowheads="1"/>
            </p:cNvSpPr>
            <p:nvPr/>
          </p:nvSpPr>
          <p:spPr bwMode="gray">
            <a:xfrm rot="5400000">
              <a:off x="325" y="1346"/>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1117" name="Oval 40"/>
            <p:cNvSpPr>
              <a:spLocks noChangeArrowheads="1"/>
            </p:cNvSpPr>
            <p:nvPr/>
          </p:nvSpPr>
          <p:spPr bwMode="gray">
            <a:xfrm rot="5400000">
              <a:off x="355" y="1375"/>
              <a:ext cx="444" cy="460"/>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endParaRPr lang="en-US"/>
            </a:p>
          </p:txBody>
        </p:sp>
        <p:sp>
          <p:nvSpPr>
            <p:cNvPr id="130089" name="Oval 41"/>
            <p:cNvSpPr>
              <a:spLocks noChangeArrowheads="1"/>
            </p:cNvSpPr>
            <p:nvPr/>
          </p:nvSpPr>
          <p:spPr bwMode="gray">
            <a:xfrm rot="5400000">
              <a:off x="494" y="1431"/>
              <a:ext cx="164" cy="34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19" name="Oval 42"/>
            <p:cNvSpPr>
              <a:spLocks noChangeArrowheads="1"/>
            </p:cNvSpPr>
            <p:nvPr/>
          </p:nvSpPr>
          <p:spPr bwMode="gray">
            <a:xfrm rot="5400000">
              <a:off x="494" y="1433"/>
              <a:ext cx="164" cy="346"/>
            </a:xfrm>
            <a:prstGeom prst="ellipse">
              <a:avLst/>
            </a:prstGeom>
            <a:gradFill rotWithShape="1">
              <a:gsLst>
                <a:gs pos="0">
                  <a:srgbClr val="000000"/>
                </a:gs>
                <a:gs pos="100000">
                  <a:srgbClr val="FFCC00"/>
                </a:gs>
              </a:gsLst>
              <a:lin ang="2700000" scaled="1"/>
            </a:gradFill>
            <a:ln w="9525">
              <a:noFill/>
              <a:round/>
              <a:headEnd/>
              <a:tailEnd/>
            </a:ln>
          </p:spPr>
          <p:txBody>
            <a:bodyPr wrap="none" anchor="ctr">
              <a:spAutoFit/>
            </a:bodyPr>
            <a:lstStyle/>
            <a:p>
              <a:endParaRPr lang="en-US"/>
            </a:p>
          </p:txBody>
        </p:sp>
        <p:sp>
          <p:nvSpPr>
            <p:cNvPr id="130091" name="Oval 43"/>
            <p:cNvSpPr>
              <a:spLocks noChangeArrowheads="1"/>
            </p:cNvSpPr>
            <p:nvPr/>
          </p:nvSpPr>
          <p:spPr bwMode="gray">
            <a:xfrm rot="5400000">
              <a:off x="406" y="1428"/>
              <a:ext cx="340" cy="35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p:spPr>
          <p:txBody>
            <a:bodyPr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21" name="Oval 44"/>
            <p:cNvSpPr>
              <a:spLocks noChangeArrowheads="1"/>
            </p:cNvSpPr>
            <p:nvPr/>
          </p:nvSpPr>
          <p:spPr bwMode="gray">
            <a:xfrm rot="5400000">
              <a:off x="406" y="1428"/>
              <a:ext cx="340" cy="354"/>
            </a:xfrm>
            <a:prstGeom prst="ellipse">
              <a:avLst/>
            </a:prstGeom>
            <a:gradFill rotWithShape="1">
              <a:gsLst>
                <a:gs pos="0">
                  <a:srgbClr val="FFCC00"/>
                </a:gs>
                <a:gs pos="100000">
                  <a:srgbClr val="7C6300"/>
                </a:gs>
              </a:gsLst>
              <a:lin ang="2700000" scaled="1"/>
            </a:gradFill>
            <a:ln w="9525">
              <a:noFill/>
              <a:round/>
              <a:headEnd/>
              <a:tailEnd/>
            </a:ln>
          </p:spPr>
          <p:txBody>
            <a:bodyPr anchor="ctr">
              <a:spAutoFit/>
            </a:bodyPr>
            <a:lstStyle/>
            <a:p>
              <a:endParaRPr lang="en-US"/>
            </a:p>
          </p:txBody>
        </p:sp>
      </p:grpSp>
      <p:sp>
        <p:nvSpPr>
          <p:cNvPr id="130093" name="Freeform 45"/>
          <p:cNvSpPr>
            <a:spLocks/>
          </p:cNvSpPr>
          <p:nvPr/>
        </p:nvSpPr>
        <p:spPr bwMode="gray">
          <a:xfrm>
            <a:off x="1185863" y="6053138"/>
            <a:ext cx="768350" cy="312737"/>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p:spPr>
        <p:txBody>
          <a:bodyPr/>
          <a:lstStyle/>
          <a:p>
            <a:pPr fontAlgn="auto">
              <a:spcBef>
                <a:spcPts val="0"/>
              </a:spcBef>
              <a:spcAft>
                <a:spcPts val="0"/>
              </a:spcAft>
              <a:defRPr/>
            </a:pPr>
            <a:endParaRPr lang="en-US">
              <a:latin typeface="Arial" pitchFamily="34" charset="0"/>
              <a:cs typeface="Arial" pitchFamily="34" charset="0"/>
            </a:endParaRPr>
          </a:p>
        </p:txBody>
      </p:sp>
      <p:graphicFrame>
        <p:nvGraphicFramePr>
          <p:cNvPr id="1056" name="AutoShape 32"/>
          <p:cNvGraphicFramePr>
            <a:graphicFrameLocks noGrp="1" noChangeAspect="1"/>
          </p:cNvGraphicFramePr>
          <p:nvPr>
            <p:ph sz="half" idx="1"/>
          </p:nvPr>
        </p:nvGraphicFramePr>
        <p:xfrm>
          <a:off x="2432050" y="3792538"/>
          <a:ext cx="88900" cy="138112"/>
        </p:xfrm>
        <a:graphic>
          <a:graphicData uri="http://schemas.openxmlformats.org/presentationml/2006/ole">
            <mc:AlternateContent xmlns:mc="http://schemas.openxmlformats.org/markup-compatibility/2006">
              <mc:Choice xmlns:v="urn:schemas-microsoft-com:vml" Requires="v">
                <p:oleObj spid="_x0000_s1058" name="Equation" r:id="rId4" imgW="0" imgH="0" progId="">
                  <p:embed/>
                </p:oleObj>
              </mc:Choice>
              <mc:Fallback>
                <p:oleObj name="Equation" r:id="rId4" imgW="0" imgH="0" progId="">
                  <p:embed/>
                  <p:pic>
                    <p:nvPicPr>
                      <p:cNvPr id="0" name="AutoShape 32"/>
                      <p:cNvPicPr>
                        <a:picLocks noGrp="1"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432050" y="3792538"/>
                        <a:ext cx="88900" cy="13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0095" name="Freeform 47"/>
          <p:cNvSpPr>
            <a:spLocks/>
          </p:cNvSpPr>
          <p:nvPr/>
        </p:nvSpPr>
        <p:spPr bwMode="gray">
          <a:xfrm>
            <a:off x="1295400" y="7162800"/>
            <a:ext cx="752475" cy="468313"/>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100000">
                <a:schemeClr val="accent2">
                  <a:alpha val="0"/>
                </a:schemeClr>
              </a:gs>
            </a:gsLst>
            <a:lin ang="2700000" scaled="1"/>
          </a:gradFill>
          <a:ln>
            <a:noFill/>
          </a:ln>
          <a:extLst/>
        </p:spPr>
        <p:txBody>
          <a:bodyPr/>
          <a:lstStyle/>
          <a:p>
            <a:pPr fontAlgn="auto">
              <a:spcBef>
                <a:spcPts val="0"/>
              </a:spcBef>
              <a:spcAft>
                <a:spcPts val="0"/>
              </a:spcAft>
              <a:defRPr/>
            </a:pPr>
            <a:endParaRPr lang="en-US">
              <a:latin typeface="Arial" pitchFamily="34" charset="0"/>
              <a:cs typeface="Arial" pitchFamily="34" charset="0"/>
            </a:endParaRPr>
          </a:p>
        </p:txBody>
      </p:sp>
      <p:sp>
        <p:nvSpPr>
          <p:cNvPr id="130096" name="Freeform 48"/>
          <p:cNvSpPr>
            <a:spLocks/>
          </p:cNvSpPr>
          <p:nvPr/>
        </p:nvSpPr>
        <p:spPr bwMode="gray">
          <a:xfrm>
            <a:off x="1035050" y="4649788"/>
            <a:ext cx="776288" cy="436562"/>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p:spPr>
        <p:txBody>
          <a:bodyPr/>
          <a:lstStyle/>
          <a:p>
            <a:pPr fontAlgn="auto">
              <a:spcBef>
                <a:spcPts val="0"/>
              </a:spcBef>
              <a:spcAft>
                <a:spcPts val="0"/>
              </a:spcAft>
              <a:defRPr/>
            </a:pPr>
            <a:endParaRPr lang="en-US">
              <a:latin typeface="Arial" pitchFamily="34" charset="0"/>
              <a:cs typeface="Arial" pitchFamily="34" charset="0"/>
            </a:endParaRPr>
          </a:p>
        </p:txBody>
      </p:sp>
      <p:grpSp>
        <p:nvGrpSpPr>
          <p:cNvPr id="130097" name="Group 49"/>
          <p:cNvGrpSpPr>
            <a:grpSpLocks/>
          </p:cNvGrpSpPr>
          <p:nvPr/>
        </p:nvGrpSpPr>
        <p:grpSpPr bwMode="auto">
          <a:xfrm>
            <a:off x="762000" y="3048000"/>
            <a:ext cx="8001000" cy="914400"/>
            <a:chOff x="480" y="1152"/>
            <a:chExt cx="5040" cy="576"/>
          </a:xfrm>
        </p:grpSpPr>
        <p:sp>
          <p:nvSpPr>
            <p:cNvPr id="8247" name="AutoShape 50"/>
            <p:cNvSpPr>
              <a:spLocks noChangeArrowheads="1"/>
            </p:cNvSpPr>
            <p:nvPr/>
          </p:nvSpPr>
          <p:spPr bwMode="gray">
            <a:xfrm>
              <a:off x="480" y="1152"/>
              <a:ext cx="5040" cy="576"/>
            </a:xfrm>
            <a:prstGeom prst="roundRect">
              <a:avLst>
                <a:gd name="adj" fmla="val 10889"/>
              </a:avLst>
            </a:prstGeom>
            <a:solidFill>
              <a:schemeClr val="bg1"/>
            </a:solidFill>
            <a:ln w="38100">
              <a:solidFill>
                <a:srgbClr val="FF0000"/>
              </a:solidFill>
              <a:round/>
              <a:headEnd/>
              <a:tailEnd/>
            </a:ln>
            <a:effectLst>
              <a:outerShdw dist="135003" dir="2928844" algn="ctr" rotWithShape="0">
                <a:srgbClr val="000000">
                  <a:alpha val="50000"/>
                </a:srgbClr>
              </a:outerShdw>
            </a:effectLst>
          </p:spPr>
          <p:txBody>
            <a:bodyPr wrap="none" anchor="ctr"/>
            <a:lstStyle/>
            <a:p>
              <a:pPr fontAlgn="auto">
                <a:spcBef>
                  <a:spcPct val="50000"/>
                </a:spcBef>
                <a:spcAft>
                  <a:spcPts val="0"/>
                </a:spcAft>
                <a:defRPr/>
              </a:pPr>
              <a:endParaRPr lang="en-US" sz="2000" b="1">
                <a:latin typeface="Arial" pitchFamily="34" charset="0"/>
                <a:cs typeface="Arial" pitchFamily="34" charset="0"/>
              </a:endParaRPr>
            </a:p>
          </p:txBody>
        </p:sp>
        <p:sp>
          <p:nvSpPr>
            <p:cNvPr id="130099" name="AutoShape 51"/>
            <p:cNvSpPr>
              <a:spLocks noChangeArrowheads="1"/>
            </p:cNvSpPr>
            <p:nvPr/>
          </p:nvSpPr>
          <p:spPr bwMode="gray">
            <a:xfrm>
              <a:off x="486" y="1208"/>
              <a:ext cx="762" cy="47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00" name="Text Box 52"/>
            <p:cNvSpPr txBox="1">
              <a:spLocks noChangeArrowheads="1"/>
            </p:cNvSpPr>
            <p:nvPr/>
          </p:nvSpPr>
          <p:spPr bwMode="gray">
            <a:xfrm>
              <a:off x="724" y="1256"/>
              <a:ext cx="344" cy="327"/>
            </a:xfrm>
            <a:prstGeom prst="rect">
              <a:avLst/>
            </a:prstGeom>
            <a:noFill/>
            <a:ln>
              <a:noFill/>
            </a:ln>
            <a:effectLst>
              <a:outerShdw dist="35921" dir="2700000" algn="ctr" rotWithShape="0">
                <a:schemeClr val="tx1"/>
              </a:outerShdw>
            </a:effectLst>
            <a:extLst/>
          </p:spPr>
          <p:txBody>
            <a:bodyPr>
              <a:spAutoFit/>
            </a:bodyPr>
            <a:lstStyle/>
            <a:p>
              <a:pPr fontAlgn="auto">
                <a:spcBef>
                  <a:spcPts val="0"/>
                </a:spcBef>
                <a:spcAft>
                  <a:spcPts val="0"/>
                </a:spcAft>
                <a:defRPr/>
              </a:pPr>
              <a:r>
                <a:rPr lang="en-US" sz="2800" b="1">
                  <a:solidFill>
                    <a:srgbClr val="FF0000"/>
                  </a:solidFill>
                  <a:effectLst>
                    <a:outerShdw blurRad="38100" dist="38100" dir="2700000" algn="tl">
                      <a:srgbClr val="C0C0C0"/>
                    </a:outerShdw>
                  </a:effectLst>
                  <a:latin typeface="Arial" pitchFamily="34" charset="0"/>
                  <a:cs typeface="Arial" pitchFamily="34" charset="0"/>
                </a:rPr>
                <a:t>B</a:t>
              </a:r>
            </a:p>
          </p:txBody>
        </p:sp>
        <p:sp>
          <p:nvSpPr>
            <p:cNvPr id="1112" name="Rectangle 53"/>
            <p:cNvSpPr>
              <a:spLocks noChangeArrowheads="1"/>
            </p:cNvSpPr>
            <p:nvPr/>
          </p:nvSpPr>
          <p:spPr bwMode="auto">
            <a:xfrm>
              <a:off x="1296" y="1212"/>
              <a:ext cx="4176" cy="233"/>
            </a:xfrm>
            <a:prstGeom prst="rect">
              <a:avLst/>
            </a:prstGeom>
            <a:noFill/>
            <a:ln w="9525">
              <a:noFill/>
              <a:miter lim="800000"/>
              <a:headEnd/>
              <a:tailEnd/>
            </a:ln>
          </p:spPr>
          <p:txBody>
            <a:bodyPr>
              <a:spAutoFit/>
            </a:bodyPr>
            <a:lstStyle/>
            <a:p>
              <a:pPr>
                <a:spcBef>
                  <a:spcPct val="50000"/>
                </a:spcBef>
              </a:pPr>
              <a:r>
                <a:rPr lang="sv-SE" b="1"/>
                <a:t>Mọi chỗ trên nam châm đều hút sắt mạnh như nhau</a:t>
              </a:r>
              <a:endParaRPr lang="en-US" b="1"/>
            </a:p>
          </p:txBody>
        </p:sp>
      </p:grpSp>
      <p:grpSp>
        <p:nvGrpSpPr>
          <p:cNvPr id="130102" name="Group 54"/>
          <p:cNvGrpSpPr>
            <a:grpSpLocks/>
          </p:cNvGrpSpPr>
          <p:nvPr/>
        </p:nvGrpSpPr>
        <p:grpSpPr bwMode="auto">
          <a:xfrm>
            <a:off x="88900" y="2973388"/>
            <a:ext cx="879475" cy="992187"/>
            <a:chOff x="250" y="1291"/>
            <a:chExt cx="586" cy="625"/>
          </a:xfrm>
        </p:grpSpPr>
        <p:sp>
          <p:nvSpPr>
            <p:cNvPr id="130103" name="AutoShape 55"/>
            <p:cNvSpPr>
              <a:spLocks noChangeArrowheads="1"/>
            </p:cNvSpPr>
            <p:nvPr/>
          </p:nvSpPr>
          <p:spPr bwMode="gray">
            <a:xfrm flipH="1">
              <a:off x="526" y="1291"/>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04" name="AutoShape 56"/>
            <p:cNvSpPr>
              <a:spLocks noChangeArrowheads="1"/>
            </p:cNvSpPr>
            <p:nvPr/>
          </p:nvSpPr>
          <p:spPr bwMode="gray">
            <a:xfrm rot="10800000" flipH="1">
              <a:off x="537" y="1852"/>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05" name="AutoShape 57"/>
            <p:cNvSpPr>
              <a:spLocks noChangeArrowheads="1"/>
            </p:cNvSpPr>
            <p:nvPr/>
          </p:nvSpPr>
          <p:spPr bwMode="gray">
            <a:xfrm rot="16200000" flipH="1">
              <a:off x="235" y="1571"/>
              <a:ext cx="95"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103" name="Oval 58"/>
            <p:cNvSpPr>
              <a:spLocks noChangeArrowheads="1"/>
            </p:cNvSpPr>
            <p:nvPr/>
          </p:nvSpPr>
          <p:spPr bwMode="gray">
            <a:xfrm rot="5400000">
              <a:off x="325" y="1346"/>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1104" name="Oval 59"/>
            <p:cNvSpPr>
              <a:spLocks noChangeArrowheads="1"/>
            </p:cNvSpPr>
            <p:nvPr/>
          </p:nvSpPr>
          <p:spPr bwMode="gray">
            <a:xfrm rot="5400000">
              <a:off x="355" y="1375"/>
              <a:ext cx="444" cy="460"/>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endParaRPr lang="en-US"/>
            </a:p>
          </p:txBody>
        </p:sp>
        <p:sp>
          <p:nvSpPr>
            <p:cNvPr id="130108" name="Oval 60"/>
            <p:cNvSpPr>
              <a:spLocks noChangeArrowheads="1"/>
            </p:cNvSpPr>
            <p:nvPr/>
          </p:nvSpPr>
          <p:spPr bwMode="gray">
            <a:xfrm rot="5400000">
              <a:off x="494" y="1431"/>
              <a:ext cx="164" cy="34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06" name="Oval 61"/>
            <p:cNvSpPr>
              <a:spLocks noChangeArrowheads="1"/>
            </p:cNvSpPr>
            <p:nvPr/>
          </p:nvSpPr>
          <p:spPr bwMode="gray">
            <a:xfrm rot="5400000">
              <a:off x="494" y="1433"/>
              <a:ext cx="164" cy="346"/>
            </a:xfrm>
            <a:prstGeom prst="ellipse">
              <a:avLst/>
            </a:prstGeom>
            <a:gradFill rotWithShape="1">
              <a:gsLst>
                <a:gs pos="0">
                  <a:srgbClr val="000000"/>
                </a:gs>
                <a:gs pos="100000">
                  <a:srgbClr val="FFCC00"/>
                </a:gs>
              </a:gsLst>
              <a:lin ang="2700000" scaled="1"/>
            </a:gradFill>
            <a:ln w="9525">
              <a:noFill/>
              <a:round/>
              <a:headEnd/>
              <a:tailEnd/>
            </a:ln>
          </p:spPr>
          <p:txBody>
            <a:bodyPr wrap="none" anchor="ctr">
              <a:spAutoFit/>
            </a:bodyPr>
            <a:lstStyle/>
            <a:p>
              <a:endParaRPr lang="en-US"/>
            </a:p>
          </p:txBody>
        </p:sp>
        <p:sp>
          <p:nvSpPr>
            <p:cNvPr id="130110" name="Oval 62"/>
            <p:cNvSpPr>
              <a:spLocks noChangeArrowheads="1"/>
            </p:cNvSpPr>
            <p:nvPr/>
          </p:nvSpPr>
          <p:spPr bwMode="gray">
            <a:xfrm rot="5400000">
              <a:off x="406" y="1428"/>
              <a:ext cx="340" cy="35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p:spPr>
          <p:txBody>
            <a:bodyPr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108" name="Oval 63"/>
            <p:cNvSpPr>
              <a:spLocks noChangeArrowheads="1"/>
            </p:cNvSpPr>
            <p:nvPr/>
          </p:nvSpPr>
          <p:spPr bwMode="gray">
            <a:xfrm rot="5400000">
              <a:off x="406" y="1428"/>
              <a:ext cx="340" cy="354"/>
            </a:xfrm>
            <a:prstGeom prst="ellipse">
              <a:avLst/>
            </a:prstGeom>
            <a:gradFill rotWithShape="1">
              <a:gsLst>
                <a:gs pos="0">
                  <a:srgbClr val="FFCC00"/>
                </a:gs>
                <a:gs pos="100000">
                  <a:srgbClr val="7C6300"/>
                </a:gs>
              </a:gsLst>
              <a:lin ang="2700000" scaled="1"/>
            </a:gradFill>
            <a:ln w="9525">
              <a:noFill/>
              <a:round/>
              <a:headEnd/>
              <a:tailEnd/>
            </a:ln>
          </p:spPr>
          <p:txBody>
            <a:bodyPr anchor="ctr">
              <a:spAutoFit/>
            </a:bodyPr>
            <a:lstStyle/>
            <a:p>
              <a:endParaRPr lang="en-US"/>
            </a:p>
          </p:txBody>
        </p:sp>
      </p:grpSp>
      <p:grpSp>
        <p:nvGrpSpPr>
          <p:cNvPr id="130112" name="Group 64"/>
          <p:cNvGrpSpPr>
            <a:grpSpLocks/>
          </p:cNvGrpSpPr>
          <p:nvPr/>
        </p:nvGrpSpPr>
        <p:grpSpPr bwMode="auto">
          <a:xfrm>
            <a:off x="762000" y="4343400"/>
            <a:ext cx="8001000" cy="914400"/>
            <a:chOff x="480" y="1152"/>
            <a:chExt cx="5040" cy="576"/>
          </a:xfrm>
        </p:grpSpPr>
        <p:sp>
          <p:nvSpPr>
            <p:cNvPr id="8234" name="AutoShape 65"/>
            <p:cNvSpPr>
              <a:spLocks noChangeArrowheads="1"/>
            </p:cNvSpPr>
            <p:nvPr/>
          </p:nvSpPr>
          <p:spPr bwMode="gray">
            <a:xfrm>
              <a:off x="480" y="1152"/>
              <a:ext cx="5040" cy="576"/>
            </a:xfrm>
            <a:prstGeom prst="roundRect">
              <a:avLst>
                <a:gd name="adj" fmla="val 10889"/>
              </a:avLst>
            </a:prstGeom>
            <a:solidFill>
              <a:schemeClr val="bg1"/>
            </a:solidFill>
            <a:ln w="38100">
              <a:solidFill>
                <a:srgbClr val="FF0000"/>
              </a:solidFill>
              <a:round/>
              <a:headEnd/>
              <a:tailEnd/>
            </a:ln>
            <a:effectLst>
              <a:outerShdw dist="135003" dir="2928844" algn="ctr" rotWithShape="0">
                <a:srgbClr val="000000">
                  <a:alpha val="50000"/>
                </a:srgbClr>
              </a:outerShdw>
            </a:effectLst>
          </p:spPr>
          <p:txBody>
            <a:bodyPr wrap="none" anchor="ctr"/>
            <a:lstStyle/>
            <a:p>
              <a:pPr fontAlgn="auto">
                <a:spcBef>
                  <a:spcPct val="50000"/>
                </a:spcBef>
                <a:spcAft>
                  <a:spcPts val="0"/>
                </a:spcAft>
                <a:defRPr/>
              </a:pPr>
              <a:endParaRPr lang="en-US" sz="2000" b="1">
                <a:latin typeface="Arial" pitchFamily="34" charset="0"/>
                <a:cs typeface="Arial" pitchFamily="34" charset="0"/>
              </a:endParaRPr>
            </a:p>
          </p:txBody>
        </p:sp>
        <p:sp>
          <p:nvSpPr>
            <p:cNvPr id="130114" name="AutoShape 66"/>
            <p:cNvSpPr>
              <a:spLocks noChangeArrowheads="1"/>
            </p:cNvSpPr>
            <p:nvPr/>
          </p:nvSpPr>
          <p:spPr bwMode="gray">
            <a:xfrm>
              <a:off x="486" y="1208"/>
              <a:ext cx="762" cy="47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15" name="Text Box 67"/>
            <p:cNvSpPr txBox="1">
              <a:spLocks noChangeArrowheads="1"/>
            </p:cNvSpPr>
            <p:nvPr/>
          </p:nvSpPr>
          <p:spPr bwMode="gray">
            <a:xfrm>
              <a:off x="724" y="1256"/>
              <a:ext cx="344" cy="327"/>
            </a:xfrm>
            <a:prstGeom prst="rect">
              <a:avLst/>
            </a:prstGeom>
            <a:noFill/>
            <a:ln>
              <a:noFill/>
            </a:ln>
            <a:effectLst>
              <a:outerShdw dist="35921" dir="2700000" algn="ctr" rotWithShape="0">
                <a:schemeClr val="tx1"/>
              </a:outerShdw>
            </a:effectLst>
            <a:extLst/>
          </p:spPr>
          <p:txBody>
            <a:bodyPr>
              <a:spAutoFit/>
            </a:bodyPr>
            <a:lstStyle/>
            <a:p>
              <a:pPr fontAlgn="auto">
                <a:spcBef>
                  <a:spcPts val="0"/>
                </a:spcBef>
                <a:spcAft>
                  <a:spcPts val="0"/>
                </a:spcAft>
                <a:defRPr/>
              </a:pPr>
              <a:r>
                <a:rPr lang="en-US" sz="2800" b="1">
                  <a:solidFill>
                    <a:srgbClr val="FF0000"/>
                  </a:solidFill>
                  <a:effectLst>
                    <a:outerShdw blurRad="38100" dist="38100" dir="2700000" algn="tl">
                      <a:srgbClr val="C0C0C0"/>
                    </a:outerShdw>
                  </a:effectLst>
                  <a:latin typeface="Arial" pitchFamily="34" charset="0"/>
                  <a:cs typeface="Arial" pitchFamily="34" charset="0"/>
                </a:rPr>
                <a:t>C</a:t>
              </a:r>
            </a:p>
          </p:txBody>
        </p:sp>
        <p:sp>
          <p:nvSpPr>
            <p:cNvPr id="1099" name="Rectangle 68"/>
            <p:cNvSpPr>
              <a:spLocks noChangeArrowheads="1"/>
            </p:cNvSpPr>
            <p:nvPr/>
          </p:nvSpPr>
          <p:spPr bwMode="auto">
            <a:xfrm>
              <a:off x="1296" y="1212"/>
              <a:ext cx="4176" cy="233"/>
            </a:xfrm>
            <a:prstGeom prst="rect">
              <a:avLst/>
            </a:prstGeom>
            <a:noFill/>
            <a:ln w="9525">
              <a:noFill/>
              <a:miter lim="800000"/>
              <a:headEnd/>
              <a:tailEnd/>
            </a:ln>
          </p:spPr>
          <p:txBody>
            <a:bodyPr>
              <a:spAutoFit/>
            </a:bodyPr>
            <a:lstStyle/>
            <a:p>
              <a:r>
                <a:rPr lang="sv-SE" b="1"/>
                <a:t>Nam châm có tính hút được sắt, niken</a:t>
              </a:r>
              <a:endParaRPr lang="en-US" b="1"/>
            </a:p>
          </p:txBody>
        </p:sp>
      </p:grpSp>
      <p:grpSp>
        <p:nvGrpSpPr>
          <p:cNvPr id="130117" name="Group 69"/>
          <p:cNvGrpSpPr>
            <a:grpSpLocks/>
          </p:cNvGrpSpPr>
          <p:nvPr/>
        </p:nvGrpSpPr>
        <p:grpSpPr bwMode="auto">
          <a:xfrm>
            <a:off x="79375" y="4294188"/>
            <a:ext cx="879475" cy="992187"/>
            <a:chOff x="250" y="1291"/>
            <a:chExt cx="586" cy="625"/>
          </a:xfrm>
        </p:grpSpPr>
        <p:sp>
          <p:nvSpPr>
            <p:cNvPr id="130118" name="AutoShape 70"/>
            <p:cNvSpPr>
              <a:spLocks noChangeArrowheads="1"/>
            </p:cNvSpPr>
            <p:nvPr/>
          </p:nvSpPr>
          <p:spPr bwMode="gray">
            <a:xfrm flipH="1">
              <a:off x="526" y="1291"/>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19" name="AutoShape 71"/>
            <p:cNvSpPr>
              <a:spLocks noChangeArrowheads="1"/>
            </p:cNvSpPr>
            <p:nvPr/>
          </p:nvSpPr>
          <p:spPr bwMode="gray">
            <a:xfrm rot="10800000" flipH="1">
              <a:off x="537" y="1852"/>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20" name="AutoShape 72"/>
            <p:cNvSpPr>
              <a:spLocks noChangeArrowheads="1"/>
            </p:cNvSpPr>
            <p:nvPr/>
          </p:nvSpPr>
          <p:spPr bwMode="gray">
            <a:xfrm rot="16200000" flipH="1">
              <a:off x="235" y="1571"/>
              <a:ext cx="95"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090" name="Oval 73"/>
            <p:cNvSpPr>
              <a:spLocks noChangeArrowheads="1"/>
            </p:cNvSpPr>
            <p:nvPr/>
          </p:nvSpPr>
          <p:spPr bwMode="gray">
            <a:xfrm rot="5400000">
              <a:off x="325" y="1346"/>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1091" name="Oval 74"/>
            <p:cNvSpPr>
              <a:spLocks noChangeArrowheads="1"/>
            </p:cNvSpPr>
            <p:nvPr/>
          </p:nvSpPr>
          <p:spPr bwMode="gray">
            <a:xfrm rot="5400000">
              <a:off x="355" y="1375"/>
              <a:ext cx="444" cy="460"/>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endParaRPr lang="en-US"/>
            </a:p>
          </p:txBody>
        </p:sp>
        <p:sp>
          <p:nvSpPr>
            <p:cNvPr id="130123" name="Oval 75"/>
            <p:cNvSpPr>
              <a:spLocks noChangeArrowheads="1"/>
            </p:cNvSpPr>
            <p:nvPr/>
          </p:nvSpPr>
          <p:spPr bwMode="gray">
            <a:xfrm rot="5400000">
              <a:off x="494" y="1431"/>
              <a:ext cx="164" cy="34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093" name="Oval 76"/>
            <p:cNvSpPr>
              <a:spLocks noChangeArrowheads="1"/>
            </p:cNvSpPr>
            <p:nvPr/>
          </p:nvSpPr>
          <p:spPr bwMode="gray">
            <a:xfrm rot="5400000">
              <a:off x="494" y="1433"/>
              <a:ext cx="164" cy="346"/>
            </a:xfrm>
            <a:prstGeom prst="ellipse">
              <a:avLst/>
            </a:prstGeom>
            <a:gradFill rotWithShape="1">
              <a:gsLst>
                <a:gs pos="0">
                  <a:srgbClr val="000000"/>
                </a:gs>
                <a:gs pos="100000">
                  <a:srgbClr val="FFCC00"/>
                </a:gs>
              </a:gsLst>
              <a:lin ang="2700000" scaled="1"/>
            </a:gradFill>
            <a:ln w="9525">
              <a:noFill/>
              <a:round/>
              <a:headEnd/>
              <a:tailEnd/>
            </a:ln>
          </p:spPr>
          <p:txBody>
            <a:bodyPr wrap="none" anchor="ctr">
              <a:spAutoFit/>
            </a:bodyPr>
            <a:lstStyle/>
            <a:p>
              <a:endParaRPr lang="en-US"/>
            </a:p>
          </p:txBody>
        </p:sp>
        <p:sp>
          <p:nvSpPr>
            <p:cNvPr id="130125" name="Oval 77"/>
            <p:cNvSpPr>
              <a:spLocks noChangeArrowheads="1"/>
            </p:cNvSpPr>
            <p:nvPr/>
          </p:nvSpPr>
          <p:spPr bwMode="gray">
            <a:xfrm rot="5400000">
              <a:off x="406" y="1428"/>
              <a:ext cx="340" cy="35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p:spPr>
          <p:txBody>
            <a:bodyPr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095" name="Oval 78"/>
            <p:cNvSpPr>
              <a:spLocks noChangeArrowheads="1"/>
            </p:cNvSpPr>
            <p:nvPr/>
          </p:nvSpPr>
          <p:spPr bwMode="gray">
            <a:xfrm rot="5400000">
              <a:off x="406" y="1428"/>
              <a:ext cx="340" cy="354"/>
            </a:xfrm>
            <a:prstGeom prst="ellipse">
              <a:avLst/>
            </a:prstGeom>
            <a:gradFill rotWithShape="1">
              <a:gsLst>
                <a:gs pos="0">
                  <a:srgbClr val="FFCC00"/>
                </a:gs>
                <a:gs pos="100000">
                  <a:srgbClr val="7C6300"/>
                </a:gs>
              </a:gsLst>
              <a:lin ang="2700000" scaled="1"/>
            </a:gradFill>
            <a:ln w="9525">
              <a:noFill/>
              <a:round/>
              <a:headEnd/>
              <a:tailEnd/>
            </a:ln>
          </p:spPr>
          <p:txBody>
            <a:bodyPr anchor="ctr">
              <a:spAutoFit/>
            </a:bodyPr>
            <a:lstStyle/>
            <a:p>
              <a:endParaRPr lang="en-US"/>
            </a:p>
          </p:txBody>
        </p:sp>
      </p:grpSp>
      <p:grpSp>
        <p:nvGrpSpPr>
          <p:cNvPr id="130127" name="Group 79"/>
          <p:cNvGrpSpPr>
            <a:grpSpLocks/>
          </p:cNvGrpSpPr>
          <p:nvPr/>
        </p:nvGrpSpPr>
        <p:grpSpPr bwMode="auto">
          <a:xfrm>
            <a:off x="762000" y="5486400"/>
            <a:ext cx="8001000" cy="914400"/>
            <a:chOff x="480" y="1152"/>
            <a:chExt cx="5040" cy="576"/>
          </a:xfrm>
        </p:grpSpPr>
        <p:sp>
          <p:nvSpPr>
            <p:cNvPr id="8221" name="AutoShape 80"/>
            <p:cNvSpPr>
              <a:spLocks noChangeArrowheads="1"/>
            </p:cNvSpPr>
            <p:nvPr/>
          </p:nvSpPr>
          <p:spPr bwMode="gray">
            <a:xfrm>
              <a:off x="480" y="1152"/>
              <a:ext cx="5040" cy="576"/>
            </a:xfrm>
            <a:prstGeom prst="roundRect">
              <a:avLst>
                <a:gd name="adj" fmla="val 10889"/>
              </a:avLst>
            </a:prstGeom>
            <a:solidFill>
              <a:schemeClr val="bg1"/>
            </a:solidFill>
            <a:ln w="38100">
              <a:solidFill>
                <a:srgbClr val="FF0000"/>
              </a:solidFill>
              <a:round/>
              <a:headEnd/>
              <a:tailEnd/>
            </a:ln>
            <a:effectLst>
              <a:outerShdw dist="135003" dir="2928844" algn="ctr" rotWithShape="0">
                <a:srgbClr val="000000">
                  <a:alpha val="50000"/>
                </a:srgbClr>
              </a:outerShdw>
            </a:effectLst>
          </p:spPr>
          <p:txBody>
            <a:bodyPr wrap="none" anchor="ctr"/>
            <a:lstStyle/>
            <a:p>
              <a:pPr fontAlgn="auto">
                <a:spcBef>
                  <a:spcPct val="50000"/>
                </a:spcBef>
                <a:spcAft>
                  <a:spcPts val="0"/>
                </a:spcAft>
                <a:defRPr/>
              </a:pPr>
              <a:endParaRPr lang="en-US" sz="2000" b="1">
                <a:latin typeface="Arial" pitchFamily="34" charset="0"/>
                <a:cs typeface="Arial" pitchFamily="34" charset="0"/>
              </a:endParaRPr>
            </a:p>
          </p:txBody>
        </p:sp>
        <p:sp>
          <p:nvSpPr>
            <p:cNvPr id="130129" name="AutoShape 81"/>
            <p:cNvSpPr>
              <a:spLocks noChangeArrowheads="1"/>
            </p:cNvSpPr>
            <p:nvPr/>
          </p:nvSpPr>
          <p:spPr bwMode="gray">
            <a:xfrm>
              <a:off x="486" y="1208"/>
              <a:ext cx="762" cy="47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30" name="Text Box 82"/>
            <p:cNvSpPr txBox="1">
              <a:spLocks noChangeArrowheads="1"/>
            </p:cNvSpPr>
            <p:nvPr/>
          </p:nvSpPr>
          <p:spPr bwMode="gray">
            <a:xfrm>
              <a:off x="724" y="1256"/>
              <a:ext cx="344" cy="327"/>
            </a:xfrm>
            <a:prstGeom prst="rect">
              <a:avLst/>
            </a:prstGeom>
            <a:noFill/>
            <a:ln>
              <a:noFill/>
            </a:ln>
            <a:effectLst>
              <a:outerShdw dist="35921" dir="2700000" algn="ctr" rotWithShape="0">
                <a:schemeClr val="tx1"/>
              </a:outerShdw>
            </a:effectLst>
            <a:extLst/>
          </p:spPr>
          <p:txBody>
            <a:bodyPr>
              <a:spAutoFit/>
            </a:bodyPr>
            <a:lstStyle/>
            <a:p>
              <a:pPr fontAlgn="auto">
                <a:spcBef>
                  <a:spcPts val="0"/>
                </a:spcBef>
                <a:spcAft>
                  <a:spcPts val="0"/>
                </a:spcAft>
                <a:defRPr/>
              </a:pPr>
              <a:r>
                <a:rPr lang="en-US" sz="2800" b="1">
                  <a:solidFill>
                    <a:srgbClr val="FF0000"/>
                  </a:solidFill>
                  <a:effectLst>
                    <a:outerShdw blurRad="38100" dist="38100" dir="2700000" algn="tl">
                      <a:srgbClr val="C0C0C0"/>
                    </a:outerShdw>
                  </a:effectLst>
                  <a:latin typeface="Arial" pitchFamily="34" charset="0"/>
                  <a:cs typeface="Arial" pitchFamily="34" charset="0"/>
                </a:rPr>
                <a:t>D</a:t>
              </a:r>
            </a:p>
          </p:txBody>
        </p:sp>
        <p:sp>
          <p:nvSpPr>
            <p:cNvPr id="1086" name="Rectangle 83"/>
            <p:cNvSpPr>
              <a:spLocks noChangeArrowheads="1"/>
            </p:cNvSpPr>
            <p:nvPr/>
          </p:nvSpPr>
          <p:spPr bwMode="auto">
            <a:xfrm>
              <a:off x="1296" y="1212"/>
              <a:ext cx="4176" cy="233"/>
            </a:xfrm>
            <a:prstGeom prst="rect">
              <a:avLst/>
            </a:prstGeom>
            <a:noFill/>
            <a:ln w="9525">
              <a:noFill/>
              <a:miter lim="800000"/>
              <a:headEnd/>
              <a:tailEnd/>
            </a:ln>
          </p:spPr>
          <p:txBody>
            <a:bodyPr>
              <a:spAutoFit/>
            </a:bodyPr>
            <a:lstStyle/>
            <a:p>
              <a:pPr>
                <a:spcBef>
                  <a:spcPct val="50000"/>
                </a:spcBef>
              </a:pPr>
              <a:r>
                <a:rPr lang="sv-SE" b="1"/>
                <a:t>Khi bẻ đôi một nam châm ta được hai nam châm mới</a:t>
              </a:r>
              <a:endParaRPr lang="en-US"/>
            </a:p>
          </p:txBody>
        </p:sp>
      </p:grpSp>
      <p:grpSp>
        <p:nvGrpSpPr>
          <p:cNvPr id="130132" name="Group 84"/>
          <p:cNvGrpSpPr>
            <a:grpSpLocks/>
          </p:cNvGrpSpPr>
          <p:nvPr/>
        </p:nvGrpSpPr>
        <p:grpSpPr bwMode="auto">
          <a:xfrm>
            <a:off x="79375" y="5449888"/>
            <a:ext cx="879475" cy="992187"/>
            <a:chOff x="250" y="1291"/>
            <a:chExt cx="586" cy="625"/>
          </a:xfrm>
        </p:grpSpPr>
        <p:sp>
          <p:nvSpPr>
            <p:cNvPr id="130133" name="AutoShape 85"/>
            <p:cNvSpPr>
              <a:spLocks noChangeArrowheads="1"/>
            </p:cNvSpPr>
            <p:nvPr/>
          </p:nvSpPr>
          <p:spPr bwMode="gray">
            <a:xfrm flipH="1">
              <a:off x="526" y="1291"/>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34" name="AutoShape 86"/>
            <p:cNvSpPr>
              <a:spLocks noChangeArrowheads="1"/>
            </p:cNvSpPr>
            <p:nvPr/>
          </p:nvSpPr>
          <p:spPr bwMode="gray">
            <a:xfrm rot="10800000" flipH="1">
              <a:off x="537" y="1852"/>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30135" name="AutoShape 87"/>
            <p:cNvSpPr>
              <a:spLocks noChangeArrowheads="1"/>
            </p:cNvSpPr>
            <p:nvPr/>
          </p:nvSpPr>
          <p:spPr bwMode="gray">
            <a:xfrm rot="16200000" flipH="1">
              <a:off x="235" y="1571"/>
              <a:ext cx="95"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p:spPr>
          <p:txBody>
            <a:bodyPr wrap="none" anchor="ctr"/>
            <a:lstStyle/>
            <a:p>
              <a:pPr fontAlgn="auto">
                <a:spcBef>
                  <a:spcPts val="0"/>
                </a:spcBef>
                <a:spcAft>
                  <a:spcPts val="0"/>
                </a:spcAft>
                <a:defRPr/>
              </a:pPr>
              <a:endParaRPr lang="en-US">
                <a:latin typeface="Arial" pitchFamily="34" charset="0"/>
                <a:cs typeface="Arial" pitchFamily="34" charset="0"/>
              </a:endParaRPr>
            </a:p>
          </p:txBody>
        </p:sp>
        <p:sp>
          <p:nvSpPr>
            <p:cNvPr id="1077" name="Oval 88"/>
            <p:cNvSpPr>
              <a:spLocks noChangeArrowheads="1"/>
            </p:cNvSpPr>
            <p:nvPr/>
          </p:nvSpPr>
          <p:spPr bwMode="gray">
            <a:xfrm rot="5400000">
              <a:off x="325" y="1346"/>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1078" name="Oval 89"/>
            <p:cNvSpPr>
              <a:spLocks noChangeArrowheads="1"/>
            </p:cNvSpPr>
            <p:nvPr/>
          </p:nvSpPr>
          <p:spPr bwMode="gray">
            <a:xfrm rot="5400000">
              <a:off x="355" y="1375"/>
              <a:ext cx="444" cy="460"/>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endParaRPr lang="en-US"/>
            </a:p>
          </p:txBody>
        </p:sp>
        <p:sp>
          <p:nvSpPr>
            <p:cNvPr id="130138" name="Oval 90"/>
            <p:cNvSpPr>
              <a:spLocks noChangeArrowheads="1"/>
            </p:cNvSpPr>
            <p:nvPr/>
          </p:nvSpPr>
          <p:spPr bwMode="gray">
            <a:xfrm rot="5400000">
              <a:off x="494" y="1431"/>
              <a:ext cx="164" cy="34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080" name="Oval 91"/>
            <p:cNvSpPr>
              <a:spLocks noChangeArrowheads="1"/>
            </p:cNvSpPr>
            <p:nvPr/>
          </p:nvSpPr>
          <p:spPr bwMode="gray">
            <a:xfrm rot="5400000">
              <a:off x="494" y="1433"/>
              <a:ext cx="164" cy="346"/>
            </a:xfrm>
            <a:prstGeom prst="ellipse">
              <a:avLst/>
            </a:prstGeom>
            <a:gradFill rotWithShape="1">
              <a:gsLst>
                <a:gs pos="0">
                  <a:srgbClr val="000000"/>
                </a:gs>
                <a:gs pos="100000">
                  <a:srgbClr val="FFCC00"/>
                </a:gs>
              </a:gsLst>
              <a:lin ang="2700000" scaled="1"/>
            </a:gradFill>
            <a:ln w="9525">
              <a:noFill/>
              <a:round/>
              <a:headEnd/>
              <a:tailEnd/>
            </a:ln>
          </p:spPr>
          <p:txBody>
            <a:bodyPr wrap="none" anchor="ctr">
              <a:spAutoFit/>
            </a:bodyPr>
            <a:lstStyle/>
            <a:p>
              <a:endParaRPr lang="en-US"/>
            </a:p>
          </p:txBody>
        </p:sp>
        <p:sp>
          <p:nvSpPr>
            <p:cNvPr id="130140" name="Oval 92"/>
            <p:cNvSpPr>
              <a:spLocks noChangeArrowheads="1"/>
            </p:cNvSpPr>
            <p:nvPr/>
          </p:nvSpPr>
          <p:spPr bwMode="gray">
            <a:xfrm rot="5400000">
              <a:off x="406" y="1428"/>
              <a:ext cx="340" cy="35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p:spPr>
          <p:txBody>
            <a:bodyPr anchor="ctr">
              <a:spAutoFit/>
            </a:bodyPr>
            <a:lstStyle/>
            <a:p>
              <a:pPr fontAlgn="auto">
                <a:spcBef>
                  <a:spcPts val="0"/>
                </a:spcBef>
                <a:spcAft>
                  <a:spcPts val="0"/>
                </a:spcAft>
                <a:defRPr/>
              </a:pPr>
              <a:endParaRPr lang="en-US">
                <a:latin typeface="Arial" pitchFamily="34" charset="0"/>
                <a:cs typeface="Arial" pitchFamily="34" charset="0"/>
              </a:endParaRPr>
            </a:p>
          </p:txBody>
        </p:sp>
        <p:sp>
          <p:nvSpPr>
            <p:cNvPr id="1082" name="Oval 93"/>
            <p:cNvSpPr>
              <a:spLocks noChangeArrowheads="1"/>
            </p:cNvSpPr>
            <p:nvPr/>
          </p:nvSpPr>
          <p:spPr bwMode="gray">
            <a:xfrm rot="5400000">
              <a:off x="406" y="1428"/>
              <a:ext cx="340" cy="354"/>
            </a:xfrm>
            <a:prstGeom prst="ellipse">
              <a:avLst/>
            </a:prstGeom>
            <a:gradFill rotWithShape="1">
              <a:gsLst>
                <a:gs pos="0">
                  <a:srgbClr val="FFCC00"/>
                </a:gs>
                <a:gs pos="100000">
                  <a:srgbClr val="7C6300"/>
                </a:gs>
              </a:gsLst>
              <a:lin ang="2700000" scaled="1"/>
            </a:gradFill>
            <a:ln w="9525">
              <a:noFill/>
              <a:round/>
              <a:headEnd/>
              <a:tailEnd/>
            </a:ln>
          </p:spPr>
          <p:txBody>
            <a:bodyPr anchor="ctr">
              <a:spAutoFit/>
            </a:bodyPr>
            <a:lstStyle/>
            <a:p>
              <a:endParaRPr lang="en-US"/>
            </a:p>
          </p:txBody>
        </p:sp>
      </p:grpSp>
      <p:sp>
        <p:nvSpPr>
          <p:cNvPr id="130142" name="Text Box 94"/>
          <p:cNvSpPr txBox="1">
            <a:spLocks noChangeArrowheads="1"/>
          </p:cNvSpPr>
          <p:nvPr/>
        </p:nvSpPr>
        <p:spPr bwMode="auto">
          <a:xfrm>
            <a:off x="228600" y="3048000"/>
            <a:ext cx="914400" cy="823913"/>
          </a:xfrm>
          <a:prstGeom prst="rect">
            <a:avLst/>
          </a:prstGeom>
          <a:noFill/>
          <a:ln w="9525">
            <a:noFill/>
            <a:miter lim="800000"/>
            <a:headEnd/>
            <a:tailEnd/>
          </a:ln>
        </p:spPr>
        <p:txBody>
          <a:bodyPr>
            <a:spAutoFit/>
          </a:bodyPr>
          <a:lstStyle/>
          <a:p>
            <a:pPr>
              <a:spcBef>
                <a:spcPct val="50000"/>
              </a:spcBef>
            </a:pPr>
            <a:r>
              <a:rPr lang="en-US" sz="4800">
                <a:solidFill>
                  <a:srgbClr val="FF0066"/>
                </a:solidFill>
                <a:sym typeface="Wingdings" pitchFamily="2" charset="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30082">
                                            <p:bg/>
                                          </p:spTgt>
                                        </p:tgtEl>
                                        <p:attrNameLst>
                                          <p:attrName>style.visibility</p:attrName>
                                        </p:attrNameLst>
                                      </p:cBhvr>
                                      <p:to>
                                        <p:strVal val="visible"/>
                                      </p:to>
                                    </p:set>
                                    <p:anim calcmode="discrete" valueType="clr">
                                      <p:cBhvr override="childStyle">
                                        <p:cTn id="7" dur="80"/>
                                        <p:tgtEl>
                                          <p:spTgt spid="130082">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0082">
                                            <p:bg/>
                                          </p:spTgt>
                                        </p:tgtEl>
                                        <p:attrNameLst>
                                          <p:attrName>fillcolor</p:attrName>
                                        </p:attrNameLst>
                                      </p:cBhvr>
                                      <p:tavLst>
                                        <p:tav tm="0">
                                          <p:val>
                                            <p:clrVal>
                                              <a:schemeClr val="accent2"/>
                                            </p:clrVal>
                                          </p:val>
                                        </p:tav>
                                        <p:tav tm="50000">
                                          <p:val>
                                            <p:clrVal>
                                              <a:schemeClr val="hlink"/>
                                            </p:clrVal>
                                          </p:val>
                                        </p:tav>
                                      </p:tavLst>
                                    </p:anim>
                                    <p:set>
                                      <p:cBhvr>
                                        <p:cTn id="9" dur="80"/>
                                        <p:tgtEl>
                                          <p:spTgt spid="130082">
                                            <p:bg/>
                                          </p:spTgt>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3" name="suction.wav"/>
                                        </p:tgtEl>
                                      </p:cMediaNode>
                                    </p:audio>
                                  </p:subTnLst>
                                </p:cTn>
                              </p:par>
                              <p:par>
                                <p:cTn id="10" presetID="23" presetClass="entr" presetSubtype="16" fill="hold" nodeType="withEffect">
                                  <p:stCondLst>
                                    <p:cond delay="0"/>
                                  </p:stCondLst>
                                  <p:childTnLst>
                                    <p:set>
                                      <p:cBhvr>
                                        <p:cTn id="11" dur="1" fill="hold">
                                          <p:stCondLst>
                                            <p:cond delay="0"/>
                                          </p:stCondLst>
                                        </p:cTn>
                                        <p:tgtEl>
                                          <p:spTgt spid="130082">
                                            <p:txEl>
                                              <p:pRg st="0" end="0"/>
                                            </p:txEl>
                                          </p:spTgt>
                                        </p:tgtEl>
                                        <p:attrNameLst>
                                          <p:attrName>style.visibility</p:attrName>
                                        </p:attrNameLst>
                                      </p:cBhvr>
                                      <p:to>
                                        <p:strVal val="visible"/>
                                      </p:to>
                                    </p:set>
                                    <p:anim calcmode="lin" valueType="num">
                                      <p:cBhvr>
                                        <p:cTn id="12" dur="500" fill="hold"/>
                                        <p:tgtEl>
                                          <p:spTgt spid="13008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30082">
                                            <p:txEl>
                                              <p:pRg st="0" end="0"/>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130082">
                                            <p:txEl>
                                              <p:pRg st="1" end="1"/>
                                            </p:txEl>
                                          </p:spTgt>
                                        </p:tgtEl>
                                        <p:attrNameLst>
                                          <p:attrName>style.visibility</p:attrName>
                                        </p:attrNameLst>
                                      </p:cBhvr>
                                      <p:to>
                                        <p:strVal val="visible"/>
                                      </p:to>
                                    </p:set>
                                    <p:anim calcmode="lin" valueType="num">
                                      <p:cBhvr>
                                        <p:cTn id="16" dur="500" fill="hold"/>
                                        <p:tgtEl>
                                          <p:spTgt spid="130082">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130082">
                                            <p:txEl>
                                              <p:pRg st="1" end="1"/>
                                            </p:txEl>
                                          </p:spTgt>
                                        </p:tgtEl>
                                        <p:attrNameLst>
                                          <p:attrName>ppt_h</p:attrName>
                                        </p:attrNameLst>
                                      </p:cBhvr>
                                      <p:tavLst>
                                        <p:tav tm="0">
                                          <p:val>
                                            <p:fltVal val="0"/>
                                          </p:val>
                                        </p:tav>
                                        <p:tav tm="100000">
                                          <p:val>
                                            <p:strVal val="#ppt_h"/>
                                          </p:val>
                                        </p:tav>
                                      </p:tavLst>
                                    </p:anim>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130058"/>
                                        </p:tgtEl>
                                        <p:attrNameLst>
                                          <p:attrName>style.visibility</p:attrName>
                                        </p:attrNameLst>
                                      </p:cBhvr>
                                      <p:to>
                                        <p:strVal val="visible"/>
                                      </p:to>
                                    </p:set>
                                    <p:animEffect transition="in" filter="wipe(up)">
                                      <p:cBhvr>
                                        <p:cTn id="21" dur="500"/>
                                        <p:tgtEl>
                                          <p:spTgt spid="130058"/>
                                        </p:tgtEl>
                                      </p:cBhvr>
                                    </p:animEffect>
                                  </p:childTnLst>
                                </p:cTn>
                              </p:par>
                            </p:childTnLst>
                          </p:cTn>
                        </p:par>
                        <p:par>
                          <p:cTn id="22" fill="hold" nodeType="afterGroup">
                            <p:stCondLst>
                              <p:cond delay="1000"/>
                            </p:stCondLst>
                            <p:childTnLst>
                              <p:par>
                                <p:cTn id="23" presetID="49" presetClass="entr" presetSubtype="0" decel="100000" fill="hold" nodeType="afterEffect">
                                  <p:stCondLst>
                                    <p:cond delay="0"/>
                                  </p:stCondLst>
                                  <p:childTnLst>
                                    <p:set>
                                      <p:cBhvr>
                                        <p:cTn id="24" dur="1" fill="hold">
                                          <p:stCondLst>
                                            <p:cond delay="0"/>
                                          </p:stCondLst>
                                        </p:cTn>
                                        <p:tgtEl>
                                          <p:spTgt spid="130083"/>
                                        </p:tgtEl>
                                        <p:attrNameLst>
                                          <p:attrName>style.visibility</p:attrName>
                                        </p:attrNameLst>
                                      </p:cBhvr>
                                      <p:to>
                                        <p:strVal val="visible"/>
                                      </p:to>
                                    </p:set>
                                    <p:anim calcmode="lin" valueType="num">
                                      <p:cBhvr>
                                        <p:cTn id="25" dur="500" fill="hold"/>
                                        <p:tgtEl>
                                          <p:spTgt spid="130083"/>
                                        </p:tgtEl>
                                        <p:attrNameLst>
                                          <p:attrName>ppt_w</p:attrName>
                                        </p:attrNameLst>
                                      </p:cBhvr>
                                      <p:tavLst>
                                        <p:tav tm="0">
                                          <p:val>
                                            <p:fltVal val="0"/>
                                          </p:val>
                                        </p:tav>
                                        <p:tav tm="100000">
                                          <p:val>
                                            <p:strVal val="#ppt_w"/>
                                          </p:val>
                                        </p:tav>
                                      </p:tavLst>
                                    </p:anim>
                                    <p:anim calcmode="lin" valueType="num">
                                      <p:cBhvr>
                                        <p:cTn id="26" dur="500" fill="hold"/>
                                        <p:tgtEl>
                                          <p:spTgt spid="130083"/>
                                        </p:tgtEl>
                                        <p:attrNameLst>
                                          <p:attrName>ppt_h</p:attrName>
                                        </p:attrNameLst>
                                      </p:cBhvr>
                                      <p:tavLst>
                                        <p:tav tm="0">
                                          <p:val>
                                            <p:fltVal val="0"/>
                                          </p:val>
                                        </p:tav>
                                        <p:tav tm="100000">
                                          <p:val>
                                            <p:strVal val="#ppt_h"/>
                                          </p:val>
                                        </p:tav>
                                      </p:tavLst>
                                    </p:anim>
                                    <p:anim calcmode="lin" valueType="num">
                                      <p:cBhvr>
                                        <p:cTn id="27" dur="500" fill="hold"/>
                                        <p:tgtEl>
                                          <p:spTgt spid="130083"/>
                                        </p:tgtEl>
                                        <p:attrNameLst>
                                          <p:attrName>style.rotation</p:attrName>
                                        </p:attrNameLst>
                                      </p:cBhvr>
                                      <p:tavLst>
                                        <p:tav tm="0">
                                          <p:val>
                                            <p:fltVal val="360"/>
                                          </p:val>
                                        </p:tav>
                                        <p:tav tm="100000">
                                          <p:val>
                                            <p:fltVal val="0"/>
                                          </p:val>
                                        </p:tav>
                                      </p:tavLst>
                                    </p:anim>
                                    <p:animEffect transition="in" filter="fade">
                                      <p:cBhvr>
                                        <p:cTn id="28" dur="500"/>
                                        <p:tgtEl>
                                          <p:spTgt spid="130083"/>
                                        </p:tgtEl>
                                      </p:cBhvr>
                                    </p:animEffect>
                                  </p:childTnLst>
                                </p:cTn>
                              </p:par>
                            </p:childTnLst>
                          </p:cTn>
                        </p:par>
                        <p:par>
                          <p:cTn id="29" fill="hold" nodeType="afterGroup">
                            <p:stCondLst>
                              <p:cond delay="1500"/>
                            </p:stCondLst>
                            <p:childTnLst>
                              <p:par>
                                <p:cTn id="30" presetID="17" presetClass="entr" presetSubtype="8" fill="hold" nodeType="afterEffect">
                                  <p:stCondLst>
                                    <p:cond delay="0"/>
                                  </p:stCondLst>
                                  <p:childTnLst>
                                    <p:set>
                                      <p:cBhvr>
                                        <p:cTn id="31" dur="1" fill="hold">
                                          <p:stCondLst>
                                            <p:cond delay="0"/>
                                          </p:stCondLst>
                                        </p:cTn>
                                        <p:tgtEl>
                                          <p:spTgt spid="130053"/>
                                        </p:tgtEl>
                                        <p:attrNameLst>
                                          <p:attrName>style.visibility</p:attrName>
                                        </p:attrNameLst>
                                      </p:cBhvr>
                                      <p:to>
                                        <p:strVal val="visible"/>
                                      </p:to>
                                    </p:set>
                                    <p:anim calcmode="lin" valueType="num">
                                      <p:cBhvr>
                                        <p:cTn id="32" dur="500" fill="hold"/>
                                        <p:tgtEl>
                                          <p:spTgt spid="130053"/>
                                        </p:tgtEl>
                                        <p:attrNameLst>
                                          <p:attrName>ppt_x</p:attrName>
                                        </p:attrNameLst>
                                      </p:cBhvr>
                                      <p:tavLst>
                                        <p:tav tm="0">
                                          <p:val>
                                            <p:strVal val="#ppt_x-#ppt_w/2"/>
                                          </p:val>
                                        </p:tav>
                                        <p:tav tm="100000">
                                          <p:val>
                                            <p:strVal val="#ppt_x"/>
                                          </p:val>
                                        </p:tav>
                                      </p:tavLst>
                                    </p:anim>
                                    <p:anim calcmode="lin" valueType="num">
                                      <p:cBhvr>
                                        <p:cTn id="33" dur="500" fill="hold"/>
                                        <p:tgtEl>
                                          <p:spTgt spid="130053"/>
                                        </p:tgtEl>
                                        <p:attrNameLst>
                                          <p:attrName>ppt_y</p:attrName>
                                        </p:attrNameLst>
                                      </p:cBhvr>
                                      <p:tavLst>
                                        <p:tav tm="0">
                                          <p:val>
                                            <p:strVal val="#ppt_y"/>
                                          </p:val>
                                        </p:tav>
                                        <p:tav tm="100000">
                                          <p:val>
                                            <p:strVal val="#ppt_y"/>
                                          </p:val>
                                        </p:tav>
                                      </p:tavLst>
                                    </p:anim>
                                    <p:anim calcmode="lin" valueType="num">
                                      <p:cBhvr>
                                        <p:cTn id="34" dur="500" fill="hold"/>
                                        <p:tgtEl>
                                          <p:spTgt spid="130053"/>
                                        </p:tgtEl>
                                        <p:attrNameLst>
                                          <p:attrName>ppt_w</p:attrName>
                                        </p:attrNameLst>
                                      </p:cBhvr>
                                      <p:tavLst>
                                        <p:tav tm="0">
                                          <p:val>
                                            <p:fltVal val="0"/>
                                          </p:val>
                                        </p:tav>
                                        <p:tav tm="100000">
                                          <p:val>
                                            <p:strVal val="#ppt_w"/>
                                          </p:val>
                                        </p:tav>
                                      </p:tavLst>
                                    </p:anim>
                                    <p:anim calcmode="lin" valueType="num">
                                      <p:cBhvr>
                                        <p:cTn id="35" dur="500" fill="hold"/>
                                        <p:tgtEl>
                                          <p:spTgt spid="130053"/>
                                        </p:tgtEl>
                                        <p:attrNameLst>
                                          <p:attrName>ppt_h</p:attrName>
                                        </p:attrNameLst>
                                      </p:cBhvr>
                                      <p:tavLst>
                                        <p:tav tm="0">
                                          <p:val>
                                            <p:strVal val="#ppt_h"/>
                                          </p:val>
                                        </p:tav>
                                        <p:tav tm="100000">
                                          <p:val>
                                            <p:strVal val="#ppt_h"/>
                                          </p:val>
                                        </p:tav>
                                      </p:tavLst>
                                    </p:anim>
                                  </p:childTnLst>
                                </p:cTn>
                              </p:par>
                            </p:childTnLst>
                          </p:cTn>
                        </p:par>
                        <p:par>
                          <p:cTn id="36" fill="hold" nodeType="afterGroup">
                            <p:stCondLst>
                              <p:cond delay="2000"/>
                            </p:stCondLst>
                            <p:childTnLst>
                              <p:par>
                                <p:cTn id="37" presetID="49" presetClass="entr" presetSubtype="0" decel="100000" fill="hold" nodeType="afterEffect">
                                  <p:stCondLst>
                                    <p:cond delay="0"/>
                                  </p:stCondLst>
                                  <p:childTnLst>
                                    <p:set>
                                      <p:cBhvr>
                                        <p:cTn id="38" dur="1" fill="hold">
                                          <p:stCondLst>
                                            <p:cond delay="0"/>
                                          </p:stCondLst>
                                        </p:cTn>
                                        <p:tgtEl>
                                          <p:spTgt spid="130102"/>
                                        </p:tgtEl>
                                        <p:attrNameLst>
                                          <p:attrName>style.visibility</p:attrName>
                                        </p:attrNameLst>
                                      </p:cBhvr>
                                      <p:to>
                                        <p:strVal val="visible"/>
                                      </p:to>
                                    </p:set>
                                    <p:anim calcmode="lin" valueType="num">
                                      <p:cBhvr>
                                        <p:cTn id="39" dur="500" fill="hold"/>
                                        <p:tgtEl>
                                          <p:spTgt spid="130102"/>
                                        </p:tgtEl>
                                        <p:attrNameLst>
                                          <p:attrName>ppt_w</p:attrName>
                                        </p:attrNameLst>
                                      </p:cBhvr>
                                      <p:tavLst>
                                        <p:tav tm="0">
                                          <p:val>
                                            <p:fltVal val="0"/>
                                          </p:val>
                                        </p:tav>
                                        <p:tav tm="100000">
                                          <p:val>
                                            <p:strVal val="#ppt_w"/>
                                          </p:val>
                                        </p:tav>
                                      </p:tavLst>
                                    </p:anim>
                                    <p:anim calcmode="lin" valueType="num">
                                      <p:cBhvr>
                                        <p:cTn id="40" dur="500" fill="hold"/>
                                        <p:tgtEl>
                                          <p:spTgt spid="130102"/>
                                        </p:tgtEl>
                                        <p:attrNameLst>
                                          <p:attrName>ppt_h</p:attrName>
                                        </p:attrNameLst>
                                      </p:cBhvr>
                                      <p:tavLst>
                                        <p:tav tm="0">
                                          <p:val>
                                            <p:fltVal val="0"/>
                                          </p:val>
                                        </p:tav>
                                        <p:tav tm="100000">
                                          <p:val>
                                            <p:strVal val="#ppt_h"/>
                                          </p:val>
                                        </p:tav>
                                      </p:tavLst>
                                    </p:anim>
                                    <p:anim calcmode="lin" valueType="num">
                                      <p:cBhvr>
                                        <p:cTn id="41" dur="500" fill="hold"/>
                                        <p:tgtEl>
                                          <p:spTgt spid="130102"/>
                                        </p:tgtEl>
                                        <p:attrNameLst>
                                          <p:attrName>style.rotation</p:attrName>
                                        </p:attrNameLst>
                                      </p:cBhvr>
                                      <p:tavLst>
                                        <p:tav tm="0">
                                          <p:val>
                                            <p:fltVal val="360"/>
                                          </p:val>
                                        </p:tav>
                                        <p:tav tm="100000">
                                          <p:val>
                                            <p:fltVal val="0"/>
                                          </p:val>
                                        </p:tav>
                                      </p:tavLst>
                                    </p:anim>
                                    <p:animEffect transition="in" filter="fade">
                                      <p:cBhvr>
                                        <p:cTn id="42" dur="500"/>
                                        <p:tgtEl>
                                          <p:spTgt spid="130102"/>
                                        </p:tgtEl>
                                      </p:cBhvr>
                                    </p:animEffect>
                                  </p:childTnLst>
                                </p:cTn>
                              </p:par>
                            </p:childTnLst>
                          </p:cTn>
                        </p:par>
                        <p:par>
                          <p:cTn id="43" fill="hold" nodeType="afterGroup">
                            <p:stCondLst>
                              <p:cond delay="2500"/>
                            </p:stCondLst>
                            <p:childTnLst>
                              <p:par>
                                <p:cTn id="44" presetID="17" presetClass="entr" presetSubtype="8" fill="hold" nodeType="afterEffect">
                                  <p:stCondLst>
                                    <p:cond delay="0"/>
                                  </p:stCondLst>
                                  <p:childTnLst>
                                    <p:set>
                                      <p:cBhvr>
                                        <p:cTn id="45" dur="1" fill="hold">
                                          <p:stCondLst>
                                            <p:cond delay="0"/>
                                          </p:stCondLst>
                                        </p:cTn>
                                        <p:tgtEl>
                                          <p:spTgt spid="130097"/>
                                        </p:tgtEl>
                                        <p:attrNameLst>
                                          <p:attrName>style.visibility</p:attrName>
                                        </p:attrNameLst>
                                      </p:cBhvr>
                                      <p:to>
                                        <p:strVal val="visible"/>
                                      </p:to>
                                    </p:set>
                                    <p:anim calcmode="lin" valueType="num">
                                      <p:cBhvr>
                                        <p:cTn id="46" dur="500" fill="hold"/>
                                        <p:tgtEl>
                                          <p:spTgt spid="130097"/>
                                        </p:tgtEl>
                                        <p:attrNameLst>
                                          <p:attrName>ppt_x</p:attrName>
                                        </p:attrNameLst>
                                      </p:cBhvr>
                                      <p:tavLst>
                                        <p:tav tm="0">
                                          <p:val>
                                            <p:strVal val="#ppt_x-#ppt_w/2"/>
                                          </p:val>
                                        </p:tav>
                                        <p:tav tm="100000">
                                          <p:val>
                                            <p:strVal val="#ppt_x"/>
                                          </p:val>
                                        </p:tav>
                                      </p:tavLst>
                                    </p:anim>
                                    <p:anim calcmode="lin" valueType="num">
                                      <p:cBhvr>
                                        <p:cTn id="47" dur="500" fill="hold"/>
                                        <p:tgtEl>
                                          <p:spTgt spid="130097"/>
                                        </p:tgtEl>
                                        <p:attrNameLst>
                                          <p:attrName>ppt_y</p:attrName>
                                        </p:attrNameLst>
                                      </p:cBhvr>
                                      <p:tavLst>
                                        <p:tav tm="0">
                                          <p:val>
                                            <p:strVal val="#ppt_y"/>
                                          </p:val>
                                        </p:tav>
                                        <p:tav tm="100000">
                                          <p:val>
                                            <p:strVal val="#ppt_y"/>
                                          </p:val>
                                        </p:tav>
                                      </p:tavLst>
                                    </p:anim>
                                    <p:anim calcmode="lin" valueType="num">
                                      <p:cBhvr>
                                        <p:cTn id="48" dur="500" fill="hold"/>
                                        <p:tgtEl>
                                          <p:spTgt spid="130097"/>
                                        </p:tgtEl>
                                        <p:attrNameLst>
                                          <p:attrName>ppt_w</p:attrName>
                                        </p:attrNameLst>
                                      </p:cBhvr>
                                      <p:tavLst>
                                        <p:tav tm="0">
                                          <p:val>
                                            <p:fltVal val="0"/>
                                          </p:val>
                                        </p:tav>
                                        <p:tav tm="100000">
                                          <p:val>
                                            <p:strVal val="#ppt_w"/>
                                          </p:val>
                                        </p:tav>
                                      </p:tavLst>
                                    </p:anim>
                                    <p:anim calcmode="lin" valueType="num">
                                      <p:cBhvr>
                                        <p:cTn id="49" dur="500" fill="hold"/>
                                        <p:tgtEl>
                                          <p:spTgt spid="130097"/>
                                        </p:tgtEl>
                                        <p:attrNameLst>
                                          <p:attrName>ppt_h</p:attrName>
                                        </p:attrNameLst>
                                      </p:cBhvr>
                                      <p:tavLst>
                                        <p:tav tm="0">
                                          <p:val>
                                            <p:strVal val="#ppt_h"/>
                                          </p:val>
                                        </p:tav>
                                        <p:tav tm="100000">
                                          <p:val>
                                            <p:strVal val="#ppt_h"/>
                                          </p:val>
                                        </p:tav>
                                      </p:tavLst>
                                    </p:anim>
                                  </p:childTnLst>
                                </p:cTn>
                              </p:par>
                            </p:childTnLst>
                          </p:cTn>
                        </p:par>
                        <p:par>
                          <p:cTn id="50" fill="hold" nodeType="afterGroup">
                            <p:stCondLst>
                              <p:cond delay="3000"/>
                            </p:stCondLst>
                            <p:childTnLst>
                              <p:par>
                                <p:cTn id="51" presetID="49" presetClass="entr" presetSubtype="0" decel="100000" fill="hold" nodeType="afterEffect">
                                  <p:stCondLst>
                                    <p:cond delay="0"/>
                                  </p:stCondLst>
                                  <p:childTnLst>
                                    <p:set>
                                      <p:cBhvr>
                                        <p:cTn id="52" dur="1" fill="hold">
                                          <p:stCondLst>
                                            <p:cond delay="0"/>
                                          </p:stCondLst>
                                        </p:cTn>
                                        <p:tgtEl>
                                          <p:spTgt spid="130117"/>
                                        </p:tgtEl>
                                        <p:attrNameLst>
                                          <p:attrName>style.visibility</p:attrName>
                                        </p:attrNameLst>
                                      </p:cBhvr>
                                      <p:to>
                                        <p:strVal val="visible"/>
                                      </p:to>
                                    </p:set>
                                    <p:anim calcmode="lin" valueType="num">
                                      <p:cBhvr>
                                        <p:cTn id="53" dur="500" fill="hold"/>
                                        <p:tgtEl>
                                          <p:spTgt spid="130117"/>
                                        </p:tgtEl>
                                        <p:attrNameLst>
                                          <p:attrName>ppt_w</p:attrName>
                                        </p:attrNameLst>
                                      </p:cBhvr>
                                      <p:tavLst>
                                        <p:tav tm="0">
                                          <p:val>
                                            <p:fltVal val="0"/>
                                          </p:val>
                                        </p:tav>
                                        <p:tav tm="100000">
                                          <p:val>
                                            <p:strVal val="#ppt_w"/>
                                          </p:val>
                                        </p:tav>
                                      </p:tavLst>
                                    </p:anim>
                                    <p:anim calcmode="lin" valueType="num">
                                      <p:cBhvr>
                                        <p:cTn id="54" dur="500" fill="hold"/>
                                        <p:tgtEl>
                                          <p:spTgt spid="130117"/>
                                        </p:tgtEl>
                                        <p:attrNameLst>
                                          <p:attrName>ppt_h</p:attrName>
                                        </p:attrNameLst>
                                      </p:cBhvr>
                                      <p:tavLst>
                                        <p:tav tm="0">
                                          <p:val>
                                            <p:fltVal val="0"/>
                                          </p:val>
                                        </p:tav>
                                        <p:tav tm="100000">
                                          <p:val>
                                            <p:strVal val="#ppt_h"/>
                                          </p:val>
                                        </p:tav>
                                      </p:tavLst>
                                    </p:anim>
                                    <p:anim calcmode="lin" valueType="num">
                                      <p:cBhvr>
                                        <p:cTn id="55" dur="500" fill="hold"/>
                                        <p:tgtEl>
                                          <p:spTgt spid="130117"/>
                                        </p:tgtEl>
                                        <p:attrNameLst>
                                          <p:attrName>style.rotation</p:attrName>
                                        </p:attrNameLst>
                                      </p:cBhvr>
                                      <p:tavLst>
                                        <p:tav tm="0">
                                          <p:val>
                                            <p:fltVal val="360"/>
                                          </p:val>
                                        </p:tav>
                                        <p:tav tm="100000">
                                          <p:val>
                                            <p:fltVal val="0"/>
                                          </p:val>
                                        </p:tav>
                                      </p:tavLst>
                                    </p:anim>
                                    <p:animEffect transition="in" filter="fade">
                                      <p:cBhvr>
                                        <p:cTn id="56" dur="500"/>
                                        <p:tgtEl>
                                          <p:spTgt spid="130117"/>
                                        </p:tgtEl>
                                      </p:cBhvr>
                                    </p:animEffect>
                                  </p:childTnLst>
                                </p:cTn>
                              </p:par>
                            </p:childTnLst>
                          </p:cTn>
                        </p:par>
                        <p:par>
                          <p:cTn id="57" fill="hold" nodeType="afterGroup">
                            <p:stCondLst>
                              <p:cond delay="3500"/>
                            </p:stCondLst>
                            <p:childTnLst>
                              <p:par>
                                <p:cTn id="58" presetID="17" presetClass="entr" presetSubtype="8" fill="hold" nodeType="afterEffect">
                                  <p:stCondLst>
                                    <p:cond delay="0"/>
                                  </p:stCondLst>
                                  <p:childTnLst>
                                    <p:set>
                                      <p:cBhvr>
                                        <p:cTn id="59" dur="1" fill="hold">
                                          <p:stCondLst>
                                            <p:cond delay="0"/>
                                          </p:stCondLst>
                                        </p:cTn>
                                        <p:tgtEl>
                                          <p:spTgt spid="130112"/>
                                        </p:tgtEl>
                                        <p:attrNameLst>
                                          <p:attrName>style.visibility</p:attrName>
                                        </p:attrNameLst>
                                      </p:cBhvr>
                                      <p:to>
                                        <p:strVal val="visible"/>
                                      </p:to>
                                    </p:set>
                                    <p:anim calcmode="lin" valueType="num">
                                      <p:cBhvr>
                                        <p:cTn id="60" dur="500" fill="hold"/>
                                        <p:tgtEl>
                                          <p:spTgt spid="130112"/>
                                        </p:tgtEl>
                                        <p:attrNameLst>
                                          <p:attrName>ppt_x</p:attrName>
                                        </p:attrNameLst>
                                      </p:cBhvr>
                                      <p:tavLst>
                                        <p:tav tm="0">
                                          <p:val>
                                            <p:strVal val="#ppt_x-#ppt_w/2"/>
                                          </p:val>
                                        </p:tav>
                                        <p:tav tm="100000">
                                          <p:val>
                                            <p:strVal val="#ppt_x"/>
                                          </p:val>
                                        </p:tav>
                                      </p:tavLst>
                                    </p:anim>
                                    <p:anim calcmode="lin" valueType="num">
                                      <p:cBhvr>
                                        <p:cTn id="61" dur="500" fill="hold"/>
                                        <p:tgtEl>
                                          <p:spTgt spid="130112"/>
                                        </p:tgtEl>
                                        <p:attrNameLst>
                                          <p:attrName>ppt_y</p:attrName>
                                        </p:attrNameLst>
                                      </p:cBhvr>
                                      <p:tavLst>
                                        <p:tav tm="0">
                                          <p:val>
                                            <p:strVal val="#ppt_y"/>
                                          </p:val>
                                        </p:tav>
                                        <p:tav tm="100000">
                                          <p:val>
                                            <p:strVal val="#ppt_y"/>
                                          </p:val>
                                        </p:tav>
                                      </p:tavLst>
                                    </p:anim>
                                    <p:anim calcmode="lin" valueType="num">
                                      <p:cBhvr>
                                        <p:cTn id="62" dur="500" fill="hold"/>
                                        <p:tgtEl>
                                          <p:spTgt spid="130112"/>
                                        </p:tgtEl>
                                        <p:attrNameLst>
                                          <p:attrName>ppt_w</p:attrName>
                                        </p:attrNameLst>
                                      </p:cBhvr>
                                      <p:tavLst>
                                        <p:tav tm="0">
                                          <p:val>
                                            <p:fltVal val="0"/>
                                          </p:val>
                                        </p:tav>
                                        <p:tav tm="100000">
                                          <p:val>
                                            <p:strVal val="#ppt_w"/>
                                          </p:val>
                                        </p:tav>
                                      </p:tavLst>
                                    </p:anim>
                                    <p:anim calcmode="lin" valueType="num">
                                      <p:cBhvr>
                                        <p:cTn id="63" dur="500" fill="hold"/>
                                        <p:tgtEl>
                                          <p:spTgt spid="130112"/>
                                        </p:tgtEl>
                                        <p:attrNameLst>
                                          <p:attrName>ppt_h</p:attrName>
                                        </p:attrNameLst>
                                      </p:cBhvr>
                                      <p:tavLst>
                                        <p:tav tm="0">
                                          <p:val>
                                            <p:strVal val="#ppt_h"/>
                                          </p:val>
                                        </p:tav>
                                        <p:tav tm="100000">
                                          <p:val>
                                            <p:strVal val="#ppt_h"/>
                                          </p:val>
                                        </p:tav>
                                      </p:tavLst>
                                    </p:anim>
                                  </p:childTnLst>
                                </p:cTn>
                              </p:par>
                            </p:childTnLst>
                          </p:cTn>
                        </p:par>
                        <p:par>
                          <p:cTn id="64" fill="hold" nodeType="afterGroup">
                            <p:stCondLst>
                              <p:cond delay="4000"/>
                            </p:stCondLst>
                            <p:childTnLst>
                              <p:par>
                                <p:cTn id="65" presetID="49" presetClass="entr" presetSubtype="0" decel="100000" fill="hold" nodeType="afterEffect">
                                  <p:stCondLst>
                                    <p:cond delay="0"/>
                                  </p:stCondLst>
                                  <p:childTnLst>
                                    <p:set>
                                      <p:cBhvr>
                                        <p:cTn id="66" dur="1" fill="hold">
                                          <p:stCondLst>
                                            <p:cond delay="0"/>
                                          </p:stCondLst>
                                        </p:cTn>
                                        <p:tgtEl>
                                          <p:spTgt spid="130132"/>
                                        </p:tgtEl>
                                        <p:attrNameLst>
                                          <p:attrName>style.visibility</p:attrName>
                                        </p:attrNameLst>
                                      </p:cBhvr>
                                      <p:to>
                                        <p:strVal val="visible"/>
                                      </p:to>
                                    </p:set>
                                    <p:anim calcmode="lin" valueType="num">
                                      <p:cBhvr>
                                        <p:cTn id="67" dur="500" fill="hold"/>
                                        <p:tgtEl>
                                          <p:spTgt spid="130132"/>
                                        </p:tgtEl>
                                        <p:attrNameLst>
                                          <p:attrName>ppt_w</p:attrName>
                                        </p:attrNameLst>
                                      </p:cBhvr>
                                      <p:tavLst>
                                        <p:tav tm="0">
                                          <p:val>
                                            <p:fltVal val="0"/>
                                          </p:val>
                                        </p:tav>
                                        <p:tav tm="100000">
                                          <p:val>
                                            <p:strVal val="#ppt_w"/>
                                          </p:val>
                                        </p:tav>
                                      </p:tavLst>
                                    </p:anim>
                                    <p:anim calcmode="lin" valueType="num">
                                      <p:cBhvr>
                                        <p:cTn id="68" dur="500" fill="hold"/>
                                        <p:tgtEl>
                                          <p:spTgt spid="130132"/>
                                        </p:tgtEl>
                                        <p:attrNameLst>
                                          <p:attrName>ppt_h</p:attrName>
                                        </p:attrNameLst>
                                      </p:cBhvr>
                                      <p:tavLst>
                                        <p:tav tm="0">
                                          <p:val>
                                            <p:fltVal val="0"/>
                                          </p:val>
                                        </p:tav>
                                        <p:tav tm="100000">
                                          <p:val>
                                            <p:strVal val="#ppt_h"/>
                                          </p:val>
                                        </p:tav>
                                      </p:tavLst>
                                    </p:anim>
                                    <p:anim calcmode="lin" valueType="num">
                                      <p:cBhvr>
                                        <p:cTn id="69" dur="500" fill="hold"/>
                                        <p:tgtEl>
                                          <p:spTgt spid="130132"/>
                                        </p:tgtEl>
                                        <p:attrNameLst>
                                          <p:attrName>style.rotation</p:attrName>
                                        </p:attrNameLst>
                                      </p:cBhvr>
                                      <p:tavLst>
                                        <p:tav tm="0">
                                          <p:val>
                                            <p:fltVal val="360"/>
                                          </p:val>
                                        </p:tav>
                                        <p:tav tm="100000">
                                          <p:val>
                                            <p:fltVal val="0"/>
                                          </p:val>
                                        </p:tav>
                                      </p:tavLst>
                                    </p:anim>
                                    <p:animEffect transition="in" filter="fade">
                                      <p:cBhvr>
                                        <p:cTn id="70" dur="500"/>
                                        <p:tgtEl>
                                          <p:spTgt spid="130132"/>
                                        </p:tgtEl>
                                      </p:cBhvr>
                                    </p:animEffect>
                                  </p:childTnLst>
                                </p:cTn>
                              </p:par>
                            </p:childTnLst>
                          </p:cTn>
                        </p:par>
                        <p:par>
                          <p:cTn id="71" fill="hold" nodeType="afterGroup">
                            <p:stCondLst>
                              <p:cond delay="4500"/>
                            </p:stCondLst>
                            <p:childTnLst>
                              <p:par>
                                <p:cTn id="72" presetID="17" presetClass="entr" presetSubtype="8" fill="hold" nodeType="afterEffect">
                                  <p:stCondLst>
                                    <p:cond delay="0"/>
                                  </p:stCondLst>
                                  <p:childTnLst>
                                    <p:set>
                                      <p:cBhvr>
                                        <p:cTn id="73" dur="1" fill="hold">
                                          <p:stCondLst>
                                            <p:cond delay="0"/>
                                          </p:stCondLst>
                                        </p:cTn>
                                        <p:tgtEl>
                                          <p:spTgt spid="130127"/>
                                        </p:tgtEl>
                                        <p:attrNameLst>
                                          <p:attrName>style.visibility</p:attrName>
                                        </p:attrNameLst>
                                      </p:cBhvr>
                                      <p:to>
                                        <p:strVal val="visible"/>
                                      </p:to>
                                    </p:set>
                                    <p:anim calcmode="lin" valueType="num">
                                      <p:cBhvr>
                                        <p:cTn id="74" dur="500" fill="hold"/>
                                        <p:tgtEl>
                                          <p:spTgt spid="130127"/>
                                        </p:tgtEl>
                                        <p:attrNameLst>
                                          <p:attrName>ppt_x</p:attrName>
                                        </p:attrNameLst>
                                      </p:cBhvr>
                                      <p:tavLst>
                                        <p:tav tm="0">
                                          <p:val>
                                            <p:strVal val="#ppt_x-#ppt_w/2"/>
                                          </p:val>
                                        </p:tav>
                                        <p:tav tm="100000">
                                          <p:val>
                                            <p:strVal val="#ppt_x"/>
                                          </p:val>
                                        </p:tav>
                                      </p:tavLst>
                                    </p:anim>
                                    <p:anim calcmode="lin" valueType="num">
                                      <p:cBhvr>
                                        <p:cTn id="75" dur="500" fill="hold"/>
                                        <p:tgtEl>
                                          <p:spTgt spid="130127"/>
                                        </p:tgtEl>
                                        <p:attrNameLst>
                                          <p:attrName>ppt_y</p:attrName>
                                        </p:attrNameLst>
                                      </p:cBhvr>
                                      <p:tavLst>
                                        <p:tav tm="0">
                                          <p:val>
                                            <p:strVal val="#ppt_y"/>
                                          </p:val>
                                        </p:tav>
                                        <p:tav tm="100000">
                                          <p:val>
                                            <p:strVal val="#ppt_y"/>
                                          </p:val>
                                        </p:tav>
                                      </p:tavLst>
                                    </p:anim>
                                    <p:anim calcmode="lin" valueType="num">
                                      <p:cBhvr>
                                        <p:cTn id="76" dur="500" fill="hold"/>
                                        <p:tgtEl>
                                          <p:spTgt spid="130127"/>
                                        </p:tgtEl>
                                        <p:attrNameLst>
                                          <p:attrName>ppt_w</p:attrName>
                                        </p:attrNameLst>
                                      </p:cBhvr>
                                      <p:tavLst>
                                        <p:tav tm="0">
                                          <p:val>
                                            <p:fltVal val="0"/>
                                          </p:val>
                                        </p:tav>
                                        <p:tav tm="100000">
                                          <p:val>
                                            <p:strVal val="#ppt_w"/>
                                          </p:val>
                                        </p:tav>
                                      </p:tavLst>
                                    </p:anim>
                                    <p:anim calcmode="lin" valueType="num">
                                      <p:cBhvr>
                                        <p:cTn id="77" dur="500" fill="hold"/>
                                        <p:tgtEl>
                                          <p:spTgt spid="130127"/>
                                        </p:tgtEl>
                                        <p:attrNameLst>
                                          <p:attrName>ppt_h</p:attrName>
                                        </p:attrNameLst>
                                      </p:cBhvr>
                                      <p:tavLst>
                                        <p:tav tm="0">
                                          <p:val>
                                            <p:strVal val="#ppt_h"/>
                                          </p:val>
                                        </p:tav>
                                        <p:tav tm="100000">
                                          <p:val>
                                            <p:strVal val="#ppt_h"/>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130142"/>
                                        </p:tgtEl>
                                        <p:attrNameLst>
                                          <p:attrName>style.visibility</p:attrName>
                                        </p:attrNameLst>
                                      </p:cBhvr>
                                      <p:to>
                                        <p:strVal val="visible"/>
                                      </p:to>
                                    </p:set>
                                    <p:animEffect transition="in" filter="checkerboard(across)">
                                      <p:cBhvr>
                                        <p:cTn id="82" dur="500"/>
                                        <p:tgtEl>
                                          <p:spTgt spid="130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82" grpId="0" build="allAtOnce" animBg="1"/>
      <p:bldP spid="1301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3" name="Group 3"/>
          <p:cNvGrpSpPr>
            <a:grpSpLocks/>
          </p:cNvGrpSpPr>
          <p:nvPr/>
        </p:nvGrpSpPr>
        <p:grpSpPr bwMode="auto">
          <a:xfrm>
            <a:off x="2624138" y="4792663"/>
            <a:ext cx="1981200" cy="914400"/>
            <a:chOff x="1344" y="2762"/>
            <a:chExt cx="1248" cy="576"/>
          </a:xfrm>
        </p:grpSpPr>
        <p:grpSp>
          <p:nvGrpSpPr>
            <p:cNvPr id="18461" name="Group 4"/>
            <p:cNvGrpSpPr>
              <a:grpSpLocks/>
            </p:cNvGrpSpPr>
            <p:nvPr/>
          </p:nvGrpSpPr>
          <p:grpSpPr bwMode="auto">
            <a:xfrm>
              <a:off x="1488" y="2844"/>
              <a:ext cx="960" cy="288"/>
              <a:chOff x="912" y="1872"/>
              <a:chExt cx="816" cy="152"/>
            </a:xfrm>
          </p:grpSpPr>
          <p:sp>
            <p:nvSpPr>
              <p:cNvPr id="18467" name="Rectangle 5"/>
              <p:cNvSpPr>
                <a:spLocks noChangeArrowheads="1"/>
              </p:cNvSpPr>
              <p:nvPr/>
            </p:nvSpPr>
            <p:spPr bwMode="auto">
              <a:xfrm rot="10800000">
                <a:off x="912" y="1883"/>
                <a:ext cx="816" cy="139"/>
              </a:xfrm>
              <a:prstGeom prst="rect">
                <a:avLst/>
              </a:prstGeom>
              <a:solidFill>
                <a:schemeClr val="accent1"/>
              </a:solidFill>
              <a:ln w="9525">
                <a:solidFill>
                  <a:srgbClr val="D80000"/>
                </a:solidFill>
                <a:miter lim="800000"/>
                <a:headEnd/>
                <a:tailEnd/>
              </a:ln>
            </p:spPr>
            <p:txBody>
              <a:bodyPr wrap="none" anchor="ctr"/>
              <a:lstStyle/>
              <a:p>
                <a:endParaRPr lang="vi-VN"/>
              </a:p>
            </p:txBody>
          </p:sp>
          <p:sp>
            <p:nvSpPr>
              <p:cNvPr id="18468" name="Freeform 6"/>
              <p:cNvSpPr>
                <a:spLocks/>
              </p:cNvSpPr>
              <p:nvPr/>
            </p:nvSpPr>
            <p:spPr bwMode="auto">
              <a:xfrm rot="10800000">
                <a:off x="931"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69" name="Freeform 7"/>
              <p:cNvSpPr>
                <a:spLocks/>
              </p:cNvSpPr>
              <p:nvPr/>
            </p:nvSpPr>
            <p:spPr bwMode="auto">
              <a:xfrm rot="10800000">
                <a:off x="968"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0" name="Freeform 8"/>
              <p:cNvSpPr>
                <a:spLocks/>
              </p:cNvSpPr>
              <p:nvPr/>
            </p:nvSpPr>
            <p:spPr bwMode="auto">
              <a:xfrm rot="10800000">
                <a:off x="1005"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1" name="Freeform 9"/>
              <p:cNvSpPr>
                <a:spLocks/>
              </p:cNvSpPr>
              <p:nvPr/>
            </p:nvSpPr>
            <p:spPr bwMode="auto">
              <a:xfrm rot="10800000">
                <a:off x="1042"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2" name="Freeform 10"/>
              <p:cNvSpPr>
                <a:spLocks/>
              </p:cNvSpPr>
              <p:nvPr/>
            </p:nvSpPr>
            <p:spPr bwMode="auto">
              <a:xfrm rot="10800000">
                <a:off x="1079"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3" name="Freeform 11"/>
              <p:cNvSpPr>
                <a:spLocks/>
              </p:cNvSpPr>
              <p:nvPr/>
            </p:nvSpPr>
            <p:spPr bwMode="auto">
              <a:xfrm rot="10800000">
                <a:off x="1116"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4" name="Freeform 12"/>
              <p:cNvSpPr>
                <a:spLocks/>
              </p:cNvSpPr>
              <p:nvPr/>
            </p:nvSpPr>
            <p:spPr bwMode="auto">
              <a:xfrm rot="10800000">
                <a:off x="1153"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5" name="Freeform 13"/>
              <p:cNvSpPr>
                <a:spLocks/>
              </p:cNvSpPr>
              <p:nvPr/>
            </p:nvSpPr>
            <p:spPr bwMode="auto">
              <a:xfrm rot="10800000">
                <a:off x="1190"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6" name="Freeform 14"/>
              <p:cNvSpPr>
                <a:spLocks/>
              </p:cNvSpPr>
              <p:nvPr/>
            </p:nvSpPr>
            <p:spPr bwMode="auto">
              <a:xfrm rot="10800000">
                <a:off x="1227"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7" name="Freeform 15"/>
              <p:cNvSpPr>
                <a:spLocks/>
              </p:cNvSpPr>
              <p:nvPr/>
            </p:nvSpPr>
            <p:spPr bwMode="auto">
              <a:xfrm rot="10800000">
                <a:off x="1264" y="1872"/>
                <a:ext cx="75"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8" name="Freeform 16"/>
              <p:cNvSpPr>
                <a:spLocks/>
              </p:cNvSpPr>
              <p:nvPr/>
            </p:nvSpPr>
            <p:spPr bwMode="auto">
              <a:xfrm rot="10800000">
                <a:off x="1301" y="1872"/>
                <a:ext cx="75"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79" name="Freeform 17"/>
              <p:cNvSpPr>
                <a:spLocks/>
              </p:cNvSpPr>
              <p:nvPr/>
            </p:nvSpPr>
            <p:spPr bwMode="auto">
              <a:xfrm rot="10800000">
                <a:off x="1339"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0" name="Freeform 18"/>
              <p:cNvSpPr>
                <a:spLocks/>
              </p:cNvSpPr>
              <p:nvPr/>
            </p:nvSpPr>
            <p:spPr bwMode="auto">
              <a:xfrm rot="10800000">
                <a:off x="1376"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1" name="Freeform 19"/>
              <p:cNvSpPr>
                <a:spLocks/>
              </p:cNvSpPr>
              <p:nvPr/>
            </p:nvSpPr>
            <p:spPr bwMode="auto">
              <a:xfrm rot="10800000">
                <a:off x="1413"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2" name="Freeform 20"/>
              <p:cNvSpPr>
                <a:spLocks/>
              </p:cNvSpPr>
              <p:nvPr/>
            </p:nvSpPr>
            <p:spPr bwMode="auto">
              <a:xfrm rot="10800000">
                <a:off x="1450"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3" name="Freeform 21"/>
              <p:cNvSpPr>
                <a:spLocks/>
              </p:cNvSpPr>
              <p:nvPr/>
            </p:nvSpPr>
            <p:spPr bwMode="auto">
              <a:xfrm rot="10800000">
                <a:off x="1487"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4" name="Freeform 22"/>
              <p:cNvSpPr>
                <a:spLocks/>
              </p:cNvSpPr>
              <p:nvPr/>
            </p:nvSpPr>
            <p:spPr bwMode="auto">
              <a:xfrm rot="10800000">
                <a:off x="1524"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5" name="Freeform 23"/>
              <p:cNvSpPr>
                <a:spLocks/>
              </p:cNvSpPr>
              <p:nvPr/>
            </p:nvSpPr>
            <p:spPr bwMode="auto">
              <a:xfrm rot="10800000">
                <a:off x="1561"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sp>
            <p:nvSpPr>
              <p:cNvPr id="18486" name="Freeform 24"/>
              <p:cNvSpPr>
                <a:spLocks/>
              </p:cNvSpPr>
              <p:nvPr/>
            </p:nvSpPr>
            <p:spPr bwMode="auto">
              <a:xfrm rot="10800000">
                <a:off x="1598" y="1872"/>
                <a:ext cx="74" cy="152"/>
              </a:xfrm>
              <a:custGeom>
                <a:avLst/>
                <a:gdLst>
                  <a:gd name="T0" fmla="*/ 0 w 192"/>
                  <a:gd name="T1" fmla="*/ 0 h 576"/>
                  <a:gd name="T2" fmla="*/ 7 w 192"/>
                  <a:gd name="T3" fmla="*/ 17 h 576"/>
                  <a:gd name="T4" fmla="*/ 22 w 192"/>
                  <a:gd name="T5" fmla="*/ 37 h 576"/>
                  <a:gd name="T6" fmla="*/ 29 w 192"/>
                  <a:gd name="T7" fmla="*/ 37 h 576"/>
                  <a:gd name="T8" fmla="*/ 0 60000 65536"/>
                  <a:gd name="T9" fmla="*/ 0 60000 65536"/>
                  <a:gd name="T10" fmla="*/ 0 60000 65536"/>
                  <a:gd name="T11" fmla="*/ 0 60000 65536"/>
                  <a:gd name="T12" fmla="*/ 0 w 192"/>
                  <a:gd name="T13" fmla="*/ 0 h 576"/>
                  <a:gd name="T14" fmla="*/ 192 w 192"/>
                  <a:gd name="T15" fmla="*/ 576 h 576"/>
                </a:gdLst>
                <a:ahLst/>
                <a:cxnLst>
                  <a:cxn ang="T8">
                    <a:pos x="T0" y="T1"/>
                  </a:cxn>
                  <a:cxn ang="T9">
                    <a:pos x="T2" y="T3"/>
                  </a:cxn>
                  <a:cxn ang="T10">
                    <a:pos x="T4" y="T5"/>
                  </a:cxn>
                  <a:cxn ang="T11">
                    <a:pos x="T6" y="T7"/>
                  </a:cxn>
                </a:cxnLst>
                <a:rect l="T12" t="T13" r="T14" b="T15"/>
                <a:pathLst>
                  <a:path w="192" h="576">
                    <a:moveTo>
                      <a:pt x="0" y="0"/>
                    </a:moveTo>
                    <a:cubicBezTo>
                      <a:pt x="12" y="76"/>
                      <a:pt x="24" y="152"/>
                      <a:pt x="48" y="240"/>
                    </a:cubicBezTo>
                    <a:cubicBezTo>
                      <a:pt x="72" y="328"/>
                      <a:pt x="120" y="480"/>
                      <a:pt x="144" y="528"/>
                    </a:cubicBezTo>
                    <a:cubicBezTo>
                      <a:pt x="168" y="576"/>
                      <a:pt x="180" y="552"/>
                      <a:pt x="192" y="528"/>
                    </a:cubicBezTo>
                  </a:path>
                </a:pathLst>
              </a:custGeom>
              <a:noFill/>
              <a:ln w="28575" cmpd="sng">
                <a:solidFill>
                  <a:srgbClr val="D80000"/>
                </a:solidFill>
                <a:round/>
                <a:headEnd/>
                <a:tailEnd/>
              </a:ln>
            </p:spPr>
            <p:txBody>
              <a:bodyPr/>
              <a:lstStyle/>
              <a:p>
                <a:endParaRPr lang="en-US"/>
              </a:p>
            </p:txBody>
          </p:sp>
        </p:grpSp>
        <p:sp>
          <p:nvSpPr>
            <p:cNvPr id="18462" name="Rectangle 25"/>
            <p:cNvSpPr>
              <a:spLocks noChangeArrowheads="1"/>
            </p:cNvSpPr>
            <p:nvPr/>
          </p:nvSpPr>
          <p:spPr bwMode="auto">
            <a:xfrm>
              <a:off x="1383" y="3146"/>
              <a:ext cx="1152" cy="192"/>
            </a:xfrm>
            <a:prstGeom prst="rect">
              <a:avLst/>
            </a:prstGeom>
            <a:solidFill>
              <a:schemeClr val="accent1"/>
            </a:solidFill>
            <a:ln w="9525">
              <a:solidFill>
                <a:schemeClr val="tx1"/>
              </a:solidFill>
              <a:miter lim="800000"/>
              <a:headEnd/>
              <a:tailEnd/>
            </a:ln>
          </p:spPr>
          <p:txBody>
            <a:bodyPr wrap="none" anchor="ctr"/>
            <a:lstStyle/>
            <a:p>
              <a:endParaRPr lang="vi-VN"/>
            </a:p>
          </p:txBody>
        </p:sp>
        <p:sp>
          <p:nvSpPr>
            <p:cNvPr id="18463" name="Rectangle 26"/>
            <p:cNvSpPr>
              <a:spLocks noChangeArrowheads="1"/>
            </p:cNvSpPr>
            <p:nvPr/>
          </p:nvSpPr>
          <p:spPr bwMode="auto">
            <a:xfrm>
              <a:off x="1440" y="2762"/>
              <a:ext cx="48" cy="480"/>
            </a:xfrm>
            <a:prstGeom prst="rect">
              <a:avLst/>
            </a:prstGeom>
            <a:solidFill>
              <a:schemeClr val="accent1"/>
            </a:solidFill>
            <a:ln w="9525">
              <a:solidFill>
                <a:schemeClr val="tx1"/>
              </a:solidFill>
              <a:miter lim="800000"/>
              <a:headEnd/>
              <a:tailEnd/>
            </a:ln>
          </p:spPr>
          <p:txBody>
            <a:bodyPr wrap="none" anchor="ctr"/>
            <a:lstStyle/>
            <a:p>
              <a:endParaRPr lang="vi-VN"/>
            </a:p>
          </p:txBody>
        </p:sp>
        <p:sp>
          <p:nvSpPr>
            <p:cNvPr id="18464" name="Rectangle 27"/>
            <p:cNvSpPr>
              <a:spLocks noChangeArrowheads="1"/>
            </p:cNvSpPr>
            <p:nvPr/>
          </p:nvSpPr>
          <p:spPr bwMode="auto">
            <a:xfrm>
              <a:off x="2448" y="2762"/>
              <a:ext cx="48" cy="480"/>
            </a:xfrm>
            <a:prstGeom prst="rect">
              <a:avLst/>
            </a:prstGeom>
            <a:solidFill>
              <a:schemeClr val="accent1"/>
            </a:solidFill>
            <a:ln w="9525">
              <a:solidFill>
                <a:schemeClr val="tx1"/>
              </a:solidFill>
              <a:miter lim="800000"/>
              <a:headEnd/>
              <a:tailEnd/>
            </a:ln>
          </p:spPr>
          <p:txBody>
            <a:bodyPr wrap="none" anchor="ctr"/>
            <a:lstStyle/>
            <a:p>
              <a:endParaRPr lang="vi-VN"/>
            </a:p>
          </p:txBody>
        </p:sp>
        <p:sp>
          <p:nvSpPr>
            <p:cNvPr id="18465" name="Rectangle 28"/>
            <p:cNvSpPr>
              <a:spLocks noChangeArrowheads="1"/>
            </p:cNvSpPr>
            <p:nvPr/>
          </p:nvSpPr>
          <p:spPr bwMode="auto">
            <a:xfrm>
              <a:off x="1344" y="2941"/>
              <a:ext cx="96" cy="144"/>
            </a:xfrm>
            <a:prstGeom prst="rect">
              <a:avLst/>
            </a:prstGeom>
            <a:solidFill>
              <a:schemeClr val="accent1"/>
            </a:solidFill>
            <a:ln w="9525">
              <a:solidFill>
                <a:schemeClr val="tx1"/>
              </a:solidFill>
              <a:miter lim="800000"/>
              <a:headEnd/>
              <a:tailEnd/>
            </a:ln>
          </p:spPr>
          <p:txBody>
            <a:bodyPr wrap="none" anchor="ctr"/>
            <a:lstStyle/>
            <a:p>
              <a:endParaRPr lang="vi-VN"/>
            </a:p>
          </p:txBody>
        </p:sp>
        <p:sp>
          <p:nvSpPr>
            <p:cNvPr id="18466" name="Rectangle 29"/>
            <p:cNvSpPr>
              <a:spLocks noChangeArrowheads="1"/>
            </p:cNvSpPr>
            <p:nvPr/>
          </p:nvSpPr>
          <p:spPr bwMode="auto">
            <a:xfrm>
              <a:off x="2496" y="2932"/>
              <a:ext cx="96" cy="144"/>
            </a:xfrm>
            <a:prstGeom prst="rect">
              <a:avLst/>
            </a:prstGeom>
            <a:solidFill>
              <a:schemeClr val="accent1"/>
            </a:solidFill>
            <a:ln w="9525">
              <a:solidFill>
                <a:schemeClr val="tx1"/>
              </a:solidFill>
              <a:miter lim="800000"/>
              <a:headEnd/>
              <a:tailEnd/>
            </a:ln>
          </p:spPr>
          <p:txBody>
            <a:bodyPr wrap="none" anchor="ctr"/>
            <a:lstStyle/>
            <a:p>
              <a:endParaRPr lang="vi-VN"/>
            </a:p>
          </p:txBody>
        </p:sp>
      </p:grpSp>
      <p:sp>
        <p:nvSpPr>
          <p:cNvPr id="5150" name="Line 30"/>
          <p:cNvSpPr>
            <a:spLocks noChangeShapeType="1"/>
          </p:cNvSpPr>
          <p:nvPr/>
        </p:nvSpPr>
        <p:spPr bwMode="auto">
          <a:xfrm>
            <a:off x="4459288" y="5589588"/>
            <a:ext cx="838200" cy="0"/>
          </a:xfrm>
          <a:prstGeom prst="line">
            <a:avLst/>
          </a:prstGeom>
          <a:noFill/>
          <a:ln w="38100">
            <a:solidFill>
              <a:srgbClr val="C70505"/>
            </a:solidFill>
            <a:round/>
            <a:headEnd/>
            <a:tailEnd/>
          </a:ln>
        </p:spPr>
        <p:txBody>
          <a:bodyPr/>
          <a:lstStyle/>
          <a:p>
            <a:endParaRPr lang="en-US"/>
          </a:p>
        </p:txBody>
      </p:sp>
      <p:grpSp>
        <p:nvGrpSpPr>
          <p:cNvPr id="5151" name="Group 31"/>
          <p:cNvGrpSpPr>
            <a:grpSpLocks/>
          </p:cNvGrpSpPr>
          <p:nvPr/>
        </p:nvGrpSpPr>
        <p:grpSpPr bwMode="auto">
          <a:xfrm>
            <a:off x="5241925" y="5395913"/>
            <a:ext cx="1081088" cy="381000"/>
            <a:chOff x="3084" y="3120"/>
            <a:chExt cx="681" cy="240"/>
          </a:xfrm>
        </p:grpSpPr>
        <p:sp>
          <p:nvSpPr>
            <p:cNvPr id="18457" name="Rectangle 32"/>
            <p:cNvSpPr>
              <a:spLocks noChangeArrowheads="1"/>
            </p:cNvSpPr>
            <p:nvPr/>
          </p:nvSpPr>
          <p:spPr bwMode="auto">
            <a:xfrm>
              <a:off x="3084" y="3194"/>
              <a:ext cx="48" cy="74"/>
            </a:xfrm>
            <a:prstGeom prst="rect">
              <a:avLst/>
            </a:prstGeom>
            <a:solidFill>
              <a:srgbClr val="CC9900"/>
            </a:solidFill>
            <a:ln w="9525">
              <a:solidFill>
                <a:schemeClr val="tx1"/>
              </a:solidFill>
              <a:miter lim="800000"/>
              <a:headEnd/>
              <a:tailEnd/>
            </a:ln>
          </p:spPr>
          <p:txBody>
            <a:bodyPr wrap="none" anchor="ctr"/>
            <a:lstStyle/>
            <a:p>
              <a:endParaRPr lang="vi-VN"/>
            </a:p>
          </p:txBody>
        </p:sp>
        <p:sp>
          <p:nvSpPr>
            <p:cNvPr id="18458" name="Rectangle 33"/>
            <p:cNvSpPr>
              <a:spLocks noChangeArrowheads="1"/>
            </p:cNvSpPr>
            <p:nvPr/>
          </p:nvSpPr>
          <p:spPr bwMode="auto">
            <a:xfrm>
              <a:off x="3141" y="3120"/>
              <a:ext cx="624" cy="240"/>
            </a:xfrm>
            <a:prstGeom prst="rect">
              <a:avLst/>
            </a:prstGeom>
            <a:solidFill>
              <a:srgbClr val="CC9900"/>
            </a:solidFill>
            <a:ln w="9525">
              <a:solidFill>
                <a:srgbClr val="66FF99"/>
              </a:solidFill>
              <a:miter lim="800000"/>
              <a:headEnd/>
              <a:tailEnd/>
            </a:ln>
          </p:spPr>
          <p:txBody>
            <a:bodyPr wrap="none" anchor="ctr"/>
            <a:lstStyle/>
            <a:p>
              <a:pPr algn="ctr"/>
              <a:endParaRPr lang="vi-VN">
                <a:solidFill>
                  <a:srgbClr val="FF00FF"/>
                </a:solidFill>
              </a:endParaRPr>
            </a:p>
          </p:txBody>
        </p:sp>
        <p:sp>
          <p:nvSpPr>
            <p:cNvPr id="18459" name="Text Box 34"/>
            <p:cNvSpPr txBox="1">
              <a:spLocks noChangeArrowheads="1"/>
            </p:cNvSpPr>
            <p:nvPr/>
          </p:nvSpPr>
          <p:spPr bwMode="auto">
            <a:xfrm>
              <a:off x="3124" y="3122"/>
              <a:ext cx="192" cy="231"/>
            </a:xfrm>
            <a:prstGeom prst="rect">
              <a:avLst/>
            </a:prstGeom>
            <a:solidFill>
              <a:srgbClr val="CC9900"/>
            </a:solidFill>
            <a:ln w="9525">
              <a:noFill/>
              <a:miter lim="800000"/>
              <a:headEnd/>
              <a:tailEnd/>
            </a:ln>
          </p:spPr>
          <p:txBody>
            <a:bodyPr>
              <a:spAutoFit/>
            </a:bodyPr>
            <a:lstStyle/>
            <a:p>
              <a:pPr>
                <a:spcBef>
                  <a:spcPct val="50000"/>
                </a:spcBef>
              </a:pPr>
              <a:r>
                <a:rPr lang="en-US"/>
                <a:t>+</a:t>
              </a:r>
            </a:p>
          </p:txBody>
        </p:sp>
        <p:sp>
          <p:nvSpPr>
            <p:cNvPr id="18460" name="Text Box 35"/>
            <p:cNvSpPr txBox="1">
              <a:spLocks noChangeArrowheads="1"/>
            </p:cNvSpPr>
            <p:nvPr/>
          </p:nvSpPr>
          <p:spPr bwMode="auto">
            <a:xfrm>
              <a:off x="3564" y="3120"/>
              <a:ext cx="192" cy="231"/>
            </a:xfrm>
            <a:prstGeom prst="rect">
              <a:avLst/>
            </a:prstGeom>
            <a:solidFill>
              <a:srgbClr val="CC9900"/>
            </a:solidFill>
            <a:ln w="9525">
              <a:noFill/>
              <a:miter lim="800000"/>
              <a:headEnd/>
              <a:tailEnd/>
            </a:ln>
          </p:spPr>
          <p:txBody>
            <a:bodyPr>
              <a:spAutoFit/>
            </a:bodyPr>
            <a:lstStyle/>
            <a:p>
              <a:pPr>
                <a:spcBef>
                  <a:spcPct val="50000"/>
                </a:spcBef>
              </a:pPr>
              <a:r>
                <a:rPr lang="en-US"/>
                <a:t>-</a:t>
              </a:r>
            </a:p>
          </p:txBody>
        </p:sp>
      </p:grpSp>
      <p:sp>
        <p:nvSpPr>
          <p:cNvPr id="5156" name="Line 36"/>
          <p:cNvSpPr>
            <a:spLocks noChangeShapeType="1"/>
          </p:cNvSpPr>
          <p:nvPr/>
        </p:nvSpPr>
        <p:spPr bwMode="auto">
          <a:xfrm>
            <a:off x="6329363" y="5608638"/>
            <a:ext cx="990600" cy="0"/>
          </a:xfrm>
          <a:prstGeom prst="line">
            <a:avLst/>
          </a:prstGeom>
          <a:noFill/>
          <a:ln w="38100">
            <a:solidFill>
              <a:srgbClr val="C70505"/>
            </a:solidFill>
            <a:round/>
            <a:headEnd/>
            <a:tailEnd/>
          </a:ln>
        </p:spPr>
        <p:txBody>
          <a:bodyPr/>
          <a:lstStyle/>
          <a:p>
            <a:endParaRPr lang="en-US"/>
          </a:p>
        </p:txBody>
      </p:sp>
      <p:sp>
        <p:nvSpPr>
          <p:cNvPr id="5157" name="Line 37"/>
          <p:cNvSpPr>
            <a:spLocks noChangeShapeType="1"/>
          </p:cNvSpPr>
          <p:nvPr/>
        </p:nvSpPr>
        <p:spPr bwMode="auto">
          <a:xfrm flipV="1">
            <a:off x="7318375" y="3490913"/>
            <a:ext cx="0" cy="2133600"/>
          </a:xfrm>
          <a:prstGeom prst="line">
            <a:avLst/>
          </a:prstGeom>
          <a:noFill/>
          <a:ln w="38100">
            <a:solidFill>
              <a:srgbClr val="C70505"/>
            </a:solidFill>
            <a:round/>
            <a:headEnd/>
            <a:tailEnd/>
          </a:ln>
        </p:spPr>
        <p:txBody>
          <a:bodyPr/>
          <a:lstStyle/>
          <a:p>
            <a:endParaRPr lang="en-US"/>
          </a:p>
        </p:txBody>
      </p:sp>
      <p:sp>
        <p:nvSpPr>
          <p:cNvPr id="5158" name="Line 38"/>
          <p:cNvSpPr>
            <a:spLocks noChangeShapeType="1"/>
          </p:cNvSpPr>
          <p:nvPr/>
        </p:nvSpPr>
        <p:spPr bwMode="auto">
          <a:xfrm flipH="1">
            <a:off x="4089400" y="3470275"/>
            <a:ext cx="1250950" cy="0"/>
          </a:xfrm>
          <a:prstGeom prst="line">
            <a:avLst/>
          </a:prstGeom>
          <a:noFill/>
          <a:ln w="38100">
            <a:solidFill>
              <a:srgbClr val="C70505"/>
            </a:solidFill>
            <a:round/>
            <a:headEnd/>
            <a:tailEnd/>
          </a:ln>
        </p:spPr>
        <p:txBody>
          <a:bodyPr/>
          <a:lstStyle/>
          <a:p>
            <a:endParaRPr lang="en-US"/>
          </a:p>
        </p:txBody>
      </p:sp>
      <p:sp>
        <p:nvSpPr>
          <p:cNvPr id="5159" name="Line 39"/>
          <p:cNvSpPr>
            <a:spLocks noChangeShapeType="1"/>
          </p:cNvSpPr>
          <p:nvPr/>
        </p:nvSpPr>
        <p:spPr bwMode="auto">
          <a:xfrm flipH="1" flipV="1">
            <a:off x="4071938" y="3449638"/>
            <a:ext cx="0" cy="1585912"/>
          </a:xfrm>
          <a:prstGeom prst="line">
            <a:avLst/>
          </a:prstGeom>
          <a:noFill/>
          <a:ln w="38100">
            <a:solidFill>
              <a:srgbClr val="C70505"/>
            </a:solidFill>
            <a:round/>
            <a:headEnd/>
            <a:tailEnd/>
          </a:ln>
        </p:spPr>
        <p:txBody>
          <a:bodyPr/>
          <a:lstStyle/>
          <a:p>
            <a:endParaRPr lang="en-US"/>
          </a:p>
        </p:txBody>
      </p:sp>
      <p:sp>
        <p:nvSpPr>
          <p:cNvPr id="5160" name="Text Box 40"/>
          <p:cNvSpPr txBox="1">
            <a:spLocks noChangeArrowheads="1"/>
          </p:cNvSpPr>
          <p:nvPr/>
        </p:nvSpPr>
        <p:spPr bwMode="auto">
          <a:xfrm>
            <a:off x="5164138" y="4983163"/>
            <a:ext cx="1600200" cy="396875"/>
          </a:xfrm>
          <a:prstGeom prst="rect">
            <a:avLst/>
          </a:prstGeom>
          <a:noFill/>
          <a:ln w="9525">
            <a:noFill/>
            <a:miter lim="800000"/>
            <a:headEnd/>
            <a:tailEnd/>
          </a:ln>
        </p:spPr>
        <p:txBody>
          <a:bodyPr>
            <a:spAutoFit/>
          </a:bodyPr>
          <a:lstStyle/>
          <a:p>
            <a:pPr>
              <a:spcBef>
                <a:spcPct val="50000"/>
              </a:spcBef>
            </a:pPr>
            <a:r>
              <a:rPr lang="en-US" sz="2000"/>
              <a:t>Nguồn điện</a:t>
            </a:r>
          </a:p>
        </p:txBody>
      </p:sp>
      <p:sp>
        <p:nvSpPr>
          <p:cNvPr id="5161" name="Text Box 41"/>
          <p:cNvSpPr txBox="1">
            <a:spLocks noChangeArrowheads="1"/>
          </p:cNvSpPr>
          <p:nvPr/>
        </p:nvSpPr>
        <p:spPr bwMode="auto">
          <a:xfrm>
            <a:off x="4529138" y="2681288"/>
            <a:ext cx="1143000" cy="708025"/>
          </a:xfrm>
          <a:prstGeom prst="rect">
            <a:avLst/>
          </a:prstGeom>
          <a:noFill/>
          <a:ln w="9525">
            <a:noFill/>
            <a:miter lim="800000"/>
            <a:headEnd/>
            <a:tailEnd/>
          </a:ln>
        </p:spPr>
        <p:txBody>
          <a:bodyPr>
            <a:spAutoFit/>
          </a:bodyPr>
          <a:lstStyle/>
          <a:p>
            <a:pPr>
              <a:spcBef>
                <a:spcPct val="50000"/>
              </a:spcBef>
            </a:pPr>
            <a:r>
              <a:rPr lang="en-US" sz="2000"/>
              <a:t>Công tắc</a:t>
            </a:r>
          </a:p>
        </p:txBody>
      </p:sp>
      <p:sp>
        <p:nvSpPr>
          <p:cNvPr id="5162" name="Rectangle 42"/>
          <p:cNvSpPr>
            <a:spLocks noChangeArrowheads="1"/>
          </p:cNvSpPr>
          <p:nvPr/>
        </p:nvSpPr>
        <p:spPr bwMode="auto">
          <a:xfrm>
            <a:off x="5291138" y="3535363"/>
            <a:ext cx="762000" cy="76200"/>
          </a:xfrm>
          <a:prstGeom prst="rect">
            <a:avLst/>
          </a:prstGeom>
          <a:solidFill>
            <a:srgbClr val="000000"/>
          </a:solidFill>
          <a:ln w="9525">
            <a:solidFill>
              <a:srgbClr val="000000"/>
            </a:solidFill>
            <a:miter lim="800000"/>
            <a:headEnd/>
            <a:tailEnd/>
          </a:ln>
        </p:spPr>
        <p:txBody>
          <a:bodyPr wrap="none" anchor="ctr"/>
          <a:lstStyle/>
          <a:p>
            <a:pPr algn="ctr"/>
            <a:endParaRPr lang="vi-VN"/>
          </a:p>
        </p:txBody>
      </p:sp>
      <p:sp>
        <p:nvSpPr>
          <p:cNvPr id="5163" name="Rectangle 43"/>
          <p:cNvSpPr>
            <a:spLocks noChangeArrowheads="1"/>
          </p:cNvSpPr>
          <p:nvPr/>
        </p:nvSpPr>
        <p:spPr bwMode="auto">
          <a:xfrm>
            <a:off x="5929313" y="3382963"/>
            <a:ext cx="152400" cy="152400"/>
          </a:xfrm>
          <a:prstGeom prst="rect">
            <a:avLst/>
          </a:prstGeom>
          <a:solidFill>
            <a:srgbClr val="000000"/>
          </a:solidFill>
          <a:ln w="9525">
            <a:solidFill>
              <a:schemeClr val="tx1"/>
            </a:solidFill>
            <a:miter lim="800000"/>
            <a:headEnd/>
            <a:tailEnd/>
          </a:ln>
        </p:spPr>
        <p:txBody>
          <a:bodyPr wrap="none" anchor="ctr"/>
          <a:lstStyle/>
          <a:p>
            <a:endParaRPr lang="vi-VN"/>
          </a:p>
        </p:txBody>
      </p:sp>
      <p:sp>
        <p:nvSpPr>
          <p:cNvPr id="5164" name="Rectangle 44"/>
          <p:cNvSpPr>
            <a:spLocks noChangeArrowheads="1"/>
          </p:cNvSpPr>
          <p:nvPr/>
        </p:nvSpPr>
        <p:spPr bwMode="auto">
          <a:xfrm>
            <a:off x="5214938" y="3382963"/>
            <a:ext cx="152400" cy="152400"/>
          </a:xfrm>
          <a:prstGeom prst="rect">
            <a:avLst/>
          </a:prstGeom>
          <a:solidFill>
            <a:srgbClr val="000000"/>
          </a:solidFill>
          <a:ln w="9525">
            <a:solidFill>
              <a:schemeClr val="tx1"/>
            </a:solidFill>
            <a:miter lim="800000"/>
            <a:headEnd/>
            <a:tailEnd/>
          </a:ln>
        </p:spPr>
        <p:txBody>
          <a:bodyPr wrap="none" anchor="ctr"/>
          <a:lstStyle/>
          <a:p>
            <a:endParaRPr lang="vi-VN"/>
          </a:p>
        </p:txBody>
      </p:sp>
      <p:sp>
        <p:nvSpPr>
          <p:cNvPr id="5165" name="Line 45"/>
          <p:cNvSpPr>
            <a:spLocks noChangeShapeType="1"/>
          </p:cNvSpPr>
          <p:nvPr/>
        </p:nvSpPr>
        <p:spPr bwMode="auto">
          <a:xfrm flipV="1">
            <a:off x="5240338" y="3154363"/>
            <a:ext cx="838200" cy="228600"/>
          </a:xfrm>
          <a:prstGeom prst="line">
            <a:avLst/>
          </a:prstGeom>
          <a:noFill/>
          <a:ln w="57150">
            <a:solidFill>
              <a:srgbClr val="CC0000"/>
            </a:solidFill>
            <a:round/>
            <a:headEnd/>
            <a:tailEnd/>
          </a:ln>
        </p:spPr>
        <p:txBody>
          <a:bodyPr/>
          <a:lstStyle/>
          <a:p>
            <a:endParaRPr lang="en-US"/>
          </a:p>
        </p:txBody>
      </p:sp>
      <p:sp>
        <p:nvSpPr>
          <p:cNvPr id="5166" name="Line 46"/>
          <p:cNvSpPr>
            <a:spLocks noChangeShapeType="1"/>
          </p:cNvSpPr>
          <p:nvPr/>
        </p:nvSpPr>
        <p:spPr bwMode="auto">
          <a:xfrm flipV="1">
            <a:off x="6065838" y="3478213"/>
            <a:ext cx="1241425" cy="0"/>
          </a:xfrm>
          <a:prstGeom prst="line">
            <a:avLst/>
          </a:prstGeom>
          <a:noFill/>
          <a:ln w="38100">
            <a:solidFill>
              <a:srgbClr val="C70505"/>
            </a:solidFill>
            <a:round/>
            <a:headEnd/>
            <a:tailEnd/>
          </a:ln>
        </p:spPr>
        <p:txBody>
          <a:bodyPr/>
          <a:lstStyle/>
          <a:p>
            <a:endParaRPr lang="en-US"/>
          </a:p>
        </p:txBody>
      </p:sp>
      <p:sp>
        <p:nvSpPr>
          <p:cNvPr id="5167" name="Oval 47" descr="Woven mat"/>
          <p:cNvSpPr>
            <a:spLocks noChangeArrowheads="1"/>
          </p:cNvSpPr>
          <p:nvPr/>
        </p:nvSpPr>
        <p:spPr bwMode="auto">
          <a:xfrm>
            <a:off x="1760538" y="5821363"/>
            <a:ext cx="534987" cy="100012"/>
          </a:xfrm>
          <a:prstGeom prst="ellipse">
            <a:avLst/>
          </a:prstGeom>
          <a:blipFill dpi="0" rotWithShape="1">
            <a:blip r:embed="rId2"/>
            <a:srcRect/>
            <a:tile tx="0" ty="0" sx="100000" sy="100000" flip="none" algn="tl"/>
          </a:blipFill>
          <a:ln w="9525">
            <a:solidFill>
              <a:schemeClr val="tx1"/>
            </a:solidFill>
            <a:round/>
            <a:headEnd/>
            <a:tailEnd/>
          </a:ln>
        </p:spPr>
        <p:txBody>
          <a:bodyPr wrap="none" anchor="ctr"/>
          <a:lstStyle/>
          <a:p>
            <a:endParaRPr lang="vi-VN"/>
          </a:p>
        </p:txBody>
      </p:sp>
      <p:sp>
        <p:nvSpPr>
          <p:cNvPr id="5168" name="AutoShape 48"/>
          <p:cNvSpPr>
            <a:spLocks noChangeArrowheads="1"/>
          </p:cNvSpPr>
          <p:nvPr/>
        </p:nvSpPr>
        <p:spPr bwMode="auto">
          <a:xfrm>
            <a:off x="2014538" y="5211763"/>
            <a:ext cx="39687" cy="669925"/>
          </a:xfrm>
          <a:prstGeom prst="triangle">
            <a:avLst>
              <a:gd name="adj" fmla="val 96000"/>
            </a:avLst>
          </a:prstGeom>
          <a:solidFill>
            <a:schemeClr val="accent1"/>
          </a:solidFill>
          <a:ln w="9525">
            <a:solidFill>
              <a:schemeClr val="tx1"/>
            </a:solidFill>
            <a:miter lim="800000"/>
            <a:headEnd/>
            <a:tailEnd/>
          </a:ln>
        </p:spPr>
        <p:txBody>
          <a:bodyPr wrap="none" anchor="ctr"/>
          <a:lstStyle/>
          <a:p>
            <a:endParaRPr lang="vi-VN"/>
          </a:p>
        </p:txBody>
      </p:sp>
      <p:grpSp>
        <p:nvGrpSpPr>
          <p:cNvPr id="5169" name="Group 49"/>
          <p:cNvGrpSpPr>
            <a:grpSpLocks/>
          </p:cNvGrpSpPr>
          <p:nvPr/>
        </p:nvGrpSpPr>
        <p:grpSpPr bwMode="auto">
          <a:xfrm rot="-10215550">
            <a:off x="1557338" y="5059363"/>
            <a:ext cx="965200" cy="323850"/>
            <a:chOff x="2064" y="1872"/>
            <a:chExt cx="1152" cy="384"/>
          </a:xfrm>
        </p:grpSpPr>
        <p:sp>
          <p:nvSpPr>
            <p:cNvPr id="18455" name="AutoShape 50"/>
            <p:cNvSpPr>
              <a:spLocks noChangeArrowheads="1"/>
            </p:cNvSpPr>
            <p:nvPr/>
          </p:nvSpPr>
          <p:spPr bwMode="auto">
            <a:xfrm rot="-6021249">
              <a:off x="2208" y="1824"/>
              <a:ext cx="288" cy="576"/>
            </a:xfrm>
            <a:prstGeom prst="triangle">
              <a:avLst>
                <a:gd name="adj" fmla="val 45417"/>
              </a:avLst>
            </a:prstGeom>
            <a:solidFill>
              <a:srgbClr val="000080"/>
            </a:solidFill>
            <a:ln w="9525">
              <a:solidFill>
                <a:schemeClr val="tx1"/>
              </a:solidFill>
              <a:miter lim="800000"/>
              <a:headEnd/>
              <a:tailEnd/>
            </a:ln>
          </p:spPr>
          <p:txBody>
            <a:bodyPr wrap="none" anchor="ctr"/>
            <a:lstStyle/>
            <a:p>
              <a:endParaRPr lang="vi-VN"/>
            </a:p>
          </p:txBody>
        </p:sp>
        <p:sp>
          <p:nvSpPr>
            <p:cNvPr id="18456" name="AutoShape 51"/>
            <p:cNvSpPr>
              <a:spLocks noChangeArrowheads="1"/>
            </p:cNvSpPr>
            <p:nvPr/>
          </p:nvSpPr>
          <p:spPr bwMode="auto">
            <a:xfrm rot="4836187">
              <a:off x="2784" y="1728"/>
              <a:ext cx="288" cy="576"/>
            </a:xfrm>
            <a:prstGeom prst="triangle">
              <a:avLst>
                <a:gd name="adj" fmla="val 61806"/>
              </a:avLst>
            </a:prstGeom>
            <a:solidFill>
              <a:srgbClr val="CC0000"/>
            </a:solidFill>
            <a:ln w="9525">
              <a:solidFill>
                <a:schemeClr val="tx1"/>
              </a:solidFill>
              <a:miter lim="800000"/>
              <a:headEnd/>
              <a:tailEnd/>
            </a:ln>
          </p:spPr>
          <p:txBody>
            <a:bodyPr wrap="none" anchor="ctr"/>
            <a:lstStyle/>
            <a:p>
              <a:endParaRPr lang="vi-VN"/>
            </a:p>
          </p:txBody>
        </p:sp>
      </p:grpSp>
      <p:sp>
        <p:nvSpPr>
          <p:cNvPr id="5172" name="Line 52"/>
          <p:cNvSpPr>
            <a:spLocks noChangeShapeType="1"/>
          </p:cNvSpPr>
          <p:nvPr/>
        </p:nvSpPr>
        <p:spPr bwMode="auto">
          <a:xfrm flipV="1">
            <a:off x="5214938" y="3368675"/>
            <a:ext cx="838200" cy="19050"/>
          </a:xfrm>
          <a:prstGeom prst="line">
            <a:avLst/>
          </a:prstGeom>
          <a:noFill/>
          <a:ln w="57150">
            <a:solidFill>
              <a:srgbClr val="CC0000"/>
            </a:solidFill>
            <a:round/>
            <a:headEnd/>
            <a:tailEnd/>
          </a:ln>
        </p:spPr>
        <p:txBody>
          <a:bodyPr/>
          <a:lstStyle/>
          <a:p>
            <a:endParaRPr lang="en-US"/>
          </a:p>
        </p:txBody>
      </p:sp>
      <p:sp>
        <p:nvSpPr>
          <p:cNvPr id="5173" name="Line 53"/>
          <p:cNvSpPr>
            <a:spLocks noChangeShapeType="1"/>
          </p:cNvSpPr>
          <p:nvPr/>
        </p:nvSpPr>
        <p:spPr bwMode="auto">
          <a:xfrm flipV="1">
            <a:off x="5181600" y="3124200"/>
            <a:ext cx="838200" cy="228600"/>
          </a:xfrm>
          <a:prstGeom prst="line">
            <a:avLst/>
          </a:prstGeom>
          <a:noFill/>
          <a:ln w="57150">
            <a:solidFill>
              <a:srgbClr val="CC0000"/>
            </a:solidFill>
            <a:round/>
            <a:headEnd/>
            <a:tailEnd/>
          </a:ln>
        </p:spPr>
        <p:txBody>
          <a:bodyPr/>
          <a:lstStyle/>
          <a:p>
            <a:endParaRPr lang="en-US"/>
          </a:p>
        </p:txBody>
      </p:sp>
      <p:sp>
        <p:nvSpPr>
          <p:cNvPr id="5174" name="Text Box 54"/>
          <p:cNvSpPr txBox="1">
            <a:spLocks noChangeArrowheads="1"/>
          </p:cNvSpPr>
          <p:nvPr/>
        </p:nvSpPr>
        <p:spPr bwMode="auto">
          <a:xfrm>
            <a:off x="2590800" y="4267200"/>
            <a:ext cx="1295400" cy="396875"/>
          </a:xfrm>
          <a:prstGeom prst="rect">
            <a:avLst/>
          </a:prstGeom>
          <a:noFill/>
          <a:ln w="9525">
            <a:noFill/>
            <a:miter lim="800000"/>
            <a:headEnd/>
            <a:tailEnd/>
          </a:ln>
        </p:spPr>
        <p:txBody>
          <a:bodyPr>
            <a:spAutoFit/>
          </a:bodyPr>
          <a:lstStyle/>
          <a:p>
            <a:pPr>
              <a:spcBef>
                <a:spcPct val="50000"/>
              </a:spcBef>
            </a:pPr>
            <a:r>
              <a:rPr lang="en-US" sz="2000"/>
              <a:t>Cuộn dây</a:t>
            </a:r>
          </a:p>
        </p:txBody>
      </p:sp>
      <p:sp>
        <p:nvSpPr>
          <p:cNvPr id="5124" name="AutoShape 4"/>
          <p:cNvSpPr>
            <a:spLocks noChangeArrowheads="1"/>
          </p:cNvSpPr>
          <p:nvPr/>
        </p:nvSpPr>
        <p:spPr bwMode="auto">
          <a:xfrm>
            <a:off x="763588" y="0"/>
            <a:ext cx="7772400" cy="1371600"/>
          </a:xfrm>
          <a:prstGeom prst="cloudCallout">
            <a:avLst>
              <a:gd name="adj1" fmla="val -14032"/>
              <a:gd name="adj2" fmla="val 120648"/>
            </a:avLst>
          </a:prstGeom>
          <a:solidFill>
            <a:schemeClr val="accent5">
              <a:lumMod val="40000"/>
              <a:lumOff val="60000"/>
            </a:schemeClr>
          </a:solidFill>
          <a:ln w="9525">
            <a:solidFill>
              <a:srgbClr val="3333FF"/>
            </a:solidFill>
            <a:round/>
            <a:headEnd/>
            <a:tailEnd/>
          </a:ln>
        </p:spPr>
        <p:txBody>
          <a:bodyPr/>
          <a:lstStyle/>
          <a:p>
            <a:pPr fontAlgn="auto">
              <a:spcBef>
                <a:spcPts val="0"/>
              </a:spcBef>
              <a:spcAft>
                <a:spcPts val="0"/>
              </a:spcAft>
              <a:defRPr/>
            </a:pPr>
            <a:r>
              <a:rPr lang="en-US" sz="2400" dirty="0">
                <a:latin typeface="Arial" pitchFamily="34" charset="0"/>
                <a:cs typeface="Arial" pitchFamily="34" charset="0"/>
              </a:rPr>
              <a:t>Ở </a:t>
            </a:r>
            <a:r>
              <a:rPr lang="en-US" sz="2400" dirty="0" err="1">
                <a:latin typeface="Arial" pitchFamily="34" charset="0"/>
                <a:cs typeface="Arial" pitchFamily="34" charset="0"/>
              </a:rPr>
              <a:t>vật</a:t>
            </a:r>
            <a:r>
              <a:rPr lang="en-US" sz="2400" dirty="0">
                <a:latin typeface="Arial" pitchFamily="34" charset="0"/>
                <a:cs typeface="Arial" pitchFamily="34" charset="0"/>
              </a:rPr>
              <a:t> </a:t>
            </a:r>
            <a:r>
              <a:rPr lang="en-US" sz="2400" dirty="0" err="1">
                <a:latin typeface="Arial" pitchFamily="34" charset="0"/>
                <a:cs typeface="Arial" pitchFamily="34" charset="0"/>
              </a:rPr>
              <a:t>lí</a:t>
            </a:r>
            <a:r>
              <a:rPr lang="en-US" sz="2400" dirty="0">
                <a:latin typeface="Arial" pitchFamily="34" charset="0"/>
                <a:cs typeface="Arial" pitchFamily="34" charset="0"/>
              </a:rPr>
              <a:t> </a:t>
            </a:r>
            <a:r>
              <a:rPr lang="en-US" sz="2400" dirty="0" err="1">
                <a:latin typeface="Arial" pitchFamily="34" charset="0"/>
                <a:cs typeface="Arial" pitchFamily="34" charset="0"/>
              </a:rPr>
              <a:t>lớp</a:t>
            </a:r>
            <a:r>
              <a:rPr lang="en-US" sz="2400" dirty="0">
                <a:latin typeface="Arial" pitchFamily="34" charset="0"/>
                <a:cs typeface="Arial" pitchFamily="34" charset="0"/>
              </a:rPr>
              <a:t> 7 ta </a:t>
            </a:r>
            <a:r>
              <a:rPr lang="en-US" sz="2400" dirty="0" err="1">
                <a:latin typeface="Arial" pitchFamily="34" charset="0"/>
                <a:cs typeface="Arial" pitchFamily="34" charset="0"/>
              </a:rPr>
              <a:t>đã</a:t>
            </a:r>
            <a:r>
              <a:rPr lang="en-US" sz="2400" dirty="0">
                <a:latin typeface="Arial" pitchFamily="34" charset="0"/>
                <a:cs typeface="Arial" pitchFamily="34" charset="0"/>
              </a:rPr>
              <a:t> </a:t>
            </a:r>
            <a:r>
              <a:rPr lang="en-US" sz="2400" dirty="0" err="1">
                <a:latin typeface="Arial" pitchFamily="34" charset="0"/>
                <a:cs typeface="Arial" pitchFamily="34" charset="0"/>
              </a:rPr>
              <a:t>biết</a:t>
            </a:r>
            <a:r>
              <a:rPr lang="en-US" sz="2400" dirty="0">
                <a:latin typeface="Arial" pitchFamily="34" charset="0"/>
                <a:cs typeface="Arial" pitchFamily="34" charset="0"/>
              </a:rPr>
              <a:t> </a:t>
            </a:r>
            <a:r>
              <a:rPr lang="en-US" sz="2400" dirty="0" err="1">
                <a:latin typeface="Arial" pitchFamily="34" charset="0"/>
                <a:cs typeface="Arial" pitchFamily="34" charset="0"/>
              </a:rPr>
              <a:t>dòng</a:t>
            </a:r>
            <a:r>
              <a:rPr lang="en-US" sz="2400" dirty="0">
                <a:latin typeface="Arial" pitchFamily="34" charset="0"/>
                <a:cs typeface="Arial" pitchFamily="34" charset="0"/>
              </a:rPr>
              <a:t> </a:t>
            </a:r>
            <a:r>
              <a:rPr lang="en-US" sz="2400" dirty="0" err="1">
                <a:latin typeface="Arial" pitchFamily="34" charset="0"/>
                <a:cs typeface="Arial" pitchFamily="34" charset="0"/>
              </a:rPr>
              <a:t>điện</a:t>
            </a:r>
            <a:r>
              <a:rPr lang="en-US" sz="2400" dirty="0">
                <a:latin typeface="Arial" pitchFamily="34" charset="0"/>
                <a:cs typeface="Arial" pitchFamily="34" charset="0"/>
              </a:rPr>
              <a:t> </a:t>
            </a:r>
            <a:r>
              <a:rPr lang="en-US" sz="2400" dirty="0" err="1">
                <a:latin typeface="Arial" pitchFamily="34" charset="0"/>
                <a:cs typeface="Arial" pitchFamily="34" charset="0"/>
              </a:rPr>
              <a:t>chạy</a:t>
            </a:r>
            <a:r>
              <a:rPr lang="en-US" sz="2400" dirty="0">
                <a:latin typeface="Arial" pitchFamily="34" charset="0"/>
                <a:cs typeface="Arial" pitchFamily="34" charset="0"/>
              </a:rPr>
              <a:t> qua </a:t>
            </a:r>
            <a:r>
              <a:rPr lang="en-US" sz="2400" dirty="0" err="1">
                <a:latin typeface="Arial" pitchFamily="34" charset="0"/>
                <a:cs typeface="Arial" pitchFamily="34" charset="0"/>
              </a:rPr>
              <a:t>cuộn</a:t>
            </a:r>
            <a:r>
              <a:rPr lang="en-US" sz="2400" dirty="0">
                <a:latin typeface="Arial" pitchFamily="34" charset="0"/>
                <a:cs typeface="Arial" pitchFamily="34" charset="0"/>
              </a:rPr>
              <a:t> </a:t>
            </a:r>
            <a:r>
              <a:rPr lang="en-US" sz="2400" dirty="0" err="1">
                <a:latin typeface="Arial" pitchFamily="34" charset="0"/>
                <a:cs typeface="Arial" pitchFamily="34" charset="0"/>
              </a:rPr>
              <a:t>dây</a:t>
            </a:r>
            <a:r>
              <a:rPr lang="en-US" sz="2400" dirty="0">
                <a:latin typeface="Arial" pitchFamily="34" charset="0"/>
                <a:cs typeface="Arial" pitchFamily="34" charset="0"/>
              </a:rPr>
              <a:t> </a:t>
            </a:r>
            <a:r>
              <a:rPr lang="en-US" sz="2400" dirty="0" err="1">
                <a:latin typeface="Arial" pitchFamily="34" charset="0"/>
                <a:cs typeface="Arial" pitchFamily="34" charset="0"/>
              </a:rPr>
              <a:t>có</a:t>
            </a:r>
            <a:r>
              <a:rPr lang="en-US" sz="2400" dirty="0">
                <a:latin typeface="Arial" pitchFamily="34" charset="0"/>
                <a:cs typeface="Arial" pitchFamily="34" charset="0"/>
              </a:rPr>
              <a:t> </a:t>
            </a:r>
            <a:r>
              <a:rPr lang="en-US" sz="2400" dirty="0" err="1">
                <a:solidFill>
                  <a:srgbClr val="FF0000"/>
                </a:solidFill>
                <a:latin typeface="Arial" pitchFamily="34" charset="0"/>
                <a:cs typeface="Arial" pitchFamily="34" charset="0"/>
              </a:rPr>
              <a:t>tác</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dụng</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từ</a:t>
            </a:r>
            <a:r>
              <a:rPr lang="en-US" sz="2400" dirty="0">
                <a:solidFill>
                  <a:srgbClr val="FF0000"/>
                </a:solidFill>
                <a:latin typeface="Arial" pitchFamily="34" charset="0"/>
                <a:cs typeface="Arial" pitchFamily="34" charset="0"/>
              </a:rPr>
              <a:t>.</a:t>
            </a:r>
          </a:p>
          <a:p>
            <a:pPr fontAlgn="auto">
              <a:spcBef>
                <a:spcPts val="0"/>
              </a:spcBef>
              <a:spcAft>
                <a:spcPts val="0"/>
              </a:spcAft>
              <a:defRPr/>
            </a:pPr>
            <a:endParaRPr lang="en-US" sz="2400" dirty="0">
              <a:solidFill>
                <a:srgbClr val="FF0000"/>
              </a:solidFill>
              <a:effectLst>
                <a:outerShdw blurRad="38100" dist="38100" dir="2700000" algn="tl">
                  <a:srgbClr val="000000"/>
                </a:outerShdw>
              </a:effectLst>
              <a:latin typeface="Arial" pitchFamily="34" charset="0"/>
              <a:cs typeface="Arial" pitchFamily="34" charset="0"/>
            </a:endParaRPr>
          </a:p>
        </p:txBody>
      </p:sp>
      <p:sp>
        <p:nvSpPr>
          <p:cNvPr id="55" name="AutoShape 4"/>
          <p:cNvSpPr>
            <a:spLocks noChangeArrowheads="1"/>
          </p:cNvSpPr>
          <p:nvPr/>
        </p:nvSpPr>
        <p:spPr bwMode="auto">
          <a:xfrm>
            <a:off x="179388" y="990600"/>
            <a:ext cx="8812212" cy="1524000"/>
          </a:xfrm>
          <a:prstGeom prst="cloudCallout">
            <a:avLst>
              <a:gd name="adj1" fmla="val -14032"/>
              <a:gd name="adj2" fmla="val 120648"/>
            </a:avLst>
          </a:prstGeom>
          <a:solidFill>
            <a:schemeClr val="accent5">
              <a:lumMod val="40000"/>
              <a:lumOff val="60000"/>
            </a:schemeClr>
          </a:solidFill>
          <a:ln w="9525">
            <a:solidFill>
              <a:srgbClr val="3333FF"/>
            </a:solidFill>
            <a:round/>
            <a:headEnd/>
            <a:tailEnd/>
          </a:ln>
        </p:spPr>
        <p:txBody>
          <a:bodyPr/>
          <a:lstStyle/>
          <a:p>
            <a:pPr fontAlgn="auto">
              <a:spcBef>
                <a:spcPts val="0"/>
              </a:spcBef>
              <a:spcAft>
                <a:spcPts val="0"/>
              </a:spcAft>
              <a:defRPr/>
            </a:pPr>
            <a:r>
              <a:rPr lang="en-US" sz="2400" dirty="0" err="1">
                <a:latin typeface="Arial" pitchFamily="34" charset="0"/>
                <a:cs typeface="Arial" pitchFamily="34" charset="0"/>
              </a:rPr>
              <a:t>Nếu</a:t>
            </a:r>
            <a:r>
              <a:rPr lang="en-US" sz="2400" dirty="0">
                <a:latin typeface="Arial" pitchFamily="34" charset="0"/>
                <a:cs typeface="Arial" pitchFamily="34" charset="0"/>
              </a:rPr>
              <a:t> </a:t>
            </a:r>
            <a:r>
              <a:rPr lang="en-US" sz="2400" dirty="0" err="1">
                <a:latin typeface="Arial" pitchFamily="34" charset="0"/>
                <a:cs typeface="Arial" pitchFamily="34" charset="0"/>
              </a:rPr>
              <a:t>dòng</a:t>
            </a:r>
            <a:r>
              <a:rPr lang="en-US" sz="2400" dirty="0">
                <a:latin typeface="Arial" pitchFamily="34" charset="0"/>
                <a:cs typeface="Arial" pitchFamily="34" charset="0"/>
              </a:rPr>
              <a:t> </a:t>
            </a:r>
            <a:r>
              <a:rPr lang="en-US" sz="2400" dirty="0" err="1">
                <a:latin typeface="Arial" pitchFamily="34" charset="0"/>
                <a:cs typeface="Arial" pitchFamily="34" charset="0"/>
              </a:rPr>
              <a:t>điện</a:t>
            </a:r>
            <a:r>
              <a:rPr lang="en-US" sz="2400" dirty="0">
                <a:latin typeface="Arial" pitchFamily="34" charset="0"/>
                <a:cs typeface="Arial" pitchFamily="34" charset="0"/>
              </a:rPr>
              <a:t> </a:t>
            </a:r>
            <a:r>
              <a:rPr lang="en-US" sz="2400" dirty="0" err="1">
                <a:latin typeface="Arial" pitchFamily="34" charset="0"/>
                <a:cs typeface="Arial" pitchFamily="34" charset="0"/>
              </a:rPr>
              <a:t>chạy</a:t>
            </a:r>
            <a:r>
              <a:rPr lang="en-US" sz="2400" dirty="0">
                <a:latin typeface="Arial" pitchFamily="34" charset="0"/>
                <a:cs typeface="Arial" pitchFamily="34" charset="0"/>
              </a:rPr>
              <a:t> qua </a:t>
            </a:r>
            <a:r>
              <a:rPr lang="en-US" sz="2400" dirty="0" err="1">
                <a:latin typeface="Arial" pitchFamily="34" charset="0"/>
                <a:cs typeface="Arial" pitchFamily="34" charset="0"/>
              </a:rPr>
              <a:t>dây</a:t>
            </a:r>
            <a:r>
              <a:rPr lang="en-US" sz="2400" dirty="0">
                <a:latin typeface="Arial" pitchFamily="34" charset="0"/>
                <a:cs typeface="Arial" pitchFamily="34" charset="0"/>
              </a:rPr>
              <a:t> </a:t>
            </a:r>
            <a:r>
              <a:rPr lang="en-US" sz="2400" dirty="0" err="1">
                <a:latin typeface="Arial" pitchFamily="34" charset="0"/>
                <a:cs typeface="Arial" pitchFamily="34" charset="0"/>
              </a:rPr>
              <a:t>dẫn</a:t>
            </a:r>
            <a:r>
              <a:rPr lang="en-US" sz="2400" dirty="0">
                <a:latin typeface="Arial" pitchFamily="34" charset="0"/>
                <a:cs typeface="Arial" pitchFamily="34" charset="0"/>
              </a:rPr>
              <a:t> </a:t>
            </a:r>
            <a:r>
              <a:rPr lang="en-US" sz="2400" dirty="0" err="1">
                <a:latin typeface="Arial" pitchFamily="34" charset="0"/>
                <a:cs typeface="Arial" pitchFamily="34" charset="0"/>
              </a:rPr>
              <a:t>thẳng</a:t>
            </a:r>
            <a:r>
              <a:rPr lang="en-US" sz="2400" dirty="0">
                <a:latin typeface="Arial" pitchFamily="34" charset="0"/>
                <a:cs typeface="Arial" pitchFamily="34" charset="0"/>
              </a:rPr>
              <a:t> hay </a:t>
            </a:r>
            <a:r>
              <a:rPr lang="en-US" sz="2400" dirty="0" err="1">
                <a:latin typeface="Arial" pitchFamily="34" charset="0"/>
                <a:cs typeface="Arial" pitchFamily="34" charset="0"/>
              </a:rPr>
              <a:t>dây</a:t>
            </a:r>
            <a:r>
              <a:rPr lang="en-US" sz="2400" dirty="0">
                <a:latin typeface="Arial" pitchFamily="34" charset="0"/>
                <a:cs typeface="Arial" pitchFamily="34" charset="0"/>
              </a:rPr>
              <a:t> </a:t>
            </a:r>
            <a:r>
              <a:rPr lang="en-US" sz="2400" dirty="0" err="1">
                <a:latin typeface="Arial" pitchFamily="34" charset="0"/>
                <a:cs typeface="Arial" pitchFamily="34" charset="0"/>
              </a:rPr>
              <a:t>dẫn</a:t>
            </a:r>
            <a:r>
              <a:rPr lang="en-US" sz="2400" dirty="0">
                <a:latin typeface="Arial" pitchFamily="34" charset="0"/>
                <a:cs typeface="Arial" pitchFamily="34" charset="0"/>
              </a:rPr>
              <a:t> </a:t>
            </a:r>
            <a:r>
              <a:rPr lang="en-US" sz="2400" dirty="0" err="1">
                <a:latin typeface="Arial" pitchFamily="34" charset="0"/>
                <a:cs typeface="Arial" pitchFamily="34" charset="0"/>
              </a:rPr>
              <a:t>có</a:t>
            </a:r>
            <a:r>
              <a:rPr lang="en-US" sz="2400" dirty="0">
                <a:latin typeface="Arial" pitchFamily="34" charset="0"/>
                <a:cs typeface="Arial" pitchFamily="34" charset="0"/>
              </a:rPr>
              <a:t> </a:t>
            </a:r>
            <a:r>
              <a:rPr lang="en-US" sz="2400" dirty="0" err="1">
                <a:latin typeface="Arial" pitchFamily="34" charset="0"/>
                <a:cs typeface="Arial" pitchFamily="34" charset="0"/>
              </a:rPr>
              <a:t>hình</a:t>
            </a:r>
            <a:r>
              <a:rPr lang="en-US" sz="2400" dirty="0">
                <a:latin typeface="Arial" pitchFamily="34" charset="0"/>
                <a:cs typeface="Arial" pitchFamily="34" charset="0"/>
              </a:rPr>
              <a:t> </a:t>
            </a:r>
            <a:r>
              <a:rPr lang="en-US" sz="2400" dirty="0" err="1">
                <a:latin typeface="Arial" pitchFamily="34" charset="0"/>
                <a:cs typeface="Arial" pitchFamily="34" charset="0"/>
              </a:rPr>
              <a:t>dạng</a:t>
            </a:r>
            <a:r>
              <a:rPr lang="en-US" sz="2400" dirty="0">
                <a:latin typeface="Arial" pitchFamily="34" charset="0"/>
                <a:cs typeface="Arial" pitchFamily="34" charset="0"/>
              </a:rPr>
              <a:t> </a:t>
            </a:r>
            <a:r>
              <a:rPr lang="en-US" sz="2400" dirty="0" err="1">
                <a:latin typeface="Arial" pitchFamily="34" charset="0"/>
                <a:cs typeface="Arial" pitchFamily="34" charset="0"/>
              </a:rPr>
              <a:t>bất</a:t>
            </a:r>
            <a:r>
              <a:rPr lang="en-US" sz="2400" dirty="0">
                <a:latin typeface="Arial" pitchFamily="34" charset="0"/>
                <a:cs typeface="Arial" pitchFamily="34" charset="0"/>
              </a:rPr>
              <a:t> </a:t>
            </a:r>
            <a:r>
              <a:rPr lang="en-US" sz="2400" dirty="0" err="1">
                <a:latin typeface="Arial" pitchFamily="34" charset="0"/>
                <a:cs typeface="Arial" pitchFamily="34" charset="0"/>
              </a:rPr>
              <a:t>kì</a:t>
            </a:r>
            <a:r>
              <a:rPr lang="en-US" sz="2400" dirty="0">
                <a:latin typeface="Arial" pitchFamily="34" charset="0"/>
                <a:cs typeface="Arial" pitchFamily="34" charset="0"/>
              </a:rPr>
              <a:t> </a:t>
            </a:r>
            <a:r>
              <a:rPr lang="en-US" sz="2400" dirty="0" err="1">
                <a:latin typeface="Arial" pitchFamily="34" charset="0"/>
                <a:cs typeface="Arial" pitchFamily="34" charset="0"/>
              </a:rPr>
              <a:t>thì</a:t>
            </a:r>
            <a:r>
              <a:rPr lang="en-US" sz="2400" dirty="0">
                <a:latin typeface="Arial" pitchFamily="34" charset="0"/>
                <a:cs typeface="Arial" pitchFamily="34" charset="0"/>
              </a:rPr>
              <a:t> </a:t>
            </a:r>
            <a:r>
              <a:rPr lang="en-US" sz="2400" dirty="0" err="1">
                <a:latin typeface="Arial" pitchFamily="34" charset="0"/>
                <a:cs typeface="Arial" pitchFamily="34" charset="0"/>
              </a:rPr>
              <a:t>nó</a:t>
            </a:r>
            <a:r>
              <a:rPr lang="en-US" sz="2400" dirty="0">
                <a:latin typeface="Arial" pitchFamily="34" charset="0"/>
                <a:cs typeface="Arial" pitchFamily="34" charset="0"/>
              </a:rPr>
              <a:t> </a:t>
            </a:r>
            <a:r>
              <a:rPr lang="en-US" sz="2400" dirty="0" err="1">
                <a:latin typeface="Arial" pitchFamily="34" charset="0"/>
                <a:cs typeface="Arial" pitchFamily="34" charset="0"/>
              </a:rPr>
              <a:t>có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tác</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dụng</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từ</a:t>
            </a:r>
            <a:r>
              <a:rPr lang="en-US" sz="2400" dirty="0">
                <a:solidFill>
                  <a:srgbClr val="FF0000"/>
                </a:solidFill>
                <a:latin typeface="Arial" pitchFamily="34" charset="0"/>
                <a:cs typeface="Arial" pitchFamily="34" charset="0"/>
              </a:rPr>
              <a:t> hay </a:t>
            </a:r>
            <a:r>
              <a:rPr lang="en-US" sz="2400" dirty="0" err="1">
                <a:solidFill>
                  <a:srgbClr val="FF0000"/>
                </a:solidFill>
                <a:latin typeface="Arial" pitchFamily="34" charset="0"/>
                <a:cs typeface="Arial" pitchFamily="34" charset="0"/>
              </a:rPr>
              <a:t>không</a:t>
            </a:r>
            <a:r>
              <a:rPr lang="en-US" sz="2400" dirty="0">
                <a:solidFill>
                  <a:srgbClr val="FF0000"/>
                </a:solidFill>
                <a:latin typeface="Arial" pitchFamily="34" charset="0"/>
                <a:cs typeface="Arial" pitchFamily="34" charset="0"/>
              </a:rPr>
              <a:t>?</a:t>
            </a:r>
          </a:p>
          <a:p>
            <a:pPr fontAlgn="auto">
              <a:spcBef>
                <a:spcPts val="0"/>
              </a:spcBef>
              <a:spcAft>
                <a:spcPts val="0"/>
              </a:spcAft>
              <a:defRPr/>
            </a:pPr>
            <a:endParaRPr lang="en-US" sz="2400" dirty="0">
              <a:solidFill>
                <a:srgbClr val="FF0000"/>
              </a:solidFill>
              <a:effectLst>
                <a:outerShdw blurRad="38100" dist="38100" dir="2700000" algn="tl">
                  <a:srgbClr val="000000"/>
                </a:outerShdw>
              </a:effectLst>
              <a:latin typeface="Arial" pitchFamily="34" charset="0"/>
              <a:cs typeface="Arial" pitchFamily="34"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ox(in)">
                                      <p:cBhvr>
                                        <p:cTn id="7" dur="500"/>
                                        <p:tgtEl>
                                          <p:spTgt spid="5123"/>
                                        </p:tgtEl>
                                      </p:cBhvr>
                                    </p:animEffect>
                                  </p:childTnLst>
                                </p:cTn>
                              </p:par>
                              <p:par>
                                <p:cTn id="8" presetID="4" presetClass="entr" presetSubtype="16" fill="hold" nodeType="withEffect">
                                  <p:stCondLst>
                                    <p:cond delay="0"/>
                                  </p:stCondLst>
                                  <p:childTnLst>
                                    <p:set>
                                      <p:cBhvr>
                                        <p:cTn id="9" dur="1" fill="hold">
                                          <p:stCondLst>
                                            <p:cond delay="0"/>
                                          </p:stCondLst>
                                        </p:cTn>
                                        <p:tgtEl>
                                          <p:spTgt spid="5151"/>
                                        </p:tgtEl>
                                        <p:attrNameLst>
                                          <p:attrName>style.visibility</p:attrName>
                                        </p:attrNameLst>
                                      </p:cBhvr>
                                      <p:to>
                                        <p:strVal val="visible"/>
                                      </p:to>
                                    </p:set>
                                    <p:animEffect transition="in" filter="box(in)">
                                      <p:cBhvr>
                                        <p:cTn id="10" dur="500"/>
                                        <p:tgtEl>
                                          <p:spTgt spid="5151"/>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159"/>
                                        </p:tgtEl>
                                        <p:attrNameLst>
                                          <p:attrName>style.visibility</p:attrName>
                                        </p:attrNameLst>
                                      </p:cBhvr>
                                      <p:to>
                                        <p:strVal val="visible"/>
                                      </p:to>
                                    </p:set>
                                    <p:animEffect transition="in" filter="box(in)">
                                      <p:cBhvr>
                                        <p:cTn id="13" dur="500"/>
                                        <p:tgtEl>
                                          <p:spTgt spid="515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158"/>
                                        </p:tgtEl>
                                        <p:attrNameLst>
                                          <p:attrName>style.visibility</p:attrName>
                                        </p:attrNameLst>
                                      </p:cBhvr>
                                      <p:to>
                                        <p:strVal val="visible"/>
                                      </p:to>
                                    </p:set>
                                    <p:animEffect transition="in" filter="box(in)">
                                      <p:cBhvr>
                                        <p:cTn id="16" dur="500"/>
                                        <p:tgtEl>
                                          <p:spTgt spid="5158"/>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162"/>
                                        </p:tgtEl>
                                        <p:attrNameLst>
                                          <p:attrName>style.visibility</p:attrName>
                                        </p:attrNameLst>
                                      </p:cBhvr>
                                      <p:to>
                                        <p:strVal val="visible"/>
                                      </p:to>
                                    </p:set>
                                    <p:animEffect transition="in" filter="box(in)">
                                      <p:cBhvr>
                                        <p:cTn id="19" dur="500"/>
                                        <p:tgtEl>
                                          <p:spTgt spid="5162"/>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166"/>
                                        </p:tgtEl>
                                        <p:attrNameLst>
                                          <p:attrName>style.visibility</p:attrName>
                                        </p:attrNameLst>
                                      </p:cBhvr>
                                      <p:to>
                                        <p:strVal val="visible"/>
                                      </p:to>
                                    </p:set>
                                    <p:animEffect transition="in" filter="box(in)">
                                      <p:cBhvr>
                                        <p:cTn id="22" dur="500"/>
                                        <p:tgtEl>
                                          <p:spTgt spid="5166"/>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165"/>
                                        </p:tgtEl>
                                        <p:attrNameLst>
                                          <p:attrName>style.visibility</p:attrName>
                                        </p:attrNameLst>
                                      </p:cBhvr>
                                      <p:to>
                                        <p:strVal val="visible"/>
                                      </p:to>
                                    </p:set>
                                    <p:animEffect transition="in" filter="box(in)">
                                      <p:cBhvr>
                                        <p:cTn id="25" dur="500"/>
                                        <p:tgtEl>
                                          <p:spTgt spid="5165"/>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157"/>
                                        </p:tgtEl>
                                        <p:attrNameLst>
                                          <p:attrName>style.visibility</p:attrName>
                                        </p:attrNameLst>
                                      </p:cBhvr>
                                      <p:to>
                                        <p:strVal val="visible"/>
                                      </p:to>
                                    </p:set>
                                    <p:animEffect transition="in" filter="box(in)">
                                      <p:cBhvr>
                                        <p:cTn id="28" dur="500"/>
                                        <p:tgtEl>
                                          <p:spTgt spid="5157"/>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156"/>
                                        </p:tgtEl>
                                        <p:attrNameLst>
                                          <p:attrName>style.visibility</p:attrName>
                                        </p:attrNameLst>
                                      </p:cBhvr>
                                      <p:to>
                                        <p:strVal val="visible"/>
                                      </p:to>
                                    </p:set>
                                    <p:animEffect transition="in" filter="box(in)">
                                      <p:cBhvr>
                                        <p:cTn id="31" dur="500"/>
                                        <p:tgtEl>
                                          <p:spTgt spid="5156"/>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150"/>
                                        </p:tgtEl>
                                        <p:attrNameLst>
                                          <p:attrName>style.visibility</p:attrName>
                                        </p:attrNameLst>
                                      </p:cBhvr>
                                      <p:to>
                                        <p:strVal val="visible"/>
                                      </p:to>
                                    </p:set>
                                    <p:animEffect transition="in" filter="box(in)">
                                      <p:cBhvr>
                                        <p:cTn id="34" dur="500"/>
                                        <p:tgtEl>
                                          <p:spTgt spid="5150"/>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5161"/>
                                        </p:tgtEl>
                                        <p:attrNameLst>
                                          <p:attrName>style.visibility</p:attrName>
                                        </p:attrNameLst>
                                      </p:cBhvr>
                                      <p:to>
                                        <p:strVal val="visible"/>
                                      </p:to>
                                    </p:set>
                                    <p:animEffect transition="in" filter="box(in)">
                                      <p:cBhvr>
                                        <p:cTn id="37" dur="500"/>
                                        <p:tgtEl>
                                          <p:spTgt spid="5161"/>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5160"/>
                                        </p:tgtEl>
                                        <p:attrNameLst>
                                          <p:attrName>style.visibility</p:attrName>
                                        </p:attrNameLst>
                                      </p:cBhvr>
                                      <p:to>
                                        <p:strVal val="visible"/>
                                      </p:to>
                                    </p:set>
                                    <p:animEffect transition="in" filter="box(in)">
                                      <p:cBhvr>
                                        <p:cTn id="40" dur="500"/>
                                        <p:tgtEl>
                                          <p:spTgt spid="5160"/>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5163"/>
                                        </p:tgtEl>
                                        <p:attrNameLst>
                                          <p:attrName>style.visibility</p:attrName>
                                        </p:attrNameLst>
                                      </p:cBhvr>
                                      <p:to>
                                        <p:strVal val="visible"/>
                                      </p:to>
                                    </p:set>
                                    <p:animEffect transition="in" filter="box(in)">
                                      <p:cBhvr>
                                        <p:cTn id="43" dur="500"/>
                                        <p:tgtEl>
                                          <p:spTgt spid="5163"/>
                                        </p:tgtEl>
                                      </p:cBhvr>
                                    </p:animEffect>
                                  </p:childTnLst>
                                </p:cTn>
                              </p:par>
                              <p:par>
                                <p:cTn id="44" presetID="4" presetClass="entr" presetSubtype="16" fill="hold" grpId="1" nodeType="withEffect">
                                  <p:stCondLst>
                                    <p:cond delay="0"/>
                                  </p:stCondLst>
                                  <p:childTnLst>
                                    <p:set>
                                      <p:cBhvr>
                                        <p:cTn id="45" dur="1" fill="hold">
                                          <p:stCondLst>
                                            <p:cond delay="0"/>
                                          </p:stCondLst>
                                        </p:cTn>
                                        <p:tgtEl>
                                          <p:spTgt spid="5163"/>
                                        </p:tgtEl>
                                        <p:attrNameLst>
                                          <p:attrName>style.visibility</p:attrName>
                                        </p:attrNameLst>
                                      </p:cBhvr>
                                      <p:to>
                                        <p:strVal val="visible"/>
                                      </p:to>
                                    </p:set>
                                    <p:animEffect transition="in" filter="box(in)">
                                      <p:cBhvr>
                                        <p:cTn id="46" dur="500"/>
                                        <p:tgtEl>
                                          <p:spTgt spid="5163"/>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5164"/>
                                        </p:tgtEl>
                                        <p:attrNameLst>
                                          <p:attrName>style.visibility</p:attrName>
                                        </p:attrNameLst>
                                      </p:cBhvr>
                                      <p:to>
                                        <p:strVal val="visible"/>
                                      </p:to>
                                    </p:set>
                                    <p:animEffect transition="in" filter="box(in)">
                                      <p:cBhvr>
                                        <p:cTn id="49" dur="500"/>
                                        <p:tgtEl>
                                          <p:spTgt spid="5164"/>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5168"/>
                                        </p:tgtEl>
                                        <p:attrNameLst>
                                          <p:attrName>style.visibility</p:attrName>
                                        </p:attrNameLst>
                                      </p:cBhvr>
                                      <p:to>
                                        <p:strVal val="visible"/>
                                      </p:to>
                                    </p:set>
                                    <p:animEffect transition="in" filter="box(in)">
                                      <p:cBhvr>
                                        <p:cTn id="52" dur="500"/>
                                        <p:tgtEl>
                                          <p:spTgt spid="5168"/>
                                        </p:tgtEl>
                                      </p:cBhvr>
                                    </p:animEffect>
                                  </p:childTnLst>
                                </p:cTn>
                              </p:par>
                              <p:par>
                                <p:cTn id="53" presetID="4" presetClass="entr" presetSubtype="16" fill="hold" nodeType="withEffect">
                                  <p:stCondLst>
                                    <p:cond delay="0"/>
                                  </p:stCondLst>
                                  <p:childTnLst>
                                    <p:set>
                                      <p:cBhvr>
                                        <p:cTn id="54" dur="1" fill="hold">
                                          <p:stCondLst>
                                            <p:cond delay="0"/>
                                          </p:stCondLst>
                                        </p:cTn>
                                        <p:tgtEl>
                                          <p:spTgt spid="5169"/>
                                        </p:tgtEl>
                                        <p:attrNameLst>
                                          <p:attrName>style.visibility</p:attrName>
                                        </p:attrNameLst>
                                      </p:cBhvr>
                                      <p:to>
                                        <p:strVal val="visible"/>
                                      </p:to>
                                    </p:set>
                                    <p:animEffect transition="in" filter="box(in)">
                                      <p:cBhvr>
                                        <p:cTn id="55" dur="500"/>
                                        <p:tgtEl>
                                          <p:spTgt spid="5169"/>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5167"/>
                                        </p:tgtEl>
                                        <p:attrNameLst>
                                          <p:attrName>style.visibility</p:attrName>
                                        </p:attrNameLst>
                                      </p:cBhvr>
                                      <p:to>
                                        <p:strVal val="visible"/>
                                      </p:to>
                                    </p:set>
                                    <p:animEffect transition="in" filter="box(in)">
                                      <p:cBhvr>
                                        <p:cTn id="58" dur="500"/>
                                        <p:tgtEl>
                                          <p:spTgt spid="5167"/>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5174"/>
                                        </p:tgtEl>
                                        <p:attrNameLst>
                                          <p:attrName>style.visibility</p:attrName>
                                        </p:attrNameLst>
                                      </p:cBhvr>
                                      <p:to>
                                        <p:strVal val="visible"/>
                                      </p:to>
                                    </p:set>
                                    <p:animEffect transition="in" filter="box(in)">
                                      <p:cBhvr>
                                        <p:cTn id="61" dur="500"/>
                                        <p:tgtEl>
                                          <p:spTgt spid="5174"/>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4" presetClass="entr" presetSubtype="16" fill="hold" grpId="0" nodeType="clickEffect">
                                  <p:stCondLst>
                                    <p:cond delay="0"/>
                                  </p:stCondLst>
                                  <p:childTnLst>
                                    <p:set>
                                      <p:cBhvr>
                                        <p:cTn id="65" dur="1" fill="hold">
                                          <p:stCondLst>
                                            <p:cond delay="0"/>
                                          </p:stCondLst>
                                        </p:cTn>
                                        <p:tgtEl>
                                          <p:spTgt spid="5172"/>
                                        </p:tgtEl>
                                        <p:attrNameLst>
                                          <p:attrName>style.visibility</p:attrName>
                                        </p:attrNameLst>
                                      </p:cBhvr>
                                      <p:to>
                                        <p:strVal val="visible"/>
                                      </p:to>
                                    </p:set>
                                    <p:animEffect transition="in" filter="box(in)">
                                      <p:cBhvr>
                                        <p:cTn id="66" dur="500"/>
                                        <p:tgtEl>
                                          <p:spTgt spid="5172"/>
                                        </p:tgtEl>
                                      </p:cBhvr>
                                    </p:animEffect>
                                  </p:childTnLst>
                                </p:cTn>
                              </p:par>
                              <p:par>
                                <p:cTn id="67" presetID="4" presetClass="exit" presetSubtype="16" fill="hold" grpId="1" nodeType="withEffect">
                                  <p:stCondLst>
                                    <p:cond delay="0"/>
                                  </p:stCondLst>
                                  <p:childTnLst>
                                    <p:animEffect transition="out" filter="box(in)">
                                      <p:cBhvr>
                                        <p:cTn id="68" dur="500"/>
                                        <p:tgtEl>
                                          <p:spTgt spid="5165"/>
                                        </p:tgtEl>
                                      </p:cBhvr>
                                    </p:animEffect>
                                    <p:set>
                                      <p:cBhvr>
                                        <p:cTn id="69" dur="1" fill="hold">
                                          <p:stCondLst>
                                            <p:cond delay="499"/>
                                          </p:stCondLst>
                                        </p:cTn>
                                        <p:tgtEl>
                                          <p:spTgt spid="5165"/>
                                        </p:tgtEl>
                                        <p:attrNameLst>
                                          <p:attrName>style.visibility</p:attrName>
                                        </p:attrNameLst>
                                      </p:cBhvr>
                                      <p:to>
                                        <p:strVal val="hidden"/>
                                      </p:to>
                                    </p:set>
                                  </p:childTnLst>
                                </p:cTn>
                              </p:par>
                              <p:par>
                                <p:cTn id="70" presetID="4" presetClass="entr" presetSubtype="16" fill="hold" grpId="0" nodeType="withEffect">
                                  <p:stCondLst>
                                    <p:cond delay="0"/>
                                  </p:stCondLst>
                                  <p:childTnLst>
                                    <p:set>
                                      <p:cBhvr>
                                        <p:cTn id="71" dur="1" fill="hold">
                                          <p:stCondLst>
                                            <p:cond delay="0"/>
                                          </p:stCondLst>
                                        </p:cTn>
                                        <p:tgtEl>
                                          <p:spTgt spid="5173"/>
                                        </p:tgtEl>
                                        <p:attrNameLst>
                                          <p:attrName>style.visibility</p:attrName>
                                        </p:attrNameLst>
                                      </p:cBhvr>
                                      <p:to>
                                        <p:strVal val="visible"/>
                                      </p:to>
                                    </p:set>
                                    <p:animEffect transition="in" filter="box(in)">
                                      <p:cBhvr>
                                        <p:cTn id="72" dur="500"/>
                                        <p:tgtEl>
                                          <p:spTgt spid="5173"/>
                                        </p:tgtEl>
                                      </p:cBhvr>
                                    </p:animEffect>
                                  </p:childTnLst>
                                </p:cTn>
                              </p:par>
                              <p:par>
                                <p:cTn id="73" presetID="3" presetClass="exit" presetSubtype="10" fill="hold" grpId="1" nodeType="withEffect">
                                  <p:stCondLst>
                                    <p:cond delay="0"/>
                                  </p:stCondLst>
                                  <p:childTnLst>
                                    <p:animEffect transition="out" filter="blinds(horizontal)">
                                      <p:cBhvr>
                                        <p:cTn id="74" dur="500"/>
                                        <p:tgtEl>
                                          <p:spTgt spid="5173"/>
                                        </p:tgtEl>
                                      </p:cBhvr>
                                    </p:animEffect>
                                    <p:set>
                                      <p:cBhvr>
                                        <p:cTn id="75" dur="1" fill="hold">
                                          <p:stCondLst>
                                            <p:cond delay="499"/>
                                          </p:stCondLst>
                                        </p:cTn>
                                        <p:tgtEl>
                                          <p:spTgt spid="5173"/>
                                        </p:tgtEl>
                                        <p:attrNameLst>
                                          <p:attrName>style.visibility</p:attrName>
                                        </p:attrNameLst>
                                      </p:cBhvr>
                                      <p:to>
                                        <p:strVal val="hidden"/>
                                      </p:to>
                                    </p:set>
                                  </p:childTnLst>
                                </p:cTn>
                              </p:par>
                            </p:childTnLst>
                          </p:cTn>
                        </p:par>
                        <p:par>
                          <p:cTn id="76" fill="hold" nodeType="afterGroup">
                            <p:stCondLst>
                              <p:cond delay="500"/>
                            </p:stCondLst>
                            <p:childTnLst>
                              <p:par>
                                <p:cTn id="77" presetID="8" presetClass="emph" presetSubtype="0" fill="hold" nodeType="afterEffect">
                                  <p:stCondLst>
                                    <p:cond delay="0"/>
                                  </p:stCondLst>
                                  <p:childTnLst>
                                    <p:animRot by="10800000">
                                      <p:cBhvr>
                                        <p:cTn id="78" dur="2000" fill="hold"/>
                                        <p:tgtEl>
                                          <p:spTgt spid="5169"/>
                                        </p:tgtEl>
                                        <p:attrNameLst>
                                          <p:attrName>r</p:attrName>
                                        </p:attrNameLst>
                                      </p:cBhvr>
                                    </p:animRot>
                                  </p:childTnLst>
                                </p:cTn>
                              </p:par>
                            </p:childTnLst>
                          </p:cTn>
                        </p:par>
                      </p:childTnLst>
                    </p:cTn>
                  </p:par>
                  <p:par>
                    <p:cTn id="79" fill="hold">
                      <p:stCondLst>
                        <p:cond delay="indefinite"/>
                      </p:stCondLst>
                      <p:childTnLst>
                        <p:par>
                          <p:cTn id="80" fill="hold">
                            <p:stCondLst>
                              <p:cond delay="0"/>
                            </p:stCondLst>
                            <p:childTnLst>
                              <p:par>
                                <p:cTn id="81" presetID="47" presetClass="entr"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visible"/>
                                      </p:to>
                                    </p:set>
                                    <p:animEffect transition="in" filter="fade">
                                      <p:cBhvr>
                                        <p:cTn id="83" dur="1000"/>
                                        <p:tgtEl>
                                          <p:spTgt spid="55"/>
                                        </p:tgtEl>
                                      </p:cBhvr>
                                    </p:animEffect>
                                    <p:anim calcmode="lin" valueType="num">
                                      <p:cBhvr>
                                        <p:cTn id="84" dur="1000" fill="hold"/>
                                        <p:tgtEl>
                                          <p:spTgt spid="55"/>
                                        </p:tgtEl>
                                        <p:attrNameLst>
                                          <p:attrName>ppt_x</p:attrName>
                                        </p:attrNameLst>
                                      </p:cBhvr>
                                      <p:tavLst>
                                        <p:tav tm="0">
                                          <p:val>
                                            <p:strVal val="#ppt_x"/>
                                          </p:val>
                                        </p:tav>
                                        <p:tav tm="100000">
                                          <p:val>
                                            <p:strVal val="#ppt_x"/>
                                          </p:val>
                                        </p:tav>
                                      </p:tavLst>
                                    </p:anim>
                                    <p:anim calcmode="lin" valueType="num">
                                      <p:cBhvr>
                                        <p:cTn id="85"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 grpId="0" animBg="1"/>
      <p:bldP spid="5156" grpId="0" animBg="1"/>
      <p:bldP spid="5157" grpId="0" animBg="1"/>
      <p:bldP spid="5158" grpId="0" animBg="1"/>
      <p:bldP spid="5159" grpId="0" animBg="1"/>
      <p:bldP spid="5160" grpId="0"/>
      <p:bldP spid="5161" grpId="0"/>
      <p:bldP spid="5162" grpId="0" animBg="1"/>
      <p:bldP spid="5163" grpId="0" animBg="1"/>
      <p:bldP spid="5163" grpId="1" animBg="1"/>
      <p:bldP spid="5164" grpId="0" animBg="1"/>
      <p:bldP spid="5165" grpId="0" animBg="1"/>
      <p:bldP spid="5165" grpId="1" animBg="1"/>
      <p:bldP spid="5166" grpId="0" animBg="1"/>
      <p:bldP spid="5167" grpId="0" animBg="1"/>
      <p:bldP spid="5168" grpId="0" animBg="1"/>
      <p:bldP spid="5172" grpId="0" animBg="1"/>
      <p:bldP spid="5173" grpId="0" animBg="1"/>
      <p:bldP spid="5173" grpId="1" animBg="1"/>
      <p:bldP spid="5174" grpId="0"/>
      <p:bldP spid="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descr="70%"/>
          <p:cNvSpPr>
            <a:spLocks noChangeArrowheads="1"/>
          </p:cNvSpPr>
          <p:nvPr/>
        </p:nvSpPr>
        <p:spPr bwMode="auto">
          <a:xfrm>
            <a:off x="1600200" y="3657600"/>
            <a:ext cx="6858000" cy="762000"/>
          </a:xfrm>
          <a:prstGeom prst="cube">
            <a:avLst>
              <a:gd name="adj" fmla="val 25000"/>
            </a:avLst>
          </a:prstGeom>
          <a:pattFill prst="pct70">
            <a:fgClr>
              <a:srgbClr val="FFCC66"/>
            </a:fgClr>
            <a:bgClr>
              <a:schemeClr val="bg1"/>
            </a:bgClr>
          </a:patt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grpSp>
        <p:nvGrpSpPr>
          <p:cNvPr id="63492" name="Group 5"/>
          <p:cNvGrpSpPr>
            <a:grpSpLocks/>
          </p:cNvGrpSpPr>
          <p:nvPr/>
        </p:nvGrpSpPr>
        <p:grpSpPr bwMode="auto">
          <a:xfrm rot="10800000">
            <a:off x="395288" y="4581525"/>
            <a:ext cx="533400" cy="1449388"/>
            <a:chOff x="2304" y="2640"/>
            <a:chExt cx="240" cy="720"/>
          </a:xfrm>
        </p:grpSpPr>
        <p:grpSp>
          <p:nvGrpSpPr>
            <p:cNvPr id="19511" name="Group 6"/>
            <p:cNvGrpSpPr>
              <a:grpSpLocks/>
            </p:cNvGrpSpPr>
            <p:nvPr/>
          </p:nvGrpSpPr>
          <p:grpSpPr bwMode="auto">
            <a:xfrm rot="5400000">
              <a:off x="2064" y="2880"/>
              <a:ext cx="720" cy="240"/>
              <a:chOff x="1776" y="1536"/>
              <a:chExt cx="1039" cy="240"/>
            </a:xfrm>
          </p:grpSpPr>
          <p:grpSp>
            <p:nvGrpSpPr>
              <p:cNvPr id="19513" name="Group 7"/>
              <p:cNvGrpSpPr>
                <a:grpSpLocks/>
              </p:cNvGrpSpPr>
              <p:nvPr/>
            </p:nvGrpSpPr>
            <p:grpSpPr bwMode="auto">
              <a:xfrm rot="10800000">
                <a:off x="1872" y="1536"/>
                <a:ext cx="816" cy="240"/>
                <a:chOff x="2364" y="2976"/>
                <a:chExt cx="1140" cy="672"/>
              </a:xfrm>
            </p:grpSpPr>
            <p:sp>
              <p:nvSpPr>
                <p:cNvPr id="63495" name="Line 8"/>
                <p:cNvSpPr>
                  <a:spLocks noChangeShapeType="1"/>
                </p:cNvSpPr>
                <p:nvPr/>
              </p:nvSpPr>
              <p:spPr bwMode="auto">
                <a:xfrm>
                  <a:off x="2366" y="3172"/>
                  <a:ext cx="0" cy="288"/>
                </a:xfrm>
                <a:prstGeom prst="line">
                  <a:avLst/>
                </a:prstGeom>
                <a:noFill/>
                <a:ln w="1143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496" name="Rectangle 9"/>
                <p:cNvSpPr>
                  <a:spLocks noChangeArrowheads="1"/>
                </p:cNvSpPr>
                <p:nvPr/>
              </p:nvSpPr>
              <p:spPr bwMode="auto">
                <a:xfrm>
                  <a:off x="2401" y="2980"/>
                  <a:ext cx="1103" cy="672"/>
                </a:xfrm>
                <a:prstGeom prst="rect">
                  <a:avLst/>
                </a:prstGeom>
                <a:gradFill rotWithShape="1">
                  <a:gsLst>
                    <a:gs pos="0">
                      <a:srgbClr val="CCFFFF"/>
                    </a:gs>
                    <a:gs pos="100000">
                      <a:srgbClr val="5E7676"/>
                    </a:gs>
                  </a:gsLst>
                  <a:lin ang="5400000" scaled="1"/>
                </a:gradFill>
                <a:ln w="9525">
                  <a:solidFill>
                    <a:schemeClr val="tx1"/>
                  </a:solidFill>
                  <a:miter lim="800000"/>
                  <a:headEnd/>
                  <a:tailEnd/>
                </a:ln>
              </p:spPr>
              <p:txBody>
                <a:bodyPr wrap="none" anchor="ctr"/>
                <a:lstStyle/>
                <a:p>
                  <a:pPr algn="ctr" eaLnBrk="0" fontAlgn="auto" hangingPunct="0">
                    <a:spcBef>
                      <a:spcPts val="0"/>
                    </a:spcBef>
                    <a:spcAft>
                      <a:spcPts val="0"/>
                    </a:spcAft>
                    <a:defRPr/>
                  </a:pPr>
                  <a:endParaRPr lang="vi-VN">
                    <a:latin typeface="+mj-lt"/>
                  </a:endParaRPr>
                </a:p>
              </p:txBody>
            </p:sp>
            <p:sp>
              <p:nvSpPr>
                <p:cNvPr id="63497" name="Line 10"/>
                <p:cNvSpPr>
                  <a:spLocks noChangeShapeType="1"/>
                </p:cNvSpPr>
                <p:nvPr/>
              </p:nvSpPr>
              <p:spPr bwMode="auto">
                <a:xfrm>
                  <a:off x="2592" y="3244"/>
                  <a:ext cx="0" cy="192"/>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498" name="Line 11"/>
                <p:cNvSpPr>
                  <a:spLocks noChangeShapeType="1"/>
                </p:cNvSpPr>
                <p:nvPr/>
              </p:nvSpPr>
              <p:spPr bwMode="auto">
                <a:xfrm>
                  <a:off x="2509" y="3340"/>
                  <a:ext cx="167"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499" name="Line 12"/>
                <p:cNvSpPr>
                  <a:spLocks noChangeShapeType="1"/>
                </p:cNvSpPr>
                <p:nvPr/>
              </p:nvSpPr>
              <p:spPr bwMode="auto">
                <a:xfrm>
                  <a:off x="3242" y="3340"/>
                  <a:ext cx="169"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sp>
            <p:nvSpPr>
              <p:cNvPr id="63500" name="Line 13"/>
              <p:cNvSpPr>
                <a:spLocks noChangeShapeType="1"/>
              </p:cNvSpPr>
              <p:nvPr/>
            </p:nvSpPr>
            <p:spPr bwMode="auto">
              <a:xfrm flipH="1">
                <a:off x="1774" y="1645"/>
                <a:ext cx="96"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01" name="Line 14"/>
              <p:cNvSpPr>
                <a:spLocks noChangeShapeType="1"/>
              </p:cNvSpPr>
              <p:nvPr/>
            </p:nvSpPr>
            <p:spPr bwMode="auto">
              <a:xfrm flipH="1">
                <a:off x="2717" y="1656"/>
                <a:ext cx="96"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sp>
          <p:nvSpPr>
            <p:cNvPr id="63502" name="AutoShape 15"/>
            <p:cNvSpPr>
              <a:spLocks noChangeArrowheads="1"/>
            </p:cNvSpPr>
            <p:nvPr/>
          </p:nvSpPr>
          <p:spPr bwMode="auto">
            <a:xfrm>
              <a:off x="2328" y="3071"/>
              <a:ext cx="192" cy="144"/>
            </a:xfrm>
            <a:prstGeom prst="flowChartOr">
              <a:avLst/>
            </a:prstGeom>
            <a:solidFill>
              <a:schemeClr val="accent1"/>
            </a:solidFill>
            <a:ln>
              <a:noFill/>
            </a:ln>
            <a:extLst/>
          </p:spPr>
          <p:txBody>
            <a:bodyPr rot="10800000" wrap="none" anchor="ctr"/>
            <a:lstStyle/>
            <a:p>
              <a:pPr fontAlgn="auto">
                <a:spcBef>
                  <a:spcPts val="0"/>
                </a:spcBef>
                <a:spcAft>
                  <a:spcPts val="0"/>
                </a:spcAft>
                <a:defRPr/>
              </a:pPr>
              <a:endParaRPr lang="vi-VN">
                <a:latin typeface="+mj-lt"/>
              </a:endParaRPr>
            </a:p>
          </p:txBody>
        </p:sp>
      </p:grpSp>
      <p:pic>
        <p:nvPicPr>
          <p:cNvPr id="63503" name="Picture 16"/>
          <p:cNvPicPr>
            <a:picLocks noGrp="1" noChangeAspect="1" noChangeArrowheads="1"/>
          </p:cNvPicPr>
          <p:nvPr>
            <p:ph type="body" idx="4294967295"/>
          </p:nvPr>
        </p:nvPicPr>
        <p:blipFill>
          <a:blip r:embed="rId2"/>
          <a:srcRect/>
          <a:stretch>
            <a:fillRect/>
          </a:stretch>
        </p:blipFill>
        <p:spPr>
          <a:xfrm>
            <a:off x="7545388" y="5172075"/>
            <a:ext cx="1598612" cy="1685925"/>
          </a:xfrm>
        </p:spPr>
      </p:pic>
      <p:sp>
        <p:nvSpPr>
          <p:cNvPr id="63506" name="Line 19"/>
          <p:cNvSpPr>
            <a:spLocks noChangeShapeType="1"/>
          </p:cNvSpPr>
          <p:nvPr/>
        </p:nvSpPr>
        <p:spPr bwMode="auto">
          <a:xfrm>
            <a:off x="8229600" y="6400800"/>
            <a:ext cx="304800" cy="1588"/>
          </a:xfrm>
          <a:prstGeom prst="line">
            <a:avLst/>
          </a:prstGeom>
          <a:noFill/>
          <a:ln w="381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nvGrpSpPr>
          <p:cNvPr id="63507" name="Group 20"/>
          <p:cNvGrpSpPr>
            <a:grpSpLocks/>
          </p:cNvGrpSpPr>
          <p:nvPr/>
        </p:nvGrpSpPr>
        <p:grpSpPr bwMode="auto">
          <a:xfrm>
            <a:off x="7696200" y="5791200"/>
            <a:ext cx="1143000" cy="381000"/>
            <a:chOff x="1824" y="1536"/>
            <a:chExt cx="2784" cy="645"/>
          </a:xfrm>
        </p:grpSpPr>
        <p:pic>
          <p:nvPicPr>
            <p:cNvPr id="19509" name="Picture 21"/>
            <p:cNvPicPr>
              <a:picLocks noChangeAspect="1" noChangeArrowheads="1"/>
            </p:cNvPicPr>
            <p:nvPr/>
          </p:nvPicPr>
          <p:blipFill>
            <a:blip r:embed="rId3"/>
            <a:srcRect/>
            <a:stretch>
              <a:fillRect/>
            </a:stretch>
          </p:blipFill>
          <p:spPr bwMode="auto">
            <a:xfrm>
              <a:off x="1968" y="1536"/>
              <a:ext cx="2640" cy="536"/>
            </a:xfrm>
            <a:prstGeom prst="rect">
              <a:avLst/>
            </a:prstGeom>
            <a:noFill/>
            <a:ln w="9525">
              <a:noFill/>
              <a:miter lim="800000"/>
              <a:headEnd/>
              <a:tailEnd/>
            </a:ln>
          </p:spPr>
        </p:pic>
        <p:pic>
          <p:nvPicPr>
            <p:cNvPr id="19510" name="Picture 22"/>
            <p:cNvPicPr>
              <a:picLocks noChangeAspect="1" noChangeArrowheads="1"/>
            </p:cNvPicPr>
            <p:nvPr/>
          </p:nvPicPr>
          <p:blipFill>
            <a:blip r:embed="rId4"/>
            <a:srcRect/>
            <a:stretch>
              <a:fillRect/>
            </a:stretch>
          </p:blipFill>
          <p:spPr bwMode="auto">
            <a:xfrm rot="-512320">
              <a:off x="1824" y="1920"/>
              <a:ext cx="336" cy="261"/>
            </a:xfrm>
            <a:prstGeom prst="rect">
              <a:avLst/>
            </a:prstGeom>
            <a:noFill/>
            <a:ln w="9525">
              <a:noFill/>
              <a:miter lim="800000"/>
              <a:headEnd/>
              <a:tailEnd/>
            </a:ln>
          </p:spPr>
        </p:pic>
      </p:grpSp>
      <p:pic>
        <p:nvPicPr>
          <p:cNvPr id="63510" name="Picture 23" descr="BienTro1"/>
          <p:cNvPicPr>
            <a:picLocks noChangeAspect="1" noChangeArrowheads="1"/>
          </p:cNvPicPr>
          <p:nvPr/>
        </p:nvPicPr>
        <p:blipFill>
          <a:blip r:embed="rId5"/>
          <a:srcRect l="16826" t="46861" r="17400" b="17992"/>
          <a:stretch>
            <a:fillRect/>
          </a:stretch>
        </p:blipFill>
        <p:spPr bwMode="auto">
          <a:xfrm>
            <a:off x="4648200" y="6019800"/>
            <a:ext cx="1382713" cy="601663"/>
          </a:xfrm>
          <a:prstGeom prst="rect">
            <a:avLst/>
          </a:prstGeom>
          <a:noFill/>
          <a:ln w="9525">
            <a:noFill/>
            <a:miter lim="800000"/>
            <a:headEnd/>
            <a:tailEnd/>
          </a:ln>
        </p:spPr>
      </p:pic>
      <p:sp>
        <p:nvSpPr>
          <p:cNvPr id="63511" name="Oval 25" descr="Woven mat"/>
          <p:cNvSpPr>
            <a:spLocks noChangeArrowheads="1"/>
          </p:cNvSpPr>
          <p:nvPr/>
        </p:nvSpPr>
        <p:spPr bwMode="auto">
          <a:xfrm>
            <a:off x="4267200" y="3733800"/>
            <a:ext cx="990600" cy="152400"/>
          </a:xfrm>
          <a:prstGeom prst="ellipse">
            <a:avLst/>
          </a:prstGeom>
          <a:blipFill dpi="0" rotWithShape="1">
            <a:blip r:embed="rId6"/>
            <a:srcRect/>
            <a:tile tx="0" ty="0" sx="100000" sy="100000" flip="none" algn="tl"/>
          </a:blipFill>
          <a:ln w="9525">
            <a:solidFill>
              <a:schemeClr val="tx1"/>
            </a:solidFill>
            <a:round/>
            <a:headEnd/>
            <a:tailEnd/>
          </a:ln>
        </p:spPr>
        <p:txBody>
          <a:bodyPr wrap="none" anchor="ctr"/>
          <a:lstStyle/>
          <a:p>
            <a:pPr fontAlgn="auto">
              <a:spcBef>
                <a:spcPts val="0"/>
              </a:spcBef>
              <a:spcAft>
                <a:spcPts val="0"/>
              </a:spcAft>
              <a:defRPr/>
            </a:pPr>
            <a:endParaRPr lang="vi-VN">
              <a:latin typeface="+mj-lt"/>
            </a:endParaRPr>
          </a:p>
        </p:txBody>
      </p:sp>
      <p:sp>
        <p:nvSpPr>
          <p:cNvPr id="63512" name="AutoShape 26"/>
          <p:cNvSpPr>
            <a:spLocks noChangeArrowheads="1"/>
          </p:cNvSpPr>
          <p:nvPr/>
        </p:nvSpPr>
        <p:spPr bwMode="auto">
          <a:xfrm>
            <a:off x="4724400" y="2286000"/>
            <a:ext cx="76200" cy="1524000"/>
          </a:xfrm>
          <a:prstGeom prst="triangle">
            <a:avLst>
              <a:gd name="adj" fmla="val 50000"/>
            </a:avLst>
          </a:prstGeom>
          <a:solidFill>
            <a:schemeClr val="accent1"/>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grpSp>
        <p:nvGrpSpPr>
          <p:cNvPr id="6" name="Group 27"/>
          <p:cNvGrpSpPr>
            <a:grpSpLocks/>
          </p:cNvGrpSpPr>
          <p:nvPr/>
        </p:nvGrpSpPr>
        <p:grpSpPr bwMode="auto">
          <a:xfrm rot="-10221477">
            <a:off x="3848100" y="2133600"/>
            <a:ext cx="1828800" cy="609600"/>
            <a:chOff x="2064" y="1872"/>
            <a:chExt cx="1152" cy="384"/>
          </a:xfrm>
        </p:grpSpPr>
        <p:sp>
          <p:nvSpPr>
            <p:cNvPr id="63514" name="AutoShape 28"/>
            <p:cNvSpPr>
              <a:spLocks noChangeArrowheads="1"/>
            </p:cNvSpPr>
            <p:nvPr/>
          </p:nvSpPr>
          <p:spPr bwMode="auto">
            <a:xfrm rot="-6021249">
              <a:off x="2209" y="1826"/>
              <a:ext cx="288" cy="576"/>
            </a:xfrm>
            <a:prstGeom prst="triangle">
              <a:avLst>
                <a:gd name="adj" fmla="val 45417"/>
              </a:avLst>
            </a:prstGeom>
            <a:solidFill>
              <a:srgbClr val="000080"/>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sp>
          <p:nvSpPr>
            <p:cNvPr id="63515" name="AutoShape 29"/>
            <p:cNvSpPr>
              <a:spLocks noChangeArrowheads="1"/>
            </p:cNvSpPr>
            <p:nvPr/>
          </p:nvSpPr>
          <p:spPr bwMode="auto">
            <a:xfrm rot="4836187">
              <a:off x="2784" y="1728"/>
              <a:ext cx="288" cy="576"/>
            </a:xfrm>
            <a:prstGeom prst="triangle">
              <a:avLst>
                <a:gd name="adj" fmla="val 61806"/>
              </a:avLst>
            </a:prstGeom>
            <a:solidFill>
              <a:srgbClr val="CC0000"/>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grpSp>
      <p:grpSp>
        <p:nvGrpSpPr>
          <p:cNvPr id="63516" name="Group 30"/>
          <p:cNvGrpSpPr>
            <a:grpSpLocks/>
          </p:cNvGrpSpPr>
          <p:nvPr/>
        </p:nvGrpSpPr>
        <p:grpSpPr bwMode="auto">
          <a:xfrm>
            <a:off x="1752600" y="1295400"/>
            <a:ext cx="152400" cy="2514600"/>
            <a:chOff x="1104" y="816"/>
            <a:chExt cx="96" cy="1584"/>
          </a:xfrm>
        </p:grpSpPr>
        <p:sp>
          <p:nvSpPr>
            <p:cNvPr id="63517" name="Rectangle 31"/>
            <p:cNvSpPr>
              <a:spLocks noChangeArrowheads="1"/>
            </p:cNvSpPr>
            <p:nvPr/>
          </p:nvSpPr>
          <p:spPr bwMode="auto">
            <a:xfrm>
              <a:off x="1104" y="1584"/>
              <a:ext cx="96" cy="816"/>
            </a:xfrm>
            <a:prstGeom prst="rect">
              <a:avLst/>
            </a:prstGeom>
            <a:solidFill>
              <a:schemeClr val="accent2"/>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sp>
          <p:nvSpPr>
            <p:cNvPr id="63518" name="Rectangle 32"/>
            <p:cNvSpPr>
              <a:spLocks noChangeArrowheads="1"/>
            </p:cNvSpPr>
            <p:nvPr/>
          </p:nvSpPr>
          <p:spPr bwMode="auto">
            <a:xfrm>
              <a:off x="1104" y="816"/>
              <a:ext cx="96" cy="432"/>
            </a:xfrm>
            <a:prstGeom prst="rect">
              <a:avLst/>
            </a:prstGeom>
            <a:solidFill>
              <a:schemeClr val="bg2"/>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sp>
          <p:nvSpPr>
            <p:cNvPr id="63519" name="Line 33"/>
            <p:cNvSpPr>
              <a:spLocks noChangeShapeType="1"/>
            </p:cNvSpPr>
            <p:nvPr/>
          </p:nvSpPr>
          <p:spPr bwMode="auto">
            <a:xfrm>
              <a:off x="1152" y="1248"/>
              <a:ext cx="0" cy="384"/>
            </a:xfrm>
            <a:prstGeom prst="line">
              <a:avLst/>
            </a:prstGeom>
            <a:noFill/>
            <a:ln w="9525">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grpSp>
        <p:nvGrpSpPr>
          <p:cNvPr id="63520" name="Group 34"/>
          <p:cNvGrpSpPr>
            <a:grpSpLocks/>
          </p:cNvGrpSpPr>
          <p:nvPr/>
        </p:nvGrpSpPr>
        <p:grpSpPr bwMode="auto">
          <a:xfrm>
            <a:off x="8077200" y="1295400"/>
            <a:ext cx="152400" cy="2514600"/>
            <a:chOff x="1104" y="816"/>
            <a:chExt cx="96" cy="1584"/>
          </a:xfrm>
        </p:grpSpPr>
        <p:sp>
          <p:nvSpPr>
            <p:cNvPr id="63521" name="Rectangle 35"/>
            <p:cNvSpPr>
              <a:spLocks noChangeArrowheads="1"/>
            </p:cNvSpPr>
            <p:nvPr/>
          </p:nvSpPr>
          <p:spPr bwMode="auto">
            <a:xfrm>
              <a:off x="1104" y="1584"/>
              <a:ext cx="96" cy="816"/>
            </a:xfrm>
            <a:prstGeom prst="rect">
              <a:avLst/>
            </a:prstGeom>
            <a:solidFill>
              <a:schemeClr val="accent2"/>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sp>
          <p:nvSpPr>
            <p:cNvPr id="63522" name="Rectangle 36"/>
            <p:cNvSpPr>
              <a:spLocks noChangeArrowheads="1"/>
            </p:cNvSpPr>
            <p:nvPr/>
          </p:nvSpPr>
          <p:spPr bwMode="auto">
            <a:xfrm>
              <a:off x="1104" y="816"/>
              <a:ext cx="96" cy="432"/>
            </a:xfrm>
            <a:prstGeom prst="rect">
              <a:avLst/>
            </a:prstGeom>
            <a:solidFill>
              <a:schemeClr val="bg2"/>
            </a:solid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sp>
          <p:nvSpPr>
            <p:cNvPr id="63523" name="Line 37"/>
            <p:cNvSpPr>
              <a:spLocks noChangeShapeType="1"/>
            </p:cNvSpPr>
            <p:nvPr/>
          </p:nvSpPr>
          <p:spPr bwMode="auto">
            <a:xfrm>
              <a:off x="1152" y="1248"/>
              <a:ext cx="0" cy="384"/>
            </a:xfrm>
            <a:prstGeom prst="line">
              <a:avLst/>
            </a:prstGeom>
            <a:noFill/>
            <a:ln w="9525">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sp>
        <p:nvSpPr>
          <p:cNvPr id="63524" name="Line 38"/>
          <p:cNvSpPr>
            <a:spLocks noChangeShapeType="1"/>
          </p:cNvSpPr>
          <p:nvPr/>
        </p:nvSpPr>
        <p:spPr bwMode="auto">
          <a:xfrm>
            <a:off x="1752600" y="1905000"/>
            <a:ext cx="6477000" cy="1588"/>
          </a:xfrm>
          <a:prstGeom prst="line">
            <a:avLst/>
          </a:prstGeom>
          <a:noFill/>
          <a:ln w="381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118823" name="Line 39"/>
          <p:cNvSpPr>
            <a:spLocks noChangeShapeType="1"/>
          </p:cNvSpPr>
          <p:nvPr/>
        </p:nvSpPr>
        <p:spPr bwMode="auto">
          <a:xfrm>
            <a:off x="1692275" y="1914525"/>
            <a:ext cx="6477000" cy="1588"/>
          </a:xfrm>
          <a:prstGeom prst="line">
            <a:avLst/>
          </a:prstGeom>
          <a:noFill/>
          <a:ln w="38100">
            <a:solidFill>
              <a:srgbClr val="027E02"/>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26" name="Line 40"/>
          <p:cNvSpPr>
            <a:spLocks noChangeShapeType="1"/>
          </p:cNvSpPr>
          <p:nvPr/>
        </p:nvSpPr>
        <p:spPr bwMode="auto">
          <a:xfrm flipH="1">
            <a:off x="685800" y="1905000"/>
            <a:ext cx="1066800" cy="2743200"/>
          </a:xfrm>
          <a:prstGeom prst="line">
            <a:avLst/>
          </a:prstGeom>
          <a:noFill/>
          <a:ln w="381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27" name="Line 41"/>
          <p:cNvSpPr>
            <a:spLocks noChangeShapeType="1"/>
          </p:cNvSpPr>
          <p:nvPr/>
        </p:nvSpPr>
        <p:spPr bwMode="auto">
          <a:xfrm>
            <a:off x="685800" y="6019800"/>
            <a:ext cx="1752600" cy="152400"/>
          </a:xfrm>
          <a:prstGeom prst="line">
            <a:avLst/>
          </a:prstGeom>
          <a:noFill/>
          <a:ln w="381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29" name="Line 43"/>
          <p:cNvSpPr>
            <a:spLocks noChangeShapeType="1"/>
          </p:cNvSpPr>
          <p:nvPr/>
        </p:nvSpPr>
        <p:spPr bwMode="auto">
          <a:xfrm flipV="1">
            <a:off x="7956550" y="1844675"/>
            <a:ext cx="863600" cy="3573463"/>
          </a:xfrm>
          <a:prstGeom prst="line">
            <a:avLst/>
          </a:prstGeom>
          <a:noFill/>
          <a:ln w="381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30" name="Line 44"/>
          <p:cNvSpPr>
            <a:spLocks noChangeShapeType="1"/>
          </p:cNvSpPr>
          <p:nvPr/>
        </p:nvSpPr>
        <p:spPr bwMode="auto">
          <a:xfrm>
            <a:off x="8153400" y="1905000"/>
            <a:ext cx="685800" cy="1588"/>
          </a:xfrm>
          <a:prstGeom prst="line">
            <a:avLst/>
          </a:prstGeom>
          <a:noFill/>
          <a:ln w="381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nvGrpSpPr>
          <p:cNvPr id="9" name="Group 50"/>
          <p:cNvGrpSpPr>
            <a:grpSpLocks/>
          </p:cNvGrpSpPr>
          <p:nvPr/>
        </p:nvGrpSpPr>
        <p:grpSpPr bwMode="auto">
          <a:xfrm rot="-2878785">
            <a:off x="8053387" y="6002338"/>
            <a:ext cx="498475" cy="1212850"/>
            <a:chOff x="2278" y="2679"/>
            <a:chExt cx="314" cy="764"/>
          </a:xfrm>
        </p:grpSpPr>
        <p:sp>
          <p:nvSpPr>
            <p:cNvPr id="63537" name="Line 51"/>
            <p:cNvSpPr>
              <a:spLocks noChangeShapeType="1"/>
            </p:cNvSpPr>
            <p:nvPr/>
          </p:nvSpPr>
          <p:spPr bwMode="auto">
            <a:xfrm rot="2913502" flipH="1" flipV="1">
              <a:off x="2282" y="2689"/>
              <a:ext cx="323" cy="301"/>
            </a:xfrm>
            <a:prstGeom prst="line">
              <a:avLst/>
            </a:prstGeom>
            <a:noFill/>
            <a:ln w="57150">
              <a:solidFill>
                <a:srgbClr val="FF0000"/>
              </a:solidFill>
              <a:round/>
              <a:headEnd/>
              <a:tailEnd type="triangle" w="med" len="med"/>
            </a:ln>
            <a:extLst/>
          </p:spPr>
          <p:txBody>
            <a:bodyPr/>
            <a:lstStyle/>
            <a:p>
              <a:pPr fontAlgn="auto">
                <a:spcBef>
                  <a:spcPts val="0"/>
                </a:spcBef>
                <a:spcAft>
                  <a:spcPts val="0"/>
                </a:spcAft>
                <a:defRPr/>
              </a:pPr>
              <a:endParaRPr lang="vi-VN">
                <a:latin typeface="+mj-lt"/>
                <a:cs typeface="+mn-cs"/>
              </a:endParaRPr>
            </a:p>
          </p:txBody>
        </p:sp>
        <p:sp>
          <p:nvSpPr>
            <p:cNvPr id="63538" name="Line 52"/>
            <p:cNvSpPr>
              <a:spLocks noChangeShapeType="1"/>
            </p:cNvSpPr>
            <p:nvPr/>
          </p:nvSpPr>
          <p:spPr bwMode="auto">
            <a:xfrm rot="2913502" flipH="1" flipV="1">
              <a:off x="2269" y="3129"/>
              <a:ext cx="323" cy="301"/>
            </a:xfrm>
            <a:prstGeom prst="line">
              <a:avLst/>
            </a:prstGeom>
            <a:noFill/>
            <a:ln w="3175">
              <a:solidFill>
                <a:schemeClr val="bg1"/>
              </a:solidFill>
              <a:prstDash val="dash"/>
              <a:round/>
              <a:headEnd/>
              <a:tailEnd/>
            </a:ln>
            <a:extLst/>
          </p:spPr>
          <p:txBody>
            <a:bodyPr/>
            <a:lstStyle/>
            <a:p>
              <a:pPr fontAlgn="auto">
                <a:spcBef>
                  <a:spcPts val="0"/>
                </a:spcBef>
                <a:spcAft>
                  <a:spcPts val="0"/>
                </a:spcAft>
                <a:defRPr/>
              </a:pPr>
              <a:endParaRPr lang="vi-VN">
                <a:latin typeface="+mj-lt"/>
                <a:cs typeface="+mn-cs"/>
              </a:endParaRPr>
            </a:p>
          </p:txBody>
        </p:sp>
      </p:grpSp>
      <p:grpSp>
        <p:nvGrpSpPr>
          <p:cNvPr id="63542" name="Group 80"/>
          <p:cNvGrpSpPr>
            <a:grpSpLocks/>
          </p:cNvGrpSpPr>
          <p:nvPr/>
        </p:nvGrpSpPr>
        <p:grpSpPr bwMode="auto">
          <a:xfrm>
            <a:off x="395288" y="3860800"/>
            <a:ext cx="7848600" cy="2286000"/>
            <a:chOff x="288" y="2400"/>
            <a:chExt cx="4944" cy="1440"/>
          </a:xfrm>
        </p:grpSpPr>
        <p:sp>
          <p:nvSpPr>
            <p:cNvPr id="63543" name="AutoShape 24" descr="70%"/>
            <p:cNvSpPr>
              <a:spLocks noChangeArrowheads="1"/>
            </p:cNvSpPr>
            <p:nvPr/>
          </p:nvSpPr>
          <p:spPr bwMode="auto">
            <a:xfrm>
              <a:off x="912" y="2400"/>
              <a:ext cx="4320" cy="480"/>
            </a:xfrm>
            <a:prstGeom prst="cube">
              <a:avLst>
                <a:gd name="adj" fmla="val 25000"/>
              </a:avLst>
            </a:prstGeom>
            <a:pattFill prst="pct70">
              <a:fgClr>
                <a:srgbClr val="FFCC66"/>
              </a:fgClr>
              <a:bgClr>
                <a:schemeClr val="bg1"/>
              </a:bgClr>
            </a:pattFill>
            <a:ln w="9525">
              <a:solidFill>
                <a:schemeClr val="tx1"/>
              </a:solidFill>
              <a:miter lim="800000"/>
              <a:headEnd/>
              <a:tailEnd/>
            </a:ln>
          </p:spPr>
          <p:txBody>
            <a:bodyPr wrap="none" anchor="ctr"/>
            <a:lstStyle/>
            <a:p>
              <a:pPr fontAlgn="auto">
                <a:spcBef>
                  <a:spcPts val="0"/>
                </a:spcBef>
                <a:spcAft>
                  <a:spcPts val="0"/>
                </a:spcAft>
                <a:defRPr/>
              </a:pPr>
              <a:endParaRPr lang="vi-VN">
                <a:latin typeface="+mj-lt"/>
              </a:endParaRPr>
            </a:p>
          </p:txBody>
        </p:sp>
        <p:grpSp>
          <p:nvGrpSpPr>
            <p:cNvPr id="19488" name="Group 69"/>
            <p:cNvGrpSpPr>
              <a:grpSpLocks/>
            </p:cNvGrpSpPr>
            <p:nvPr/>
          </p:nvGrpSpPr>
          <p:grpSpPr bwMode="auto">
            <a:xfrm>
              <a:off x="288" y="2928"/>
              <a:ext cx="336" cy="912"/>
              <a:chOff x="2304" y="2640"/>
              <a:chExt cx="240" cy="720"/>
            </a:xfrm>
          </p:grpSpPr>
          <p:grpSp>
            <p:nvGrpSpPr>
              <p:cNvPr id="19489" name="Group 70"/>
              <p:cNvGrpSpPr>
                <a:grpSpLocks/>
              </p:cNvGrpSpPr>
              <p:nvPr/>
            </p:nvGrpSpPr>
            <p:grpSpPr bwMode="auto">
              <a:xfrm rot="5400000">
                <a:off x="2064" y="2880"/>
                <a:ext cx="720" cy="240"/>
                <a:chOff x="1776" y="1536"/>
                <a:chExt cx="1039" cy="240"/>
              </a:xfrm>
            </p:grpSpPr>
            <p:grpSp>
              <p:nvGrpSpPr>
                <p:cNvPr id="19491" name="Group 71"/>
                <p:cNvGrpSpPr>
                  <a:grpSpLocks/>
                </p:cNvGrpSpPr>
                <p:nvPr/>
              </p:nvGrpSpPr>
              <p:grpSpPr bwMode="auto">
                <a:xfrm rot="10800000">
                  <a:off x="1872" y="1536"/>
                  <a:ext cx="816" cy="240"/>
                  <a:chOff x="2364" y="2976"/>
                  <a:chExt cx="1140" cy="672"/>
                </a:xfrm>
              </p:grpSpPr>
              <p:sp>
                <p:nvSpPr>
                  <p:cNvPr id="63547" name="Line 72"/>
                  <p:cNvSpPr>
                    <a:spLocks noChangeShapeType="1"/>
                  </p:cNvSpPr>
                  <p:nvPr/>
                </p:nvSpPr>
                <p:spPr bwMode="auto">
                  <a:xfrm>
                    <a:off x="2360" y="3168"/>
                    <a:ext cx="0" cy="288"/>
                  </a:xfrm>
                  <a:prstGeom prst="line">
                    <a:avLst/>
                  </a:prstGeom>
                  <a:noFill/>
                  <a:ln w="11430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48" name="Rectangle 73"/>
                  <p:cNvSpPr>
                    <a:spLocks noChangeArrowheads="1"/>
                  </p:cNvSpPr>
                  <p:nvPr/>
                </p:nvSpPr>
                <p:spPr bwMode="auto">
                  <a:xfrm>
                    <a:off x="2397" y="2972"/>
                    <a:ext cx="1106" cy="672"/>
                  </a:xfrm>
                  <a:prstGeom prst="rect">
                    <a:avLst/>
                  </a:prstGeom>
                  <a:gradFill rotWithShape="1">
                    <a:gsLst>
                      <a:gs pos="0">
                        <a:srgbClr val="CCFFFF">
                          <a:alpha val="75998"/>
                        </a:srgbClr>
                      </a:gs>
                      <a:gs pos="100000">
                        <a:srgbClr val="5E7676"/>
                      </a:gs>
                    </a:gsLst>
                    <a:lin ang="5400000" scaled="1"/>
                  </a:gradFill>
                  <a:ln w="9525">
                    <a:solidFill>
                      <a:schemeClr val="tx1"/>
                    </a:solidFill>
                    <a:miter lim="800000"/>
                    <a:headEnd/>
                    <a:tailEnd/>
                  </a:ln>
                </p:spPr>
                <p:txBody>
                  <a:bodyPr rot="10800000" wrap="none" anchor="ctr"/>
                  <a:lstStyle/>
                  <a:p>
                    <a:pPr algn="ctr" eaLnBrk="0" fontAlgn="auto" hangingPunct="0">
                      <a:spcBef>
                        <a:spcPts val="0"/>
                      </a:spcBef>
                      <a:spcAft>
                        <a:spcPts val="0"/>
                      </a:spcAft>
                      <a:defRPr/>
                    </a:pPr>
                    <a:endParaRPr lang="vi-VN">
                      <a:latin typeface="+mj-lt"/>
                    </a:endParaRPr>
                  </a:p>
                </p:txBody>
              </p:sp>
              <p:sp>
                <p:nvSpPr>
                  <p:cNvPr id="63549" name="Line 74"/>
                  <p:cNvSpPr>
                    <a:spLocks noChangeShapeType="1"/>
                  </p:cNvSpPr>
                  <p:nvPr/>
                </p:nvSpPr>
                <p:spPr bwMode="auto">
                  <a:xfrm>
                    <a:off x="2588" y="3236"/>
                    <a:ext cx="0" cy="192"/>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50" name="Line 75"/>
                  <p:cNvSpPr>
                    <a:spLocks noChangeShapeType="1"/>
                  </p:cNvSpPr>
                  <p:nvPr/>
                </p:nvSpPr>
                <p:spPr bwMode="auto">
                  <a:xfrm>
                    <a:off x="2508" y="3332"/>
                    <a:ext cx="167"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51" name="Line 76"/>
                  <p:cNvSpPr>
                    <a:spLocks noChangeShapeType="1"/>
                  </p:cNvSpPr>
                  <p:nvPr/>
                </p:nvSpPr>
                <p:spPr bwMode="auto">
                  <a:xfrm>
                    <a:off x="3239" y="3332"/>
                    <a:ext cx="170"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sp>
              <p:nvSpPr>
                <p:cNvPr id="63552" name="Line 77"/>
                <p:cNvSpPr>
                  <a:spLocks noChangeShapeType="1"/>
                </p:cNvSpPr>
                <p:nvPr/>
              </p:nvSpPr>
              <p:spPr bwMode="auto">
                <a:xfrm flipH="1">
                  <a:off x="1776" y="1645"/>
                  <a:ext cx="96"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sp>
              <p:nvSpPr>
                <p:cNvPr id="63553" name="Line 78"/>
                <p:cNvSpPr>
                  <a:spLocks noChangeShapeType="1"/>
                </p:cNvSpPr>
                <p:nvPr/>
              </p:nvSpPr>
              <p:spPr bwMode="auto">
                <a:xfrm flipH="1">
                  <a:off x="2719" y="1658"/>
                  <a:ext cx="96" cy="0"/>
                </a:xfrm>
                <a:prstGeom prst="line">
                  <a:avLst/>
                </a:prstGeom>
                <a:noFill/>
                <a:ln w="57150">
                  <a:solidFill>
                    <a:schemeClr val="tx1"/>
                  </a:solidFill>
                  <a:round/>
                  <a:headEnd/>
                  <a:tailEnd/>
                </a:ln>
                <a:extLst/>
              </p:spPr>
              <p:txBody>
                <a:bodyPr/>
                <a:lstStyle/>
                <a:p>
                  <a:pPr fontAlgn="auto">
                    <a:spcBef>
                      <a:spcPts val="0"/>
                    </a:spcBef>
                    <a:spcAft>
                      <a:spcPts val="0"/>
                    </a:spcAft>
                    <a:defRPr/>
                  </a:pPr>
                  <a:endParaRPr lang="vi-VN">
                    <a:latin typeface="+mj-lt"/>
                    <a:cs typeface="+mn-cs"/>
                  </a:endParaRPr>
                </a:p>
              </p:txBody>
            </p:sp>
          </p:grpSp>
          <p:sp>
            <p:nvSpPr>
              <p:cNvPr id="63554" name="AutoShape 79"/>
              <p:cNvSpPr>
                <a:spLocks noChangeArrowheads="1"/>
              </p:cNvSpPr>
              <p:nvPr/>
            </p:nvSpPr>
            <p:spPr bwMode="auto">
              <a:xfrm>
                <a:off x="2326" y="3072"/>
                <a:ext cx="192" cy="144"/>
              </a:xfrm>
              <a:prstGeom prst="flowChartOr">
                <a:avLst/>
              </a:prstGeom>
              <a:solidFill>
                <a:schemeClr val="accent1"/>
              </a:solidFill>
              <a:ln w="38100">
                <a:solidFill>
                  <a:srgbClr val="FF3300"/>
                </a:solidFill>
                <a:round/>
                <a:headEnd/>
                <a:tailEnd/>
              </a:ln>
            </p:spPr>
            <p:txBody>
              <a:bodyPr wrap="none" anchor="ctr"/>
              <a:lstStyle/>
              <a:p>
                <a:pPr fontAlgn="auto">
                  <a:spcBef>
                    <a:spcPts val="0"/>
                  </a:spcBef>
                  <a:spcAft>
                    <a:spcPts val="0"/>
                  </a:spcAft>
                  <a:defRPr/>
                </a:pPr>
                <a:endParaRPr lang="vi-VN">
                  <a:latin typeface="+mj-lt"/>
                </a:endParaRPr>
              </a:p>
            </p:txBody>
          </p:sp>
        </p:grpSp>
      </p:grpSp>
      <p:sp>
        <p:nvSpPr>
          <p:cNvPr id="63555" name="Text Box 81"/>
          <p:cNvSpPr txBox="1">
            <a:spLocks noChangeArrowheads="1"/>
          </p:cNvSpPr>
          <p:nvPr/>
        </p:nvSpPr>
        <p:spPr bwMode="auto">
          <a:xfrm>
            <a:off x="2057400" y="1371600"/>
            <a:ext cx="457200" cy="366713"/>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auto">
              <a:spcBef>
                <a:spcPct val="50000"/>
              </a:spcBef>
              <a:spcAft>
                <a:spcPts val="0"/>
              </a:spcAft>
              <a:defRPr/>
            </a:pPr>
            <a:r>
              <a:rPr lang="en-US">
                <a:latin typeface="+mj-lt"/>
              </a:rPr>
              <a:t>A</a:t>
            </a:r>
            <a:endParaRPr lang="vi-VN">
              <a:latin typeface="+mj-lt"/>
            </a:endParaRPr>
          </a:p>
        </p:txBody>
      </p:sp>
      <p:sp>
        <p:nvSpPr>
          <p:cNvPr id="63556" name="Text Box 82"/>
          <p:cNvSpPr txBox="1">
            <a:spLocks noChangeArrowheads="1"/>
          </p:cNvSpPr>
          <p:nvPr/>
        </p:nvSpPr>
        <p:spPr bwMode="auto">
          <a:xfrm>
            <a:off x="7543800" y="1371600"/>
            <a:ext cx="457200" cy="366713"/>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auto">
              <a:spcBef>
                <a:spcPct val="50000"/>
              </a:spcBef>
              <a:spcAft>
                <a:spcPts val="0"/>
              </a:spcAft>
              <a:defRPr/>
            </a:pPr>
            <a:r>
              <a:rPr lang="en-US">
                <a:latin typeface="+mj-lt"/>
              </a:rPr>
              <a:t>B</a:t>
            </a:r>
            <a:endParaRPr lang="vi-VN">
              <a:latin typeface="+mj-lt"/>
            </a:endParaRPr>
          </a:p>
        </p:txBody>
      </p:sp>
      <p:sp>
        <p:nvSpPr>
          <p:cNvPr id="63584" name="Line 96"/>
          <p:cNvSpPr>
            <a:spLocks noChangeShapeType="1"/>
          </p:cNvSpPr>
          <p:nvPr/>
        </p:nvSpPr>
        <p:spPr bwMode="auto">
          <a:xfrm>
            <a:off x="3348038" y="6308725"/>
            <a:ext cx="1368425" cy="215900"/>
          </a:xfrm>
          <a:prstGeom prst="line">
            <a:avLst/>
          </a:prstGeom>
          <a:noFill/>
          <a:ln w="38100">
            <a:solidFill>
              <a:schemeClr val="tx1"/>
            </a:solidFill>
            <a:round/>
            <a:headEnd/>
            <a:tailEnd/>
          </a:ln>
          <a:effectLst/>
          <a:extLst/>
        </p:spPr>
        <p:txBody>
          <a:bodyPr/>
          <a:lstStyle/>
          <a:p>
            <a:pPr fontAlgn="auto">
              <a:spcBef>
                <a:spcPts val="0"/>
              </a:spcBef>
              <a:spcAft>
                <a:spcPts val="0"/>
              </a:spcAft>
              <a:defRPr/>
            </a:pPr>
            <a:endParaRPr lang="vi-VN">
              <a:latin typeface="+mj-lt"/>
              <a:cs typeface="+mn-cs"/>
            </a:endParaRPr>
          </a:p>
        </p:txBody>
      </p:sp>
      <p:sp>
        <p:nvSpPr>
          <p:cNvPr id="63585" name="Line 97"/>
          <p:cNvSpPr>
            <a:spLocks noChangeShapeType="1"/>
          </p:cNvSpPr>
          <p:nvPr/>
        </p:nvSpPr>
        <p:spPr bwMode="auto">
          <a:xfrm flipV="1">
            <a:off x="5940425" y="5373688"/>
            <a:ext cx="2879725" cy="792162"/>
          </a:xfrm>
          <a:prstGeom prst="line">
            <a:avLst/>
          </a:prstGeom>
          <a:noFill/>
          <a:ln w="38100">
            <a:solidFill>
              <a:schemeClr val="tx1"/>
            </a:solidFill>
            <a:round/>
            <a:headEnd/>
            <a:tailEnd/>
          </a:ln>
          <a:effectLst/>
          <a:extLst/>
        </p:spPr>
        <p:txBody>
          <a:bodyPr/>
          <a:lstStyle/>
          <a:p>
            <a:pPr fontAlgn="auto">
              <a:spcBef>
                <a:spcPts val="0"/>
              </a:spcBef>
              <a:spcAft>
                <a:spcPts val="0"/>
              </a:spcAft>
              <a:defRPr/>
            </a:pPr>
            <a:endParaRPr lang="vi-VN">
              <a:latin typeface="+mj-lt"/>
              <a:cs typeface="+mn-cs"/>
            </a:endParaRPr>
          </a:p>
        </p:txBody>
      </p:sp>
      <p:sp>
        <p:nvSpPr>
          <p:cNvPr id="63615" name="Text Box 18"/>
          <p:cNvSpPr txBox="1">
            <a:spLocks noChangeArrowheads="1"/>
          </p:cNvSpPr>
          <p:nvPr/>
        </p:nvSpPr>
        <p:spPr bwMode="auto">
          <a:xfrm>
            <a:off x="8172450" y="5934075"/>
            <a:ext cx="769938" cy="519113"/>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auto">
              <a:spcBef>
                <a:spcPct val="50000"/>
              </a:spcBef>
              <a:spcAft>
                <a:spcPts val="0"/>
              </a:spcAft>
              <a:defRPr/>
            </a:pPr>
            <a:r>
              <a:rPr lang="en-US" sz="2800">
                <a:latin typeface="+mj-lt"/>
              </a:rPr>
              <a:t>A</a:t>
            </a:r>
          </a:p>
        </p:txBody>
      </p:sp>
      <p:sp>
        <p:nvSpPr>
          <p:cNvPr id="3" name="TextBox 2"/>
          <p:cNvSpPr txBox="1"/>
          <p:nvPr/>
        </p:nvSpPr>
        <p:spPr>
          <a:xfrm>
            <a:off x="4298950" y="519113"/>
            <a:ext cx="4387850" cy="1446212"/>
          </a:xfrm>
          <a:prstGeom prst="rect">
            <a:avLst/>
          </a:prstGeom>
          <a:noFill/>
        </p:spPr>
        <p:txBody>
          <a:bodyPr>
            <a:spAutoFit/>
          </a:bodyPr>
          <a:lstStyle/>
          <a:p>
            <a:pPr fontAlgn="auto">
              <a:spcBef>
                <a:spcPts val="0"/>
              </a:spcBef>
              <a:spcAft>
                <a:spcPts val="0"/>
              </a:spcAft>
              <a:defRPr/>
            </a:pPr>
            <a:r>
              <a:rPr lang="en-US" sz="2200" dirty="0" err="1">
                <a:latin typeface="+mj-lt"/>
                <a:cs typeface="Times New Roman" pitchFamily="18" charset="0"/>
              </a:rPr>
              <a:t>Bố</a:t>
            </a:r>
            <a:r>
              <a:rPr lang="en-US" sz="2200" dirty="0">
                <a:latin typeface="+mj-lt"/>
                <a:cs typeface="Times New Roman" pitchFamily="18" charset="0"/>
              </a:rPr>
              <a:t> </a:t>
            </a:r>
            <a:r>
              <a:rPr lang="en-US" sz="2200" dirty="0" err="1">
                <a:latin typeface="+mj-lt"/>
                <a:cs typeface="Times New Roman" pitchFamily="18" charset="0"/>
              </a:rPr>
              <a:t>trí</a:t>
            </a:r>
            <a:r>
              <a:rPr lang="en-US" sz="2200" dirty="0">
                <a:latin typeface="+mj-lt"/>
                <a:cs typeface="Times New Roman" pitchFamily="18" charset="0"/>
              </a:rPr>
              <a:t> </a:t>
            </a:r>
            <a:r>
              <a:rPr lang="en-US" sz="2200" dirty="0" err="1">
                <a:latin typeface="+mj-lt"/>
                <a:cs typeface="Times New Roman" pitchFamily="18" charset="0"/>
              </a:rPr>
              <a:t>thí</a:t>
            </a:r>
            <a:r>
              <a:rPr lang="en-US" sz="2200" dirty="0">
                <a:latin typeface="+mj-lt"/>
                <a:cs typeface="Times New Roman" pitchFamily="18" charset="0"/>
              </a:rPr>
              <a:t> </a:t>
            </a:r>
            <a:r>
              <a:rPr lang="en-US" sz="2200" dirty="0" err="1">
                <a:latin typeface="+mj-lt"/>
                <a:cs typeface="Times New Roman" pitchFamily="18" charset="0"/>
              </a:rPr>
              <a:t>nghiệm</a:t>
            </a:r>
            <a:r>
              <a:rPr lang="en-US" sz="2200" dirty="0">
                <a:latin typeface="+mj-lt"/>
                <a:cs typeface="Times New Roman" pitchFamily="18" charset="0"/>
              </a:rPr>
              <a:t> </a:t>
            </a:r>
            <a:r>
              <a:rPr lang="en-US" sz="2200" dirty="0" err="1">
                <a:latin typeface="+mj-lt"/>
                <a:cs typeface="Times New Roman" pitchFamily="18" charset="0"/>
              </a:rPr>
              <a:t>như</a:t>
            </a:r>
            <a:r>
              <a:rPr lang="en-US" sz="2200" dirty="0">
                <a:latin typeface="+mj-lt"/>
                <a:cs typeface="Times New Roman" pitchFamily="18" charset="0"/>
              </a:rPr>
              <a:t> </a:t>
            </a:r>
            <a:r>
              <a:rPr lang="en-US" sz="2200" dirty="0" err="1">
                <a:latin typeface="+mj-lt"/>
                <a:cs typeface="Times New Roman" pitchFamily="18" charset="0"/>
              </a:rPr>
              <a:t>hình</a:t>
            </a:r>
            <a:r>
              <a:rPr lang="en-US" sz="2200" dirty="0">
                <a:latin typeface="+mj-lt"/>
                <a:cs typeface="Times New Roman" pitchFamily="18" charset="0"/>
              </a:rPr>
              <a:t> 22.1 </a:t>
            </a:r>
            <a:r>
              <a:rPr lang="en-US" sz="2200" dirty="0" err="1">
                <a:latin typeface="+mj-lt"/>
                <a:cs typeface="Times New Roman" pitchFamily="18" charset="0"/>
              </a:rPr>
              <a:t>sao</a:t>
            </a:r>
            <a:r>
              <a:rPr lang="en-US" sz="2200" dirty="0">
                <a:latin typeface="+mj-lt"/>
                <a:cs typeface="Times New Roman" pitchFamily="18" charset="0"/>
              </a:rPr>
              <a:t> </a:t>
            </a:r>
            <a:r>
              <a:rPr lang="en-US" sz="2200" dirty="0" err="1">
                <a:latin typeface="+mj-lt"/>
                <a:cs typeface="Times New Roman" pitchFamily="18" charset="0"/>
              </a:rPr>
              <a:t>cho</a:t>
            </a:r>
            <a:r>
              <a:rPr lang="en-US" sz="2200" dirty="0">
                <a:latin typeface="+mj-lt"/>
                <a:cs typeface="Times New Roman" pitchFamily="18" charset="0"/>
              </a:rPr>
              <a:t> </a:t>
            </a:r>
            <a:r>
              <a:rPr lang="en-US" sz="2200" dirty="0" err="1">
                <a:latin typeface="+mj-lt"/>
                <a:cs typeface="Times New Roman" pitchFamily="18" charset="0"/>
              </a:rPr>
              <a:t>lúc</a:t>
            </a:r>
            <a:r>
              <a:rPr lang="en-US" sz="2200" dirty="0">
                <a:latin typeface="+mj-lt"/>
                <a:cs typeface="Times New Roman" pitchFamily="18" charset="0"/>
              </a:rPr>
              <a:t> </a:t>
            </a:r>
            <a:r>
              <a:rPr lang="en-US" sz="2200" dirty="0" err="1">
                <a:latin typeface="+mj-lt"/>
                <a:cs typeface="Times New Roman" pitchFamily="18" charset="0"/>
              </a:rPr>
              <a:t>công</a:t>
            </a:r>
            <a:r>
              <a:rPr lang="en-US" sz="2200" dirty="0">
                <a:latin typeface="+mj-lt"/>
                <a:cs typeface="Times New Roman" pitchFamily="18" charset="0"/>
              </a:rPr>
              <a:t> </a:t>
            </a:r>
            <a:r>
              <a:rPr lang="en-US" sz="2200" dirty="0" err="1">
                <a:latin typeface="+mj-lt"/>
                <a:cs typeface="Times New Roman" pitchFamily="18" charset="0"/>
              </a:rPr>
              <a:t>tắc</a:t>
            </a:r>
            <a:r>
              <a:rPr lang="en-US" sz="2200" dirty="0">
                <a:latin typeface="+mj-lt"/>
                <a:cs typeface="Times New Roman" pitchFamily="18" charset="0"/>
              </a:rPr>
              <a:t> </a:t>
            </a:r>
            <a:r>
              <a:rPr lang="en-US" sz="2200" dirty="0" err="1">
                <a:latin typeface="+mj-lt"/>
                <a:cs typeface="Times New Roman" pitchFamily="18" charset="0"/>
              </a:rPr>
              <a:t>mở</a:t>
            </a:r>
            <a:r>
              <a:rPr lang="en-US" sz="2200" dirty="0">
                <a:latin typeface="+mj-lt"/>
                <a:cs typeface="Times New Roman" pitchFamily="18" charset="0"/>
              </a:rPr>
              <a:t> </a:t>
            </a:r>
            <a:r>
              <a:rPr lang="en-US" sz="2200" dirty="0" err="1">
                <a:latin typeface="+mj-lt"/>
                <a:cs typeface="Times New Roman" pitchFamily="18" charset="0"/>
              </a:rPr>
              <a:t>dây</a:t>
            </a:r>
            <a:r>
              <a:rPr lang="en-US" sz="2200" dirty="0">
                <a:latin typeface="+mj-lt"/>
                <a:cs typeface="Times New Roman" pitchFamily="18" charset="0"/>
              </a:rPr>
              <a:t> </a:t>
            </a:r>
            <a:r>
              <a:rPr lang="en-US" sz="2200" dirty="0" err="1">
                <a:latin typeface="+mj-lt"/>
                <a:cs typeface="Times New Roman" pitchFamily="18" charset="0"/>
              </a:rPr>
              <a:t>dẫn</a:t>
            </a:r>
            <a:r>
              <a:rPr lang="en-US" sz="2200" dirty="0">
                <a:latin typeface="+mj-lt"/>
                <a:cs typeface="Times New Roman" pitchFamily="18" charset="0"/>
              </a:rPr>
              <a:t> AB song </a:t>
            </a:r>
            <a:r>
              <a:rPr lang="en-US" sz="2200" dirty="0" err="1">
                <a:latin typeface="+mj-lt"/>
                <a:cs typeface="Times New Roman" pitchFamily="18" charset="0"/>
              </a:rPr>
              <a:t>song</a:t>
            </a:r>
            <a:r>
              <a:rPr lang="en-US" sz="2200" dirty="0">
                <a:latin typeface="+mj-lt"/>
                <a:cs typeface="Times New Roman" pitchFamily="18" charset="0"/>
              </a:rPr>
              <a:t> </a:t>
            </a:r>
            <a:r>
              <a:rPr lang="en-US" sz="2200" dirty="0" err="1">
                <a:latin typeface="+mj-lt"/>
                <a:cs typeface="Times New Roman" pitchFamily="18" charset="0"/>
              </a:rPr>
              <a:t>với</a:t>
            </a:r>
            <a:r>
              <a:rPr lang="en-US" sz="2200" dirty="0">
                <a:latin typeface="+mj-lt"/>
                <a:cs typeface="Times New Roman" pitchFamily="18" charset="0"/>
              </a:rPr>
              <a:t> </a:t>
            </a:r>
            <a:r>
              <a:rPr lang="en-US" sz="2200" dirty="0" err="1">
                <a:latin typeface="+mj-lt"/>
                <a:cs typeface="Times New Roman" pitchFamily="18" charset="0"/>
              </a:rPr>
              <a:t>kim</a:t>
            </a:r>
            <a:r>
              <a:rPr lang="en-US" sz="2200" dirty="0">
                <a:latin typeface="+mj-lt"/>
                <a:cs typeface="Times New Roman" pitchFamily="18" charset="0"/>
              </a:rPr>
              <a:t> </a:t>
            </a:r>
            <a:r>
              <a:rPr lang="en-US" sz="2200" dirty="0" err="1">
                <a:latin typeface="+mj-lt"/>
                <a:cs typeface="Times New Roman" pitchFamily="18" charset="0"/>
              </a:rPr>
              <a:t>nam</a:t>
            </a:r>
            <a:r>
              <a:rPr lang="en-US" sz="2200" dirty="0">
                <a:latin typeface="+mj-lt"/>
                <a:cs typeface="Times New Roman" pitchFamily="18" charset="0"/>
              </a:rPr>
              <a:t> </a:t>
            </a:r>
            <a:r>
              <a:rPr lang="en-US" sz="2200" dirty="0" err="1">
                <a:latin typeface="+mj-lt"/>
                <a:cs typeface="Times New Roman" pitchFamily="18" charset="0"/>
              </a:rPr>
              <a:t>châm</a:t>
            </a:r>
            <a:r>
              <a:rPr lang="en-US" sz="2200" dirty="0">
                <a:latin typeface="+mj-lt"/>
                <a:cs typeface="Times New Roman" pitchFamily="18" charset="0"/>
              </a:rPr>
              <a:t> </a:t>
            </a:r>
            <a:r>
              <a:rPr lang="en-US" sz="2200" dirty="0" err="1">
                <a:latin typeface="+mj-lt"/>
                <a:cs typeface="Times New Roman" pitchFamily="18" charset="0"/>
              </a:rPr>
              <a:t>đang</a:t>
            </a:r>
            <a:r>
              <a:rPr lang="en-US" sz="2200" dirty="0">
                <a:latin typeface="+mj-lt"/>
                <a:cs typeface="Times New Roman" pitchFamily="18" charset="0"/>
              </a:rPr>
              <a:t> </a:t>
            </a:r>
            <a:r>
              <a:rPr lang="en-US" sz="2200" dirty="0" err="1">
                <a:latin typeface="+mj-lt"/>
                <a:cs typeface="Times New Roman" pitchFamily="18" charset="0"/>
              </a:rPr>
              <a:t>đứng</a:t>
            </a:r>
            <a:r>
              <a:rPr lang="en-US" sz="2200" dirty="0">
                <a:latin typeface="+mj-lt"/>
                <a:cs typeface="Times New Roman" pitchFamily="18" charset="0"/>
              </a:rPr>
              <a:t> </a:t>
            </a:r>
            <a:r>
              <a:rPr lang="en-US" sz="2200" dirty="0" err="1">
                <a:latin typeface="+mj-lt"/>
                <a:cs typeface="Times New Roman" pitchFamily="18" charset="0"/>
              </a:rPr>
              <a:t>yên</a:t>
            </a:r>
            <a:endParaRPr lang="vi-VN" sz="2200" dirty="0">
              <a:latin typeface="+mj-lt"/>
              <a:cs typeface="Times New Roman" pitchFamily="18" charset="0"/>
            </a:endParaRPr>
          </a:p>
        </p:txBody>
      </p:sp>
      <p:pic>
        <p:nvPicPr>
          <p:cNvPr id="70" name="Picture 17"/>
          <p:cNvPicPr>
            <a:picLocks noChangeAspect="1" noChangeArrowheads="1"/>
          </p:cNvPicPr>
          <p:nvPr/>
        </p:nvPicPr>
        <p:blipFill>
          <a:blip r:embed="rId7"/>
          <a:srcRect/>
          <a:stretch>
            <a:fillRect/>
          </a:stretch>
        </p:blipFill>
        <p:spPr bwMode="auto">
          <a:xfrm>
            <a:off x="2209800" y="5715000"/>
            <a:ext cx="1371600" cy="847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63516"/>
                                        </p:tgtEl>
                                        <p:attrNameLst>
                                          <p:attrName>style.visibility</p:attrName>
                                        </p:attrNameLst>
                                      </p:cBhvr>
                                      <p:to>
                                        <p:strVal val="visible"/>
                                      </p:to>
                                    </p:set>
                                    <p:animEffect transition="in" filter="box(in)">
                                      <p:cBhvr>
                                        <p:cTn id="7" dur="500"/>
                                        <p:tgtEl>
                                          <p:spTgt spid="63516"/>
                                        </p:tgtEl>
                                      </p:cBhvr>
                                    </p:animEffect>
                                  </p:childTnLst>
                                </p:cTn>
                              </p:par>
                              <p:par>
                                <p:cTn id="8" presetID="4" presetClass="entr" presetSubtype="16" fill="hold" nodeType="withEffect">
                                  <p:stCondLst>
                                    <p:cond delay="0"/>
                                  </p:stCondLst>
                                  <p:childTnLst>
                                    <p:set>
                                      <p:cBhvr>
                                        <p:cTn id="9" dur="1" fill="hold">
                                          <p:stCondLst>
                                            <p:cond delay="0"/>
                                          </p:stCondLst>
                                        </p:cTn>
                                        <p:tgtEl>
                                          <p:spTgt spid="118823"/>
                                        </p:tgtEl>
                                        <p:attrNameLst>
                                          <p:attrName>style.visibility</p:attrName>
                                        </p:attrNameLst>
                                      </p:cBhvr>
                                      <p:to>
                                        <p:strVal val="visible"/>
                                      </p:to>
                                    </p:set>
                                    <p:animEffect transition="in" filter="box(in)">
                                      <p:cBhvr>
                                        <p:cTn id="10" dur="500"/>
                                        <p:tgtEl>
                                          <p:spTgt spid="118823"/>
                                        </p:tgtEl>
                                      </p:cBhvr>
                                    </p:animEffect>
                                  </p:childTnLst>
                                </p:cTn>
                              </p:par>
                              <p:par>
                                <p:cTn id="11" presetID="4"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63512"/>
                                        </p:tgtEl>
                                        <p:attrNameLst>
                                          <p:attrName>style.visibility</p:attrName>
                                        </p:attrNameLst>
                                      </p:cBhvr>
                                      <p:to>
                                        <p:strVal val="visible"/>
                                      </p:to>
                                    </p:set>
                                    <p:animEffect transition="in" filter="box(in)">
                                      <p:cBhvr>
                                        <p:cTn id="16" dur="500"/>
                                        <p:tgtEl>
                                          <p:spTgt spid="63512"/>
                                        </p:tgtEl>
                                      </p:cBhvr>
                                    </p:animEffect>
                                  </p:childTnLst>
                                </p:cTn>
                              </p:par>
                              <p:par>
                                <p:cTn id="17" presetID="4" presetClass="entr" presetSubtype="16" fill="hold" nodeType="withEffect">
                                  <p:stCondLst>
                                    <p:cond delay="0"/>
                                  </p:stCondLst>
                                  <p:childTnLst>
                                    <p:set>
                                      <p:cBhvr>
                                        <p:cTn id="18" dur="1" fill="hold">
                                          <p:stCondLst>
                                            <p:cond delay="0"/>
                                          </p:stCondLst>
                                        </p:cTn>
                                        <p:tgtEl>
                                          <p:spTgt spid="63542"/>
                                        </p:tgtEl>
                                        <p:attrNameLst>
                                          <p:attrName>style.visibility</p:attrName>
                                        </p:attrNameLst>
                                      </p:cBhvr>
                                      <p:to>
                                        <p:strVal val="visible"/>
                                      </p:to>
                                    </p:set>
                                    <p:animEffect transition="in" filter="box(in)">
                                      <p:cBhvr>
                                        <p:cTn id="19" dur="500"/>
                                        <p:tgtEl>
                                          <p:spTgt spid="63542"/>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63490"/>
                                        </p:tgtEl>
                                        <p:attrNameLst>
                                          <p:attrName>style.visibility</p:attrName>
                                        </p:attrNameLst>
                                      </p:cBhvr>
                                      <p:to>
                                        <p:strVal val="visible"/>
                                      </p:to>
                                    </p:set>
                                    <p:animEffect transition="in" filter="box(in)">
                                      <p:cBhvr>
                                        <p:cTn id="22" dur="500"/>
                                        <p:tgtEl>
                                          <p:spTgt spid="63490"/>
                                        </p:tgtEl>
                                      </p:cBhvr>
                                    </p:animEffect>
                                  </p:childTnLst>
                                </p:cTn>
                              </p:par>
                              <p:par>
                                <p:cTn id="23" presetID="4" presetClass="entr" presetSubtype="16" fill="hold" nodeType="withEffect">
                                  <p:stCondLst>
                                    <p:cond delay="0"/>
                                  </p:stCondLst>
                                  <p:childTnLst>
                                    <p:set>
                                      <p:cBhvr>
                                        <p:cTn id="24" dur="1" fill="hold">
                                          <p:stCondLst>
                                            <p:cond delay="0"/>
                                          </p:stCondLst>
                                        </p:cTn>
                                        <p:tgtEl>
                                          <p:spTgt spid="63520"/>
                                        </p:tgtEl>
                                        <p:attrNameLst>
                                          <p:attrName>style.visibility</p:attrName>
                                        </p:attrNameLst>
                                      </p:cBhvr>
                                      <p:to>
                                        <p:strVal val="visible"/>
                                      </p:to>
                                    </p:set>
                                    <p:animEffect transition="in" filter="box(in)">
                                      <p:cBhvr>
                                        <p:cTn id="25" dur="500"/>
                                        <p:tgtEl>
                                          <p:spTgt spid="63520"/>
                                        </p:tgtEl>
                                      </p:cBhvr>
                                    </p:animEffect>
                                  </p:childTnLst>
                                </p:cTn>
                              </p:par>
                              <p:par>
                                <p:cTn id="26" presetID="4" presetClass="entr" presetSubtype="16" fill="hold" nodeType="withEffect">
                                  <p:stCondLst>
                                    <p:cond delay="0"/>
                                  </p:stCondLst>
                                  <p:childTnLst>
                                    <p:set>
                                      <p:cBhvr>
                                        <p:cTn id="27" dur="1" fill="hold">
                                          <p:stCondLst>
                                            <p:cond delay="0"/>
                                          </p:stCondLst>
                                        </p:cTn>
                                        <p:tgtEl>
                                          <p:spTgt spid="63503"/>
                                        </p:tgtEl>
                                        <p:attrNameLst>
                                          <p:attrName>style.visibility</p:attrName>
                                        </p:attrNameLst>
                                      </p:cBhvr>
                                      <p:to>
                                        <p:strVal val="visible"/>
                                      </p:to>
                                    </p:set>
                                    <p:animEffect transition="in" filter="box(in)">
                                      <p:cBhvr>
                                        <p:cTn id="28" dur="500"/>
                                        <p:tgtEl>
                                          <p:spTgt spid="63503"/>
                                        </p:tgtEl>
                                      </p:cBhvr>
                                    </p:animEffect>
                                  </p:childTnLst>
                                </p:cTn>
                              </p:par>
                              <p:par>
                                <p:cTn id="29" presetID="4" presetClass="entr" presetSubtype="16" fill="hold" nodeType="withEffect">
                                  <p:stCondLst>
                                    <p:cond delay="0"/>
                                  </p:stCondLst>
                                  <p:childTnLst>
                                    <p:set>
                                      <p:cBhvr>
                                        <p:cTn id="30" dur="1" fill="hold">
                                          <p:stCondLst>
                                            <p:cond delay="0"/>
                                          </p:stCondLst>
                                        </p:cTn>
                                        <p:tgtEl>
                                          <p:spTgt spid="63507"/>
                                        </p:tgtEl>
                                        <p:attrNameLst>
                                          <p:attrName>style.visibility</p:attrName>
                                        </p:attrNameLst>
                                      </p:cBhvr>
                                      <p:to>
                                        <p:strVal val="visible"/>
                                      </p:to>
                                    </p:set>
                                    <p:animEffect transition="in" filter="box(in)">
                                      <p:cBhvr>
                                        <p:cTn id="31" dur="500"/>
                                        <p:tgtEl>
                                          <p:spTgt spid="63507"/>
                                        </p:tgtEl>
                                      </p:cBhvr>
                                    </p:animEffect>
                                  </p:childTnLst>
                                </p:cTn>
                              </p:par>
                              <p:par>
                                <p:cTn id="32" presetID="4" presetClass="entr" presetSubtype="16" fill="hold" nodeType="withEffect">
                                  <p:stCondLst>
                                    <p:cond delay="0"/>
                                  </p:stCondLst>
                                  <p:childTnLst>
                                    <p:set>
                                      <p:cBhvr>
                                        <p:cTn id="33" dur="1" fill="hold">
                                          <p:stCondLst>
                                            <p:cond delay="0"/>
                                          </p:stCondLst>
                                        </p:cTn>
                                        <p:tgtEl>
                                          <p:spTgt spid="63510"/>
                                        </p:tgtEl>
                                        <p:attrNameLst>
                                          <p:attrName>style.visibility</p:attrName>
                                        </p:attrNameLst>
                                      </p:cBhvr>
                                      <p:to>
                                        <p:strVal val="visible"/>
                                      </p:to>
                                    </p:set>
                                    <p:animEffect transition="in" filter="box(in)">
                                      <p:cBhvr>
                                        <p:cTn id="34" dur="500"/>
                                        <p:tgtEl>
                                          <p:spTgt spid="63510"/>
                                        </p:tgtEl>
                                      </p:cBhvr>
                                    </p:animEffect>
                                  </p:childTnLst>
                                </p:cTn>
                              </p:par>
                              <p:par>
                                <p:cTn id="35" presetID="4" presetClass="entr" presetSubtype="16" fill="hold" nodeType="withEffect">
                                  <p:stCondLst>
                                    <p:cond delay="0"/>
                                  </p:stCondLst>
                                  <p:childTnLst>
                                    <p:set>
                                      <p:cBhvr>
                                        <p:cTn id="36" dur="1" fill="hold">
                                          <p:stCondLst>
                                            <p:cond delay="0"/>
                                          </p:stCondLst>
                                        </p:cTn>
                                        <p:tgtEl>
                                          <p:spTgt spid="63542"/>
                                        </p:tgtEl>
                                        <p:attrNameLst>
                                          <p:attrName>style.visibility</p:attrName>
                                        </p:attrNameLst>
                                      </p:cBhvr>
                                      <p:to>
                                        <p:strVal val="visible"/>
                                      </p:to>
                                    </p:set>
                                    <p:animEffect transition="in" filter="box(in)">
                                      <p:cBhvr>
                                        <p:cTn id="37" dur="500"/>
                                        <p:tgtEl>
                                          <p:spTgt spid="63542"/>
                                        </p:tgtEl>
                                      </p:cBhvr>
                                    </p:animEffect>
                                  </p:childTnLst>
                                </p:cTn>
                              </p:par>
                              <p:par>
                                <p:cTn id="38" presetID="4" presetClass="entr" presetSubtype="16" fill="hold" nodeType="withEffect">
                                  <p:stCondLst>
                                    <p:cond delay="0"/>
                                  </p:stCondLst>
                                  <p:childTnLst>
                                    <p:set>
                                      <p:cBhvr>
                                        <p:cTn id="39" dur="1" fill="hold">
                                          <p:stCondLst>
                                            <p:cond delay="0"/>
                                          </p:stCondLst>
                                        </p:cTn>
                                        <p:tgtEl>
                                          <p:spTgt spid="63526"/>
                                        </p:tgtEl>
                                        <p:attrNameLst>
                                          <p:attrName>style.visibility</p:attrName>
                                        </p:attrNameLst>
                                      </p:cBhvr>
                                      <p:to>
                                        <p:strVal val="visible"/>
                                      </p:to>
                                    </p:set>
                                    <p:animEffect transition="in" filter="box(in)">
                                      <p:cBhvr>
                                        <p:cTn id="40" dur="500"/>
                                        <p:tgtEl>
                                          <p:spTgt spid="63526"/>
                                        </p:tgtEl>
                                      </p:cBhvr>
                                    </p:animEffect>
                                  </p:childTnLst>
                                </p:cTn>
                              </p:par>
                              <p:par>
                                <p:cTn id="41" presetID="4" presetClass="entr" presetSubtype="16" fill="hold" nodeType="withEffect">
                                  <p:stCondLst>
                                    <p:cond delay="0"/>
                                  </p:stCondLst>
                                  <p:childTnLst>
                                    <p:set>
                                      <p:cBhvr>
                                        <p:cTn id="42" dur="1" fill="hold">
                                          <p:stCondLst>
                                            <p:cond delay="0"/>
                                          </p:stCondLst>
                                        </p:cTn>
                                        <p:tgtEl>
                                          <p:spTgt spid="118823"/>
                                        </p:tgtEl>
                                        <p:attrNameLst>
                                          <p:attrName>style.visibility</p:attrName>
                                        </p:attrNameLst>
                                      </p:cBhvr>
                                      <p:to>
                                        <p:strVal val="visible"/>
                                      </p:to>
                                    </p:set>
                                    <p:animEffect transition="in" filter="box(in)">
                                      <p:cBhvr>
                                        <p:cTn id="43" dur="500"/>
                                        <p:tgtEl>
                                          <p:spTgt spid="118823"/>
                                        </p:tgtEl>
                                      </p:cBhvr>
                                    </p:animEffect>
                                  </p:childTnLst>
                                </p:cTn>
                              </p:par>
                              <p:par>
                                <p:cTn id="44" presetID="4" presetClass="entr" presetSubtype="16" fill="hold" nodeType="withEffect">
                                  <p:stCondLst>
                                    <p:cond delay="0"/>
                                  </p:stCondLst>
                                  <p:childTnLst>
                                    <p:set>
                                      <p:cBhvr>
                                        <p:cTn id="45" dur="1" fill="hold">
                                          <p:stCondLst>
                                            <p:cond delay="0"/>
                                          </p:stCondLst>
                                        </p:cTn>
                                        <p:tgtEl>
                                          <p:spTgt spid="63530"/>
                                        </p:tgtEl>
                                        <p:attrNameLst>
                                          <p:attrName>style.visibility</p:attrName>
                                        </p:attrNameLst>
                                      </p:cBhvr>
                                      <p:to>
                                        <p:strVal val="visible"/>
                                      </p:to>
                                    </p:set>
                                    <p:animEffect transition="in" filter="box(in)">
                                      <p:cBhvr>
                                        <p:cTn id="46" dur="500"/>
                                        <p:tgtEl>
                                          <p:spTgt spid="63530"/>
                                        </p:tgtEl>
                                      </p:cBhvr>
                                    </p:animEffect>
                                  </p:childTnLst>
                                </p:cTn>
                              </p:par>
                              <p:par>
                                <p:cTn id="47" presetID="4" presetClass="entr" presetSubtype="16" fill="hold" nodeType="withEffect">
                                  <p:stCondLst>
                                    <p:cond delay="0"/>
                                  </p:stCondLst>
                                  <p:childTnLst>
                                    <p:set>
                                      <p:cBhvr>
                                        <p:cTn id="48" dur="1" fill="hold">
                                          <p:stCondLst>
                                            <p:cond delay="0"/>
                                          </p:stCondLst>
                                        </p:cTn>
                                        <p:tgtEl>
                                          <p:spTgt spid="63585"/>
                                        </p:tgtEl>
                                        <p:attrNameLst>
                                          <p:attrName>style.visibility</p:attrName>
                                        </p:attrNameLst>
                                      </p:cBhvr>
                                      <p:to>
                                        <p:strVal val="visible"/>
                                      </p:to>
                                    </p:set>
                                    <p:animEffect transition="in" filter="box(in)">
                                      <p:cBhvr>
                                        <p:cTn id="49" dur="500"/>
                                        <p:tgtEl>
                                          <p:spTgt spid="63585"/>
                                        </p:tgtEl>
                                      </p:cBhvr>
                                    </p:animEffect>
                                  </p:childTnLst>
                                </p:cTn>
                              </p:par>
                              <p:par>
                                <p:cTn id="50" presetID="4" presetClass="entr" presetSubtype="16" fill="hold" nodeType="with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ox(in)">
                                      <p:cBhvr>
                                        <p:cTn id="52" dur="500"/>
                                        <p:tgtEl>
                                          <p:spTgt spid="9"/>
                                        </p:tgtEl>
                                      </p:cBhvr>
                                    </p:animEffect>
                                  </p:childTnLst>
                                </p:cTn>
                              </p:par>
                              <p:par>
                                <p:cTn id="53" presetID="4" presetClass="entr" presetSubtype="16" fill="hold" nodeType="withEffect">
                                  <p:stCondLst>
                                    <p:cond delay="0"/>
                                  </p:stCondLst>
                                  <p:childTnLst>
                                    <p:set>
                                      <p:cBhvr>
                                        <p:cTn id="54" dur="1" fill="hold">
                                          <p:stCondLst>
                                            <p:cond delay="0"/>
                                          </p:stCondLst>
                                        </p:cTn>
                                        <p:tgtEl>
                                          <p:spTgt spid="63510"/>
                                        </p:tgtEl>
                                        <p:attrNameLst>
                                          <p:attrName>style.visibility</p:attrName>
                                        </p:attrNameLst>
                                      </p:cBhvr>
                                      <p:to>
                                        <p:strVal val="visible"/>
                                      </p:to>
                                    </p:set>
                                    <p:animEffect transition="in" filter="box(in)">
                                      <p:cBhvr>
                                        <p:cTn id="55" dur="500"/>
                                        <p:tgtEl>
                                          <p:spTgt spid="63510"/>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nodeType="clickEffect">
                                  <p:stCondLst>
                                    <p:cond delay="0"/>
                                  </p:stCondLst>
                                  <p:childTnLst>
                                    <p:set>
                                      <p:cBhvr>
                                        <p:cTn id="59" dur="1" fill="hold">
                                          <p:stCondLst>
                                            <p:cond delay="0"/>
                                          </p:stCondLst>
                                        </p:cTn>
                                        <p:tgtEl>
                                          <p:spTgt spid="63527"/>
                                        </p:tgtEl>
                                        <p:attrNameLst>
                                          <p:attrName>style.visibility</p:attrName>
                                        </p:attrNameLst>
                                      </p:cBhvr>
                                      <p:to>
                                        <p:strVal val="visible"/>
                                      </p:to>
                                    </p:set>
                                    <p:animEffect transition="in" filter="circle(in)">
                                      <p:cBhvr>
                                        <p:cTn id="60" dur="2000"/>
                                        <p:tgtEl>
                                          <p:spTgt spid="63527"/>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63511"/>
                                        </p:tgtEl>
                                        <p:attrNameLst>
                                          <p:attrName>style.visibility</p:attrName>
                                        </p:attrNameLst>
                                      </p:cBhvr>
                                      <p:to>
                                        <p:strVal val="visible"/>
                                      </p:to>
                                    </p:set>
                                    <p:animEffect transition="in" filter="box(in)">
                                      <p:cBhvr>
                                        <p:cTn id="63" dur="500"/>
                                        <p:tgtEl>
                                          <p:spTgt spid="63511"/>
                                        </p:tgtEl>
                                      </p:cBhvr>
                                    </p:animEffect>
                                  </p:childTnLst>
                                </p:cTn>
                              </p:par>
                              <p:par>
                                <p:cTn id="64" presetID="4" presetClass="entr" presetSubtype="16" fill="hold" nodeType="withEffect">
                                  <p:stCondLst>
                                    <p:cond delay="0"/>
                                  </p:stCondLst>
                                  <p:childTnLst>
                                    <p:set>
                                      <p:cBhvr>
                                        <p:cTn id="65" dur="1" fill="hold">
                                          <p:stCondLst>
                                            <p:cond delay="0"/>
                                          </p:stCondLst>
                                        </p:cTn>
                                        <p:tgtEl>
                                          <p:spTgt spid="63524"/>
                                        </p:tgtEl>
                                        <p:attrNameLst>
                                          <p:attrName>style.visibility</p:attrName>
                                        </p:attrNameLst>
                                      </p:cBhvr>
                                      <p:to>
                                        <p:strVal val="visible"/>
                                      </p:to>
                                    </p:set>
                                    <p:animEffect transition="in" filter="box(in)">
                                      <p:cBhvr>
                                        <p:cTn id="66" dur="500"/>
                                        <p:tgtEl>
                                          <p:spTgt spid="63524"/>
                                        </p:tgtEl>
                                      </p:cBhvr>
                                    </p:animEffect>
                                  </p:childTnLst>
                                </p:cTn>
                              </p:par>
                              <p:par>
                                <p:cTn id="67" presetID="4" presetClass="entr" presetSubtype="16" fill="hold" nodeType="withEffect">
                                  <p:stCondLst>
                                    <p:cond delay="0"/>
                                  </p:stCondLst>
                                  <p:childTnLst>
                                    <p:set>
                                      <p:cBhvr>
                                        <p:cTn id="68" dur="1" fill="hold">
                                          <p:stCondLst>
                                            <p:cond delay="0"/>
                                          </p:stCondLst>
                                        </p:cTn>
                                        <p:tgtEl>
                                          <p:spTgt spid="63542"/>
                                        </p:tgtEl>
                                        <p:attrNameLst>
                                          <p:attrName>style.visibility</p:attrName>
                                        </p:attrNameLst>
                                      </p:cBhvr>
                                      <p:to>
                                        <p:strVal val="visible"/>
                                      </p:to>
                                    </p:set>
                                    <p:animEffect transition="in" filter="box(in)">
                                      <p:cBhvr>
                                        <p:cTn id="69" dur="500"/>
                                        <p:tgtEl>
                                          <p:spTgt spid="63542"/>
                                        </p:tgtEl>
                                      </p:cBhvr>
                                    </p:animEffect>
                                  </p:childTnLst>
                                </p:cTn>
                              </p:par>
                              <p:par>
                                <p:cTn id="70" presetID="4" presetClass="entr" presetSubtype="16" fill="hold" nodeType="withEffect">
                                  <p:stCondLst>
                                    <p:cond delay="0"/>
                                  </p:stCondLst>
                                  <p:childTnLst>
                                    <p:set>
                                      <p:cBhvr>
                                        <p:cTn id="71" dur="1" fill="hold">
                                          <p:stCondLst>
                                            <p:cond delay="0"/>
                                          </p:stCondLst>
                                        </p:cTn>
                                        <p:tgtEl>
                                          <p:spTgt spid="63542"/>
                                        </p:tgtEl>
                                        <p:attrNameLst>
                                          <p:attrName>style.visibility</p:attrName>
                                        </p:attrNameLst>
                                      </p:cBhvr>
                                      <p:to>
                                        <p:strVal val="visible"/>
                                      </p:to>
                                    </p:set>
                                    <p:animEffect transition="in" filter="box(in)">
                                      <p:cBhvr>
                                        <p:cTn id="72" dur="500"/>
                                        <p:tgtEl>
                                          <p:spTgt spid="63542"/>
                                        </p:tgtEl>
                                      </p:cBhvr>
                                    </p:animEffect>
                                  </p:childTnLst>
                                </p:cTn>
                              </p:par>
                              <p:par>
                                <p:cTn id="73" presetID="4" presetClass="entr" presetSubtype="16" fill="hold" nodeType="withEffect">
                                  <p:stCondLst>
                                    <p:cond delay="0"/>
                                  </p:stCondLst>
                                  <p:childTnLst>
                                    <p:set>
                                      <p:cBhvr>
                                        <p:cTn id="74" dur="1" fill="hold">
                                          <p:stCondLst>
                                            <p:cond delay="0"/>
                                          </p:stCondLst>
                                        </p:cTn>
                                        <p:tgtEl>
                                          <p:spTgt spid="63492"/>
                                        </p:tgtEl>
                                        <p:attrNameLst>
                                          <p:attrName>style.visibility</p:attrName>
                                        </p:attrNameLst>
                                      </p:cBhvr>
                                      <p:to>
                                        <p:strVal val="visible"/>
                                      </p:to>
                                    </p:set>
                                    <p:animEffect transition="in" filter="box(in)">
                                      <p:cBhvr>
                                        <p:cTn id="75" dur="500"/>
                                        <p:tgtEl>
                                          <p:spTgt spid="63492"/>
                                        </p:tgtEl>
                                      </p:cBhvr>
                                    </p:animEffect>
                                  </p:childTnLst>
                                </p:cTn>
                              </p:par>
                              <p:par>
                                <p:cTn id="76" presetID="4" presetClass="entr" presetSubtype="16" fill="hold" grpId="0" nodeType="withEffect">
                                  <p:stCondLst>
                                    <p:cond delay="0"/>
                                  </p:stCondLst>
                                  <p:childTnLst>
                                    <p:set>
                                      <p:cBhvr>
                                        <p:cTn id="77" dur="1" fill="hold">
                                          <p:stCondLst>
                                            <p:cond delay="0"/>
                                          </p:stCondLst>
                                        </p:cTn>
                                        <p:tgtEl>
                                          <p:spTgt spid="63555"/>
                                        </p:tgtEl>
                                        <p:attrNameLst>
                                          <p:attrName>style.visibility</p:attrName>
                                        </p:attrNameLst>
                                      </p:cBhvr>
                                      <p:to>
                                        <p:strVal val="visible"/>
                                      </p:to>
                                    </p:set>
                                    <p:animEffect transition="in" filter="box(in)">
                                      <p:cBhvr>
                                        <p:cTn id="78" dur="500"/>
                                        <p:tgtEl>
                                          <p:spTgt spid="63555"/>
                                        </p:tgtEl>
                                      </p:cBhvr>
                                    </p:animEffect>
                                  </p:childTnLst>
                                </p:cTn>
                              </p:par>
                              <p:par>
                                <p:cTn id="79" presetID="4" presetClass="entr" presetSubtype="16" fill="hold" grpId="0" nodeType="withEffect">
                                  <p:stCondLst>
                                    <p:cond delay="0"/>
                                  </p:stCondLst>
                                  <p:childTnLst>
                                    <p:set>
                                      <p:cBhvr>
                                        <p:cTn id="80" dur="1" fill="hold">
                                          <p:stCondLst>
                                            <p:cond delay="0"/>
                                          </p:stCondLst>
                                        </p:cTn>
                                        <p:tgtEl>
                                          <p:spTgt spid="63556"/>
                                        </p:tgtEl>
                                        <p:attrNameLst>
                                          <p:attrName>style.visibility</p:attrName>
                                        </p:attrNameLst>
                                      </p:cBhvr>
                                      <p:to>
                                        <p:strVal val="visible"/>
                                      </p:to>
                                    </p:set>
                                    <p:animEffect transition="in" filter="box(in)">
                                      <p:cBhvr>
                                        <p:cTn id="81" dur="500"/>
                                        <p:tgtEl>
                                          <p:spTgt spid="63556"/>
                                        </p:tgtEl>
                                      </p:cBhvr>
                                    </p:animEffect>
                                  </p:childTnLst>
                                </p:cTn>
                              </p:par>
                              <p:par>
                                <p:cTn id="82" presetID="4" presetClass="entr" presetSubtype="16" fill="hold" nodeType="withEffect">
                                  <p:stCondLst>
                                    <p:cond delay="0"/>
                                  </p:stCondLst>
                                  <p:childTnLst>
                                    <p:set>
                                      <p:cBhvr>
                                        <p:cTn id="83" dur="1" fill="hold">
                                          <p:stCondLst>
                                            <p:cond delay="0"/>
                                          </p:stCondLst>
                                        </p:cTn>
                                        <p:tgtEl>
                                          <p:spTgt spid="63529"/>
                                        </p:tgtEl>
                                        <p:attrNameLst>
                                          <p:attrName>style.visibility</p:attrName>
                                        </p:attrNameLst>
                                      </p:cBhvr>
                                      <p:to>
                                        <p:strVal val="visible"/>
                                      </p:to>
                                    </p:set>
                                    <p:animEffect transition="in" filter="box(in)">
                                      <p:cBhvr>
                                        <p:cTn id="84" dur="500"/>
                                        <p:tgtEl>
                                          <p:spTgt spid="63529"/>
                                        </p:tgtEl>
                                      </p:cBhvr>
                                    </p:animEffect>
                                  </p:childTnLst>
                                </p:cTn>
                              </p:par>
                              <p:par>
                                <p:cTn id="85" presetID="4" presetClass="entr" presetSubtype="16" fill="hold" grpId="0" nodeType="withEffect">
                                  <p:stCondLst>
                                    <p:cond delay="0"/>
                                  </p:stCondLst>
                                  <p:childTnLst>
                                    <p:set>
                                      <p:cBhvr>
                                        <p:cTn id="86" dur="1" fill="hold">
                                          <p:stCondLst>
                                            <p:cond delay="0"/>
                                          </p:stCondLst>
                                        </p:cTn>
                                        <p:tgtEl>
                                          <p:spTgt spid="63615"/>
                                        </p:tgtEl>
                                        <p:attrNameLst>
                                          <p:attrName>style.visibility</p:attrName>
                                        </p:attrNameLst>
                                      </p:cBhvr>
                                      <p:to>
                                        <p:strVal val="visible"/>
                                      </p:to>
                                    </p:set>
                                    <p:animEffect transition="in" filter="box(in)">
                                      <p:cBhvr>
                                        <p:cTn id="87" dur="500"/>
                                        <p:tgtEl>
                                          <p:spTgt spid="63615"/>
                                        </p:tgtEl>
                                      </p:cBhvr>
                                    </p:animEffect>
                                  </p:childTnLst>
                                </p:cTn>
                              </p:par>
                              <p:par>
                                <p:cTn id="88" presetID="4" presetClass="entr" presetSubtype="16" fill="hold" nodeType="withEffect">
                                  <p:stCondLst>
                                    <p:cond delay="0"/>
                                  </p:stCondLst>
                                  <p:childTnLst>
                                    <p:set>
                                      <p:cBhvr>
                                        <p:cTn id="89" dur="1" fill="hold">
                                          <p:stCondLst>
                                            <p:cond delay="0"/>
                                          </p:stCondLst>
                                        </p:cTn>
                                        <p:tgtEl>
                                          <p:spTgt spid="63506"/>
                                        </p:tgtEl>
                                        <p:attrNameLst>
                                          <p:attrName>style.visibility</p:attrName>
                                        </p:attrNameLst>
                                      </p:cBhvr>
                                      <p:to>
                                        <p:strVal val="visible"/>
                                      </p:to>
                                    </p:set>
                                    <p:animEffect transition="in" filter="box(in)">
                                      <p:cBhvr>
                                        <p:cTn id="90" dur="500"/>
                                        <p:tgtEl>
                                          <p:spTgt spid="63506"/>
                                        </p:tgtEl>
                                      </p:cBhvr>
                                    </p:animEffect>
                                  </p:childTnLst>
                                </p:cTn>
                              </p:par>
                              <p:par>
                                <p:cTn id="91" presetID="6" presetClass="entr" presetSubtype="16" fill="hold" nodeType="withEffect">
                                  <p:stCondLst>
                                    <p:cond delay="0"/>
                                  </p:stCondLst>
                                  <p:childTnLst>
                                    <p:set>
                                      <p:cBhvr>
                                        <p:cTn id="92" dur="1" fill="hold">
                                          <p:stCondLst>
                                            <p:cond delay="0"/>
                                          </p:stCondLst>
                                        </p:cTn>
                                        <p:tgtEl>
                                          <p:spTgt spid="70"/>
                                        </p:tgtEl>
                                        <p:attrNameLst>
                                          <p:attrName>style.visibility</p:attrName>
                                        </p:attrNameLst>
                                      </p:cBhvr>
                                      <p:to>
                                        <p:strVal val="visible"/>
                                      </p:to>
                                    </p:set>
                                    <p:animEffect transition="in" filter="circle(in)">
                                      <p:cBhvr>
                                        <p:cTn id="93" dur="2000"/>
                                        <p:tgtEl>
                                          <p:spTgt spid="70"/>
                                        </p:tgtEl>
                                      </p:cBhvr>
                                    </p:animEffect>
                                  </p:childTnLst>
                                </p:cTn>
                              </p:par>
                              <p:par>
                                <p:cTn id="94" presetID="6" presetClass="entr" presetSubtype="16" fill="hold" nodeType="withEffect">
                                  <p:stCondLst>
                                    <p:cond delay="0"/>
                                  </p:stCondLst>
                                  <p:childTnLst>
                                    <p:set>
                                      <p:cBhvr>
                                        <p:cTn id="95" dur="1" fill="hold">
                                          <p:stCondLst>
                                            <p:cond delay="0"/>
                                          </p:stCondLst>
                                        </p:cTn>
                                        <p:tgtEl>
                                          <p:spTgt spid="63584"/>
                                        </p:tgtEl>
                                        <p:attrNameLst>
                                          <p:attrName>style.visibility</p:attrName>
                                        </p:attrNameLst>
                                      </p:cBhvr>
                                      <p:to>
                                        <p:strVal val="visible"/>
                                      </p:to>
                                    </p:set>
                                    <p:animEffect transition="in" filter="circle(in)">
                                      <p:cBhvr>
                                        <p:cTn id="96" dur="2000"/>
                                        <p:tgtEl>
                                          <p:spTgt spid="63584"/>
                                        </p:tgtEl>
                                      </p:cBhvr>
                                    </p:animEffect>
                                  </p:childTnLst>
                                </p:cTn>
                              </p:par>
                            </p:childTnLst>
                          </p:cTn>
                        </p:par>
                      </p:childTnLst>
                    </p:cTn>
                  </p:par>
                  <p:par>
                    <p:cTn id="97" fill="hold">
                      <p:stCondLst>
                        <p:cond delay="indefinite"/>
                      </p:stCondLst>
                      <p:childTnLst>
                        <p:par>
                          <p:cTn id="98" fill="hold">
                            <p:stCondLst>
                              <p:cond delay="0"/>
                            </p:stCondLst>
                            <p:childTnLst>
                              <p:par>
                                <p:cTn id="99" presetID="47" presetClass="entr" presetSubtype="0" fill="hold" grpId="1" nodeType="clickEffect">
                                  <p:stCondLst>
                                    <p:cond delay="0"/>
                                  </p:stCondLst>
                                  <p:childTnLst>
                                    <p:set>
                                      <p:cBhvr>
                                        <p:cTn id="100" dur="1" fill="hold">
                                          <p:stCondLst>
                                            <p:cond delay="0"/>
                                          </p:stCondLst>
                                        </p:cTn>
                                        <p:tgtEl>
                                          <p:spTgt spid="3"/>
                                        </p:tgtEl>
                                        <p:attrNameLst>
                                          <p:attrName>style.visibility</p:attrName>
                                        </p:attrNameLst>
                                      </p:cBhvr>
                                      <p:to>
                                        <p:strVal val="visible"/>
                                      </p:to>
                                    </p:set>
                                    <p:animEffect transition="in" filter="fade">
                                      <p:cBhvr>
                                        <p:cTn id="101" dur="1000"/>
                                        <p:tgtEl>
                                          <p:spTgt spid="3"/>
                                        </p:tgtEl>
                                      </p:cBhvr>
                                    </p:animEffect>
                                    <p:anim calcmode="lin" valueType="num">
                                      <p:cBhvr>
                                        <p:cTn id="102" dur="1000" fill="hold"/>
                                        <p:tgtEl>
                                          <p:spTgt spid="3"/>
                                        </p:tgtEl>
                                        <p:attrNameLst>
                                          <p:attrName>ppt_x</p:attrName>
                                        </p:attrNameLst>
                                      </p:cBhvr>
                                      <p:tavLst>
                                        <p:tav tm="0">
                                          <p:val>
                                            <p:strVal val="#ppt_x"/>
                                          </p:val>
                                        </p:tav>
                                        <p:tav tm="100000">
                                          <p:val>
                                            <p:strVal val="#ppt_x"/>
                                          </p:val>
                                        </p:tav>
                                      </p:tavLst>
                                    </p:anim>
                                    <p:anim calcmode="lin" valueType="num">
                                      <p:cBhvr>
                                        <p:cTn id="10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nimBg="1"/>
      <p:bldP spid="63511" grpId="0" animBg="1"/>
      <p:bldP spid="63512" grpId="0" animBg="1"/>
      <p:bldP spid="63555" grpId="0"/>
      <p:bldP spid="63556" grpId="0"/>
      <p:bldP spid="63615" grpId="0"/>
      <p:bldP spid="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5" name="Group 70"/>
          <p:cNvGrpSpPr>
            <a:grpSpLocks/>
          </p:cNvGrpSpPr>
          <p:nvPr/>
        </p:nvGrpSpPr>
        <p:grpSpPr bwMode="auto">
          <a:xfrm>
            <a:off x="3863975" y="1501775"/>
            <a:ext cx="1295400" cy="1295400"/>
            <a:chOff x="3886200" y="2133600"/>
            <a:chExt cx="1295400" cy="1295400"/>
          </a:xfrm>
        </p:grpSpPr>
        <p:sp>
          <p:nvSpPr>
            <p:cNvPr id="5" name="Isosceles Triangle 4"/>
            <p:cNvSpPr/>
            <p:nvPr/>
          </p:nvSpPr>
          <p:spPr>
            <a:xfrm>
              <a:off x="4384675" y="2403475"/>
              <a:ext cx="298450" cy="857250"/>
            </a:xfrm>
            <a:prstGeom prst="triangle">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11" name="Straight Connector 10"/>
            <p:cNvCxnSpPr/>
            <p:nvPr/>
          </p:nvCxnSpPr>
          <p:spPr>
            <a:xfrm rot="5400000" flipH="1" flipV="1">
              <a:off x="4248150" y="2419350"/>
              <a:ext cx="57150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3886200" y="3200400"/>
              <a:ext cx="12954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grpSp>
        <p:nvGrpSpPr>
          <p:cNvPr id="21506" name="Group 35"/>
          <p:cNvGrpSpPr>
            <a:grpSpLocks/>
          </p:cNvGrpSpPr>
          <p:nvPr/>
        </p:nvGrpSpPr>
        <p:grpSpPr bwMode="auto">
          <a:xfrm rot="-5400000">
            <a:off x="1467644" y="3205956"/>
            <a:ext cx="533400" cy="1589088"/>
            <a:chOff x="371000" y="3860791"/>
            <a:chExt cx="533400" cy="1588772"/>
          </a:xfrm>
        </p:grpSpPr>
        <p:grpSp>
          <p:nvGrpSpPr>
            <p:cNvPr id="21553" name="Group 7"/>
            <p:cNvGrpSpPr>
              <a:grpSpLocks/>
            </p:cNvGrpSpPr>
            <p:nvPr/>
          </p:nvGrpSpPr>
          <p:grpSpPr bwMode="auto">
            <a:xfrm rot="5400000">
              <a:off x="-156686" y="4388477"/>
              <a:ext cx="1588772" cy="533400"/>
              <a:chOff x="2364" y="2982"/>
              <a:chExt cx="1141" cy="672"/>
            </a:xfrm>
          </p:grpSpPr>
          <p:sp>
            <p:nvSpPr>
              <p:cNvPr id="21555" name="Line 8"/>
              <p:cNvSpPr>
                <a:spLocks noChangeShapeType="1"/>
              </p:cNvSpPr>
              <p:nvPr/>
            </p:nvSpPr>
            <p:spPr bwMode="auto">
              <a:xfrm>
                <a:off x="2364" y="3168"/>
                <a:ext cx="0" cy="288"/>
              </a:xfrm>
              <a:prstGeom prst="line">
                <a:avLst/>
              </a:prstGeom>
              <a:noFill/>
              <a:ln w="114300">
                <a:solidFill>
                  <a:schemeClr val="tx1"/>
                </a:solidFill>
                <a:round/>
                <a:headEnd/>
                <a:tailEnd/>
              </a:ln>
            </p:spPr>
            <p:txBody>
              <a:bodyPr/>
              <a:lstStyle/>
              <a:p>
                <a:endParaRPr lang="en-US"/>
              </a:p>
            </p:txBody>
          </p:sp>
          <p:sp>
            <p:nvSpPr>
              <p:cNvPr id="21556" name="Rectangle 9"/>
              <p:cNvSpPr>
                <a:spLocks noChangeArrowheads="1"/>
              </p:cNvSpPr>
              <p:nvPr/>
            </p:nvSpPr>
            <p:spPr bwMode="auto">
              <a:xfrm>
                <a:off x="2401" y="2982"/>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p:spPr>
            <p:txBody>
              <a:bodyPr rot="10800000" vert="eaVert" wrap="none" anchor="ctr"/>
              <a:lstStyle/>
              <a:p>
                <a:pPr algn="ctr" eaLnBrk="0" hangingPunct="0"/>
                <a:endParaRPr lang="vi-VN"/>
              </a:p>
            </p:txBody>
          </p:sp>
          <p:sp>
            <p:nvSpPr>
              <p:cNvPr id="21557" name="Line 10"/>
              <p:cNvSpPr>
                <a:spLocks noChangeShapeType="1"/>
              </p:cNvSpPr>
              <p:nvPr/>
            </p:nvSpPr>
            <p:spPr bwMode="auto">
              <a:xfrm>
                <a:off x="2592" y="3240"/>
                <a:ext cx="0" cy="192"/>
              </a:xfrm>
              <a:prstGeom prst="line">
                <a:avLst/>
              </a:prstGeom>
              <a:noFill/>
              <a:ln w="57150">
                <a:solidFill>
                  <a:schemeClr val="tx1"/>
                </a:solidFill>
                <a:round/>
                <a:headEnd/>
                <a:tailEnd/>
              </a:ln>
            </p:spPr>
            <p:txBody>
              <a:bodyPr/>
              <a:lstStyle/>
              <a:p>
                <a:endParaRPr lang="en-US"/>
              </a:p>
            </p:txBody>
          </p:sp>
          <p:sp>
            <p:nvSpPr>
              <p:cNvPr id="21558" name="Line 11"/>
              <p:cNvSpPr>
                <a:spLocks noChangeShapeType="1"/>
              </p:cNvSpPr>
              <p:nvPr/>
            </p:nvSpPr>
            <p:spPr bwMode="auto">
              <a:xfrm>
                <a:off x="2508" y="3336"/>
                <a:ext cx="168" cy="0"/>
              </a:xfrm>
              <a:prstGeom prst="line">
                <a:avLst/>
              </a:prstGeom>
              <a:noFill/>
              <a:ln w="57150">
                <a:solidFill>
                  <a:schemeClr val="tx1"/>
                </a:solidFill>
                <a:round/>
                <a:headEnd/>
                <a:tailEnd/>
              </a:ln>
            </p:spPr>
            <p:txBody>
              <a:bodyPr/>
              <a:lstStyle/>
              <a:p>
                <a:endParaRPr lang="en-US"/>
              </a:p>
            </p:txBody>
          </p:sp>
          <p:sp>
            <p:nvSpPr>
              <p:cNvPr id="21559" name="Line 12"/>
              <p:cNvSpPr>
                <a:spLocks noChangeShapeType="1"/>
              </p:cNvSpPr>
              <p:nvPr/>
            </p:nvSpPr>
            <p:spPr bwMode="auto">
              <a:xfrm>
                <a:off x="3240" y="3336"/>
                <a:ext cx="168" cy="0"/>
              </a:xfrm>
              <a:prstGeom prst="line">
                <a:avLst/>
              </a:prstGeom>
              <a:noFill/>
              <a:ln w="57150">
                <a:solidFill>
                  <a:schemeClr val="tx1"/>
                </a:solidFill>
                <a:round/>
                <a:headEnd/>
                <a:tailEnd/>
              </a:ln>
            </p:spPr>
            <p:txBody>
              <a:bodyPr/>
              <a:lstStyle/>
              <a:p>
                <a:endParaRPr lang="en-US"/>
              </a:p>
            </p:txBody>
          </p:sp>
        </p:grpSp>
        <p:sp>
          <p:nvSpPr>
            <p:cNvPr id="21554" name="Line 13"/>
            <p:cNvSpPr>
              <a:spLocks noChangeShapeType="1"/>
            </p:cNvSpPr>
            <p:nvPr/>
          </p:nvSpPr>
          <p:spPr bwMode="auto">
            <a:xfrm rot="16200000" flipH="1">
              <a:off x="551932" y="4127930"/>
              <a:ext cx="133751" cy="0"/>
            </a:xfrm>
            <a:prstGeom prst="line">
              <a:avLst/>
            </a:prstGeom>
            <a:noFill/>
            <a:ln w="57150">
              <a:solidFill>
                <a:schemeClr val="tx1"/>
              </a:solidFill>
              <a:round/>
              <a:headEnd/>
              <a:tailEnd/>
            </a:ln>
          </p:spPr>
          <p:txBody>
            <a:bodyPr/>
            <a:lstStyle/>
            <a:p>
              <a:endParaRPr lang="en-US"/>
            </a:p>
          </p:txBody>
        </p:sp>
      </p:grpSp>
      <p:grpSp>
        <p:nvGrpSpPr>
          <p:cNvPr id="16" name="Group 15"/>
          <p:cNvGrpSpPr>
            <a:grpSpLocks/>
          </p:cNvGrpSpPr>
          <p:nvPr/>
        </p:nvGrpSpPr>
        <p:grpSpPr bwMode="auto">
          <a:xfrm rot="-599117">
            <a:off x="3281363" y="1354138"/>
            <a:ext cx="2466975" cy="273050"/>
            <a:chOff x="774303" y="2606671"/>
            <a:chExt cx="2743200" cy="457200"/>
          </a:xfrm>
        </p:grpSpPr>
        <p:sp>
          <p:nvSpPr>
            <p:cNvPr id="4" name="Flowchart: Sort 3"/>
            <p:cNvSpPr/>
            <p:nvPr/>
          </p:nvSpPr>
          <p:spPr>
            <a:xfrm rot="5400000">
              <a:off x="1917304" y="1463670"/>
              <a:ext cx="457200" cy="2743200"/>
            </a:xfrm>
            <a:prstGeom prst="flowChartSor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15" name="Isosceles Triangle 14"/>
            <p:cNvSpPr/>
            <p:nvPr/>
          </p:nvSpPr>
          <p:spPr>
            <a:xfrm rot="16200000">
              <a:off x="1272098" y="2181737"/>
              <a:ext cx="393405" cy="1315113"/>
            </a:xfrm>
            <a:prstGeom prst="triangle">
              <a:avLst>
                <a:gd name="adj" fmla="val 5593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grpSp>
      <p:cxnSp>
        <p:nvCxnSpPr>
          <p:cNvPr id="18" name="Straight Connector 17"/>
          <p:cNvCxnSpPr/>
          <p:nvPr/>
        </p:nvCxnSpPr>
        <p:spPr>
          <a:xfrm flipV="1">
            <a:off x="1752600" y="609600"/>
            <a:ext cx="5791200" cy="1143000"/>
          </a:xfrm>
          <a:prstGeom prst="line">
            <a:avLst/>
          </a:prstGeom>
          <a:ln/>
        </p:spPr>
        <p:style>
          <a:lnRef idx="3">
            <a:schemeClr val="dk1"/>
          </a:lnRef>
          <a:fillRef idx="0">
            <a:schemeClr val="dk1"/>
          </a:fillRef>
          <a:effectRef idx="2">
            <a:schemeClr val="dk1"/>
          </a:effectRef>
          <a:fontRef idx="minor">
            <a:schemeClr val="tx1"/>
          </a:fontRef>
        </p:style>
      </p:cxnSp>
      <p:pic>
        <p:nvPicPr>
          <p:cNvPr id="37" name="Picture 17"/>
          <p:cNvPicPr>
            <a:picLocks noChangeAspect="1" noChangeArrowheads="1"/>
          </p:cNvPicPr>
          <p:nvPr/>
        </p:nvPicPr>
        <p:blipFill>
          <a:blip r:embed="rId2"/>
          <a:srcRect/>
          <a:stretch>
            <a:fillRect/>
          </a:stretch>
        </p:blipFill>
        <p:spPr bwMode="auto">
          <a:xfrm>
            <a:off x="3581400" y="3571875"/>
            <a:ext cx="1371600" cy="695325"/>
          </a:xfrm>
          <a:prstGeom prst="rect">
            <a:avLst/>
          </a:prstGeom>
          <a:noFill/>
          <a:ln w="9525">
            <a:noFill/>
            <a:miter lim="800000"/>
            <a:headEnd/>
            <a:tailEnd/>
          </a:ln>
        </p:spPr>
      </p:pic>
      <p:pic>
        <p:nvPicPr>
          <p:cNvPr id="38" name="Picture 3"/>
          <p:cNvPicPr>
            <a:picLocks noChangeAspect="1" noChangeArrowheads="1"/>
          </p:cNvPicPr>
          <p:nvPr/>
        </p:nvPicPr>
        <p:blipFill>
          <a:blip r:embed="rId3"/>
          <a:srcRect/>
          <a:stretch>
            <a:fillRect/>
          </a:stretch>
        </p:blipFill>
        <p:spPr bwMode="auto">
          <a:xfrm>
            <a:off x="3505200" y="3657600"/>
            <a:ext cx="1371600" cy="609600"/>
          </a:xfrm>
          <a:prstGeom prst="rect">
            <a:avLst/>
          </a:prstGeom>
          <a:noFill/>
          <a:ln w="9525">
            <a:noFill/>
            <a:miter lim="800000"/>
            <a:headEnd/>
            <a:tailEnd/>
          </a:ln>
        </p:spPr>
      </p:pic>
      <p:pic>
        <p:nvPicPr>
          <p:cNvPr id="21511" name="Picture 16"/>
          <p:cNvPicPr>
            <a:picLocks noChangeAspect="1" noChangeArrowheads="1"/>
          </p:cNvPicPr>
          <p:nvPr/>
        </p:nvPicPr>
        <p:blipFill>
          <a:blip r:embed="rId4"/>
          <a:srcRect/>
          <a:stretch>
            <a:fillRect/>
          </a:stretch>
        </p:blipFill>
        <p:spPr bwMode="auto">
          <a:xfrm>
            <a:off x="7283450" y="2362200"/>
            <a:ext cx="1598613" cy="1685925"/>
          </a:xfrm>
          <a:prstGeom prst="rect">
            <a:avLst/>
          </a:prstGeom>
          <a:noFill/>
          <a:ln w="9525">
            <a:noFill/>
            <a:miter lim="800000"/>
            <a:headEnd/>
            <a:tailEnd/>
          </a:ln>
        </p:spPr>
      </p:pic>
      <p:sp>
        <p:nvSpPr>
          <p:cNvPr id="21512" name="Text Box 18"/>
          <p:cNvSpPr txBox="1">
            <a:spLocks noChangeArrowheads="1"/>
          </p:cNvSpPr>
          <p:nvPr/>
        </p:nvSpPr>
        <p:spPr bwMode="auto">
          <a:xfrm>
            <a:off x="7891463" y="3133725"/>
            <a:ext cx="769937" cy="519113"/>
          </a:xfrm>
          <a:prstGeom prst="rect">
            <a:avLst/>
          </a:prstGeom>
          <a:noFill/>
          <a:ln w="9525">
            <a:noFill/>
            <a:miter lim="800000"/>
            <a:headEnd/>
            <a:tailEnd/>
          </a:ln>
        </p:spPr>
        <p:txBody>
          <a:bodyPr>
            <a:spAutoFit/>
          </a:bodyPr>
          <a:lstStyle/>
          <a:p>
            <a:pPr>
              <a:spcBef>
                <a:spcPct val="50000"/>
              </a:spcBef>
            </a:pPr>
            <a:r>
              <a:rPr lang="en-US" sz="2800" b="1"/>
              <a:t>A</a:t>
            </a:r>
          </a:p>
        </p:txBody>
      </p:sp>
      <p:sp>
        <p:nvSpPr>
          <p:cNvPr id="21513" name="Line 19"/>
          <p:cNvSpPr>
            <a:spLocks noChangeShapeType="1"/>
          </p:cNvSpPr>
          <p:nvPr/>
        </p:nvSpPr>
        <p:spPr bwMode="auto">
          <a:xfrm>
            <a:off x="7967663" y="3590925"/>
            <a:ext cx="304800" cy="0"/>
          </a:xfrm>
          <a:prstGeom prst="line">
            <a:avLst/>
          </a:prstGeom>
          <a:noFill/>
          <a:ln w="38100">
            <a:solidFill>
              <a:schemeClr val="tx1"/>
            </a:solidFill>
            <a:round/>
            <a:headEnd/>
            <a:tailEnd/>
          </a:ln>
        </p:spPr>
        <p:txBody>
          <a:bodyPr/>
          <a:lstStyle/>
          <a:p>
            <a:endParaRPr lang="en-US"/>
          </a:p>
        </p:txBody>
      </p:sp>
      <p:grpSp>
        <p:nvGrpSpPr>
          <p:cNvPr id="21514" name="Group 20"/>
          <p:cNvGrpSpPr>
            <a:grpSpLocks/>
          </p:cNvGrpSpPr>
          <p:nvPr/>
        </p:nvGrpSpPr>
        <p:grpSpPr bwMode="auto">
          <a:xfrm>
            <a:off x="7434263" y="2981325"/>
            <a:ext cx="1143000" cy="381000"/>
            <a:chOff x="1824" y="1536"/>
            <a:chExt cx="2784" cy="645"/>
          </a:xfrm>
        </p:grpSpPr>
        <p:pic>
          <p:nvPicPr>
            <p:cNvPr id="21549" name="Picture 21"/>
            <p:cNvPicPr>
              <a:picLocks noChangeAspect="1" noChangeArrowheads="1"/>
            </p:cNvPicPr>
            <p:nvPr/>
          </p:nvPicPr>
          <p:blipFill>
            <a:blip r:embed="rId5"/>
            <a:srcRect/>
            <a:stretch>
              <a:fillRect/>
            </a:stretch>
          </p:blipFill>
          <p:spPr bwMode="auto">
            <a:xfrm>
              <a:off x="1968" y="1536"/>
              <a:ext cx="2640" cy="536"/>
            </a:xfrm>
            <a:prstGeom prst="rect">
              <a:avLst/>
            </a:prstGeom>
            <a:noFill/>
            <a:ln w="9525">
              <a:noFill/>
              <a:miter lim="800000"/>
              <a:headEnd/>
              <a:tailEnd/>
            </a:ln>
          </p:spPr>
        </p:pic>
        <p:pic>
          <p:nvPicPr>
            <p:cNvPr id="21550" name="Picture 22"/>
            <p:cNvPicPr>
              <a:picLocks noChangeAspect="1" noChangeArrowheads="1"/>
            </p:cNvPicPr>
            <p:nvPr/>
          </p:nvPicPr>
          <p:blipFill>
            <a:blip r:embed="rId6"/>
            <a:srcRect/>
            <a:stretch>
              <a:fillRect/>
            </a:stretch>
          </p:blipFill>
          <p:spPr bwMode="auto">
            <a:xfrm rot="-512320">
              <a:off x="1824" y="1920"/>
              <a:ext cx="336" cy="261"/>
            </a:xfrm>
            <a:prstGeom prst="rect">
              <a:avLst/>
            </a:prstGeom>
            <a:noFill/>
            <a:ln w="9525">
              <a:noFill/>
              <a:miter lim="800000"/>
              <a:headEnd/>
              <a:tailEnd/>
            </a:ln>
          </p:spPr>
        </p:pic>
      </p:grpSp>
      <p:grpSp>
        <p:nvGrpSpPr>
          <p:cNvPr id="52" name="Group 50"/>
          <p:cNvGrpSpPr>
            <a:grpSpLocks/>
          </p:cNvGrpSpPr>
          <p:nvPr/>
        </p:nvGrpSpPr>
        <p:grpSpPr bwMode="auto">
          <a:xfrm rot="-3230375">
            <a:off x="7815262" y="3133726"/>
            <a:ext cx="498475" cy="1212850"/>
            <a:chOff x="2278" y="2679"/>
            <a:chExt cx="314" cy="764"/>
          </a:xfrm>
        </p:grpSpPr>
        <p:sp>
          <p:nvSpPr>
            <p:cNvPr id="21547" name="Line 51"/>
            <p:cNvSpPr>
              <a:spLocks noChangeShapeType="1"/>
            </p:cNvSpPr>
            <p:nvPr/>
          </p:nvSpPr>
          <p:spPr bwMode="auto">
            <a:xfrm rot="2913502" flipH="1" flipV="1">
              <a:off x="2280" y="2690"/>
              <a:ext cx="323" cy="301"/>
            </a:xfrm>
            <a:prstGeom prst="line">
              <a:avLst/>
            </a:prstGeom>
            <a:noFill/>
            <a:ln w="57150">
              <a:solidFill>
                <a:srgbClr val="FF0000"/>
              </a:solidFill>
              <a:round/>
              <a:headEnd/>
              <a:tailEnd type="triangle" w="med" len="med"/>
            </a:ln>
          </p:spPr>
          <p:txBody>
            <a:bodyPr/>
            <a:lstStyle/>
            <a:p>
              <a:endParaRPr lang="en-US"/>
            </a:p>
          </p:txBody>
        </p:sp>
        <p:sp>
          <p:nvSpPr>
            <p:cNvPr id="21548" name="Line 52"/>
            <p:cNvSpPr>
              <a:spLocks noChangeShapeType="1"/>
            </p:cNvSpPr>
            <p:nvPr/>
          </p:nvSpPr>
          <p:spPr bwMode="auto">
            <a:xfrm rot="2913502" flipH="1" flipV="1">
              <a:off x="2267" y="3131"/>
              <a:ext cx="323" cy="301"/>
            </a:xfrm>
            <a:prstGeom prst="line">
              <a:avLst/>
            </a:prstGeom>
            <a:noFill/>
            <a:ln w="3175">
              <a:solidFill>
                <a:schemeClr val="bg1"/>
              </a:solidFill>
              <a:prstDash val="dash"/>
              <a:round/>
              <a:headEnd/>
              <a:tailEnd/>
            </a:ln>
          </p:spPr>
          <p:txBody>
            <a:bodyPr/>
            <a:lstStyle/>
            <a:p>
              <a:endParaRPr lang="en-US"/>
            </a:p>
          </p:txBody>
        </p:sp>
      </p:grpSp>
      <p:grpSp>
        <p:nvGrpSpPr>
          <p:cNvPr id="21516" name="Group 40"/>
          <p:cNvGrpSpPr>
            <a:grpSpLocks/>
          </p:cNvGrpSpPr>
          <p:nvPr/>
        </p:nvGrpSpPr>
        <p:grpSpPr bwMode="auto">
          <a:xfrm>
            <a:off x="5399088" y="3505200"/>
            <a:ext cx="1687512" cy="677863"/>
            <a:chOff x="533400" y="5943600"/>
            <a:chExt cx="1382713" cy="601663"/>
          </a:xfrm>
        </p:grpSpPr>
        <p:pic>
          <p:nvPicPr>
            <p:cNvPr id="21545" name="Picture 23" descr="BienTro1"/>
            <p:cNvPicPr>
              <a:picLocks noChangeAspect="1" noChangeArrowheads="1"/>
            </p:cNvPicPr>
            <p:nvPr/>
          </p:nvPicPr>
          <p:blipFill>
            <a:blip r:embed="rId7"/>
            <a:srcRect l="16826" t="46861" r="17400" b="17992"/>
            <a:stretch>
              <a:fillRect/>
            </a:stretch>
          </p:blipFill>
          <p:spPr bwMode="auto">
            <a:xfrm>
              <a:off x="533400" y="5943600"/>
              <a:ext cx="1382713" cy="601663"/>
            </a:xfrm>
            <a:prstGeom prst="rect">
              <a:avLst/>
            </a:prstGeom>
            <a:noFill/>
            <a:ln w="9525">
              <a:noFill/>
              <a:miter lim="800000"/>
              <a:headEnd/>
              <a:tailEnd/>
            </a:ln>
          </p:spPr>
        </p:pic>
        <p:sp>
          <p:nvSpPr>
            <p:cNvPr id="39" name="Rectangle 38"/>
            <p:cNvSpPr/>
            <p:nvPr/>
          </p:nvSpPr>
          <p:spPr>
            <a:xfrm>
              <a:off x="1143458" y="5943600"/>
              <a:ext cx="152190" cy="7608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ln>
                  <a:solidFill>
                    <a:schemeClr val="bg1"/>
                  </a:solidFill>
                </a:ln>
                <a:solidFill>
                  <a:schemeClr val="bg1"/>
                </a:solidFill>
                <a:latin typeface="Arial" pitchFamily="34" charset="0"/>
                <a:cs typeface="Arial" pitchFamily="34" charset="0"/>
              </a:endParaRPr>
            </a:p>
          </p:txBody>
        </p:sp>
      </p:grpSp>
      <p:grpSp>
        <p:nvGrpSpPr>
          <p:cNvPr id="21517" name="Group 64"/>
          <p:cNvGrpSpPr>
            <a:grpSpLocks/>
          </p:cNvGrpSpPr>
          <p:nvPr/>
        </p:nvGrpSpPr>
        <p:grpSpPr bwMode="auto">
          <a:xfrm>
            <a:off x="7239000" y="228600"/>
            <a:ext cx="685800" cy="1828800"/>
            <a:chOff x="685800" y="2514600"/>
            <a:chExt cx="914400" cy="2057400"/>
          </a:xfrm>
        </p:grpSpPr>
        <p:sp>
          <p:nvSpPr>
            <p:cNvPr id="66" name="Oval 65"/>
            <p:cNvSpPr/>
            <p:nvPr/>
          </p:nvSpPr>
          <p:spPr>
            <a:xfrm>
              <a:off x="685800" y="4114800"/>
              <a:ext cx="914400" cy="457200"/>
            </a:xfrm>
            <a:prstGeom prst="ellipse">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67" name="Pentagon 66"/>
            <p:cNvSpPr/>
            <p:nvPr/>
          </p:nvSpPr>
          <p:spPr>
            <a:xfrm rot="16200000">
              <a:off x="495301" y="3581399"/>
              <a:ext cx="1257300" cy="266700"/>
            </a:xfrm>
            <a:prstGeom prst="homePlate">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68" name="Pentagon 67"/>
            <p:cNvSpPr/>
            <p:nvPr/>
          </p:nvSpPr>
          <p:spPr>
            <a:xfrm rot="5400000">
              <a:off x="931631" y="2628603"/>
              <a:ext cx="380405" cy="152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69" name="Straight Connector 68"/>
            <p:cNvCxnSpPr/>
            <p:nvPr/>
          </p:nvCxnSpPr>
          <p:spPr>
            <a:xfrm rot="5400000" flipH="1" flipV="1">
              <a:off x="957495" y="3003781"/>
              <a:ext cx="305395" cy="2117"/>
            </a:xfrm>
            <a:prstGeom prst="line">
              <a:avLst/>
            </a:prstGeom>
            <a:ln w="57150"/>
          </p:spPr>
          <p:style>
            <a:lnRef idx="1">
              <a:schemeClr val="accent1"/>
            </a:lnRef>
            <a:fillRef idx="0">
              <a:schemeClr val="accent1"/>
            </a:fillRef>
            <a:effectRef idx="0">
              <a:schemeClr val="accent1"/>
            </a:effectRef>
            <a:fontRef idx="minor">
              <a:schemeClr val="tx1"/>
            </a:fontRef>
          </p:style>
        </p:cxnSp>
      </p:grpSp>
      <p:grpSp>
        <p:nvGrpSpPr>
          <p:cNvPr id="21518" name="Group 71"/>
          <p:cNvGrpSpPr>
            <a:grpSpLocks/>
          </p:cNvGrpSpPr>
          <p:nvPr/>
        </p:nvGrpSpPr>
        <p:grpSpPr bwMode="auto">
          <a:xfrm>
            <a:off x="1447800" y="1371600"/>
            <a:ext cx="685800" cy="1828800"/>
            <a:chOff x="685800" y="2514600"/>
            <a:chExt cx="914400" cy="2057400"/>
          </a:xfrm>
        </p:grpSpPr>
        <p:sp>
          <p:nvSpPr>
            <p:cNvPr id="73" name="Oval 72"/>
            <p:cNvSpPr/>
            <p:nvPr/>
          </p:nvSpPr>
          <p:spPr>
            <a:xfrm>
              <a:off x="685800" y="4114800"/>
              <a:ext cx="914400" cy="457200"/>
            </a:xfrm>
            <a:prstGeom prst="ellipse">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74" name="Pentagon 73"/>
            <p:cNvSpPr/>
            <p:nvPr/>
          </p:nvSpPr>
          <p:spPr>
            <a:xfrm rot="16200000">
              <a:off x="495301" y="3581399"/>
              <a:ext cx="1257300" cy="266700"/>
            </a:xfrm>
            <a:prstGeom prst="homePlate">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75" name="Pentagon 74"/>
            <p:cNvSpPr/>
            <p:nvPr/>
          </p:nvSpPr>
          <p:spPr>
            <a:xfrm rot="5400000">
              <a:off x="931631" y="2628603"/>
              <a:ext cx="380405" cy="152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76" name="Straight Connector 75"/>
            <p:cNvCxnSpPr/>
            <p:nvPr/>
          </p:nvCxnSpPr>
          <p:spPr>
            <a:xfrm rot="5400000" flipH="1" flipV="1">
              <a:off x="957495" y="3003781"/>
              <a:ext cx="305395" cy="2117"/>
            </a:xfrm>
            <a:prstGeom prst="line">
              <a:avLst/>
            </a:prstGeom>
            <a:ln w="57150"/>
          </p:spPr>
          <p:style>
            <a:lnRef idx="1">
              <a:schemeClr val="accent1"/>
            </a:lnRef>
            <a:fillRef idx="0">
              <a:schemeClr val="accent1"/>
            </a:fillRef>
            <a:effectRef idx="0">
              <a:schemeClr val="accent1"/>
            </a:effectRef>
            <a:fontRef idx="minor">
              <a:schemeClr val="tx1"/>
            </a:fontRef>
          </p:style>
        </p:cxnSp>
      </p:grpSp>
      <p:sp>
        <p:nvSpPr>
          <p:cNvPr id="84" name="Freeform 83"/>
          <p:cNvSpPr/>
          <p:nvPr/>
        </p:nvSpPr>
        <p:spPr>
          <a:xfrm>
            <a:off x="914400" y="1649413"/>
            <a:ext cx="836613" cy="2327275"/>
          </a:xfrm>
          <a:custGeom>
            <a:avLst/>
            <a:gdLst>
              <a:gd name="connsiteX0" fmla="*/ 837282 w 837282"/>
              <a:gd name="connsiteY0" fmla="*/ 124858 h 2328231"/>
              <a:gd name="connsiteX1" fmla="*/ 220338 w 837282"/>
              <a:gd name="connsiteY1" fmla="*/ 367229 h 2328231"/>
              <a:gd name="connsiteX2" fmla="*/ 0 w 837282"/>
              <a:gd name="connsiteY2" fmla="*/ 2328231 h 2328231"/>
            </a:gdLst>
            <a:ahLst/>
            <a:cxnLst>
              <a:cxn ang="0">
                <a:pos x="connsiteX0" y="connsiteY0"/>
              </a:cxn>
              <a:cxn ang="0">
                <a:pos x="connsiteX1" y="connsiteY1"/>
              </a:cxn>
              <a:cxn ang="0">
                <a:pos x="connsiteX2" y="connsiteY2"/>
              </a:cxn>
            </a:cxnLst>
            <a:rect l="l" t="t" r="r" b="b"/>
            <a:pathLst>
              <a:path w="837282" h="2328231">
                <a:moveTo>
                  <a:pt x="837282" y="124858"/>
                </a:moveTo>
                <a:cubicBezTo>
                  <a:pt x="598583" y="62429"/>
                  <a:pt x="359885" y="0"/>
                  <a:pt x="220338" y="367229"/>
                </a:cubicBezTo>
                <a:cubicBezTo>
                  <a:pt x="80791" y="734458"/>
                  <a:pt x="40395" y="1531344"/>
                  <a:pt x="0" y="2328231"/>
                </a:cubicBez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87" name="Straight Connector 86"/>
          <p:cNvCxnSpPr/>
          <p:nvPr/>
        </p:nvCxnSpPr>
        <p:spPr>
          <a:xfrm flipV="1">
            <a:off x="2489200" y="3924300"/>
            <a:ext cx="1168400" cy="1143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4845050" y="3908425"/>
            <a:ext cx="685800" cy="228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2" name="Flowchart: Merge 91"/>
          <p:cNvSpPr/>
          <p:nvPr/>
        </p:nvSpPr>
        <p:spPr>
          <a:xfrm>
            <a:off x="6553200" y="3505200"/>
            <a:ext cx="152400" cy="304800"/>
          </a:xfrm>
          <a:prstGeom prst="flowChartMerge">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94" name="Straight Connector 93"/>
          <p:cNvCxnSpPr/>
          <p:nvPr/>
        </p:nvCxnSpPr>
        <p:spPr>
          <a:xfrm rot="16200000" flipH="1">
            <a:off x="7086600" y="1077913"/>
            <a:ext cx="1870075" cy="89217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8" name="Freeform 97"/>
          <p:cNvSpPr/>
          <p:nvPr/>
        </p:nvSpPr>
        <p:spPr>
          <a:xfrm>
            <a:off x="7018338" y="2393950"/>
            <a:ext cx="550862" cy="1252538"/>
          </a:xfrm>
          <a:custGeom>
            <a:avLst/>
            <a:gdLst>
              <a:gd name="connsiteX0" fmla="*/ 550843 w 550843"/>
              <a:gd name="connsiteY0" fmla="*/ 150563 h 1252250"/>
              <a:gd name="connsiteX1" fmla="*/ 99151 w 550843"/>
              <a:gd name="connsiteY1" fmla="*/ 183614 h 1252250"/>
              <a:gd name="connsiteX2" fmla="*/ 0 w 550843"/>
              <a:gd name="connsiteY2" fmla="*/ 1252250 h 1252250"/>
            </a:gdLst>
            <a:ahLst/>
            <a:cxnLst>
              <a:cxn ang="0">
                <a:pos x="connsiteX0" y="connsiteY0"/>
              </a:cxn>
              <a:cxn ang="0">
                <a:pos x="connsiteX1" y="connsiteY1"/>
              </a:cxn>
              <a:cxn ang="0">
                <a:pos x="connsiteX2" y="connsiteY2"/>
              </a:cxn>
            </a:cxnLst>
            <a:rect l="l" t="t" r="r" b="b"/>
            <a:pathLst>
              <a:path w="550843" h="1252250">
                <a:moveTo>
                  <a:pt x="550843" y="150563"/>
                </a:moveTo>
                <a:cubicBezTo>
                  <a:pt x="370900" y="75281"/>
                  <a:pt x="190958" y="0"/>
                  <a:pt x="99151" y="183614"/>
                </a:cubicBezTo>
                <a:cubicBezTo>
                  <a:pt x="7344" y="367228"/>
                  <a:pt x="3672" y="809739"/>
                  <a:pt x="0" y="1252250"/>
                </a:cubicBez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103" name="Freeform 102"/>
          <p:cNvSpPr/>
          <p:nvPr/>
        </p:nvSpPr>
        <p:spPr>
          <a:xfrm>
            <a:off x="6985000" y="2511425"/>
            <a:ext cx="2095500" cy="2103438"/>
          </a:xfrm>
          <a:custGeom>
            <a:avLst/>
            <a:gdLst>
              <a:gd name="connsiteX0" fmla="*/ 1509311 w 2095041"/>
              <a:gd name="connsiteY0" fmla="*/ 0 h 2102386"/>
              <a:gd name="connsiteX1" fmla="*/ 1994053 w 2095041"/>
              <a:gd name="connsiteY1" fmla="*/ 793214 h 2102386"/>
              <a:gd name="connsiteX2" fmla="*/ 2027104 w 2095041"/>
              <a:gd name="connsiteY2" fmla="*/ 1410159 h 2102386"/>
              <a:gd name="connsiteX3" fmla="*/ 1586429 w 2095041"/>
              <a:gd name="connsiteY3" fmla="*/ 2016087 h 2102386"/>
              <a:gd name="connsiteX4" fmla="*/ 903383 w 2095041"/>
              <a:gd name="connsiteY4" fmla="*/ 1927952 h 2102386"/>
              <a:gd name="connsiteX5" fmla="*/ 0 w 2095041"/>
              <a:gd name="connsiteY5" fmla="*/ 1112703 h 2102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5041" h="2102386">
                <a:moveTo>
                  <a:pt x="1509311" y="0"/>
                </a:moveTo>
                <a:cubicBezTo>
                  <a:pt x="1708532" y="279094"/>
                  <a:pt x="1907754" y="558188"/>
                  <a:pt x="1994053" y="793214"/>
                </a:cubicBezTo>
                <a:cubicBezTo>
                  <a:pt x="2080352" y="1028241"/>
                  <a:pt x="2095041" y="1206347"/>
                  <a:pt x="2027104" y="1410159"/>
                </a:cubicBezTo>
                <a:cubicBezTo>
                  <a:pt x="1959167" y="1613971"/>
                  <a:pt x="1773716" y="1929788"/>
                  <a:pt x="1586429" y="2016087"/>
                </a:cubicBezTo>
                <a:cubicBezTo>
                  <a:pt x="1399142" y="2102386"/>
                  <a:pt x="1167788" y="2078516"/>
                  <a:pt x="903383" y="1927952"/>
                </a:cubicBezTo>
                <a:cubicBezTo>
                  <a:pt x="638978" y="1777388"/>
                  <a:pt x="319489" y="1445045"/>
                  <a:pt x="0" y="1112703"/>
                </a:cubicBez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106" name="Freeform 105"/>
          <p:cNvSpPr/>
          <p:nvPr/>
        </p:nvSpPr>
        <p:spPr>
          <a:xfrm>
            <a:off x="6937375" y="573088"/>
            <a:ext cx="631825" cy="1916112"/>
          </a:xfrm>
          <a:custGeom>
            <a:avLst/>
            <a:gdLst>
              <a:gd name="connsiteX0" fmla="*/ 620616 w 631633"/>
              <a:gd name="connsiteY0" fmla="*/ 0 h 1916935"/>
              <a:gd name="connsiteX1" fmla="*/ 69773 w 631633"/>
              <a:gd name="connsiteY1" fmla="*/ 1002535 h 1916935"/>
              <a:gd name="connsiteX2" fmla="*/ 201975 w 631633"/>
              <a:gd name="connsiteY2" fmla="*/ 1520328 h 1916935"/>
              <a:gd name="connsiteX3" fmla="*/ 631633 w 631633"/>
              <a:gd name="connsiteY3" fmla="*/ 1916935 h 1916935"/>
              <a:gd name="connsiteX4" fmla="*/ 631633 w 631633"/>
              <a:gd name="connsiteY4" fmla="*/ 1916935 h 1916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633" h="1916935">
                <a:moveTo>
                  <a:pt x="620616" y="0"/>
                </a:moveTo>
                <a:cubicBezTo>
                  <a:pt x="380081" y="374573"/>
                  <a:pt x="139546" y="749147"/>
                  <a:pt x="69773" y="1002535"/>
                </a:cubicBezTo>
                <a:cubicBezTo>
                  <a:pt x="0" y="1255923"/>
                  <a:pt x="108332" y="1367928"/>
                  <a:pt x="201975" y="1520328"/>
                </a:cubicBezTo>
                <a:cubicBezTo>
                  <a:pt x="295618" y="1672728"/>
                  <a:pt x="631633" y="1916935"/>
                  <a:pt x="631633" y="1916935"/>
                </a:cubicBezTo>
                <a:lnTo>
                  <a:pt x="631633" y="1916935"/>
                </a:lnTo>
              </a:path>
            </a:pathLst>
          </a:custGeom>
          <a:ln w="285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113" name="Straight Connector 112"/>
          <p:cNvCxnSpPr/>
          <p:nvPr/>
        </p:nvCxnSpPr>
        <p:spPr>
          <a:xfrm flipV="1">
            <a:off x="2743200" y="1185863"/>
            <a:ext cx="3429000" cy="609600"/>
          </a:xfrm>
          <a:prstGeom prst="line">
            <a:avLst/>
          </a:prstGeom>
          <a:ln w="9525">
            <a:prstDash val="dash"/>
          </a:ln>
        </p:spPr>
        <p:style>
          <a:lnRef idx="1">
            <a:schemeClr val="accent1"/>
          </a:lnRef>
          <a:fillRef idx="0">
            <a:schemeClr val="accent1"/>
          </a:fillRef>
          <a:effectRef idx="0">
            <a:schemeClr val="accent1"/>
          </a:effectRef>
          <a:fontRef idx="minor">
            <a:schemeClr val="tx1"/>
          </a:fontRef>
        </p:style>
      </p:cxnSp>
      <p:sp>
        <p:nvSpPr>
          <p:cNvPr id="57" name="Slide Number Placeholder 56"/>
          <p:cNvSpPr>
            <a:spLocks noGrp="1"/>
          </p:cNvSpPr>
          <p:nvPr>
            <p:ph type="sldNum" sz="quarter" idx="12"/>
          </p:nvPr>
        </p:nvSpPr>
        <p:spPr/>
        <p:txBody>
          <a:bodyPr/>
          <a:lstStyle/>
          <a:p>
            <a:pPr>
              <a:defRPr/>
            </a:pPr>
            <a:fld id="{6BB389E0-6770-47A8-9390-CFA832BC95F5}" type="slidenum">
              <a:rPr lang="en-US">
                <a:latin typeface="Arial" pitchFamily="34" charset="0"/>
                <a:cs typeface="Arial" pitchFamily="34" charset="0"/>
              </a:rPr>
              <a:pPr>
                <a:defRPr/>
              </a:pPr>
              <a:t>5</a:t>
            </a:fld>
            <a:endParaRPr lang="en-US">
              <a:latin typeface="Arial" pitchFamily="34" charset="0"/>
              <a:cs typeface="Arial" pitchFamily="34" charset="0"/>
            </a:endParaRPr>
          </a:p>
        </p:txBody>
      </p:sp>
      <p:sp>
        <p:nvSpPr>
          <p:cNvPr id="58" name="AutoShape 4"/>
          <p:cNvSpPr>
            <a:spLocks noChangeArrowheads="1"/>
          </p:cNvSpPr>
          <p:nvPr/>
        </p:nvSpPr>
        <p:spPr bwMode="auto">
          <a:xfrm>
            <a:off x="442913" y="4724400"/>
            <a:ext cx="8205787" cy="823913"/>
          </a:xfrm>
          <a:prstGeom prst="cloudCallout">
            <a:avLst>
              <a:gd name="adj1" fmla="val 13009"/>
              <a:gd name="adj2" fmla="val -173505"/>
            </a:avLst>
          </a:prstGeom>
          <a:solidFill>
            <a:schemeClr val="bg2"/>
          </a:solidFill>
          <a:ln w="9525">
            <a:solidFill>
              <a:srgbClr val="3333FF"/>
            </a:solidFill>
            <a:round/>
            <a:headEnd/>
            <a:tailEnd/>
          </a:ln>
        </p:spPr>
        <p:txBody>
          <a:bodyPr/>
          <a:lstStyle/>
          <a:p>
            <a:r>
              <a:rPr lang="en-US" sz="2400">
                <a:solidFill>
                  <a:srgbClr val="FF0000"/>
                </a:solidFill>
              </a:rPr>
              <a:t>Kim nam châm lệch đi chứng tỏ điều gì?</a:t>
            </a:r>
          </a:p>
        </p:txBody>
      </p:sp>
      <p:sp>
        <p:nvSpPr>
          <p:cNvPr id="3" name="TextBox 2"/>
          <p:cNvSpPr txBox="1">
            <a:spLocks noChangeArrowheads="1"/>
          </p:cNvSpPr>
          <p:nvPr/>
        </p:nvSpPr>
        <p:spPr bwMode="auto">
          <a:xfrm>
            <a:off x="873125" y="5681663"/>
            <a:ext cx="7637463" cy="830262"/>
          </a:xfrm>
          <a:prstGeom prst="rect">
            <a:avLst/>
          </a:prstGeom>
          <a:noFill/>
          <a:ln w="9525">
            <a:noFill/>
            <a:miter lim="800000"/>
            <a:headEnd/>
            <a:tailEnd/>
          </a:ln>
        </p:spPr>
        <p:txBody>
          <a:bodyPr>
            <a:spAutoFit/>
          </a:bodyPr>
          <a:lstStyle/>
          <a:p>
            <a:r>
              <a:rPr lang="en-US" sz="2400">
                <a:solidFill>
                  <a:srgbClr val="000099"/>
                </a:solidFill>
              </a:rPr>
              <a:t>Dòng điện tác dụng </a:t>
            </a:r>
            <a:r>
              <a:rPr lang="en-US" sz="2400" b="1" i="1">
                <a:solidFill>
                  <a:srgbClr val="FF0000"/>
                </a:solidFill>
              </a:rPr>
              <a:t>lực</a:t>
            </a:r>
            <a:r>
              <a:rPr lang="en-US" sz="2400">
                <a:solidFill>
                  <a:srgbClr val="000099"/>
                </a:solidFill>
              </a:rPr>
              <a:t> (còn gọi là </a:t>
            </a:r>
            <a:r>
              <a:rPr lang="en-US" sz="2400" b="1" i="1">
                <a:solidFill>
                  <a:srgbClr val="FF0000"/>
                </a:solidFill>
              </a:rPr>
              <a:t>lực từ</a:t>
            </a:r>
            <a:r>
              <a:rPr lang="en-US" sz="2400">
                <a:solidFill>
                  <a:srgbClr val="000099"/>
                </a:solidFill>
              </a:rPr>
              <a:t>)  lên kim nam châm đặt gần nó. </a:t>
            </a:r>
            <a:endParaRPr lang="vi-VN" sz="2400">
              <a:solidFill>
                <a:srgbClr val="000099"/>
              </a:solidFill>
            </a:endParaRPr>
          </a:p>
        </p:txBody>
      </p:sp>
      <p:sp>
        <p:nvSpPr>
          <p:cNvPr id="6" name="TextBox 5"/>
          <p:cNvSpPr txBox="1">
            <a:spLocks noChangeArrowheads="1"/>
          </p:cNvSpPr>
          <p:nvPr/>
        </p:nvSpPr>
        <p:spPr bwMode="auto">
          <a:xfrm>
            <a:off x="914400" y="5908675"/>
            <a:ext cx="7180263" cy="830263"/>
          </a:xfrm>
          <a:prstGeom prst="rect">
            <a:avLst/>
          </a:prstGeom>
          <a:noFill/>
          <a:ln w="9525">
            <a:noFill/>
            <a:miter lim="800000"/>
            <a:headEnd/>
            <a:tailEnd/>
          </a:ln>
        </p:spPr>
        <p:txBody>
          <a:bodyPr>
            <a:spAutoFit/>
          </a:bodyPr>
          <a:lstStyle/>
          <a:p>
            <a:r>
              <a:rPr lang="en-US" sz="2400">
                <a:solidFill>
                  <a:srgbClr val="FF0000"/>
                </a:solidFill>
              </a:rPr>
              <a:t>Làm thí nghiệm với dây dẫn có hình dạng bất kì cũng có kết quả tương tự.</a:t>
            </a:r>
            <a:endParaRPr lang="vi-VN" sz="24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mph" presetSubtype="2" fill="hold" nodeType="withEffect">
                                  <p:stCondLst>
                                    <p:cond delay="0"/>
                                  </p:stCondLst>
                                  <p:childTnLst>
                                    <p:animClr clrSpc="rgb" dir="cw">
                                      <p:cBhvr>
                                        <p:cTn id="6" dur="500" fill="hold"/>
                                        <p:tgtEl>
                                          <p:spTgt spid="90"/>
                                        </p:tgtEl>
                                        <p:attrNameLst>
                                          <p:attrName>stroke.color</p:attrName>
                                        </p:attrNameLst>
                                      </p:cBhvr>
                                      <p:to>
                                        <a:srgbClr val="F94615"/>
                                      </p:to>
                                    </p:animClr>
                                    <p:set>
                                      <p:cBhvr>
                                        <p:cTn id="7" dur="500" fill="hold"/>
                                        <p:tgtEl>
                                          <p:spTgt spid="90"/>
                                        </p:tgtEl>
                                        <p:attrNameLst>
                                          <p:attrName>stroke.on</p:attrName>
                                        </p:attrNameLst>
                                      </p:cBhvr>
                                      <p:to>
                                        <p:strVal val="true"/>
                                      </p:to>
                                    </p:set>
                                  </p:childTnLst>
                                </p:cTn>
                              </p:par>
                              <p:par>
                                <p:cTn id="8" presetID="7" presetClass="emph" presetSubtype="2" fill="hold" nodeType="withEffect">
                                  <p:stCondLst>
                                    <p:cond delay="0"/>
                                  </p:stCondLst>
                                  <p:childTnLst>
                                    <p:animClr clrSpc="rgb" dir="cw">
                                      <p:cBhvr>
                                        <p:cTn id="9" dur="500" fill="hold"/>
                                        <p:tgtEl>
                                          <p:spTgt spid="87"/>
                                        </p:tgtEl>
                                        <p:attrNameLst>
                                          <p:attrName>stroke.color</p:attrName>
                                        </p:attrNameLst>
                                      </p:cBhvr>
                                      <p:to>
                                        <a:srgbClr val="F94615"/>
                                      </p:to>
                                    </p:animClr>
                                    <p:set>
                                      <p:cBhvr>
                                        <p:cTn id="10" dur="500" fill="hold"/>
                                        <p:tgtEl>
                                          <p:spTgt spid="87"/>
                                        </p:tgtEl>
                                        <p:attrNameLst>
                                          <p:attrName>stroke.on</p:attrName>
                                        </p:attrNameLst>
                                      </p:cBhvr>
                                      <p:to>
                                        <p:strVal val="true"/>
                                      </p:to>
                                    </p:set>
                                  </p:childTnLst>
                                </p:cTn>
                              </p:par>
                            </p:childTnLst>
                          </p:cTn>
                        </p:par>
                        <p:par>
                          <p:cTn id="11" fill="hold">
                            <p:stCondLst>
                              <p:cond delay="500"/>
                            </p:stCondLst>
                            <p:childTnLst>
                              <p:par>
                                <p:cTn id="12" presetID="8" presetClass="emph" presetSubtype="0" fill="hold" nodeType="afterEffect">
                                  <p:stCondLst>
                                    <p:cond delay="0"/>
                                  </p:stCondLst>
                                  <p:childTnLst>
                                    <p:animRot by="1200000">
                                      <p:cBhvr>
                                        <p:cTn id="13" dur="2000" fill="hold"/>
                                        <p:tgtEl>
                                          <p:spTgt spid="52"/>
                                        </p:tgtEl>
                                        <p:attrNameLst>
                                          <p:attrName>r</p:attrName>
                                        </p:attrNameLst>
                                      </p:cBhvr>
                                    </p:animRot>
                                  </p:childTnLst>
                                </p:cTn>
                              </p:par>
                              <p:par>
                                <p:cTn id="14" presetID="8" presetClass="emph" presetSubtype="0" fill="hold" nodeType="withEffect">
                                  <p:stCondLst>
                                    <p:cond delay="0"/>
                                  </p:stCondLst>
                                  <p:childTnLst>
                                    <p:animRot by="1200000">
                                      <p:cBhvr>
                                        <p:cTn id="15" dur="3000" fill="hold"/>
                                        <p:tgtEl>
                                          <p:spTgt spid="16"/>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4" presetClass="exit" presetSubtype="16" fill="hold" nodeType="clickEffect">
                                  <p:stCondLst>
                                    <p:cond delay="0"/>
                                  </p:stCondLst>
                                  <p:childTnLst>
                                    <p:animEffect transition="out" filter="box(in)">
                                      <p:cBhvr>
                                        <p:cTn id="19" dur="500"/>
                                        <p:tgtEl>
                                          <p:spTgt spid="38"/>
                                        </p:tgtEl>
                                      </p:cBhvr>
                                    </p:animEffect>
                                    <p:set>
                                      <p:cBhvr>
                                        <p:cTn id="20" dur="1" fill="hold">
                                          <p:stCondLst>
                                            <p:cond delay="499"/>
                                          </p:stCondLst>
                                        </p:cTn>
                                        <p:tgtEl>
                                          <p:spTgt spid="38"/>
                                        </p:tgtEl>
                                        <p:attrNameLst>
                                          <p:attrName>style.visibility</p:attrName>
                                        </p:attrNameLst>
                                      </p:cBhvr>
                                      <p:to>
                                        <p:strVal val="hidden"/>
                                      </p:to>
                                    </p:set>
                                  </p:childTnLst>
                                </p:cTn>
                              </p:par>
                              <p:par>
                                <p:cTn id="21" presetID="4" presetClass="entr" presetSubtype="16"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box(in)">
                                      <p:cBhvr>
                                        <p:cTn id="23" dur="500"/>
                                        <p:tgtEl>
                                          <p:spTgt spid="37"/>
                                        </p:tgtEl>
                                      </p:cBhvr>
                                    </p:animEffect>
                                  </p:childTnLst>
                                </p:cTn>
                              </p:par>
                              <p:par>
                                <p:cTn id="24" presetID="8" presetClass="emph" presetSubtype="0" fill="hold" nodeType="withEffect">
                                  <p:stCondLst>
                                    <p:cond delay="0"/>
                                  </p:stCondLst>
                                  <p:childTnLst>
                                    <p:animRot by="-1200000">
                                      <p:cBhvr>
                                        <p:cTn id="25" dur="2000" fill="hold"/>
                                        <p:tgtEl>
                                          <p:spTgt spid="52"/>
                                        </p:tgtEl>
                                        <p:attrNameLst>
                                          <p:attrName>r</p:attrName>
                                        </p:attrNameLst>
                                      </p:cBhvr>
                                    </p:animRot>
                                  </p:childTnLst>
                                </p:cTn>
                              </p:par>
                              <p:par>
                                <p:cTn id="26" presetID="8" presetClass="emph" presetSubtype="0" fill="hold" nodeType="withEffect">
                                  <p:stCondLst>
                                    <p:cond delay="0"/>
                                  </p:stCondLst>
                                  <p:childTnLst>
                                    <p:animRot by="-1200000">
                                      <p:cBhvr>
                                        <p:cTn id="27" dur="2000" fill="hold"/>
                                        <p:tgtEl>
                                          <p:spTgt spid="16"/>
                                        </p:tgtEl>
                                        <p:attrNameLst>
                                          <p:attrName>r</p:attrName>
                                        </p:attrNameLst>
                                      </p:cBhvr>
                                    </p:animRot>
                                  </p:childTnLst>
                                </p:cTn>
                              </p:par>
                              <p:par>
                                <p:cTn id="28" presetID="7" presetClass="emph" presetSubtype="2" autoRev="1" fill="hold" nodeType="withEffect">
                                  <p:stCondLst>
                                    <p:cond delay="0"/>
                                  </p:stCondLst>
                                  <p:childTnLst>
                                    <p:animClr clrSpc="rgb" dir="cw">
                                      <p:cBhvr>
                                        <p:cTn id="29" dur="500" fill="hold"/>
                                        <p:tgtEl>
                                          <p:spTgt spid="87"/>
                                        </p:tgtEl>
                                        <p:attrNameLst>
                                          <p:attrName>stroke.color</p:attrName>
                                        </p:attrNameLst>
                                      </p:cBhvr>
                                      <p:to>
                                        <a:srgbClr val="5094BE"/>
                                      </p:to>
                                    </p:animClr>
                                    <p:set>
                                      <p:cBhvr>
                                        <p:cTn id="30" dur="500" fill="hold"/>
                                        <p:tgtEl>
                                          <p:spTgt spid="87"/>
                                        </p:tgtEl>
                                        <p:attrNameLst>
                                          <p:attrName>stroke.on</p:attrName>
                                        </p:attrNameLst>
                                      </p:cBhvr>
                                      <p:to>
                                        <p:strVal val="true"/>
                                      </p:to>
                                    </p:set>
                                  </p:childTnLst>
                                </p:cTn>
                              </p:par>
                              <p:par>
                                <p:cTn id="31" presetID="7" presetClass="emph" presetSubtype="2" fill="hold" nodeType="withEffect">
                                  <p:stCondLst>
                                    <p:cond delay="0"/>
                                  </p:stCondLst>
                                  <p:childTnLst>
                                    <p:animClr clrSpc="rgb" dir="cw">
                                      <p:cBhvr>
                                        <p:cTn id="32" dur="500" fill="hold"/>
                                        <p:tgtEl>
                                          <p:spTgt spid="18"/>
                                        </p:tgtEl>
                                        <p:attrNameLst>
                                          <p:attrName>stroke.color</p:attrName>
                                        </p:attrNameLst>
                                      </p:cBhvr>
                                      <p:to>
                                        <a:srgbClr val="5094BE"/>
                                      </p:to>
                                    </p:animClr>
                                    <p:set>
                                      <p:cBhvr>
                                        <p:cTn id="33" dur="500" fill="hold"/>
                                        <p:tgtEl>
                                          <p:spTgt spid="18"/>
                                        </p:tgtEl>
                                        <p:attrNameLst>
                                          <p:attrName>stroke.on</p:attrName>
                                        </p:attrNameLst>
                                      </p:cBhvr>
                                      <p:to>
                                        <p:strVal val="true"/>
                                      </p:to>
                                    </p:set>
                                  </p:childTnLst>
                                </p:cTn>
                              </p:par>
                              <p:par>
                                <p:cTn id="34" presetID="7" presetClass="emph" presetSubtype="2" fill="hold" nodeType="withEffect">
                                  <p:stCondLst>
                                    <p:cond delay="0"/>
                                  </p:stCondLst>
                                  <p:childTnLst>
                                    <p:animClr clrSpc="rgb" dir="cw">
                                      <p:cBhvr>
                                        <p:cTn id="35" dur="500" fill="hold"/>
                                        <p:tgtEl>
                                          <p:spTgt spid="90"/>
                                        </p:tgtEl>
                                        <p:attrNameLst>
                                          <p:attrName>stroke.color</p:attrName>
                                        </p:attrNameLst>
                                      </p:cBhvr>
                                      <p:to>
                                        <a:srgbClr val="5094BE"/>
                                      </p:to>
                                    </p:animClr>
                                    <p:set>
                                      <p:cBhvr>
                                        <p:cTn id="36" dur="500" fill="hold"/>
                                        <p:tgtEl>
                                          <p:spTgt spid="90"/>
                                        </p:tgtEl>
                                        <p:attrNameLst>
                                          <p:attrName>stroke.on</p:attrName>
                                        </p:attrNameLst>
                                      </p:cBhvr>
                                      <p:to>
                                        <p:strVal val="true"/>
                                      </p:to>
                                    </p:set>
                                  </p:childTnLst>
                                </p:cTn>
                              </p:par>
                              <p:par>
                                <p:cTn id="37" presetID="7" presetClass="emph" presetSubtype="2" fill="hold" nodeType="withEffect">
                                  <p:stCondLst>
                                    <p:cond delay="0"/>
                                  </p:stCondLst>
                                  <p:childTnLst>
                                    <p:animClr clrSpc="rgb" dir="cw">
                                      <p:cBhvr>
                                        <p:cTn id="38" dur="500" fill="hold"/>
                                        <p:tgtEl>
                                          <p:spTgt spid="94"/>
                                        </p:tgtEl>
                                        <p:attrNameLst>
                                          <p:attrName>stroke.color</p:attrName>
                                        </p:attrNameLst>
                                      </p:cBhvr>
                                      <p:to>
                                        <a:srgbClr val="5094BE"/>
                                      </p:to>
                                    </p:animClr>
                                    <p:set>
                                      <p:cBhvr>
                                        <p:cTn id="39" dur="500" fill="hold"/>
                                        <p:tgtEl>
                                          <p:spTgt spid="94"/>
                                        </p:tgtEl>
                                        <p:attrNameLst>
                                          <p:attrName>stroke.on</p:attrName>
                                        </p:attrNameLst>
                                      </p:cBhvr>
                                      <p:to>
                                        <p:strVal val="true"/>
                                      </p:to>
                                    </p:set>
                                  </p:childTnLst>
                                </p:cTn>
                              </p:par>
                              <p:par>
                                <p:cTn id="40" presetID="4" presetClass="entr" presetSubtype="16" fill="hold"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box(in)">
                                      <p:cBhvr>
                                        <p:cTn id="42" dur="500"/>
                                        <p:tgtEl>
                                          <p:spTgt spid="38"/>
                                        </p:tgtEl>
                                      </p:cBhvr>
                                    </p:animEffect>
                                  </p:childTnLst>
                                </p:cTn>
                              </p:par>
                              <p:par>
                                <p:cTn id="43" presetID="7" presetClass="emph" presetSubtype="2" fill="hold" nodeType="withEffect">
                                  <p:stCondLst>
                                    <p:cond delay="0"/>
                                  </p:stCondLst>
                                  <p:childTnLst>
                                    <p:animClr clrSpc="rgb" dir="cw">
                                      <p:cBhvr>
                                        <p:cTn id="44" dur="500" fill="hold"/>
                                        <p:tgtEl>
                                          <p:spTgt spid="87"/>
                                        </p:tgtEl>
                                        <p:attrNameLst>
                                          <p:attrName>stroke.color</p:attrName>
                                        </p:attrNameLst>
                                      </p:cBhvr>
                                      <p:to>
                                        <a:srgbClr val="F94615"/>
                                      </p:to>
                                    </p:animClr>
                                    <p:set>
                                      <p:cBhvr>
                                        <p:cTn id="45" dur="500" fill="hold"/>
                                        <p:tgtEl>
                                          <p:spTgt spid="87"/>
                                        </p:tgtEl>
                                        <p:attrNameLst>
                                          <p:attrName>stroke.on</p:attrName>
                                        </p:attrNameLst>
                                      </p:cBhvr>
                                      <p:to>
                                        <p:strVal val="true"/>
                                      </p:to>
                                    </p:set>
                                  </p:childTnLst>
                                </p:cTn>
                              </p:par>
                              <p:par>
                                <p:cTn id="46" presetID="7" presetClass="emph" presetSubtype="2" fill="hold" nodeType="withEffect">
                                  <p:stCondLst>
                                    <p:cond delay="0"/>
                                  </p:stCondLst>
                                  <p:childTnLst>
                                    <p:animClr clrSpc="rgb" dir="cw">
                                      <p:cBhvr>
                                        <p:cTn id="47" dur="500" fill="hold"/>
                                        <p:tgtEl>
                                          <p:spTgt spid="18"/>
                                        </p:tgtEl>
                                        <p:attrNameLst>
                                          <p:attrName>stroke.color</p:attrName>
                                        </p:attrNameLst>
                                      </p:cBhvr>
                                      <p:to>
                                        <a:srgbClr val="F94615"/>
                                      </p:to>
                                    </p:animClr>
                                    <p:set>
                                      <p:cBhvr>
                                        <p:cTn id="48" dur="500" fill="hold"/>
                                        <p:tgtEl>
                                          <p:spTgt spid="18"/>
                                        </p:tgtEl>
                                        <p:attrNameLst>
                                          <p:attrName>stroke.on</p:attrName>
                                        </p:attrNameLst>
                                      </p:cBhvr>
                                      <p:to>
                                        <p:strVal val="true"/>
                                      </p:to>
                                    </p:set>
                                  </p:childTnLst>
                                </p:cTn>
                              </p:par>
                              <p:par>
                                <p:cTn id="49" presetID="7" presetClass="emph" presetSubtype="2" fill="hold" nodeType="withEffect">
                                  <p:stCondLst>
                                    <p:cond delay="0"/>
                                  </p:stCondLst>
                                  <p:childTnLst>
                                    <p:animClr clrSpc="rgb" dir="cw">
                                      <p:cBhvr>
                                        <p:cTn id="50" dur="500" fill="hold"/>
                                        <p:tgtEl>
                                          <p:spTgt spid="90"/>
                                        </p:tgtEl>
                                        <p:attrNameLst>
                                          <p:attrName>stroke.color</p:attrName>
                                        </p:attrNameLst>
                                      </p:cBhvr>
                                      <p:to>
                                        <a:srgbClr val="F94615"/>
                                      </p:to>
                                    </p:animClr>
                                    <p:set>
                                      <p:cBhvr>
                                        <p:cTn id="51" dur="500" fill="hold"/>
                                        <p:tgtEl>
                                          <p:spTgt spid="90"/>
                                        </p:tgtEl>
                                        <p:attrNameLst>
                                          <p:attrName>stroke.on</p:attrName>
                                        </p:attrNameLst>
                                      </p:cBhvr>
                                      <p:to>
                                        <p:strVal val="true"/>
                                      </p:to>
                                    </p:se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box(in)">
                                      <p:cBhvr>
                                        <p:cTn id="56" dur="500"/>
                                        <p:tgtEl>
                                          <p:spTgt spid="58"/>
                                        </p:tgtEl>
                                      </p:cBhvr>
                                    </p:animEffect>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7" presetClass="exit" presetSubtype="0" fill="hold" grpId="1" nodeType="clickEffect">
                                  <p:stCondLst>
                                    <p:cond delay="0"/>
                                  </p:stCondLst>
                                  <p:childTnLst>
                                    <p:animEffect transition="out" filter="fade">
                                      <p:cBhvr>
                                        <p:cTn id="67" dur="1000"/>
                                        <p:tgtEl>
                                          <p:spTgt spid="3"/>
                                        </p:tgtEl>
                                      </p:cBhvr>
                                    </p:animEffect>
                                    <p:anim calcmode="lin" valueType="num">
                                      <p:cBhvr>
                                        <p:cTn id="68" dur="1000"/>
                                        <p:tgtEl>
                                          <p:spTgt spid="3"/>
                                        </p:tgtEl>
                                        <p:attrNameLst>
                                          <p:attrName>ppt_x</p:attrName>
                                        </p:attrNameLst>
                                      </p:cBhvr>
                                      <p:tavLst>
                                        <p:tav tm="0">
                                          <p:val>
                                            <p:strVal val="ppt_x"/>
                                          </p:val>
                                        </p:tav>
                                        <p:tav tm="100000">
                                          <p:val>
                                            <p:strVal val="ppt_x"/>
                                          </p:val>
                                        </p:tav>
                                      </p:tavLst>
                                    </p:anim>
                                    <p:anim calcmode="lin" valueType="num">
                                      <p:cBhvr>
                                        <p:cTn id="69" dur="1000"/>
                                        <p:tgtEl>
                                          <p:spTgt spid="3"/>
                                        </p:tgtEl>
                                        <p:attrNameLst>
                                          <p:attrName>ppt_y</p:attrName>
                                        </p:attrNameLst>
                                      </p:cBhvr>
                                      <p:tavLst>
                                        <p:tav tm="0">
                                          <p:val>
                                            <p:strVal val="ppt_y"/>
                                          </p:val>
                                        </p:tav>
                                        <p:tav tm="100000">
                                          <p:val>
                                            <p:strVal val="ppt_y-.1"/>
                                          </p:val>
                                        </p:tav>
                                      </p:tavLst>
                                    </p:anim>
                                    <p:set>
                                      <p:cBhvr>
                                        <p:cTn id="70" dur="1" fill="hold">
                                          <p:stCondLst>
                                            <p:cond delay="999"/>
                                          </p:stCondLst>
                                        </p:cTn>
                                        <p:tgtEl>
                                          <p:spTgt spid="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6"/>
                                        </p:tgtEl>
                                        <p:attrNameLst>
                                          <p:attrName>style.visibility</p:attrName>
                                        </p:attrNameLst>
                                      </p:cBhvr>
                                      <p:to>
                                        <p:strVal val="visible"/>
                                      </p:to>
                                    </p:set>
                                    <p:animEffect transition="in" filter="fade">
                                      <p:cBhvr>
                                        <p:cTn id="75" dur="1000"/>
                                        <p:tgtEl>
                                          <p:spTgt spid="6"/>
                                        </p:tgtEl>
                                      </p:cBhvr>
                                    </p:animEffect>
                                    <p:anim calcmode="lin" valueType="num">
                                      <p:cBhvr>
                                        <p:cTn id="76" dur="1000" fill="hold"/>
                                        <p:tgtEl>
                                          <p:spTgt spid="6"/>
                                        </p:tgtEl>
                                        <p:attrNameLst>
                                          <p:attrName>ppt_x</p:attrName>
                                        </p:attrNameLst>
                                      </p:cBhvr>
                                      <p:tavLst>
                                        <p:tav tm="0">
                                          <p:val>
                                            <p:strVal val="#ppt_x"/>
                                          </p:val>
                                        </p:tav>
                                        <p:tav tm="100000">
                                          <p:val>
                                            <p:strVal val="#ppt_x"/>
                                          </p:val>
                                        </p:tav>
                                      </p:tavLst>
                                    </p:anim>
                                    <p:anim calcmode="lin" valueType="num">
                                      <p:cBhvr>
                                        <p:cTn id="7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3" grpId="0"/>
      <p:bldP spid="3" grpId="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AF5AFDCE-45F4-4111-8C1C-60E0201B0F8D}" type="slidenum">
              <a:rPr lang="en-US">
                <a:latin typeface="Arial" pitchFamily="34" charset="0"/>
                <a:cs typeface="Arial" pitchFamily="34" charset="0"/>
              </a:rPr>
              <a:pPr>
                <a:defRPr/>
              </a:pPr>
              <a:t>6</a:t>
            </a:fld>
            <a:endParaRPr lang="en-US">
              <a:latin typeface="Arial" pitchFamily="34" charset="0"/>
              <a:cs typeface="Arial" pitchFamily="34" charset="0"/>
            </a:endParaRPr>
          </a:p>
        </p:txBody>
      </p:sp>
      <p:sp>
        <p:nvSpPr>
          <p:cNvPr id="11" name="Content Placeholder 2"/>
          <p:cNvSpPr>
            <a:spLocks noGrp="1"/>
          </p:cNvSpPr>
          <p:nvPr>
            <p:ph idx="1"/>
          </p:nvPr>
        </p:nvSpPr>
        <p:spPr>
          <a:xfrm>
            <a:off x="304800" y="958850"/>
            <a:ext cx="8534400" cy="3384550"/>
          </a:xfrm>
        </p:spPr>
        <p:txBody>
          <a:bodyPr>
            <a:normAutofit/>
          </a:bodyPr>
          <a:lstStyle/>
          <a:p>
            <a:pPr algn="just" eaLnBrk="1" hangingPunct="1">
              <a:buFont typeface="Wingdings 2" pitchFamily="18" charset="2"/>
              <a:buNone/>
            </a:pPr>
            <a:endParaRPr lang="en-US" sz="2400" b="1" smtClean="0">
              <a:solidFill>
                <a:srgbClr val="3333CC"/>
              </a:solidFill>
              <a:latin typeface="Arial" charset="0"/>
              <a:cs typeface="Arial" charset="0"/>
            </a:endParaRPr>
          </a:p>
          <a:p>
            <a:pPr algn="just" eaLnBrk="1" hangingPunct="1">
              <a:buFont typeface="Wingdings 2" pitchFamily="18" charset="2"/>
              <a:buNone/>
            </a:pPr>
            <a:r>
              <a:rPr lang="en-US" sz="2400" b="1" smtClean="0">
                <a:solidFill>
                  <a:srgbClr val="3333CC"/>
                </a:solidFill>
                <a:latin typeface="Arial" charset="0"/>
                <a:cs typeface="Arial" charset="0"/>
              </a:rPr>
              <a:t>*  </a:t>
            </a:r>
            <a:r>
              <a:rPr lang="en-US" sz="2400" b="1" u="sng" smtClean="0">
                <a:solidFill>
                  <a:srgbClr val="3333CC"/>
                </a:solidFill>
                <a:latin typeface="Arial" charset="0"/>
                <a:cs typeface="Arial" charset="0"/>
              </a:rPr>
              <a:t>Kết luận:</a:t>
            </a:r>
          </a:p>
          <a:p>
            <a:pPr algn="just" eaLnBrk="1" hangingPunct="1">
              <a:buFont typeface="Wingdings 2" pitchFamily="18" charset="2"/>
              <a:buNone/>
            </a:pPr>
            <a:r>
              <a:rPr lang="en-US" sz="2400" b="1" smtClean="0">
                <a:solidFill>
                  <a:srgbClr val="3333CC"/>
                </a:solidFill>
                <a:latin typeface="Arial" charset="0"/>
                <a:cs typeface="Arial" charset="0"/>
              </a:rPr>
              <a:t>	Dòng điện qua dây dẫn thẳng hay dây dẫn có hình dạng bất kỳ đều gây ra tác dụng lực (</a:t>
            </a:r>
            <a:r>
              <a:rPr lang="en-US" sz="2400" b="1" smtClean="0">
                <a:solidFill>
                  <a:srgbClr val="FF0000"/>
                </a:solidFill>
                <a:latin typeface="Arial" charset="0"/>
                <a:cs typeface="Arial" charset="0"/>
              </a:rPr>
              <a:t>lực từ</a:t>
            </a:r>
            <a:r>
              <a:rPr lang="en-US" sz="2400" b="1" smtClean="0">
                <a:solidFill>
                  <a:srgbClr val="3333CC"/>
                </a:solidFill>
                <a:latin typeface="Arial" charset="0"/>
                <a:cs typeface="Arial" charset="0"/>
              </a:rPr>
              <a:t>) lên kim nam châm đặt gần nó. Ta nói dòng điện có tác dụng từ.</a:t>
            </a:r>
            <a:r>
              <a:rPr lang="en-US" sz="2400" b="1" u="sng" smtClean="0">
                <a:solidFill>
                  <a:srgbClr val="3333CC"/>
                </a:solidFill>
                <a:latin typeface="Arial" charset="0"/>
                <a:cs typeface="Arial" charset="0"/>
              </a:rPr>
              <a:t> </a:t>
            </a:r>
          </a:p>
        </p:txBody>
      </p:sp>
      <p:pic>
        <p:nvPicPr>
          <p:cNvPr id="12" name="Picture 4" descr="viet3"/>
          <p:cNvPicPr>
            <a:picLocks noChangeAspect="1" noChangeArrowheads="1" noCrop="1"/>
          </p:cNvPicPr>
          <p:nvPr/>
        </p:nvPicPr>
        <p:blipFill>
          <a:blip r:embed="rId2"/>
          <a:srcRect/>
          <a:stretch>
            <a:fillRect/>
          </a:stretch>
        </p:blipFill>
        <p:spPr bwMode="auto">
          <a:xfrm>
            <a:off x="8229600" y="131763"/>
            <a:ext cx="895350" cy="8270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checkerboard(across)">
                                      <p:cBhvr>
                                        <p:cTn id="7" dur="500"/>
                                        <p:tgtEl>
                                          <p:spTgt spid="11">
                                            <p:txEl>
                                              <p:pRg st="1" end="1"/>
                                            </p:txEl>
                                          </p:spTgt>
                                        </p:tgtEl>
                                      </p:cBhvr>
                                    </p:animEffect>
                                  </p:childTnLst>
                                </p:cTn>
                              </p:par>
                              <p:par>
                                <p:cTn id="8" presetID="1" presetClass="entr" presetSubtype="0" fill="hold" nodeType="withEffect">
                                  <p:stCondLst>
                                    <p:cond delay="0"/>
                                  </p:stCondLst>
                                  <p:childTnLst>
                                    <p:set>
                                      <p:cBhvr>
                                        <p:cTn id="9" dur="1" fill="hold">
                                          <p:stCondLst>
                                            <p:cond delay="499"/>
                                          </p:stCondLst>
                                        </p:cTn>
                                        <p:tgtEl>
                                          <p:spTgt spid="1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checkerboard(across)">
                                      <p:cBhvr>
                                        <p:cTn id="14"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descr="TNOersted1"/>
          <p:cNvPicPr>
            <a:picLocks noGrp="1" noChangeAspect="1" noChangeArrowheads="1"/>
          </p:cNvPicPr>
          <p:nvPr>
            <p:ph idx="1"/>
          </p:nvPr>
        </p:nvPicPr>
        <p:blipFill>
          <a:blip r:embed="rId2"/>
          <a:srcRect/>
          <a:stretch>
            <a:fillRect/>
          </a:stretch>
        </p:blipFill>
        <p:spPr>
          <a:xfrm>
            <a:off x="3979863" y="3352800"/>
            <a:ext cx="4572000" cy="3238500"/>
          </a:xfrm>
        </p:spPr>
      </p:pic>
      <p:sp>
        <p:nvSpPr>
          <p:cNvPr id="11" name="Text Box 5"/>
          <p:cNvSpPr txBox="1">
            <a:spLocks noChangeArrowheads="1"/>
          </p:cNvSpPr>
          <p:nvPr/>
        </p:nvSpPr>
        <p:spPr bwMode="auto">
          <a:xfrm>
            <a:off x="3581400" y="739775"/>
            <a:ext cx="4953000" cy="3046413"/>
          </a:xfrm>
          <a:prstGeom prst="rect">
            <a:avLst/>
          </a:prstGeom>
          <a:noFill/>
          <a:ln w="9525">
            <a:noFill/>
            <a:miter lim="800000"/>
            <a:headEnd/>
            <a:tailEnd/>
          </a:ln>
        </p:spPr>
        <p:txBody>
          <a:bodyPr>
            <a:spAutoFit/>
          </a:bodyPr>
          <a:lstStyle/>
          <a:p>
            <a:pPr algn="just"/>
            <a:r>
              <a:rPr lang="en-US" sz="2400" b="1" i="1">
                <a:solidFill>
                  <a:srgbClr val="000099"/>
                </a:solidFill>
              </a:rPr>
              <a:t>Thí nghiệm hình 22.1 được gọi là TN Ơ-xtet. Phát kiến của Ơ-xtet về sự liên hệ giữa điện và từ vào năm 1820 đã mở đầu cho bước phát triển mới của điện từ học thế kỷ XIX và XX. Thí nghiệm của Oersted là cơ sở cho sự ra đời của động cơ điện</a:t>
            </a:r>
          </a:p>
        </p:txBody>
      </p:sp>
      <p:grpSp>
        <p:nvGrpSpPr>
          <p:cNvPr id="14" name="Group 13"/>
          <p:cNvGrpSpPr>
            <a:grpSpLocks/>
          </p:cNvGrpSpPr>
          <p:nvPr/>
        </p:nvGrpSpPr>
        <p:grpSpPr bwMode="auto">
          <a:xfrm>
            <a:off x="304800" y="914400"/>
            <a:ext cx="2971800" cy="4289425"/>
            <a:chOff x="304800" y="381000"/>
            <a:chExt cx="2971800" cy="4289286"/>
          </a:xfrm>
        </p:grpSpPr>
        <p:sp>
          <p:nvSpPr>
            <p:cNvPr id="23557" name="Text Box 3"/>
            <p:cNvSpPr txBox="1">
              <a:spLocks noChangeArrowheads="1"/>
            </p:cNvSpPr>
            <p:nvPr/>
          </p:nvSpPr>
          <p:spPr bwMode="auto">
            <a:xfrm>
              <a:off x="304800" y="3962400"/>
              <a:ext cx="2971800" cy="707886"/>
            </a:xfrm>
            <a:prstGeom prst="rect">
              <a:avLst/>
            </a:prstGeom>
            <a:noFill/>
            <a:ln w="9525">
              <a:noFill/>
              <a:miter lim="800000"/>
              <a:headEnd/>
              <a:tailEnd/>
            </a:ln>
          </p:spPr>
          <p:txBody>
            <a:bodyPr>
              <a:spAutoFit/>
            </a:bodyPr>
            <a:lstStyle/>
            <a:p>
              <a:pPr algn="ctr"/>
              <a:r>
                <a:rPr lang="en-US" sz="2000" b="1">
                  <a:solidFill>
                    <a:srgbClr val="C00000"/>
                  </a:solidFill>
                </a:rPr>
                <a:t>Hans Christian Oersted (1777 – 1851)</a:t>
              </a:r>
            </a:p>
          </p:txBody>
        </p:sp>
        <p:pic>
          <p:nvPicPr>
            <p:cNvPr id="23558" name="Picture 4"/>
            <p:cNvPicPr>
              <a:picLocks noChangeAspect="1" noChangeArrowheads="1"/>
            </p:cNvPicPr>
            <p:nvPr/>
          </p:nvPicPr>
          <p:blipFill>
            <a:blip r:embed="rId3"/>
            <a:srcRect/>
            <a:stretch>
              <a:fillRect/>
            </a:stretch>
          </p:blipFill>
          <p:spPr bwMode="auto">
            <a:xfrm>
              <a:off x="457200" y="381000"/>
              <a:ext cx="2743200" cy="3672348"/>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4)">
                                      <p:cBhvr>
                                        <p:cTn id="7" dur="2000"/>
                                        <p:tgtEl>
                                          <p:spTgt spid="14"/>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ircle(in)">
                                      <p:cBhvr>
                                        <p:cTn id="11" dur="2000"/>
                                        <p:tgtEl>
                                          <p:spTgt spid="10"/>
                                        </p:tgtEl>
                                      </p:cBhvr>
                                    </p:animEffect>
                                  </p:childTnLst>
                                </p:cTn>
                              </p:par>
                              <p:par>
                                <p:cTn id="12" presetID="5" presetClass="entr" presetSubtype="1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checkerboard(across)">
                                      <p:cBhvr>
                                        <p:cTn id="1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4"/>
          <p:cNvPicPr>
            <a:picLocks noGrp="1" noChangeAspect="1" noChangeArrowheads="1"/>
          </p:cNvPicPr>
          <p:nvPr>
            <p:ph type="body" idx="1"/>
          </p:nvPr>
        </p:nvPicPr>
        <p:blipFill>
          <a:blip r:embed="rId2"/>
          <a:srcRect/>
          <a:stretch>
            <a:fillRect/>
          </a:stretch>
        </p:blipFill>
        <p:spPr>
          <a:xfrm>
            <a:off x="8002588" y="2784475"/>
            <a:ext cx="760412" cy="873125"/>
          </a:xfrm>
        </p:spPr>
      </p:pic>
      <p:grpSp>
        <p:nvGrpSpPr>
          <p:cNvPr id="25602" name="Group 17"/>
          <p:cNvGrpSpPr>
            <a:grpSpLocks/>
          </p:cNvGrpSpPr>
          <p:nvPr/>
        </p:nvGrpSpPr>
        <p:grpSpPr bwMode="auto">
          <a:xfrm>
            <a:off x="5265738" y="838200"/>
            <a:ext cx="73025" cy="1298575"/>
            <a:chOff x="1104" y="816"/>
            <a:chExt cx="96" cy="1584"/>
          </a:xfrm>
        </p:grpSpPr>
        <p:sp>
          <p:nvSpPr>
            <p:cNvPr id="25659" name="Rectangle 18"/>
            <p:cNvSpPr>
              <a:spLocks noChangeArrowheads="1"/>
            </p:cNvSpPr>
            <p:nvPr/>
          </p:nvSpPr>
          <p:spPr bwMode="auto">
            <a:xfrm>
              <a:off x="1104" y="1584"/>
              <a:ext cx="96" cy="81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5660" name="Rectangle 19"/>
            <p:cNvSpPr>
              <a:spLocks noChangeArrowheads="1"/>
            </p:cNvSpPr>
            <p:nvPr/>
          </p:nvSpPr>
          <p:spPr bwMode="auto">
            <a:xfrm>
              <a:off x="1104" y="816"/>
              <a:ext cx="96" cy="432"/>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25661" name="Line 20"/>
            <p:cNvSpPr>
              <a:spLocks noChangeShapeType="1"/>
            </p:cNvSpPr>
            <p:nvPr/>
          </p:nvSpPr>
          <p:spPr bwMode="auto">
            <a:xfrm>
              <a:off x="1152" y="1248"/>
              <a:ext cx="0" cy="384"/>
            </a:xfrm>
            <a:prstGeom prst="line">
              <a:avLst/>
            </a:prstGeom>
            <a:noFill/>
            <a:ln w="9525">
              <a:solidFill>
                <a:schemeClr val="tx1"/>
              </a:solidFill>
              <a:round/>
              <a:headEnd/>
              <a:tailEnd/>
            </a:ln>
          </p:spPr>
          <p:txBody>
            <a:bodyPr/>
            <a:lstStyle/>
            <a:p>
              <a:endParaRPr lang="en-US"/>
            </a:p>
          </p:txBody>
        </p:sp>
      </p:grpSp>
      <p:grpSp>
        <p:nvGrpSpPr>
          <p:cNvPr id="25603" name="Group 24"/>
          <p:cNvGrpSpPr>
            <a:grpSpLocks/>
          </p:cNvGrpSpPr>
          <p:nvPr/>
        </p:nvGrpSpPr>
        <p:grpSpPr bwMode="auto">
          <a:xfrm rot="10800000">
            <a:off x="4648200" y="2716213"/>
            <a:ext cx="214313" cy="650875"/>
            <a:chOff x="2304" y="2640"/>
            <a:chExt cx="240" cy="720"/>
          </a:xfrm>
        </p:grpSpPr>
        <p:grpSp>
          <p:nvGrpSpPr>
            <p:cNvPr id="25649" name="Group 25"/>
            <p:cNvGrpSpPr>
              <a:grpSpLocks/>
            </p:cNvGrpSpPr>
            <p:nvPr/>
          </p:nvGrpSpPr>
          <p:grpSpPr bwMode="auto">
            <a:xfrm rot="5400000">
              <a:off x="2064" y="2880"/>
              <a:ext cx="720" cy="240"/>
              <a:chOff x="1776" y="1536"/>
              <a:chExt cx="1039" cy="240"/>
            </a:xfrm>
          </p:grpSpPr>
          <p:grpSp>
            <p:nvGrpSpPr>
              <p:cNvPr id="25651" name="Group 26"/>
              <p:cNvGrpSpPr>
                <a:grpSpLocks/>
              </p:cNvGrpSpPr>
              <p:nvPr/>
            </p:nvGrpSpPr>
            <p:grpSpPr bwMode="auto">
              <a:xfrm rot="10800000">
                <a:off x="1872" y="1536"/>
                <a:ext cx="816" cy="240"/>
                <a:chOff x="2364" y="2976"/>
                <a:chExt cx="1140" cy="672"/>
              </a:xfrm>
            </p:grpSpPr>
            <p:sp>
              <p:nvSpPr>
                <p:cNvPr id="25654" name="Line 27"/>
                <p:cNvSpPr>
                  <a:spLocks noChangeShapeType="1"/>
                </p:cNvSpPr>
                <p:nvPr/>
              </p:nvSpPr>
              <p:spPr bwMode="auto">
                <a:xfrm>
                  <a:off x="2364" y="3168"/>
                  <a:ext cx="0" cy="288"/>
                </a:xfrm>
                <a:prstGeom prst="line">
                  <a:avLst/>
                </a:prstGeom>
                <a:noFill/>
                <a:ln w="114300">
                  <a:solidFill>
                    <a:schemeClr val="tx1"/>
                  </a:solidFill>
                  <a:round/>
                  <a:headEnd/>
                  <a:tailEnd/>
                </a:ln>
              </p:spPr>
              <p:txBody>
                <a:bodyPr/>
                <a:lstStyle/>
                <a:p>
                  <a:endParaRPr lang="en-US"/>
                </a:p>
              </p:txBody>
            </p:sp>
            <p:sp>
              <p:nvSpPr>
                <p:cNvPr id="25655" name="Rectangle 28"/>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p:spPr>
              <p:txBody>
                <a:bodyPr rot="10800000" vert="eaVert" wrap="none" anchor="ctr"/>
                <a:lstStyle/>
                <a:p>
                  <a:pPr algn="ctr" eaLnBrk="0" hangingPunct="0"/>
                  <a:endParaRPr lang="vi-VN"/>
                </a:p>
              </p:txBody>
            </p:sp>
            <p:sp>
              <p:nvSpPr>
                <p:cNvPr id="25656" name="Line 29"/>
                <p:cNvSpPr>
                  <a:spLocks noChangeShapeType="1"/>
                </p:cNvSpPr>
                <p:nvPr/>
              </p:nvSpPr>
              <p:spPr bwMode="auto">
                <a:xfrm>
                  <a:off x="2592" y="3240"/>
                  <a:ext cx="0" cy="192"/>
                </a:xfrm>
                <a:prstGeom prst="line">
                  <a:avLst/>
                </a:prstGeom>
                <a:noFill/>
                <a:ln w="57150">
                  <a:solidFill>
                    <a:schemeClr val="tx1"/>
                  </a:solidFill>
                  <a:round/>
                  <a:headEnd/>
                  <a:tailEnd/>
                </a:ln>
              </p:spPr>
              <p:txBody>
                <a:bodyPr/>
                <a:lstStyle/>
                <a:p>
                  <a:endParaRPr lang="en-US"/>
                </a:p>
              </p:txBody>
            </p:sp>
            <p:sp>
              <p:nvSpPr>
                <p:cNvPr id="25657" name="Line 30"/>
                <p:cNvSpPr>
                  <a:spLocks noChangeShapeType="1"/>
                </p:cNvSpPr>
                <p:nvPr/>
              </p:nvSpPr>
              <p:spPr bwMode="auto">
                <a:xfrm>
                  <a:off x="2508" y="3336"/>
                  <a:ext cx="168" cy="0"/>
                </a:xfrm>
                <a:prstGeom prst="line">
                  <a:avLst/>
                </a:prstGeom>
                <a:noFill/>
                <a:ln w="57150">
                  <a:solidFill>
                    <a:schemeClr val="tx1"/>
                  </a:solidFill>
                  <a:round/>
                  <a:headEnd/>
                  <a:tailEnd/>
                </a:ln>
              </p:spPr>
              <p:txBody>
                <a:bodyPr/>
                <a:lstStyle/>
                <a:p>
                  <a:endParaRPr lang="en-US"/>
                </a:p>
              </p:txBody>
            </p:sp>
            <p:sp>
              <p:nvSpPr>
                <p:cNvPr id="25658" name="Line 31"/>
                <p:cNvSpPr>
                  <a:spLocks noChangeShapeType="1"/>
                </p:cNvSpPr>
                <p:nvPr/>
              </p:nvSpPr>
              <p:spPr bwMode="auto">
                <a:xfrm>
                  <a:off x="3240" y="3336"/>
                  <a:ext cx="168" cy="0"/>
                </a:xfrm>
                <a:prstGeom prst="line">
                  <a:avLst/>
                </a:prstGeom>
                <a:noFill/>
                <a:ln w="57150">
                  <a:solidFill>
                    <a:schemeClr val="tx1"/>
                  </a:solidFill>
                  <a:round/>
                  <a:headEnd/>
                  <a:tailEnd/>
                </a:ln>
              </p:spPr>
              <p:txBody>
                <a:bodyPr/>
                <a:lstStyle/>
                <a:p>
                  <a:endParaRPr lang="en-US"/>
                </a:p>
              </p:txBody>
            </p:sp>
          </p:grpSp>
          <p:sp>
            <p:nvSpPr>
              <p:cNvPr id="25652" name="Line 32"/>
              <p:cNvSpPr>
                <a:spLocks noChangeShapeType="1"/>
              </p:cNvSpPr>
              <p:nvPr/>
            </p:nvSpPr>
            <p:spPr bwMode="auto">
              <a:xfrm flipH="1">
                <a:off x="1776" y="1645"/>
                <a:ext cx="96" cy="0"/>
              </a:xfrm>
              <a:prstGeom prst="line">
                <a:avLst/>
              </a:prstGeom>
              <a:noFill/>
              <a:ln w="57150">
                <a:solidFill>
                  <a:schemeClr val="tx1"/>
                </a:solidFill>
                <a:round/>
                <a:headEnd/>
                <a:tailEnd/>
              </a:ln>
            </p:spPr>
            <p:txBody>
              <a:bodyPr/>
              <a:lstStyle/>
              <a:p>
                <a:endParaRPr lang="en-US"/>
              </a:p>
            </p:txBody>
          </p:sp>
          <p:sp>
            <p:nvSpPr>
              <p:cNvPr id="25653" name="Line 33"/>
              <p:cNvSpPr>
                <a:spLocks noChangeShapeType="1"/>
              </p:cNvSpPr>
              <p:nvPr/>
            </p:nvSpPr>
            <p:spPr bwMode="auto">
              <a:xfrm flipH="1">
                <a:off x="2719" y="1658"/>
                <a:ext cx="96" cy="0"/>
              </a:xfrm>
              <a:prstGeom prst="line">
                <a:avLst/>
              </a:prstGeom>
              <a:noFill/>
              <a:ln w="57150">
                <a:solidFill>
                  <a:schemeClr val="tx1"/>
                </a:solidFill>
                <a:round/>
                <a:headEnd/>
                <a:tailEnd/>
              </a:ln>
            </p:spPr>
            <p:txBody>
              <a:bodyPr/>
              <a:lstStyle/>
              <a:p>
                <a:endParaRPr lang="en-US"/>
              </a:p>
            </p:txBody>
          </p:sp>
        </p:grpSp>
        <p:sp>
          <p:nvSpPr>
            <p:cNvPr id="25650" name="AutoShape 34"/>
            <p:cNvSpPr>
              <a:spLocks noChangeArrowheads="1"/>
            </p:cNvSpPr>
            <p:nvPr/>
          </p:nvSpPr>
          <p:spPr bwMode="auto">
            <a:xfrm>
              <a:off x="2326" y="3072"/>
              <a:ext cx="192" cy="144"/>
            </a:xfrm>
            <a:prstGeom prst="flowChartOr">
              <a:avLst/>
            </a:prstGeom>
            <a:solidFill>
              <a:schemeClr val="accent1"/>
            </a:solidFill>
            <a:ln w="38100">
              <a:solidFill>
                <a:srgbClr val="FF3300"/>
              </a:solidFill>
              <a:round/>
              <a:headEnd/>
              <a:tailEnd/>
            </a:ln>
          </p:spPr>
          <p:txBody>
            <a:bodyPr wrap="none" anchor="ctr"/>
            <a:lstStyle/>
            <a:p>
              <a:endParaRPr lang="en-US"/>
            </a:p>
          </p:txBody>
        </p:sp>
      </p:grpSp>
      <p:pic>
        <p:nvPicPr>
          <p:cNvPr id="25604" name="Picture 35"/>
          <p:cNvPicPr>
            <a:picLocks noChangeAspect="1" noChangeArrowheads="1"/>
          </p:cNvPicPr>
          <p:nvPr/>
        </p:nvPicPr>
        <p:blipFill>
          <a:blip r:embed="rId3"/>
          <a:srcRect/>
          <a:stretch>
            <a:fillRect/>
          </a:stretch>
        </p:blipFill>
        <p:spPr bwMode="auto">
          <a:xfrm>
            <a:off x="5470525" y="3125788"/>
            <a:ext cx="654050" cy="438150"/>
          </a:xfrm>
          <a:prstGeom prst="rect">
            <a:avLst/>
          </a:prstGeom>
          <a:noFill/>
          <a:ln w="9525">
            <a:noFill/>
            <a:miter lim="800000"/>
            <a:headEnd/>
            <a:tailEnd/>
          </a:ln>
        </p:spPr>
      </p:pic>
      <p:grpSp>
        <p:nvGrpSpPr>
          <p:cNvPr id="25605" name="Group 36"/>
          <p:cNvGrpSpPr>
            <a:grpSpLocks/>
          </p:cNvGrpSpPr>
          <p:nvPr/>
        </p:nvGrpSpPr>
        <p:grpSpPr bwMode="auto">
          <a:xfrm>
            <a:off x="8075613" y="3103563"/>
            <a:ext cx="542925" cy="196850"/>
            <a:chOff x="1824" y="1536"/>
            <a:chExt cx="2784" cy="645"/>
          </a:xfrm>
        </p:grpSpPr>
        <p:pic>
          <p:nvPicPr>
            <p:cNvPr id="25647" name="Picture 37"/>
            <p:cNvPicPr>
              <a:picLocks noChangeAspect="1" noChangeArrowheads="1"/>
            </p:cNvPicPr>
            <p:nvPr/>
          </p:nvPicPr>
          <p:blipFill>
            <a:blip r:embed="rId4"/>
            <a:srcRect/>
            <a:stretch>
              <a:fillRect/>
            </a:stretch>
          </p:blipFill>
          <p:spPr bwMode="auto">
            <a:xfrm>
              <a:off x="1968" y="1536"/>
              <a:ext cx="2640" cy="536"/>
            </a:xfrm>
            <a:prstGeom prst="rect">
              <a:avLst/>
            </a:prstGeom>
            <a:noFill/>
            <a:ln w="9525">
              <a:noFill/>
              <a:miter lim="800000"/>
              <a:headEnd/>
              <a:tailEnd/>
            </a:ln>
          </p:spPr>
        </p:pic>
        <p:pic>
          <p:nvPicPr>
            <p:cNvPr id="25648" name="Picture 38"/>
            <p:cNvPicPr>
              <a:picLocks noChangeAspect="1" noChangeArrowheads="1"/>
            </p:cNvPicPr>
            <p:nvPr/>
          </p:nvPicPr>
          <p:blipFill>
            <a:blip r:embed="rId5"/>
            <a:srcRect/>
            <a:stretch>
              <a:fillRect/>
            </a:stretch>
          </p:blipFill>
          <p:spPr bwMode="auto">
            <a:xfrm rot="-512320">
              <a:off x="1824" y="1920"/>
              <a:ext cx="336" cy="261"/>
            </a:xfrm>
            <a:prstGeom prst="rect">
              <a:avLst/>
            </a:prstGeom>
            <a:noFill/>
            <a:ln w="9525">
              <a:noFill/>
              <a:miter lim="800000"/>
              <a:headEnd/>
              <a:tailEnd/>
            </a:ln>
          </p:spPr>
        </p:pic>
      </p:grpSp>
      <p:pic>
        <p:nvPicPr>
          <p:cNvPr id="25606" name="Picture 39" descr="BienTro1"/>
          <p:cNvPicPr>
            <a:picLocks noChangeAspect="1" noChangeArrowheads="1"/>
          </p:cNvPicPr>
          <p:nvPr/>
        </p:nvPicPr>
        <p:blipFill>
          <a:blip r:embed="rId6"/>
          <a:srcRect l="16826" t="46861" r="17400" b="17992"/>
          <a:stretch>
            <a:fillRect/>
          </a:stretch>
        </p:blipFill>
        <p:spPr bwMode="auto">
          <a:xfrm>
            <a:off x="6623050" y="3221038"/>
            <a:ext cx="658813" cy="311150"/>
          </a:xfrm>
          <a:prstGeom prst="rect">
            <a:avLst/>
          </a:prstGeom>
          <a:noFill/>
          <a:ln w="9525">
            <a:noFill/>
            <a:miter lim="800000"/>
            <a:headEnd/>
            <a:tailEnd/>
          </a:ln>
        </p:spPr>
      </p:pic>
      <p:sp>
        <p:nvSpPr>
          <p:cNvPr id="25607" name="Line 41"/>
          <p:cNvSpPr>
            <a:spLocks noChangeShapeType="1"/>
          </p:cNvSpPr>
          <p:nvPr/>
        </p:nvSpPr>
        <p:spPr bwMode="auto">
          <a:xfrm>
            <a:off x="5295900" y="1073150"/>
            <a:ext cx="3081338" cy="0"/>
          </a:xfrm>
          <a:prstGeom prst="line">
            <a:avLst/>
          </a:prstGeom>
          <a:noFill/>
          <a:ln w="38100">
            <a:solidFill>
              <a:srgbClr val="000000"/>
            </a:solidFill>
            <a:round/>
            <a:headEnd/>
            <a:tailEnd/>
          </a:ln>
        </p:spPr>
        <p:txBody>
          <a:bodyPr/>
          <a:lstStyle/>
          <a:p>
            <a:endParaRPr lang="en-US"/>
          </a:p>
        </p:txBody>
      </p:sp>
      <p:sp>
        <p:nvSpPr>
          <p:cNvPr id="25608" name="Line 42"/>
          <p:cNvSpPr>
            <a:spLocks noChangeShapeType="1"/>
          </p:cNvSpPr>
          <p:nvPr/>
        </p:nvSpPr>
        <p:spPr bwMode="auto">
          <a:xfrm flipH="1">
            <a:off x="4784725" y="1073150"/>
            <a:ext cx="544513" cy="1643063"/>
          </a:xfrm>
          <a:prstGeom prst="line">
            <a:avLst/>
          </a:prstGeom>
          <a:noFill/>
          <a:ln w="38100">
            <a:solidFill>
              <a:srgbClr val="000000"/>
            </a:solidFill>
            <a:round/>
            <a:headEnd/>
            <a:tailEnd/>
          </a:ln>
        </p:spPr>
        <p:txBody>
          <a:bodyPr/>
          <a:lstStyle/>
          <a:p>
            <a:endParaRPr lang="en-US"/>
          </a:p>
        </p:txBody>
      </p:sp>
      <p:sp>
        <p:nvSpPr>
          <p:cNvPr id="25609" name="Line 43"/>
          <p:cNvSpPr>
            <a:spLocks noChangeShapeType="1"/>
          </p:cNvSpPr>
          <p:nvPr/>
        </p:nvSpPr>
        <p:spPr bwMode="auto">
          <a:xfrm flipV="1">
            <a:off x="4716463" y="3360738"/>
            <a:ext cx="817562" cy="3175"/>
          </a:xfrm>
          <a:prstGeom prst="line">
            <a:avLst/>
          </a:prstGeom>
          <a:noFill/>
          <a:ln w="38100">
            <a:solidFill>
              <a:srgbClr val="000000"/>
            </a:solidFill>
            <a:round/>
            <a:headEnd/>
            <a:tailEnd/>
          </a:ln>
        </p:spPr>
        <p:txBody>
          <a:bodyPr/>
          <a:lstStyle/>
          <a:p>
            <a:endParaRPr lang="en-US"/>
          </a:p>
        </p:txBody>
      </p:sp>
      <p:sp>
        <p:nvSpPr>
          <p:cNvPr id="25610" name="Line 44"/>
          <p:cNvSpPr>
            <a:spLocks noChangeShapeType="1"/>
          </p:cNvSpPr>
          <p:nvPr/>
        </p:nvSpPr>
        <p:spPr bwMode="auto">
          <a:xfrm>
            <a:off x="6040438" y="3338513"/>
            <a:ext cx="762000" cy="119062"/>
          </a:xfrm>
          <a:prstGeom prst="line">
            <a:avLst/>
          </a:prstGeom>
          <a:noFill/>
          <a:ln w="38100">
            <a:solidFill>
              <a:srgbClr val="000000"/>
            </a:solidFill>
            <a:round/>
            <a:headEnd/>
            <a:tailEnd/>
          </a:ln>
        </p:spPr>
        <p:txBody>
          <a:bodyPr/>
          <a:lstStyle/>
          <a:p>
            <a:endParaRPr lang="en-US"/>
          </a:p>
        </p:txBody>
      </p:sp>
      <p:sp>
        <p:nvSpPr>
          <p:cNvPr id="25611" name="Line 45"/>
          <p:cNvSpPr>
            <a:spLocks noChangeShapeType="1"/>
          </p:cNvSpPr>
          <p:nvPr/>
        </p:nvSpPr>
        <p:spPr bwMode="auto">
          <a:xfrm flipV="1">
            <a:off x="7186613" y="2949575"/>
            <a:ext cx="871537" cy="355600"/>
          </a:xfrm>
          <a:prstGeom prst="line">
            <a:avLst/>
          </a:prstGeom>
          <a:noFill/>
          <a:ln w="38100">
            <a:solidFill>
              <a:srgbClr val="000000"/>
            </a:solidFill>
            <a:round/>
            <a:headEnd/>
            <a:tailEnd/>
          </a:ln>
        </p:spPr>
        <p:txBody>
          <a:bodyPr/>
          <a:lstStyle/>
          <a:p>
            <a:endParaRPr lang="en-US"/>
          </a:p>
        </p:txBody>
      </p:sp>
      <p:grpSp>
        <p:nvGrpSpPr>
          <p:cNvPr id="25612" name="Group 72"/>
          <p:cNvGrpSpPr>
            <a:grpSpLocks/>
          </p:cNvGrpSpPr>
          <p:nvPr/>
        </p:nvGrpSpPr>
        <p:grpSpPr bwMode="auto">
          <a:xfrm>
            <a:off x="4784725" y="838200"/>
            <a:ext cx="3632200" cy="1878013"/>
            <a:chOff x="3014" y="528"/>
            <a:chExt cx="2288" cy="1183"/>
          </a:xfrm>
        </p:grpSpPr>
        <p:sp>
          <p:nvSpPr>
            <p:cNvPr id="25639" name="AutoShape 16" descr="70%"/>
            <p:cNvSpPr>
              <a:spLocks noChangeArrowheads="1"/>
            </p:cNvSpPr>
            <p:nvPr/>
          </p:nvSpPr>
          <p:spPr bwMode="auto">
            <a:xfrm>
              <a:off x="3230" y="1267"/>
              <a:ext cx="2056" cy="248"/>
            </a:xfrm>
            <a:prstGeom prst="cube">
              <a:avLst>
                <a:gd name="adj" fmla="val 25000"/>
              </a:avLst>
            </a:prstGeom>
            <a:pattFill prst="pct70">
              <a:fgClr>
                <a:srgbClr val="FFCC66"/>
              </a:fgClr>
              <a:bgClr>
                <a:schemeClr val="bg1"/>
              </a:bgClr>
            </a:pattFill>
            <a:ln w="9525">
              <a:solidFill>
                <a:schemeClr val="tx1"/>
              </a:solidFill>
              <a:miter lim="800000"/>
              <a:headEnd/>
              <a:tailEnd/>
            </a:ln>
          </p:spPr>
          <p:txBody>
            <a:bodyPr wrap="none" anchor="ctr"/>
            <a:lstStyle/>
            <a:p>
              <a:endParaRPr lang="en-US"/>
            </a:p>
          </p:txBody>
        </p:sp>
        <p:grpSp>
          <p:nvGrpSpPr>
            <p:cNvPr id="25640" name="Group 53"/>
            <p:cNvGrpSpPr>
              <a:grpSpLocks/>
            </p:cNvGrpSpPr>
            <p:nvPr/>
          </p:nvGrpSpPr>
          <p:grpSpPr bwMode="auto">
            <a:xfrm>
              <a:off x="5175" y="528"/>
              <a:ext cx="45" cy="818"/>
              <a:chOff x="1104" y="816"/>
              <a:chExt cx="96" cy="1584"/>
            </a:xfrm>
          </p:grpSpPr>
          <p:sp>
            <p:nvSpPr>
              <p:cNvPr id="25644" name="Rectangle 54"/>
              <p:cNvSpPr>
                <a:spLocks noChangeArrowheads="1"/>
              </p:cNvSpPr>
              <p:nvPr/>
            </p:nvSpPr>
            <p:spPr bwMode="auto">
              <a:xfrm>
                <a:off x="1104" y="1584"/>
                <a:ext cx="96" cy="81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5645" name="Rectangle 55"/>
              <p:cNvSpPr>
                <a:spLocks noChangeArrowheads="1"/>
              </p:cNvSpPr>
              <p:nvPr/>
            </p:nvSpPr>
            <p:spPr bwMode="auto">
              <a:xfrm>
                <a:off x="1104" y="816"/>
                <a:ext cx="96" cy="432"/>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25646" name="Line 56"/>
              <p:cNvSpPr>
                <a:spLocks noChangeShapeType="1"/>
              </p:cNvSpPr>
              <p:nvPr/>
            </p:nvSpPr>
            <p:spPr bwMode="auto">
              <a:xfrm>
                <a:off x="1152" y="1248"/>
                <a:ext cx="0" cy="384"/>
              </a:xfrm>
              <a:prstGeom prst="line">
                <a:avLst/>
              </a:prstGeom>
              <a:noFill/>
              <a:ln w="9525">
                <a:solidFill>
                  <a:schemeClr val="tx1"/>
                </a:solidFill>
                <a:round/>
                <a:headEnd/>
                <a:tailEnd/>
              </a:ln>
            </p:spPr>
            <p:txBody>
              <a:bodyPr/>
              <a:lstStyle/>
              <a:p>
                <a:endParaRPr lang="en-US"/>
              </a:p>
            </p:txBody>
          </p:sp>
        </p:grpSp>
        <p:sp>
          <p:nvSpPr>
            <p:cNvPr id="25641" name="AutoShape 40" descr="70%"/>
            <p:cNvSpPr>
              <a:spLocks noChangeArrowheads="1"/>
            </p:cNvSpPr>
            <p:nvPr/>
          </p:nvSpPr>
          <p:spPr bwMode="auto">
            <a:xfrm>
              <a:off x="3168" y="1344"/>
              <a:ext cx="2057" cy="248"/>
            </a:xfrm>
            <a:prstGeom prst="cube">
              <a:avLst>
                <a:gd name="adj" fmla="val 25000"/>
              </a:avLst>
            </a:prstGeom>
            <a:pattFill prst="pct70">
              <a:fgClr>
                <a:srgbClr val="FFCC66"/>
              </a:fgClr>
              <a:bgClr>
                <a:schemeClr val="bg1"/>
              </a:bgClr>
            </a:pattFill>
            <a:ln w="9525">
              <a:solidFill>
                <a:schemeClr val="tx1"/>
              </a:solidFill>
              <a:miter lim="800000"/>
              <a:headEnd/>
              <a:tailEnd/>
            </a:ln>
          </p:spPr>
          <p:txBody>
            <a:bodyPr wrap="none" anchor="ctr"/>
            <a:lstStyle/>
            <a:p>
              <a:endParaRPr lang="en-US"/>
            </a:p>
          </p:txBody>
        </p:sp>
        <p:sp>
          <p:nvSpPr>
            <p:cNvPr id="25642" name="Line 48"/>
            <p:cNvSpPr>
              <a:spLocks noChangeShapeType="1"/>
            </p:cNvSpPr>
            <p:nvPr/>
          </p:nvSpPr>
          <p:spPr bwMode="auto">
            <a:xfrm flipH="1">
              <a:off x="3014" y="676"/>
              <a:ext cx="343" cy="1035"/>
            </a:xfrm>
            <a:prstGeom prst="line">
              <a:avLst/>
            </a:prstGeom>
            <a:noFill/>
            <a:ln w="38100">
              <a:solidFill>
                <a:srgbClr val="FF0000"/>
              </a:solidFill>
              <a:round/>
              <a:headEnd/>
              <a:tailEnd/>
            </a:ln>
          </p:spPr>
          <p:txBody>
            <a:bodyPr/>
            <a:lstStyle/>
            <a:p>
              <a:endParaRPr lang="en-US"/>
            </a:p>
          </p:txBody>
        </p:sp>
        <p:sp>
          <p:nvSpPr>
            <p:cNvPr id="25643" name="Line 49"/>
            <p:cNvSpPr>
              <a:spLocks noChangeShapeType="1"/>
            </p:cNvSpPr>
            <p:nvPr/>
          </p:nvSpPr>
          <p:spPr bwMode="auto">
            <a:xfrm>
              <a:off x="3360" y="676"/>
              <a:ext cx="1942" cy="0"/>
            </a:xfrm>
            <a:prstGeom prst="line">
              <a:avLst/>
            </a:prstGeom>
            <a:noFill/>
            <a:ln w="38100">
              <a:solidFill>
                <a:srgbClr val="FF0000"/>
              </a:solidFill>
              <a:round/>
              <a:headEnd/>
              <a:tailEnd/>
            </a:ln>
          </p:spPr>
          <p:txBody>
            <a:bodyPr/>
            <a:lstStyle/>
            <a:p>
              <a:endParaRPr lang="en-US"/>
            </a:p>
          </p:txBody>
        </p:sp>
      </p:grpSp>
      <p:sp>
        <p:nvSpPr>
          <p:cNvPr id="25613" name="Line 50"/>
          <p:cNvSpPr>
            <a:spLocks noChangeShapeType="1"/>
          </p:cNvSpPr>
          <p:nvPr/>
        </p:nvSpPr>
        <p:spPr bwMode="auto">
          <a:xfrm flipV="1">
            <a:off x="7186613" y="2949575"/>
            <a:ext cx="871537" cy="355600"/>
          </a:xfrm>
          <a:prstGeom prst="line">
            <a:avLst/>
          </a:prstGeom>
          <a:noFill/>
          <a:ln w="38100">
            <a:solidFill>
              <a:srgbClr val="FF0000"/>
            </a:solidFill>
            <a:round/>
            <a:headEnd/>
            <a:tailEnd/>
          </a:ln>
        </p:spPr>
        <p:txBody>
          <a:bodyPr/>
          <a:lstStyle/>
          <a:p>
            <a:endParaRPr lang="en-US"/>
          </a:p>
        </p:txBody>
      </p:sp>
      <p:sp>
        <p:nvSpPr>
          <p:cNvPr id="25614" name="Line 51"/>
          <p:cNvSpPr>
            <a:spLocks noChangeShapeType="1"/>
          </p:cNvSpPr>
          <p:nvPr/>
        </p:nvSpPr>
        <p:spPr bwMode="auto">
          <a:xfrm>
            <a:off x="5951538" y="3302000"/>
            <a:ext cx="762000" cy="119063"/>
          </a:xfrm>
          <a:prstGeom prst="line">
            <a:avLst/>
          </a:prstGeom>
          <a:noFill/>
          <a:ln w="38100">
            <a:solidFill>
              <a:srgbClr val="FF0000"/>
            </a:solidFill>
            <a:round/>
            <a:headEnd/>
            <a:tailEnd/>
          </a:ln>
        </p:spPr>
        <p:txBody>
          <a:bodyPr/>
          <a:lstStyle/>
          <a:p>
            <a:endParaRPr lang="en-US"/>
          </a:p>
        </p:txBody>
      </p:sp>
      <p:sp>
        <p:nvSpPr>
          <p:cNvPr id="25615" name="Line 52"/>
          <p:cNvSpPr>
            <a:spLocks noChangeShapeType="1"/>
          </p:cNvSpPr>
          <p:nvPr/>
        </p:nvSpPr>
        <p:spPr bwMode="auto">
          <a:xfrm flipV="1">
            <a:off x="4784725" y="3360738"/>
            <a:ext cx="817563" cy="3175"/>
          </a:xfrm>
          <a:prstGeom prst="line">
            <a:avLst/>
          </a:prstGeom>
          <a:noFill/>
          <a:ln w="38100">
            <a:solidFill>
              <a:srgbClr val="FF0000"/>
            </a:solidFill>
            <a:round/>
            <a:headEnd/>
            <a:tailEnd/>
          </a:ln>
        </p:spPr>
        <p:txBody>
          <a:bodyPr/>
          <a:lstStyle/>
          <a:p>
            <a:endParaRPr lang="en-US"/>
          </a:p>
        </p:txBody>
      </p:sp>
      <p:sp>
        <p:nvSpPr>
          <p:cNvPr id="25616" name="Line 57"/>
          <p:cNvSpPr>
            <a:spLocks noChangeShapeType="1"/>
          </p:cNvSpPr>
          <p:nvPr/>
        </p:nvSpPr>
        <p:spPr bwMode="auto">
          <a:xfrm flipV="1">
            <a:off x="8626475" y="1073150"/>
            <a:ext cx="0" cy="1771650"/>
          </a:xfrm>
          <a:prstGeom prst="line">
            <a:avLst/>
          </a:prstGeom>
          <a:noFill/>
          <a:ln w="38100">
            <a:solidFill>
              <a:schemeClr val="tx1"/>
            </a:solidFill>
            <a:round/>
            <a:headEnd/>
            <a:tailEnd/>
          </a:ln>
        </p:spPr>
        <p:txBody>
          <a:bodyPr/>
          <a:lstStyle/>
          <a:p>
            <a:endParaRPr lang="en-US"/>
          </a:p>
        </p:txBody>
      </p:sp>
      <p:sp>
        <p:nvSpPr>
          <p:cNvPr id="25617" name="Line 58"/>
          <p:cNvSpPr>
            <a:spLocks noChangeShapeType="1"/>
          </p:cNvSpPr>
          <p:nvPr/>
        </p:nvSpPr>
        <p:spPr bwMode="auto">
          <a:xfrm flipV="1">
            <a:off x="8626475" y="1073150"/>
            <a:ext cx="0" cy="1771650"/>
          </a:xfrm>
          <a:prstGeom prst="line">
            <a:avLst/>
          </a:prstGeom>
          <a:noFill/>
          <a:ln w="38100">
            <a:solidFill>
              <a:srgbClr val="FF0000"/>
            </a:solidFill>
            <a:round/>
            <a:headEnd/>
            <a:tailEnd/>
          </a:ln>
        </p:spPr>
        <p:txBody>
          <a:bodyPr/>
          <a:lstStyle/>
          <a:p>
            <a:endParaRPr lang="en-US"/>
          </a:p>
        </p:txBody>
      </p:sp>
      <p:sp>
        <p:nvSpPr>
          <p:cNvPr id="25618" name="Line 59"/>
          <p:cNvSpPr>
            <a:spLocks noChangeShapeType="1"/>
          </p:cNvSpPr>
          <p:nvPr/>
        </p:nvSpPr>
        <p:spPr bwMode="auto">
          <a:xfrm>
            <a:off x="8283575" y="1073150"/>
            <a:ext cx="327025" cy="0"/>
          </a:xfrm>
          <a:prstGeom prst="line">
            <a:avLst/>
          </a:prstGeom>
          <a:noFill/>
          <a:ln w="38100">
            <a:solidFill>
              <a:schemeClr val="tx1"/>
            </a:solidFill>
            <a:round/>
            <a:headEnd/>
            <a:tailEnd/>
          </a:ln>
        </p:spPr>
        <p:txBody>
          <a:bodyPr/>
          <a:lstStyle/>
          <a:p>
            <a:endParaRPr lang="en-US"/>
          </a:p>
        </p:txBody>
      </p:sp>
      <p:sp>
        <p:nvSpPr>
          <p:cNvPr id="25619" name="Line 60"/>
          <p:cNvSpPr>
            <a:spLocks noChangeShapeType="1"/>
          </p:cNvSpPr>
          <p:nvPr/>
        </p:nvSpPr>
        <p:spPr bwMode="auto">
          <a:xfrm>
            <a:off x="8283575" y="1073150"/>
            <a:ext cx="327025" cy="0"/>
          </a:xfrm>
          <a:prstGeom prst="line">
            <a:avLst/>
          </a:prstGeom>
          <a:noFill/>
          <a:ln w="38100">
            <a:solidFill>
              <a:srgbClr val="FF0000"/>
            </a:solidFill>
            <a:round/>
            <a:headEnd/>
            <a:tailEnd/>
          </a:ln>
        </p:spPr>
        <p:txBody>
          <a:bodyPr/>
          <a:lstStyle/>
          <a:p>
            <a:endParaRPr lang="en-US"/>
          </a:p>
        </p:txBody>
      </p:sp>
      <p:pic>
        <p:nvPicPr>
          <p:cNvPr id="25620" name="Picture 61"/>
          <p:cNvPicPr>
            <a:picLocks noChangeAspect="1" noChangeArrowheads="1"/>
          </p:cNvPicPr>
          <p:nvPr/>
        </p:nvPicPr>
        <p:blipFill>
          <a:blip r:embed="rId7"/>
          <a:srcRect/>
          <a:stretch>
            <a:fillRect/>
          </a:stretch>
        </p:blipFill>
        <p:spPr bwMode="auto">
          <a:xfrm>
            <a:off x="5402263" y="3184525"/>
            <a:ext cx="685800" cy="352425"/>
          </a:xfrm>
          <a:prstGeom prst="rect">
            <a:avLst/>
          </a:prstGeom>
          <a:noFill/>
          <a:ln w="9525">
            <a:noFill/>
            <a:miter lim="800000"/>
            <a:headEnd/>
            <a:tailEnd/>
          </a:ln>
        </p:spPr>
      </p:pic>
      <p:grpSp>
        <p:nvGrpSpPr>
          <p:cNvPr id="25621" name="Group 62"/>
          <p:cNvGrpSpPr>
            <a:grpSpLocks/>
          </p:cNvGrpSpPr>
          <p:nvPr/>
        </p:nvGrpSpPr>
        <p:grpSpPr bwMode="auto">
          <a:xfrm rot="-2213800">
            <a:off x="8259763" y="3130550"/>
            <a:ext cx="384175" cy="611188"/>
            <a:chOff x="2278" y="2679"/>
            <a:chExt cx="314" cy="764"/>
          </a:xfrm>
        </p:grpSpPr>
        <p:sp>
          <p:nvSpPr>
            <p:cNvPr id="25637" name="Line 63"/>
            <p:cNvSpPr>
              <a:spLocks noChangeShapeType="1"/>
            </p:cNvSpPr>
            <p:nvPr/>
          </p:nvSpPr>
          <p:spPr bwMode="auto">
            <a:xfrm rot="2913502" flipH="1" flipV="1">
              <a:off x="2280" y="2690"/>
              <a:ext cx="323" cy="301"/>
            </a:xfrm>
            <a:prstGeom prst="line">
              <a:avLst/>
            </a:prstGeom>
            <a:noFill/>
            <a:ln w="57150">
              <a:solidFill>
                <a:srgbClr val="FF0000"/>
              </a:solidFill>
              <a:round/>
              <a:headEnd/>
              <a:tailEnd type="triangle" w="med" len="med"/>
            </a:ln>
          </p:spPr>
          <p:txBody>
            <a:bodyPr/>
            <a:lstStyle/>
            <a:p>
              <a:endParaRPr lang="en-US"/>
            </a:p>
          </p:txBody>
        </p:sp>
        <p:sp>
          <p:nvSpPr>
            <p:cNvPr id="25638" name="Line 64"/>
            <p:cNvSpPr>
              <a:spLocks noChangeShapeType="1"/>
            </p:cNvSpPr>
            <p:nvPr/>
          </p:nvSpPr>
          <p:spPr bwMode="auto">
            <a:xfrm rot="2913502" flipH="1" flipV="1">
              <a:off x="2267" y="3131"/>
              <a:ext cx="323" cy="301"/>
            </a:xfrm>
            <a:prstGeom prst="line">
              <a:avLst/>
            </a:prstGeom>
            <a:noFill/>
            <a:ln w="3175">
              <a:solidFill>
                <a:schemeClr val="bg1"/>
              </a:solidFill>
              <a:prstDash val="dash"/>
              <a:round/>
              <a:headEnd/>
              <a:tailEnd/>
            </a:ln>
          </p:spPr>
          <p:txBody>
            <a:bodyPr/>
            <a:lstStyle/>
            <a:p>
              <a:endParaRPr lang="en-US"/>
            </a:p>
          </p:txBody>
        </p:sp>
      </p:grpSp>
      <p:sp>
        <p:nvSpPr>
          <p:cNvPr id="25622" name="Line 5"/>
          <p:cNvSpPr>
            <a:spLocks noChangeShapeType="1"/>
          </p:cNvSpPr>
          <p:nvPr/>
        </p:nvSpPr>
        <p:spPr bwMode="auto">
          <a:xfrm flipV="1">
            <a:off x="9177338" y="1343025"/>
            <a:ext cx="0" cy="2301875"/>
          </a:xfrm>
          <a:prstGeom prst="line">
            <a:avLst/>
          </a:prstGeom>
          <a:noFill/>
          <a:ln w="38100">
            <a:solidFill>
              <a:srgbClr val="000000"/>
            </a:solidFill>
            <a:round/>
            <a:headEnd/>
            <a:tailEnd/>
          </a:ln>
        </p:spPr>
        <p:txBody>
          <a:bodyPr/>
          <a:lstStyle/>
          <a:p>
            <a:endParaRPr lang="en-US"/>
          </a:p>
        </p:txBody>
      </p:sp>
      <p:sp>
        <p:nvSpPr>
          <p:cNvPr id="122886" name="Text Box 6"/>
          <p:cNvSpPr txBox="1">
            <a:spLocks noChangeArrowheads="1"/>
          </p:cNvSpPr>
          <p:nvPr/>
        </p:nvSpPr>
        <p:spPr bwMode="auto">
          <a:xfrm>
            <a:off x="0" y="2743200"/>
            <a:ext cx="4343400" cy="2678113"/>
          </a:xfrm>
          <a:prstGeom prst="rect">
            <a:avLst/>
          </a:prstGeom>
          <a:solidFill>
            <a:srgbClr val="0000FF"/>
          </a:solidFill>
          <a:ln w="9525">
            <a:noFill/>
            <a:miter lim="800000"/>
            <a:headEnd/>
            <a:tailEnd/>
          </a:ln>
        </p:spPr>
        <p:txBody>
          <a:bodyPr>
            <a:spAutoFit/>
          </a:bodyPr>
          <a:lstStyle/>
          <a:p>
            <a:r>
              <a:rPr lang="vi-VN" sz="2400">
                <a:solidFill>
                  <a:schemeClr val="bg1"/>
                </a:solidFill>
              </a:rPr>
              <a:t>Một KNC (gọi là nam châm thử) được đặt tự do trên trục thẳng đứng, đang chỉ hướng Nam-Bắc. Đưa nó đến các vị trí khác nhau xung quanh dây dẫn có dòng điện hoặc xung quanh nam châm.</a:t>
            </a:r>
          </a:p>
        </p:txBody>
      </p:sp>
      <p:sp>
        <p:nvSpPr>
          <p:cNvPr id="122953" name="Text Box 73"/>
          <p:cNvSpPr txBox="1">
            <a:spLocks noChangeArrowheads="1"/>
          </p:cNvSpPr>
          <p:nvPr/>
        </p:nvSpPr>
        <p:spPr bwMode="auto">
          <a:xfrm>
            <a:off x="152400" y="6172200"/>
            <a:ext cx="6799263" cy="830263"/>
          </a:xfrm>
          <a:prstGeom prst="rect">
            <a:avLst/>
          </a:prstGeom>
          <a:solidFill>
            <a:srgbClr val="0000FF"/>
          </a:solidFill>
          <a:ln w="9525">
            <a:noFill/>
            <a:miter lim="800000"/>
            <a:headEnd/>
            <a:tailEnd/>
          </a:ln>
        </p:spPr>
        <p:txBody>
          <a:bodyPr>
            <a:spAutoFit/>
          </a:bodyPr>
          <a:lstStyle/>
          <a:p>
            <a:r>
              <a:rPr lang="pl-PL" sz="2400">
                <a:solidFill>
                  <a:schemeClr val="bg1"/>
                </a:solidFill>
              </a:rPr>
              <a:t>TLC2</a:t>
            </a:r>
            <a:r>
              <a:rPr lang="en-US" sz="2400">
                <a:solidFill>
                  <a:schemeClr val="bg1"/>
                </a:solidFill>
              </a:rPr>
              <a:t>: </a:t>
            </a:r>
            <a:r>
              <a:rPr lang="pl-PL" sz="2400">
                <a:solidFill>
                  <a:schemeClr val="bg1"/>
                </a:solidFill>
              </a:rPr>
              <a:t>Kim nam châm lệch khỏi hướng Nam - Bắc</a:t>
            </a:r>
          </a:p>
        </p:txBody>
      </p:sp>
      <p:grpSp>
        <p:nvGrpSpPr>
          <p:cNvPr id="122945" name="Group 65"/>
          <p:cNvGrpSpPr>
            <a:grpSpLocks/>
          </p:cNvGrpSpPr>
          <p:nvPr/>
        </p:nvGrpSpPr>
        <p:grpSpPr bwMode="auto">
          <a:xfrm>
            <a:off x="3886200" y="1371600"/>
            <a:ext cx="482600" cy="838200"/>
            <a:chOff x="2448" y="864"/>
            <a:chExt cx="304" cy="528"/>
          </a:xfrm>
        </p:grpSpPr>
        <p:sp>
          <p:nvSpPr>
            <p:cNvPr id="25635" name="Oval 46" descr="Woven mat"/>
            <p:cNvSpPr>
              <a:spLocks noChangeArrowheads="1"/>
            </p:cNvSpPr>
            <p:nvPr/>
          </p:nvSpPr>
          <p:spPr bwMode="auto">
            <a:xfrm>
              <a:off x="2448" y="1318"/>
              <a:ext cx="304" cy="74"/>
            </a:xfrm>
            <a:prstGeom prst="ellipse">
              <a:avLst/>
            </a:prstGeom>
            <a:blipFill dpi="0" rotWithShape="1">
              <a:blip r:embed="rId8"/>
              <a:srcRect/>
              <a:tile tx="0" ty="0" sx="100000" sy="100000" flip="none" algn="tl"/>
            </a:blipFill>
            <a:ln w="9525">
              <a:solidFill>
                <a:schemeClr val="tx1"/>
              </a:solidFill>
              <a:round/>
              <a:headEnd/>
              <a:tailEnd/>
            </a:ln>
          </p:spPr>
          <p:txBody>
            <a:bodyPr wrap="none" anchor="ctr"/>
            <a:lstStyle/>
            <a:p>
              <a:endParaRPr lang="en-US"/>
            </a:p>
          </p:txBody>
        </p:sp>
        <p:sp>
          <p:nvSpPr>
            <p:cNvPr id="25636" name="AutoShape 47"/>
            <p:cNvSpPr>
              <a:spLocks noChangeArrowheads="1"/>
            </p:cNvSpPr>
            <p:nvPr/>
          </p:nvSpPr>
          <p:spPr bwMode="auto">
            <a:xfrm>
              <a:off x="2592" y="864"/>
              <a:ext cx="23" cy="496"/>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grpSp>
      <p:grpSp>
        <p:nvGrpSpPr>
          <p:cNvPr id="122901" name="Group 21"/>
          <p:cNvGrpSpPr>
            <a:grpSpLocks/>
          </p:cNvGrpSpPr>
          <p:nvPr/>
        </p:nvGrpSpPr>
        <p:grpSpPr bwMode="auto">
          <a:xfrm rot="10800000">
            <a:off x="3657600" y="1219200"/>
            <a:ext cx="868363" cy="314325"/>
            <a:chOff x="2064" y="1872"/>
            <a:chExt cx="1152" cy="384"/>
          </a:xfrm>
        </p:grpSpPr>
        <p:sp>
          <p:nvSpPr>
            <p:cNvPr id="25633" name="AutoShape 22"/>
            <p:cNvSpPr>
              <a:spLocks noChangeArrowheads="1"/>
            </p:cNvSpPr>
            <p:nvPr/>
          </p:nvSpPr>
          <p:spPr bwMode="auto">
            <a:xfrm rot="-6021249">
              <a:off x="2208" y="1824"/>
              <a:ext cx="288" cy="576"/>
            </a:xfrm>
            <a:prstGeom prst="triangle">
              <a:avLst>
                <a:gd name="adj" fmla="val 45417"/>
              </a:avLst>
            </a:prstGeom>
            <a:solidFill>
              <a:srgbClr val="0DAD1C"/>
            </a:solidFill>
            <a:ln w="9525">
              <a:solidFill>
                <a:schemeClr val="tx1"/>
              </a:solidFill>
              <a:miter lim="800000"/>
              <a:headEnd/>
              <a:tailEnd/>
            </a:ln>
          </p:spPr>
          <p:txBody>
            <a:bodyPr wrap="none" anchor="ctr"/>
            <a:lstStyle/>
            <a:p>
              <a:endParaRPr lang="en-US"/>
            </a:p>
          </p:txBody>
        </p:sp>
        <p:sp>
          <p:nvSpPr>
            <p:cNvPr id="25634" name="AutoShape 23"/>
            <p:cNvSpPr>
              <a:spLocks noChangeArrowheads="1"/>
            </p:cNvSpPr>
            <p:nvPr/>
          </p:nvSpPr>
          <p:spPr bwMode="auto">
            <a:xfrm rot="4836187">
              <a:off x="2784" y="1728"/>
              <a:ext cx="288" cy="576"/>
            </a:xfrm>
            <a:prstGeom prst="triangle">
              <a:avLst>
                <a:gd name="adj" fmla="val 61806"/>
              </a:avLst>
            </a:prstGeom>
            <a:solidFill>
              <a:srgbClr val="CC0000"/>
            </a:solidFill>
            <a:ln w="9525">
              <a:solidFill>
                <a:schemeClr val="tx1"/>
              </a:solidFill>
              <a:miter lim="800000"/>
              <a:headEnd/>
              <a:tailEnd/>
            </a:ln>
          </p:spPr>
          <p:txBody>
            <a:bodyPr wrap="none" anchor="ctr"/>
            <a:lstStyle/>
            <a:p>
              <a:endParaRPr lang="en-US"/>
            </a:p>
          </p:txBody>
        </p:sp>
      </p:grpSp>
      <p:sp>
        <p:nvSpPr>
          <p:cNvPr id="2" name="TextBox 1"/>
          <p:cNvSpPr txBox="1">
            <a:spLocks noChangeArrowheads="1"/>
          </p:cNvSpPr>
          <p:nvPr/>
        </p:nvSpPr>
        <p:spPr bwMode="auto">
          <a:xfrm>
            <a:off x="1591133" y="1040678"/>
            <a:ext cx="1677988" cy="646113"/>
          </a:xfrm>
          <a:prstGeom prst="rect">
            <a:avLst/>
          </a:prstGeom>
          <a:solidFill>
            <a:schemeClr val="bg2"/>
          </a:solidFill>
          <a:ln w="9525">
            <a:noFill/>
            <a:miter lim="800000"/>
            <a:headEnd/>
            <a:tailEnd/>
          </a:ln>
        </p:spPr>
        <p:txBody>
          <a:bodyPr>
            <a:spAutoFit/>
          </a:bodyPr>
          <a:lstStyle/>
          <a:p>
            <a:r>
              <a:rPr lang="vi-VN"/>
              <a:t>Nam châm thử</a:t>
            </a:r>
          </a:p>
        </p:txBody>
      </p:sp>
      <p:sp>
        <p:nvSpPr>
          <p:cNvPr id="6" name="TextBox 5"/>
          <p:cNvSpPr txBox="1">
            <a:spLocks noChangeArrowheads="1"/>
          </p:cNvSpPr>
          <p:nvPr/>
        </p:nvSpPr>
        <p:spPr bwMode="auto">
          <a:xfrm>
            <a:off x="5029200" y="4038600"/>
            <a:ext cx="3886200" cy="2586038"/>
          </a:xfrm>
          <a:prstGeom prst="rect">
            <a:avLst/>
          </a:prstGeom>
          <a:noFill/>
          <a:ln w="9525">
            <a:noFill/>
            <a:miter lim="800000"/>
            <a:headEnd/>
            <a:tailEnd/>
          </a:ln>
        </p:spPr>
        <p:txBody>
          <a:bodyPr>
            <a:spAutoFit/>
          </a:bodyPr>
          <a:lstStyle/>
          <a:p>
            <a:r>
              <a:rPr lang="vi-VN" sz="2400"/>
              <a:t>Quan sát hiện tượng khi đưa kim nam châm xung quanh dây dẫn có dòng điện.</a:t>
            </a:r>
            <a:r>
              <a:rPr lang="vi-VN"/>
              <a:t> </a:t>
            </a:r>
          </a:p>
          <a:p>
            <a:r>
              <a:rPr lang="vi-VN" sz="2400">
                <a:solidFill>
                  <a:srgbClr val="FF0000"/>
                </a:solidFill>
              </a:rPr>
              <a:t>C2</a:t>
            </a:r>
            <a:r>
              <a:rPr lang="en-US" sz="2400">
                <a:solidFill>
                  <a:srgbClr val="FF0000"/>
                </a:solidFill>
              </a:rPr>
              <a:t>. </a:t>
            </a:r>
            <a:r>
              <a:rPr lang="vi-VN" sz="2400">
                <a:solidFill>
                  <a:srgbClr val="FF0000"/>
                </a:solidFill>
              </a:rPr>
              <a:t>Có hiện tượng gì xảy ra với kim nam châm?</a:t>
            </a:r>
          </a:p>
          <a:p>
            <a:endParaRPr lang="vi-V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886"/>
                                        </p:tgtEl>
                                        <p:attrNameLst>
                                          <p:attrName>style.visibility</p:attrName>
                                        </p:attrNameLst>
                                      </p:cBhvr>
                                      <p:to>
                                        <p:strVal val="visible"/>
                                      </p:to>
                                    </p:set>
                                    <p:animEffect transition="in" filter="box(in)">
                                      <p:cBhvr>
                                        <p:cTn id="7" dur="500"/>
                                        <p:tgtEl>
                                          <p:spTgt spid="12288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63" presetClass="path" presetSubtype="0" accel="50000" decel="50000" fill="hold" nodeType="clickEffect">
                                  <p:stCondLst>
                                    <p:cond delay="0"/>
                                  </p:stCondLst>
                                  <p:childTnLst>
                                    <p:animMotion origin="layout" path="M 0 0  L 0.25 0  E" pathEditMode="relative" ptsTypes="">
                                      <p:cBhvr>
                                        <p:cTn id="18" dur="2000" fill="hold"/>
                                        <p:tgtEl>
                                          <p:spTgt spid="122945"/>
                                        </p:tgtEl>
                                        <p:attrNameLst>
                                          <p:attrName>ppt_x</p:attrName>
                                          <p:attrName>ppt_y</p:attrName>
                                        </p:attrNameLst>
                                      </p:cBhvr>
                                    </p:animMotion>
                                  </p:childTnLst>
                                </p:cTn>
                              </p:par>
                              <p:par>
                                <p:cTn id="19" presetID="63" presetClass="path" presetSubtype="0" accel="50000" decel="50000" fill="hold" nodeType="withEffect">
                                  <p:stCondLst>
                                    <p:cond delay="0"/>
                                  </p:stCondLst>
                                  <p:childTnLst>
                                    <p:animMotion origin="layout" path="M 0 0  L 0.25 0  E" pathEditMode="relative" ptsTypes="">
                                      <p:cBhvr>
                                        <p:cTn id="20" dur="2000" fill="hold"/>
                                        <p:tgtEl>
                                          <p:spTgt spid="122901"/>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53" presetClass="exit" presetSubtype="32" fill="hold" grpId="0" nodeType="clickEffect">
                                  <p:stCondLst>
                                    <p:cond delay="0"/>
                                  </p:stCondLst>
                                  <p:childTnLst>
                                    <p:anim calcmode="lin" valueType="num">
                                      <p:cBhvr>
                                        <p:cTn id="24" dur="500"/>
                                        <p:tgtEl>
                                          <p:spTgt spid="2"/>
                                        </p:tgtEl>
                                        <p:attrNameLst>
                                          <p:attrName>ppt_w</p:attrName>
                                        </p:attrNameLst>
                                      </p:cBhvr>
                                      <p:tavLst>
                                        <p:tav tm="0">
                                          <p:val>
                                            <p:strVal val="ppt_w"/>
                                          </p:val>
                                        </p:tav>
                                        <p:tav tm="100000">
                                          <p:val>
                                            <p:fltVal val="0"/>
                                          </p:val>
                                        </p:tav>
                                      </p:tavLst>
                                    </p:anim>
                                    <p:anim calcmode="lin" valueType="num">
                                      <p:cBhvr>
                                        <p:cTn id="25" dur="500"/>
                                        <p:tgtEl>
                                          <p:spTgt spid="2"/>
                                        </p:tgtEl>
                                        <p:attrNameLst>
                                          <p:attrName>ppt_h</p:attrName>
                                        </p:attrNameLst>
                                      </p:cBhvr>
                                      <p:tavLst>
                                        <p:tav tm="0">
                                          <p:val>
                                            <p:strVal val="ppt_h"/>
                                          </p:val>
                                        </p:tav>
                                        <p:tav tm="100000">
                                          <p:val>
                                            <p:fltVal val="0"/>
                                          </p:val>
                                        </p:tav>
                                      </p:tavLst>
                                    </p:anim>
                                    <p:animEffect transition="out" filter="fade">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par>
                          <p:cTn id="28" fill="hold" nodeType="afterGroup">
                            <p:stCondLst>
                              <p:cond delay="500"/>
                            </p:stCondLst>
                            <p:childTnLst>
                              <p:par>
                                <p:cTn id="29" presetID="8" presetClass="emph" presetSubtype="0" fill="hold" nodeType="afterEffect">
                                  <p:stCondLst>
                                    <p:cond delay="0"/>
                                  </p:stCondLst>
                                  <p:childTnLst>
                                    <p:animRot by="1800000">
                                      <p:cBhvr>
                                        <p:cTn id="30" dur="2000" fill="hold"/>
                                        <p:tgtEl>
                                          <p:spTgt spid="122901"/>
                                        </p:tgtEl>
                                        <p:attrNameLst>
                                          <p:attrName>r</p:attrName>
                                        </p:attrNameLst>
                                      </p:cBhvr>
                                    </p:animRot>
                                  </p:childTnLst>
                                </p:cTn>
                              </p:par>
                            </p:childTnLst>
                          </p:cTn>
                        </p:par>
                      </p:childTnLst>
                    </p:cTn>
                  </p:par>
                  <p:par>
                    <p:cTn id="31" fill="hold" nodeType="clickPar">
                      <p:stCondLst>
                        <p:cond delay="indefinite"/>
                      </p:stCondLst>
                      <p:childTnLst>
                        <p:par>
                          <p:cTn id="32" fill="hold" nodeType="withGroup">
                            <p:stCondLst>
                              <p:cond delay="0"/>
                            </p:stCondLst>
                            <p:childTnLst>
                              <p:par>
                                <p:cTn id="33" presetID="49" presetClass="path" presetSubtype="0" accel="50000" decel="50000" fill="hold" nodeType="clickEffect">
                                  <p:stCondLst>
                                    <p:cond delay="0"/>
                                  </p:stCondLst>
                                  <p:childTnLst>
                                    <p:animMotion origin="layout" path="M 1.11111E-6 4.34783E-7 L 0.33194 -0.08326 " pathEditMode="relative" rAng="0" ptsTypes="AA">
                                      <p:cBhvr>
                                        <p:cTn id="34" dur="2000" fill="hold"/>
                                        <p:tgtEl>
                                          <p:spTgt spid="122945"/>
                                        </p:tgtEl>
                                        <p:attrNameLst>
                                          <p:attrName>ppt_x</p:attrName>
                                          <p:attrName>ppt_y</p:attrName>
                                        </p:attrNameLst>
                                      </p:cBhvr>
                                      <p:rCtr x="16597" y="-4163"/>
                                    </p:animMotion>
                                  </p:childTnLst>
                                </p:cTn>
                              </p:par>
                              <p:par>
                                <p:cTn id="35" presetID="49" presetClass="path" presetSubtype="0" accel="50000" decel="50000" fill="hold" nodeType="withEffect">
                                  <p:stCondLst>
                                    <p:cond delay="0"/>
                                  </p:stCondLst>
                                  <p:childTnLst>
                                    <p:animMotion origin="layout" path="M 4.16667E-6 1.21184E-6 L 0.33593 -0.0895 " pathEditMode="relative" rAng="0" ptsTypes="AA">
                                      <p:cBhvr>
                                        <p:cTn id="36" dur="2000" fill="hold"/>
                                        <p:tgtEl>
                                          <p:spTgt spid="122901"/>
                                        </p:tgtEl>
                                        <p:attrNameLst>
                                          <p:attrName>ppt_x</p:attrName>
                                          <p:attrName>ppt_y</p:attrName>
                                        </p:attrNameLst>
                                      </p:cBhvr>
                                      <p:rCtr x="16788" y="-4487"/>
                                    </p:animMotion>
                                  </p:childTnLst>
                                </p:cTn>
                              </p:par>
                            </p:childTnLst>
                          </p:cTn>
                        </p:par>
                        <p:par>
                          <p:cTn id="37" fill="hold" nodeType="afterGroup">
                            <p:stCondLst>
                              <p:cond delay="2000"/>
                            </p:stCondLst>
                            <p:childTnLst>
                              <p:par>
                                <p:cTn id="38" presetID="8" presetClass="emph" presetSubtype="0" fill="hold" nodeType="afterEffect">
                                  <p:stCondLst>
                                    <p:cond delay="0"/>
                                  </p:stCondLst>
                                  <p:childTnLst>
                                    <p:animRot by="1800000">
                                      <p:cBhvr>
                                        <p:cTn id="39" dur="2000" fill="hold"/>
                                        <p:tgtEl>
                                          <p:spTgt spid="122901"/>
                                        </p:tgtEl>
                                        <p:attrNameLst>
                                          <p:attrName>r</p:attrName>
                                        </p:attrNameLst>
                                      </p:cBhvr>
                                    </p:animRot>
                                  </p:childTnLst>
                                </p:cTn>
                              </p:par>
                            </p:childTnLst>
                          </p:cTn>
                        </p:par>
                        <p:par>
                          <p:cTn id="40" fill="hold" nodeType="afterGroup">
                            <p:stCondLst>
                              <p:cond delay="4000"/>
                            </p:stCondLst>
                            <p:childTnLst>
                              <p:par>
                                <p:cTn id="41" presetID="8" presetClass="emph" presetSubtype="0" fill="hold" nodeType="afterEffect">
                                  <p:stCondLst>
                                    <p:cond delay="0"/>
                                  </p:stCondLst>
                                  <p:childTnLst>
                                    <p:animRot by="-1800000">
                                      <p:cBhvr>
                                        <p:cTn id="42" dur="2000" fill="hold"/>
                                        <p:tgtEl>
                                          <p:spTgt spid="122901"/>
                                        </p:tgtEl>
                                        <p:attrNameLst>
                                          <p:attrName>r</p:attrName>
                                        </p:attrNameLst>
                                      </p:cBhvr>
                                    </p:animRo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2953"/>
                                        </p:tgtEl>
                                        <p:attrNameLst>
                                          <p:attrName>style.visibility</p:attrName>
                                        </p:attrNameLst>
                                      </p:cBhvr>
                                      <p:to>
                                        <p:strVal val="visible"/>
                                      </p:to>
                                    </p:set>
                                    <p:animEffect transition="in" filter="box(in)">
                                      <p:cBhvr>
                                        <p:cTn id="47" dur="500"/>
                                        <p:tgtEl>
                                          <p:spTgt spid="122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6" grpId="0" animBg="1"/>
      <p:bldP spid="122953" grpId="0" animBg="1"/>
      <p:bldP spid="2"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CEA7151F-90F7-4296-941F-E05C3FEEC0F0}" type="slidenum">
              <a:rPr lang="en-US">
                <a:latin typeface="Arial" pitchFamily="34" charset="0"/>
                <a:cs typeface="Arial" pitchFamily="34" charset="0"/>
              </a:rPr>
              <a:pPr>
                <a:defRPr/>
              </a:pPr>
              <a:t>9</a:t>
            </a:fld>
            <a:endParaRPr lang="en-US">
              <a:latin typeface="Arial" pitchFamily="34" charset="0"/>
              <a:cs typeface="Arial" pitchFamily="34" charset="0"/>
            </a:endParaRPr>
          </a:p>
        </p:txBody>
      </p:sp>
      <p:sp>
        <p:nvSpPr>
          <p:cNvPr id="7" name="TextBox 6"/>
          <p:cNvSpPr txBox="1">
            <a:spLocks noChangeArrowheads="1"/>
          </p:cNvSpPr>
          <p:nvPr/>
        </p:nvSpPr>
        <p:spPr bwMode="auto">
          <a:xfrm>
            <a:off x="381000" y="795338"/>
            <a:ext cx="8458200" cy="3508375"/>
          </a:xfrm>
          <a:prstGeom prst="rect">
            <a:avLst/>
          </a:prstGeom>
          <a:noFill/>
          <a:ln w="9525">
            <a:noFill/>
            <a:miter lim="800000"/>
            <a:headEnd/>
            <a:tailEnd/>
          </a:ln>
        </p:spPr>
        <p:txBody>
          <a:bodyPr>
            <a:spAutoFit/>
          </a:bodyPr>
          <a:lstStyle/>
          <a:p>
            <a:r>
              <a:rPr lang="en-US" sz="2800" b="1">
                <a:solidFill>
                  <a:srgbClr val="C00000"/>
                </a:solidFill>
              </a:rPr>
              <a:t>Làm thí nghiệm đưa kim nam châm đến các vị trí khác nhau xung quanh thanh nam châm. </a:t>
            </a:r>
          </a:p>
          <a:p>
            <a:r>
              <a:rPr lang="en-US" sz="2800" b="1">
                <a:solidFill>
                  <a:srgbClr val="3333CC"/>
                </a:solidFill>
              </a:rPr>
              <a:t>C2. Có hiện tượng gì xảy ra với kim nam châm?</a:t>
            </a:r>
          </a:p>
          <a:p>
            <a:r>
              <a:rPr lang="en-US" sz="2800" b="1">
                <a:solidFill>
                  <a:srgbClr val="3333CC"/>
                </a:solidFill>
              </a:rPr>
              <a:t>C3. Ở mỗi vị trí sau khi kim nam châm đã đứng yên, xoay cho nó lệch khỏi hướng vừa xác định, buông tay. Nhận xét hướng của kim nam châm sau khi đã trở lại vị trí cân bằng?</a:t>
            </a:r>
            <a:endParaRPr lang="vi-VN" sz="2800" b="1">
              <a:solidFill>
                <a:srgbClr val="3333CC"/>
              </a:solidFill>
            </a:endParaRPr>
          </a:p>
          <a:p>
            <a:endParaRPr lang="vi-VN" sz="2800" b="1">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0&quot;/&gt;&lt;/object&gt;&lt;object type=&quot;3&quot; unique_id=&quot;10005&quot;&gt;&lt;property id=&quot;20148&quot; value=&quot;5&quot;/&gt;&lt;property id=&quot;20300&quot; value=&quot;Slide 2&quot;/&gt;&lt;property id=&quot;20307&quot; value=&quot;268&quot;/&gt;&lt;/object&gt;&lt;object type=&quot;3&quot; unique_id=&quot;10007&quot;&gt;&lt;property id=&quot;20148&quot; value=&quot;5&quot;/&gt;&lt;property id=&quot;20300&quot; value=&quot;Slide 4&quot;/&gt;&lt;property id=&quot;20307&quot; value=&quot;267&quot;/&gt;&lt;/object&gt;&lt;object type=&quot;3&quot; unique_id=&quot;10009&quot;&gt;&lt;property id=&quot;20148&quot; value=&quot;5&quot;/&gt;&lt;property id=&quot;20300&quot; value=&quot;Slide 5&quot;/&gt;&lt;property id=&quot;20307&quot; value=&quot;259&quot;/&gt;&lt;/object&gt;&lt;object type=&quot;3&quot; unique_id=&quot;10010&quot;&gt;&lt;property id=&quot;20148&quot; value=&quot;5&quot;/&gt;&lt;property id=&quot;20300&quot; value=&quot;Slide 6 - &amp;quot;I./ LỰC TỪ:&amp;quot;&quot;/&gt;&lt;property id=&quot;20307&quot; value=&quot;279&quot;/&gt;&lt;/object&gt;&lt;object type=&quot;3&quot; unique_id=&quot;10011&quot;&gt;&lt;property id=&quot;20148&quot; value=&quot;5&quot;/&gt;&lt;property id=&quot;20300&quot; value=&quot;Slide 7&quot;/&gt;&lt;property id=&quot;20307&quot; value=&quot;272&quot;/&gt;&lt;/object&gt;&lt;object type=&quot;3&quot; unique_id=&quot;10012&quot;&gt;&lt;property id=&quot;20148&quot; value=&quot;5&quot;/&gt;&lt;property id=&quot;20300&quot; value=&quot;Slide 9&quot;/&gt;&lt;property id=&quot;20307&quot; value=&quot;266&quot;/&gt;&lt;/object&gt;&lt;object type=&quot;3&quot; unique_id=&quot;10013&quot;&gt;&lt;property id=&quot;20148&quot; value=&quot;5&quot;/&gt;&lt;property id=&quot;20300&quot; value=&quot;Slide 11 - &amp;quot;I./ LỰC TỪ:&amp;#x0D;&amp;#x0A;II./ TỪ TRƯỜNG:&amp;quot;&quot;/&gt;&lt;property id=&quot;20307&quot; value=&quot;261&quot;/&gt;&lt;/object&gt;&lt;object type=&quot;3&quot; unique_id=&quot;10014&quot;&gt;&lt;property id=&quot;20148&quot; value=&quot;5&quot;/&gt;&lt;property id=&quot;20300&quot; value=&quot;Slide 16&quot;/&gt;&lt;property id=&quot;20307&quot; value=&quot;263&quot;/&gt;&lt;/object&gt;&lt;object type=&quot;3&quot; unique_id=&quot;10016&quot;&gt;&lt;property id=&quot;20148&quot; value=&quot;5&quot;/&gt;&lt;property id=&quot;20300&quot; value=&quot;Slide 19&quot;/&gt;&lt;property id=&quot;20307&quot; value=&quot;271&quot;/&gt;&lt;/object&gt;&lt;object type=&quot;3&quot; unique_id=&quot;10018&quot;&gt;&lt;property id=&quot;20148&quot; value=&quot;5&quot;/&gt;&lt;property id=&quot;20300&quot; value=&quot;Slide 23&quot;/&gt;&lt;property id=&quot;20307&quot; value=&quot;274&quot;/&gt;&lt;/object&gt;&lt;object type=&quot;3&quot; unique_id=&quot;10019&quot;&gt;&lt;property id=&quot;20148&quot; value=&quot;5&quot;/&gt;&lt;property id=&quot;20300&quot; value=&quot;Slide 24&quot;/&gt;&lt;property id=&quot;20307&quot; value=&quot;282&quot;/&gt;&lt;/object&gt;&lt;object type=&quot;3&quot; unique_id=&quot;10020&quot;&gt;&lt;property id=&quot;20148&quot; value=&quot;5&quot;/&gt;&lt;property id=&quot;20300&quot; value=&quot;Slide 26&quot;/&gt;&lt;property id=&quot;20307&quot; value=&quot;276&quot;/&gt;&lt;/object&gt;&lt;object type=&quot;3&quot; unique_id=&quot;10021&quot;&gt;&lt;property id=&quot;20148&quot; value=&quot;5&quot;/&gt;&lt;property id=&quot;20300&quot; value=&quot;Slide 27&quot;/&gt;&lt;property id=&quot;20307&quot; value=&quot;277&quot;/&gt;&lt;/object&gt;&lt;object type=&quot;3&quot; unique_id=&quot;10208&quot;&gt;&lt;property id=&quot;20148&quot; value=&quot;5&quot;/&gt;&lt;property id=&quot;20300&quot; value=&quot;Slide 8&quot;/&gt;&lt;property id=&quot;20307&quot; value=&quot;283&quot;/&gt;&lt;/object&gt;&lt;object type=&quot;3&quot; unique_id=&quot;10437&quot;&gt;&lt;property id=&quot;20148&quot; value=&quot;5&quot;/&gt;&lt;property id=&quot;20300&quot; value=&quot;Slide 10&quot;/&gt;&lt;property id=&quot;20307&quot; value=&quot;284&quot;/&gt;&lt;/object&gt;&lt;object type=&quot;3&quot; unique_id=&quot;10439&quot;&gt;&lt;property id=&quot;20148&quot; value=&quot;5&quot;/&gt;&lt;property id=&quot;20300&quot; value=&quot;Slide 12&quot;/&gt;&lt;property id=&quot;20307&quot; value=&quot;286&quot;/&gt;&lt;/object&gt;&lt;object type=&quot;3&quot; unique_id=&quot;10440&quot;&gt;&lt;property id=&quot;20148&quot; value=&quot;5&quot;/&gt;&lt;property id=&quot;20300&quot; value=&quot;Slide 13&quot;/&gt;&lt;property id=&quot;20307&quot; value=&quot;287&quot;/&gt;&lt;/object&gt;&lt;object type=&quot;3&quot; unique_id=&quot;10441&quot;&gt;&lt;property id=&quot;20148&quot; value=&quot;5&quot;/&gt;&lt;property id=&quot;20300&quot; value=&quot;Slide 14&quot;/&gt;&lt;property id=&quot;20307&quot; value=&quot;288&quot;/&gt;&lt;/object&gt;&lt;object type=&quot;3&quot; unique_id=&quot;10442&quot;&gt;&lt;property id=&quot;20148&quot; value=&quot;5&quot;/&gt;&lt;property id=&quot;20300&quot; value=&quot;Slide 15&quot;/&gt;&lt;property id=&quot;20307&quot; value=&quot;289&quot;/&gt;&lt;/object&gt;&lt;object type=&quot;3&quot; unique_id=&quot;10443&quot;&gt;&lt;property id=&quot;20148&quot; value=&quot;5&quot;/&gt;&lt;property id=&quot;20300&quot; value=&quot;Slide 25&quot;/&gt;&lt;property id=&quot;20307&quot; value=&quot;291&quot;/&gt;&lt;/object&gt;&lt;object type=&quot;3&quot; unique_id=&quot;10548&quot;&gt;&lt;property id=&quot;20148&quot; value=&quot;5&quot;/&gt;&lt;property id=&quot;20300&quot; value=&quot;Slide 17&quot;/&gt;&lt;property id=&quot;20307&quot; value=&quot;292&quot;/&gt;&lt;/object&gt;&lt;object type=&quot;3&quot; unique_id=&quot;10549&quot;&gt;&lt;property id=&quot;20148&quot; value=&quot;5&quot;/&gt;&lt;property id=&quot;20300&quot; value=&quot;Slide 18&quot;/&gt;&lt;property id=&quot;20307&quot; value=&quot;293&quot;/&gt;&lt;/object&gt;&lt;object type=&quot;3&quot; unique_id=&quot;11450&quot;&gt;&lt;property id=&quot;20148&quot; value=&quot;5&quot;/&gt;&lt;property id=&quot;20300&quot; value=&quot;Slide 3&quot;/&gt;&lt;property id=&quot;20307&quot; value=&quot;294&quot;/&gt;&lt;/object&gt;&lt;object type=&quot;3&quot; unique_id=&quot;11451&quot;&gt;&lt;property id=&quot;20148&quot; value=&quot;5&quot;/&gt;&lt;property id=&quot;20300&quot; value=&quot;Slide 20&quot;/&gt;&lt;property id=&quot;20307&quot; value=&quot;295&quot;/&gt;&lt;/object&gt;&lt;object type=&quot;3&quot; unique_id=&quot;11452&quot;&gt;&lt;property id=&quot;20148&quot; value=&quot;5&quot;/&gt;&lt;property id=&quot;20300&quot; value=&quot;Slide 21&quot;/&gt;&lt;property id=&quot;20307&quot; value=&quot;296&quot;/&gt;&lt;/object&gt;&lt;object type=&quot;3&quot; unique_id=&quot;11453&quot;&gt;&lt;property id=&quot;20148&quot; value=&quot;5&quot;/&gt;&lt;property id=&quot;20300&quot; value=&quot;Slide 22&quot;/&gt;&lt;property id=&quot;20307&quot; value=&quot;29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1749</TotalTime>
  <Words>750</Words>
  <Application>Microsoft Office PowerPoint</Application>
  <PresentationFormat>On-screen Show (4:3)</PresentationFormat>
  <Paragraphs>59</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Flow</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cp:lastModifiedBy>
  <cp:revision>207</cp:revision>
  <dcterms:created xsi:type="dcterms:W3CDTF">2010-10-31T12:24:40Z</dcterms:created>
  <dcterms:modified xsi:type="dcterms:W3CDTF">2021-12-02T14:32:22Z</dcterms:modified>
</cp:coreProperties>
</file>