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71" r:id="rId3"/>
    <p:sldId id="272" r:id="rId4"/>
    <p:sldId id="273" r:id="rId5"/>
    <p:sldId id="274" r:id="rId6"/>
    <p:sldId id="275" r:id="rId7"/>
    <p:sldId id="260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1" r:id="rId16"/>
    <p:sldId id="283" r:id="rId17"/>
    <p:sldId id="284" r:id="rId18"/>
    <p:sldId id="264" r:id="rId19"/>
    <p:sldId id="285" r:id="rId20"/>
    <p:sldId id="286" r:id="rId21"/>
    <p:sldId id="287" r:id="rId22"/>
    <p:sldId id="288" r:id="rId23"/>
    <p:sldId id="289" r:id="rId24"/>
    <p:sldId id="265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1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B0417-D33A-4074-A4FE-3A0033335618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1E0E-F2CD-4BFE-AABD-0F1E50A4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FBE692-250D-41C2-90E5-311EF39B93A4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Bài 16: Cơ năng (3)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9DCB10-9389-4AE4-A79B-62AD9C600E8A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Bài 16: Cơ năng (3)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072E17-8E6A-4DA0-B5E7-ED538BADC8B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DBEDF-1F82-4434-82A6-D783128077C0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A4888-1D2A-4A01-BA22-824264B5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ng\nhac.mp3" TargetMode="Externa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oc tap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0772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 22-Bài 16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CƠ NĂNG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66888" y="2061634"/>
            <a:ext cx="1905000" cy="1699684"/>
            <a:chOff x="2364" y="1353"/>
            <a:chExt cx="1332" cy="121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67" y="1353"/>
              <a:ext cx="1329" cy="1215"/>
              <a:chOff x="2367" y="1353"/>
              <a:chExt cx="1329" cy="1215"/>
            </a:xfrm>
          </p:grpSpPr>
          <p:sp>
            <p:nvSpPr>
              <p:cNvPr id="15398" name="AutoShape 5" descr="Medium wood"/>
              <p:cNvSpPr>
                <a:spLocks noChangeArrowheads="1"/>
              </p:cNvSpPr>
              <p:nvPr/>
            </p:nvSpPr>
            <p:spPr bwMode="auto">
              <a:xfrm rot="20261118" flipH="1">
                <a:off x="2510" y="2272"/>
                <a:ext cx="1135" cy="296"/>
              </a:xfrm>
              <a:prstGeom prst="parallelogram">
                <a:avLst>
                  <a:gd name="adj" fmla="val 81198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scene3d>
                <a:camera prst="legacyPerspectiveFront">
                  <a:rot lat="18900000" lon="20999997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66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vi-VN"/>
              </a:p>
            </p:txBody>
          </p:sp>
          <p:sp>
            <p:nvSpPr>
              <p:cNvPr id="15399" name="Oval 6"/>
              <p:cNvSpPr>
                <a:spLocks noChangeArrowheads="1"/>
              </p:cNvSpPr>
              <p:nvPr/>
            </p:nvSpPr>
            <p:spPr bwMode="auto">
              <a:xfrm rot="-753851">
                <a:off x="2367" y="1353"/>
                <a:ext cx="1329" cy="111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7D5E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vi-VN"/>
              </a:p>
            </p:txBody>
          </p:sp>
          <p:sp>
            <p:nvSpPr>
              <p:cNvPr id="15400" name="Oval 7"/>
              <p:cNvSpPr>
                <a:spLocks noChangeArrowheads="1"/>
              </p:cNvSpPr>
              <p:nvPr/>
            </p:nvSpPr>
            <p:spPr bwMode="auto">
              <a:xfrm>
                <a:off x="3000" y="238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5397" name="Oval 8"/>
            <p:cNvSpPr>
              <a:spLocks noChangeArrowheads="1"/>
            </p:cNvSpPr>
            <p:nvPr/>
          </p:nvSpPr>
          <p:spPr bwMode="auto">
            <a:xfrm rot="-753851">
              <a:off x="2364" y="1356"/>
              <a:ext cx="1329" cy="1119"/>
            </a:xfrm>
            <a:prstGeom prst="ellips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0" y="4851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85800" y="50546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>
            <a:off x="5943600" y="2743200"/>
            <a:ext cx="457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572251" y="1981201"/>
            <a:ext cx="1871663" cy="1638300"/>
            <a:chOff x="3360" y="1224"/>
            <a:chExt cx="1200" cy="1071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360" y="1224"/>
              <a:ext cx="1200" cy="1071"/>
              <a:chOff x="2364" y="1353"/>
              <a:chExt cx="1332" cy="1215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2367" y="1353"/>
                <a:ext cx="1329" cy="1215"/>
                <a:chOff x="2367" y="1353"/>
                <a:chExt cx="1329" cy="1215"/>
              </a:xfrm>
            </p:grpSpPr>
            <p:sp>
              <p:nvSpPr>
                <p:cNvPr id="15393" name="AutoShape 15" descr="Medium wood"/>
                <p:cNvSpPr>
                  <a:spLocks noChangeArrowheads="1"/>
                </p:cNvSpPr>
                <p:nvPr/>
              </p:nvSpPr>
              <p:spPr bwMode="auto">
                <a:xfrm rot="20261118" flipH="1">
                  <a:off x="2510" y="2272"/>
                  <a:ext cx="1135" cy="296"/>
                </a:xfrm>
                <a:prstGeom prst="parallelogram">
                  <a:avLst>
                    <a:gd name="adj" fmla="val 81198"/>
                  </a:avLst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18900000" lon="20999997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663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vi-VN"/>
                </a:p>
              </p:txBody>
            </p:sp>
            <p:sp>
              <p:nvSpPr>
                <p:cNvPr id="15394" name="Oval 16"/>
                <p:cNvSpPr>
                  <a:spLocks noChangeArrowheads="1"/>
                </p:cNvSpPr>
                <p:nvPr/>
              </p:nvSpPr>
              <p:spPr bwMode="auto">
                <a:xfrm rot="-753851">
                  <a:off x="2367" y="1353"/>
                  <a:ext cx="1329" cy="111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7D5E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vi-VN"/>
                </a:p>
              </p:txBody>
            </p:sp>
            <p:sp>
              <p:nvSpPr>
                <p:cNvPr id="15395" name="Oval 17"/>
                <p:cNvSpPr>
                  <a:spLocks noChangeArrowheads="1"/>
                </p:cNvSpPr>
                <p:nvPr/>
              </p:nvSpPr>
              <p:spPr bwMode="auto">
                <a:xfrm>
                  <a:off x="3000" y="2388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5392" name="Oval 18"/>
              <p:cNvSpPr>
                <a:spLocks noChangeArrowheads="1"/>
              </p:cNvSpPr>
              <p:nvPr/>
            </p:nvSpPr>
            <p:spPr bwMode="auto">
              <a:xfrm rot="-753851">
                <a:off x="2364" y="1356"/>
                <a:ext cx="1329" cy="1119"/>
              </a:xfrm>
              <a:prstGeom prst="ellips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5390" name="Line 19"/>
            <p:cNvSpPr>
              <a:spLocks noChangeShapeType="1"/>
            </p:cNvSpPr>
            <p:nvPr/>
          </p:nvSpPr>
          <p:spPr bwMode="auto">
            <a:xfrm flipV="1">
              <a:off x="3984" y="1230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629400" y="2438401"/>
            <a:ext cx="1981200" cy="1189567"/>
            <a:chOff x="4212" y="1536"/>
            <a:chExt cx="1248" cy="749"/>
          </a:xfrm>
        </p:grpSpPr>
        <p:sp>
          <p:nvSpPr>
            <p:cNvPr id="15384" name="AutoShape 21" descr="Medium wood"/>
            <p:cNvSpPr>
              <a:spLocks noChangeArrowheads="1"/>
            </p:cNvSpPr>
            <p:nvPr/>
          </p:nvSpPr>
          <p:spPr bwMode="auto">
            <a:xfrm rot="20261118" flipH="1">
              <a:off x="4311" y="2028"/>
              <a:ext cx="984" cy="257"/>
            </a:xfrm>
            <a:prstGeom prst="parallelogram">
              <a:avLst>
                <a:gd name="adj" fmla="val 81078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PerspectiveFront">
                <a:rot lat="18900000" lon="20999997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15385" name="Oval 22"/>
            <p:cNvSpPr>
              <a:spLocks noChangeArrowheads="1"/>
            </p:cNvSpPr>
            <p:nvPr/>
          </p:nvSpPr>
          <p:spPr bwMode="auto">
            <a:xfrm rot="-650296">
              <a:off x="4212" y="1536"/>
              <a:ext cx="1248" cy="6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7D5E7"/>
              </a:extrusionClr>
            </a:sp3d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15386" name="Line 23"/>
            <p:cNvSpPr>
              <a:spLocks noChangeShapeType="1"/>
            </p:cNvSpPr>
            <p:nvPr/>
          </p:nvSpPr>
          <p:spPr bwMode="auto">
            <a:xfrm>
              <a:off x="4789" y="1541"/>
              <a:ext cx="0" cy="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Oval 24"/>
            <p:cNvSpPr>
              <a:spLocks noChangeArrowheads="1"/>
            </p:cNvSpPr>
            <p:nvPr/>
          </p:nvSpPr>
          <p:spPr bwMode="auto">
            <a:xfrm>
              <a:off x="4717" y="2117"/>
              <a:ext cx="144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88" name="Oval 25"/>
            <p:cNvSpPr>
              <a:spLocks noChangeArrowheads="1"/>
            </p:cNvSpPr>
            <p:nvPr/>
          </p:nvSpPr>
          <p:spPr bwMode="auto">
            <a:xfrm rot="-650296">
              <a:off x="4212" y="1541"/>
              <a:ext cx="1248" cy="677"/>
            </a:xfrm>
            <a:prstGeom prst="ellips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554788" y="1947334"/>
            <a:ext cx="1905000" cy="1869017"/>
            <a:chOff x="1152" y="1200"/>
            <a:chExt cx="1200" cy="1177"/>
          </a:xfrm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152" y="1200"/>
              <a:ext cx="1200" cy="1071"/>
              <a:chOff x="2364" y="1353"/>
              <a:chExt cx="1332" cy="1215"/>
            </a:xfrm>
          </p:grpSpPr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2367" y="1353"/>
                <a:ext cx="1329" cy="1215"/>
                <a:chOff x="2367" y="1353"/>
                <a:chExt cx="1329" cy="1215"/>
              </a:xfrm>
            </p:grpSpPr>
            <p:sp>
              <p:nvSpPr>
                <p:cNvPr id="15381" name="AutoShape 29" descr="Medium wood"/>
                <p:cNvSpPr>
                  <a:spLocks noChangeArrowheads="1"/>
                </p:cNvSpPr>
                <p:nvPr/>
              </p:nvSpPr>
              <p:spPr bwMode="auto">
                <a:xfrm rot="20261118" flipH="1">
                  <a:off x="2510" y="2272"/>
                  <a:ext cx="1135" cy="296"/>
                </a:xfrm>
                <a:prstGeom prst="parallelogram">
                  <a:avLst>
                    <a:gd name="adj" fmla="val 81198"/>
                  </a:avLst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18900000" lon="20999997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663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vi-VN"/>
                </a:p>
              </p:txBody>
            </p:sp>
            <p:sp>
              <p:nvSpPr>
                <p:cNvPr id="15382" name="Oval 30"/>
                <p:cNvSpPr>
                  <a:spLocks noChangeArrowheads="1"/>
                </p:cNvSpPr>
                <p:nvPr/>
              </p:nvSpPr>
              <p:spPr bwMode="auto">
                <a:xfrm rot="-753851">
                  <a:off x="2367" y="1353"/>
                  <a:ext cx="1329" cy="111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7D5E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vi-VN"/>
                </a:p>
              </p:txBody>
            </p:sp>
            <p:sp>
              <p:nvSpPr>
                <p:cNvPr id="15383" name="Oval 31"/>
                <p:cNvSpPr>
                  <a:spLocks noChangeArrowheads="1"/>
                </p:cNvSpPr>
                <p:nvPr/>
              </p:nvSpPr>
              <p:spPr bwMode="auto">
                <a:xfrm>
                  <a:off x="3000" y="2388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5380" name="Oval 32"/>
              <p:cNvSpPr>
                <a:spLocks noChangeArrowheads="1"/>
              </p:cNvSpPr>
              <p:nvPr/>
            </p:nvSpPr>
            <p:spPr bwMode="auto">
              <a:xfrm rot="-753851">
                <a:off x="2364" y="1356"/>
                <a:ext cx="1329" cy="1119"/>
              </a:xfrm>
              <a:prstGeom prst="ellips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5377" name="Freeform 33"/>
            <p:cNvSpPr>
              <a:spLocks noChangeArrowheads="1"/>
            </p:cNvSpPr>
            <p:nvPr/>
          </p:nvSpPr>
          <p:spPr bwMode="auto">
            <a:xfrm>
              <a:off x="1691" y="1216"/>
              <a:ext cx="165" cy="238"/>
            </a:xfrm>
            <a:custGeom>
              <a:avLst/>
              <a:gdLst>
                <a:gd name="T0" fmla="*/ 0 w 165"/>
                <a:gd name="T1" fmla="*/ 0 h 238"/>
                <a:gd name="T2" fmla="*/ 19 w 165"/>
                <a:gd name="T3" fmla="*/ 73 h 238"/>
                <a:gd name="T4" fmla="*/ 119 w 165"/>
                <a:gd name="T5" fmla="*/ 101 h 238"/>
                <a:gd name="T6" fmla="*/ 165 w 165"/>
                <a:gd name="T7" fmla="*/ 238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38"/>
                <a:gd name="T14" fmla="*/ 165 w 165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38">
                  <a:moveTo>
                    <a:pt x="0" y="0"/>
                  </a:moveTo>
                  <a:cubicBezTo>
                    <a:pt x="9" y="24"/>
                    <a:pt x="5" y="52"/>
                    <a:pt x="19" y="73"/>
                  </a:cubicBezTo>
                  <a:cubicBezTo>
                    <a:pt x="24" y="81"/>
                    <a:pt x="101" y="94"/>
                    <a:pt x="119" y="101"/>
                  </a:cubicBezTo>
                  <a:cubicBezTo>
                    <a:pt x="133" y="156"/>
                    <a:pt x="123" y="196"/>
                    <a:pt x="165" y="23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5378" name="Freeform 34"/>
            <p:cNvSpPr>
              <a:spLocks noChangeArrowheads="1"/>
            </p:cNvSpPr>
            <p:nvPr/>
          </p:nvSpPr>
          <p:spPr bwMode="auto">
            <a:xfrm>
              <a:off x="1792" y="2030"/>
              <a:ext cx="332" cy="347"/>
            </a:xfrm>
            <a:custGeom>
              <a:avLst/>
              <a:gdLst>
                <a:gd name="T0" fmla="*/ 0 w 332"/>
                <a:gd name="T1" fmla="*/ 82 h 347"/>
                <a:gd name="T2" fmla="*/ 64 w 332"/>
                <a:gd name="T3" fmla="*/ 0 h 347"/>
                <a:gd name="T4" fmla="*/ 210 w 332"/>
                <a:gd name="T5" fmla="*/ 109 h 347"/>
                <a:gd name="T6" fmla="*/ 219 w 332"/>
                <a:gd name="T7" fmla="*/ 192 h 347"/>
                <a:gd name="T8" fmla="*/ 311 w 332"/>
                <a:gd name="T9" fmla="*/ 265 h 347"/>
                <a:gd name="T10" fmla="*/ 329 w 332"/>
                <a:gd name="T11" fmla="*/ 347 h 3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347"/>
                <a:gd name="T20" fmla="*/ 332 w 332"/>
                <a:gd name="T21" fmla="*/ 347 h 3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347">
                  <a:moveTo>
                    <a:pt x="0" y="82"/>
                  </a:moveTo>
                  <a:cubicBezTo>
                    <a:pt x="12" y="23"/>
                    <a:pt x="5" y="14"/>
                    <a:pt x="64" y="0"/>
                  </a:cubicBezTo>
                  <a:cubicBezTo>
                    <a:pt x="144" y="11"/>
                    <a:pt x="184" y="31"/>
                    <a:pt x="210" y="109"/>
                  </a:cubicBezTo>
                  <a:cubicBezTo>
                    <a:pt x="213" y="137"/>
                    <a:pt x="208" y="166"/>
                    <a:pt x="219" y="192"/>
                  </a:cubicBezTo>
                  <a:cubicBezTo>
                    <a:pt x="233" y="225"/>
                    <a:pt x="277" y="254"/>
                    <a:pt x="311" y="265"/>
                  </a:cubicBezTo>
                  <a:cubicBezTo>
                    <a:pt x="332" y="329"/>
                    <a:pt x="329" y="301"/>
                    <a:pt x="329" y="34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7315200" y="2590800"/>
            <a:ext cx="1462088" cy="567267"/>
            <a:chOff x="1392" y="2043"/>
            <a:chExt cx="921" cy="357"/>
          </a:xfrm>
        </p:grpSpPr>
        <p:sp>
          <p:nvSpPr>
            <p:cNvPr id="15373" name="AutoShape 36" descr="Oak"/>
            <p:cNvSpPr>
              <a:spLocks noChangeArrowheads="1"/>
            </p:cNvSpPr>
            <p:nvPr/>
          </p:nvSpPr>
          <p:spPr bwMode="auto">
            <a:xfrm rot="-1586764">
              <a:off x="1547" y="2175"/>
              <a:ext cx="766" cy="31"/>
            </a:xfrm>
            <a:prstGeom prst="cube">
              <a:avLst>
                <a:gd name="adj" fmla="val 25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74" name="Oval 37"/>
            <p:cNvSpPr>
              <a:spLocks noChangeArrowheads="1"/>
            </p:cNvSpPr>
            <p:nvPr/>
          </p:nvSpPr>
          <p:spPr bwMode="auto">
            <a:xfrm rot="-1511082">
              <a:off x="1501" y="2339"/>
              <a:ext cx="110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5375" name="Picture 38" descr="Flame-04-ju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2043"/>
              <a:ext cx="25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671" name="AutoShape 39" descr="Oak"/>
          <p:cNvSpPr>
            <a:spLocks noChangeArrowheads="1"/>
          </p:cNvSpPr>
          <p:nvPr/>
        </p:nvSpPr>
        <p:spPr bwMode="auto">
          <a:xfrm rot="21031843" flipH="1">
            <a:off x="7162800" y="2036234"/>
            <a:ext cx="693738" cy="173567"/>
          </a:xfrm>
          <a:prstGeom prst="parallelogram">
            <a:avLst>
              <a:gd name="adj" fmla="val 11085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9799998" lon="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15371" name="Text Box 40"/>
          <p:cNvSpPr txBox="1">
            <a:spLocks noChangeArrowheads="1"/>
          </p:cNvSpPr>
          <p:nvPr/>
        </p:nvSpPr>
        <p:spPr bwMode="auto">
          <a:xfrm>
            <a:off x="1943100" y="4184651"/>
            <a:ext cx="187325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16.2 a</a:t>
            </a:r>
          </a:p>
        </p:txBody>
      </p:sp>
      <p:sp>
        <p:nvSpPr>
          <p:cNvPr id="15372" name="Text Box 41"/>
          <p:cNvSpPr txBox="1">
            <a:spLocks noChangeArrowheads="1"/>
          </p:cNvSpPr>
          <p:nvPr/>
        </p:nvSpPr>
        <p:spPr bwMode="auto">
          <a:xfrm>
            <a:off x="6248400" y="4150785"/>
            <a:ext cx="2068513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16.2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20"/>
                            </p:stCondLst>
                            <p:childTnLst>
                              <p:par>
                                <p:cTn id="38" presetID="0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0289E-6 C -0.00069 -0.12023 -0.00139 -0.24046 5.55556E-7 -0.31075 C 0.00139 -0.38104 0.00278 -0.41988 0.00833 -0.42173 C 0.01389 -0.42358 0.02361 -0.44023 0.03333 -0.32185 C 0.04306 -0.20347 0.06111 0.19237 0.06667 0.28856 C 0.07222 0.38474 0.06667 0.27006 0.06667 0.25526 C 0.06667 0.24046 0.06528 0.20347 0.06667 0.19977 C 0.06806 0.19607 0.07222 0.21457 0.075 0.23307 C 0.07778 0.25156 0.08194 0.3089 0.08333 0.31075 C 0.08472 0.3126 0.08194 0.24416 0.08333 0.24416 C 0.08472 0.24416 0.08819 0.27746 0.09167 0.31075 " pathEditMode="relative" rAng="0" ptsTypes="aaaaaaaaaaA">
                                      <p:cBhvr>
                                        <p:cTn id="39" dur="20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nimBg="1"/>
      <p:bldP spid="69642" grpId="0"/>
      <p:bldP spid="69671" grpId="0" animBg="1"/>
      <p:bldP spid="696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66888" y="2061634"/>
            <a:ext cx="1905000" cy="1699684"/>
            <a:chOff x="2364" y="1353"/>
            <a:chExt cx="1332" cy="121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367" y="1353"/>
              <a:ext cx="1329" cy="1215"/>
              <a:chOff x="2367" y="1353"/>
              <a:chExt cx="1329" cy="1215"/>
            </a:xfrm>
          </p:grpSpPr>
          <p:sp>
            <p:nvSpPr>
              <p:cNvPr id="16422" name="AutoShape 4" descr="Medium wood"/>
              <p:cNvSpPr>
                <a:spLocks noChangeArrowheads="1"/>
              </p:cNvSpPr>
              <p:nvPr/>
            </p:nvSpPr>
            <p:spPr bwMode="auto">
              <a:xfrm rot="20261118" flipH="1">
                <a:off x="2510" y="2272"/>
                <a:ext cx="1135" cy="296"/>
              </a:xfrm>
              <a:prstGeom prst="parallelogram">
                <a:avLst>
                  <a:gd name="adj" fmla="val 81198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scene3d>
                <a:camera prst="legacyPerspectiveFront">
                  <a:rot lat="18900000" lon="20999997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66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vi-VN"/>
              </a:p>
            </p:txBody>
          </p:sp>
          <p:sp>
            <p:nvSpPr>
              <p:cNvPr id="16423" name="Oval 5"/>
              <p:cNvSpPr>
                <a:spLocks noChangeArrowheads="1"/>
              </p:cNvSpPr>
              <p:nvPr/>
            </p:nvSpPr>
            <p:spPr bwMode="auto">
              <a:xfrm rot="-753851">
                <a:off x="2367" y="1353"/>
                <a:ext cx="1329" cy="111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7D5E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vi-VN"/>
              </a:p>
            </p:txBody>
          </p:sp>
          <p:sp>
            <p:nvSpPr>
              <p:cNvPr id="16424" name="Oval 6"/>
              <p:cNvSpPr>
                <a:spLocks noChangeArrowheads="1"/>
              </p:cNvSpPr>
              <p:nvPr/>
            </p:nvSpPr>
            <p:spPr bwMode="auto">
              <a:xfrm>
                <a:off x="3000" y="238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6421" name="Oval 7"/>
            <p:cNvSpPr>
              <a:spLocks noChangeArrowheads="1"/>
            </p:cNvSpPr>
            <p:nvPr/>
          </p:nvSpPr>
          <p:spPr bwMode="auto">
            <a:xfrm rot="-753851">
              <a:off x="2364" y="1356"/>
              <a:ext cx="1329" cy="1119"/>
            </a:xfrm>
            <a:prstGeom prst="ellips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387" name="Line 10"/>
          <p:cNvSpPr>
            <a:spLocks noChangeShapeType="1"/>
          </p:cNvSpPr>
          <p:nvPr/>
        </p:nvSpPr>
        <p:spPr bwMode="auto">
          <a:xfrm>
            <a:off x="5943600" y="2743200"/>
            <a:ext cx="457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572251" y="1981201"/>
            <a:ext cx="1871663" cy="1638300"/>
            <a:chOff x="3360" y="1224"/>
            <a:chExt cx="1200" cy="107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360" y="1224"/>
              <a:ext cx="1200" cy="1071"/>
              <a:chOff x="2364" y="1353"/>
              <a:chExt cx="1332" cy="1215"/>
            </a:xfrm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367" y="1353"/>
                <a:ext cx="1329" cy="1215"/>
                <a:chOff x="2367" y="1353"/>
                <a:chExt cx="1329" cy="1215"/>
              </a:xfrm>
            </p:grpSpPr>
            <p:sp>
              <p:nvSpPr>
                <p:cNvPr id="16417" name="AutoShape 14" descr="Medium wood"/>
                <p:cNvSpPr>
                  <a:spLocks noChangeArrowheads="1"/>
                </p:cNvSpPr>
                <p:nvPr/>
              </p:nvSpPr>
              <p:spPr bwMode="auto">
                <a:xfrm rot="20261118" flipH="1">
                  <a:off x="2510" y="2272"/>
                  <a:ext cx="1135" cy="296"/>
                </a:xfrm>
                <a:prstGeom prst="parallelogram">
                  <a:avLst>
                    <a:gd name="adj" fmla="val 81198"/>
                  </a:avLst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18900000" lon="20999997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663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vi-VN"/>
                </a:p>
              </p:txBody>
            </p:sp>
            <p:sp>
              <p:nvSpPr>
                <p:cNvPr id="16418" name="Oval 15"/>
                <p:cNvSpPr>
                  <a:spLocks noChangeArrowheads="1"/>
                </p:cNvSpPr>
                <p:nvPr/>
              </p:nvSpPr>
              <p:spPr bwMode="auto">
                <a:xfrm rot="-753851">
                  <a:off x="2367" y="1353"/>
                  <a:ext cx="1329" cy="111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7D5E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vi-VN"/>
                </a:p>
              </p:txBody>
            </p:sp>
            <p:sp>
              <p:nvSpPr>
                <p:cNvPr id="16419" name="Oval 16"/>
                <p:cNvSpPr>
                  <a:spLocks noChangeArrowheads="1"/>
                </p:cNvSpPr>
                <p:nvPr/>
              </p:nvSpPr>
              <p:spPr bwMode="auto">
                <a:xfrm>
                  <a:off x="3000" y="2388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6416" name="Oval 17"/>
              <p:cNvSpPr>
                <a:spLocks noChangeArrowheads="1"/>
              </p:cNvSpPr>
              <p:nvPr/>
            </p:nvSpPr>
            <p:spPr bwMode="auto">
              <a:xfrm rot="-753851">
                <a:off x="2364" y="1356"/>
                <a:ext cx="1329" cy="1119"/>
              </a:xfrm>
              <a:prstGeom prst="ellips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6414" name="Line 18"/>
            <p:cNvSpPr>
              <a:spLocks noChangeShapeType="1"/>
            </p:cNvSpPr>
            <p:nvPr/>
          </p:nvSpPr>
          <p:spPr bwMode="auto">
            <a:xfrm flipV="1">
              <a:off x="3984" y="1230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629400" y="2438401"/>
            <a:ext cx="1981200" cy="1189567"/>
            <a:chOff x="4212" y="1536"/>
            <a:chExt cx="1248" cy="749"/>
          </a:xfrm>
        </p:grpSpPr>
        <p:sp>
          <p:nvSpPr>
            <p:cNvPr id="16408" name="AutoShape 20" descr="Medium wood"/>
            <p:cNvSpPr>
              <a:spLocks noChangeArrowheads="1"/>
            </p:cNvSpPr>
            <p:nvPr/>
          </p:nvSpPr>
          <p:spPr bwMode="auto">
            <a:xfrm rot="20261118" flipH="1">
              <a:off x="4311" y="2028"/>
              <a:ext cx="984" cy="257"/>
            </a:xfrm>
            <a:prstGeom prst="parallelogram">
              <a:avLst>
                <a:gd name="adj" fmla="val 81078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PerspectiveFront">
                <a:rot lat="18900000" lon="20999997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16409" name="Oval 21"/>
            <p:cNvSpPr>
              <a:spLocks noChangeArrowheads="1"/>
            </p:cNvSpPr>
            <p:nvPr/>
          </p:nvSpPr>
          <p:spPr bwMode="auto">
            <a:xfrm rot="-650296">
              <a:off x="4212" y="1536"/>
              <a:ext cx="1248" cy="6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7D5E7"/>
              </a:extrusionClr>
            </a:sp3d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16410" name="Line 22"/>
            <p:cNvSpPr>
              <a:spLocks noChangeShapeType="1"/>
            </p:cNvSpPr>
            <p:nvPr/>
          </p:nvSpPr>
          <p:spPr bwMode="auto">
            <a:xfrm>
              <a:off x="4789" y="1541"/>
              <a:ext cx="0" cy="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Oval 23"/>
            <p:cNvSpPr>
              <a:spLocks noChangeArrowheads="1"/>
            </p:cNvSpPr>
            <p:nvPr/>
          </p:nvSpPr>
          <p:spPr bwMode="auto">
            <a:xfrm>
              <a:off x="4717" y="2117"/>
              <a:ext cx="144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12" name="Oval 24"/>
            <p:cNvSpPr>
              <a:spLocks noChangeArrowheads="1"/>
            </p:cNvSpPr>
            <p:nvPr/>
          </p:nvSpPr>
          <p:spPr bwMode="auto">
            <a:xfrm rot="-650296">
              <a:off x="4212" y="1541"/>
              <a:ext cx="1248" cy="677"/>
            </a:xfrm>
            <a:prstGeom prst="ellips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554788" y="1947334"/>
            <a:ext cx="1905000" cy="1869017"/>
            <a:chOff x="1152" y="1200"/>
            <a:chExt cx="1200" cy="1177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152" y="1200"/>
              <a:ext cx="1200" cy="1071"/>
              <a:chOff x="2364" y="1353"/>
              <a:chExt cx="1332" cy="1215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2367" y="1353"/>
                <a:ext cx="1329" cy="1215"/>
                <a:chOff x="2367" y="1353"/>
                <a:chExt cx="1329" cy="1215"/>
              </a:xfrm>
            </p:grpSpPr>
            <p:sp>
              <p:nvSpPr>
                <p:cNvPr id="16405" name="AutoShape 28" descr="Medium wood"/>
                <p:cNvSpPr>
                  <a:spLocks noChangeArrowheads="1"/>
                </p:cNvSpPr>
                <p:nvPr/>
              </p:nvSpPr>
              <p:spPr bwMode="auto">
                <a:xfrm rot="20261118" flipH="1">
                  <a:off x="2510" y="2272"/>
                  <a:ext cx="1135" cy="296"/>
                </a:xfrm>
                <a:prstGeom prst="parallelogram">
                  <a:avLst>
                    <a:gd name="adj" fmla="val 81198"/>
                  </a:avLst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18900000" lon="20999997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663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vi-VN"/>
                </a:p>
              </p:txBody>
            </p:sp>
            <p:sp>
              <p:nvSpPr>
                <p:cNvPr id="16406" name="Oval 29"/>
                <p:cNvSpPr>
                  <a:spLocks noChangeArrowheads="1"/>
                </p:cNvSpPr>
                <p:nvPr/>
              </p:nvSpPr>
              <p:spPr bwMode="auto">
                <a:xfrm rot="-753851">
                  <a:off x="2367" y="1353"/>
                  <a:ext cx="1329" cy="111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7D5E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vi-VN"/>
                </a:p>
              </p:txBody>
            </p:sp>
            <p:sp>
              <p:nvSpPr>
                <p:cNvPr id="16407" name="Oval 30"/>
                <p:cNvSpPr>
                  <a:spLocks noChangeArrowheads="1"/>
                </p:cNvSpPr>
                <p:nvPr/>
              </p:nvSpPr>
              <p:spPr bwMode="auto">
                <a:xfrm>
                  <a:off x="3000" y="2388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6404" name="Oval 31"/>
              <p:cNvSpPr>
                <a:spLocks noChangeArrowheads="1"/>
              </p:cNvSpPr>
              <p:nvPr/>
            </p:nvSpPr>
            <p:spPr bwMode="auto">
              <a:xfrm rot="-753851">
                <a:off x="2364" y="1356"/>
                <a:ext cx="1329" cy="1119"/>
              </a:xfrm>
              <a:prstGeom prst="ellips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6401" name="Freeform 32"/>
            <p:cNvSpPr>
              <a:spLocks noChangeArrowheads="1"/>
            </p:cNvSpPr>
            <p:nvPr/>
          </p:nvSpPr>
          <p:spPr bwMode="auto">
            <a:xfrm>
              <a:off x="1691" y="1216"/>
              <a:ext cx="165" cy="238"/>
            </a:xfrm>
            <a:custGeom>
              <a:avLst/>
              <a:gdLst>
                <a:gd name="T0" fmla="*/ 0 w 165"/>
                <a:gd name="T1" fmla="*/ 0 h 238"/>
                <a:gd name="T2" fmla="*/ 19 w 165"/>
                <a:gd name="T3" fmla="*/ 73 h 238"/>
                <a:gd name="T4" fmla="*/ 119 w 165"/>
                <a:gd name="T5" fmla="*/ 101 h 238"/>
                <a:gd name="T6" fmla="*/ 165 w 165"/>
                <a:gd name="T7" fmla="*/ 238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38"/>
                <a:gd name="T14" fmla="*/ 165 w 165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38">
                  <a:moveTo>
                    <a:pt x="0" y="0"/>
                  </a:moveTo>
                  <a:cubicBezTo>
                    <a:pt x="9" y="24"/>
                    <a:pt x="5" y="52"/>
                    <a:pt x="19" y="73"/>
                  </a:cubicBezTo>
                  <a:cubicBezTo>
                    <a:pt x="24" y="81"/>
                    <a:pt x="101" y="94"/>
                    <a:pt x="119" y="101"/>
                  </a:cubicBezTo>
                  <a:cubicBezTo>
                    <a:pt x="133" y="156"/>
                    <a:pt x="123" y="196"/>
                    <a:pt x="165" y="23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6402" name="Freeform 33"/>
            <p:cNvSpPr>
              <a:spLocks noChangeArrowheads="1"/>
            </p:cNvSpPr>
            <p:nvPr/>
          </p:nvSpPr>
          <p:spPr bwMode="auto">
            <a:xfrm>
              <a:off x="1792" y="2030"/>
              <a:ext cx="332" cy="347"/>
            </a:xfrm>
            <a:custGeom>
              <a:avLst/>
              <a:gdLst>
                <a:gd name="T0" fmla="*/ 0 w 332"/>
                <a:gd name="T1" fmla="*/ 82 h 347"/>
                <a:gd name="T2" fmla="*/ 64 w 332"/>
                <a:gd name="T3" fmla="*/ 0 h 347"/>
                <a:gd name="T4" fmla="*/ 210 w 332"/>
                <a:gd name="T5" fmla="*/ 109 h 347"/>
                <a:gd name="T6" fmla="*/ 219 w 332"/>
                <a:gd name="T7" fmla="*/ 192 h 347"/>
                <a:gd name="T8" fmla="*/ 311 w 332"/>
                <a:gd name="T9" fmla="*/ 265 h 347"/>
                <a:gd name="T10" fmla="*/ 329 w 332"/>
                <a:gd name="T11" fmla="*/ 347 h 3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347"/>
                <a:gd name="T20" fmla="*/ 332 w 332"/>
                <a:gd name="T21" fmla="*/ 347 h 3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347">
                  <a:moveTo>
                    <a:pt x="0" y="82"/>
                  </a:moveTo>
                  <a:cubicBezTo>
                    <a:pt x="12" y="23"/>
                    <a:pt x="5" y="14"/>
                    <a:pt x="64" y="0"/>
                  </a:cubicBezTo>
                  <a:cubicBezTo>
                    <a:pt x="144" y="11"/>
                    <a:pt x="184" y="31"/>
                    <a:pt x="210" y="109"/>
                  </a:cubicBezTo>
                  <a:cubicBezTo>
                    <a:pt x="213" y="137"/>
                    <a:pt x="208" y="166"/>
                    <a:pt x="219" y="192"/>
                  </a:cubicBezTo>
                  <a:cubicBezTo>
                    <a:pt x="233" y="225"/>
                    <a:pt x="277" y="254"/>
                    <a:pt x="311" y="265"/>
                  </a:cubicBezTo>
                  <a:cubicBezTo>
                    <a:pt x="332" y="329"/>
                    <a:pt x="329" y="301"/>
                    <a:pt x="329" y="34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7315200" y="2590800"/>
            <a:ext cx="1462088" cy="567267"/>
            <a:chOff x="1392" y="2043"/>
            <a:chExt cx="921" cy="357"/>
          </a:xfrm>
        </p:grpSpPr>
        <p:sp>
          <p:nvSpPr>
            <p:cNvPr id="16397" name="AutoShape 35" descr="Oak"/>
            <p:cNvSpPr>
              <a:spLocks noChangeArrowheads="1"/>
            </p:cNvSpPr>
            <p:nvPr/>
          </p:nvSpPr>
          <p:spPr bwMode="auto">
            <a:xfrm rot="-1586764">
              <a:off x="1547" y="2175"/>
              <a:ext cx="766" cy="31"/>
            </a:xfrm>
            <a:prstGeom prst="cube">
              <a:avLst>
                <a:gd name="adj" fmla="val 25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398" name="Oval 36"/>
            <p:cNvSpPr>
              <a:spLocks noChangeArrowheads="1"/>
            </p:cNvSpPr>
            <p:nvPr/>
          </p:nvSpPr>
          <p:spPr bwMode="auto">
            <a:xfrm rot="-1511082">
              <a:off x="1501" y="2339"/>
              <a:ext cx="110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6399" name="Picture 37" descr="Flame-04-ju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2043"/>
              <a:ext cx="25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9366" name="AutoShape 38" descr="Oak"/>
          <p:cNvSpPr>
            <a:spLocks noChangeArrowheads="1"/>
          </p:cNvSpPr>
          <p:nvPr/>
        </p:nvSpPr>
        <p:spPr bwMode="auto">
          <a:xfrm rot="21031843" flipH="1">
            <a:off x="7162800" y="2036234"/>
            <a:ext cx="693738" cy="173567"/>
          </a:xfrm>
          <a:prstGeom prst="parallelogram">
            <a:avLst>
              <a:gd name="adj" fmla="val 11085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9799998" lon="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16393" name="Text Box 39"/>
          <p:cNvSpPr txBox="1">
            <a:spLocks noChangeArrowheads="1"/>
          </p:cNvSpPr>
          <p:nvPr/>
        </p:nvSpPr>
        <p:spPr bwMode="auto">
          <a:xfrm>
            <a:off x="1447800" y="4184651"/>
            <a:ext cx="236855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16.2 a</a:t>
            </a:r>
          </a:p>
        </p:txBody>
      </p:sp>
      <p:sp>
        <p:nvSpPr>
          <p:cNvPr id="16394" name="Text Box 40"/>
          <p:cNvSpPr txBox="1">
            <a:spLocks noChangeArrowheads="1"/>
          </p:cNvSpPr>
          <p:nvPr/>
        </p:nvSpPr>
        <p:spPr bwMode="auto">
          <a:xfrm>
            <a:off x="6588126" y="4150785"/>
            <a:ext cx="2327275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16.2 b</a:t>
            </a:r>
          </a:p>
        </p:txBody>
      </p:sp>
      <p:sp>
        <p:nvSpPr>
          <p:cNvPr id="16395" name="AutoShape 42"/>
          <p:cNvSpPr>
            <a:spLocks noChangeArrowheads="1"/>
          </p:cNvSpPr>
          <p:nvPr/>
        </p:nvSpPr>
        <p:spPr bwMode="auto">
          <a:xfrm>
            <a:off x="1447800" y="1"/>
            <a:ext cx="6002338" cy="1716617"/>
          </a:xfrm>
          <a:prstGeom prst="cloudCallout">
            <a:avLst>
              <a:gd name="adj1" fmla="val -47694"/>
              <a:gd name="adj2" fmla="val 70245"/>
            </a:avLst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28600" y="4851400"/>
            <a:ext cx="8915400" cy="132343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+mj-lt"/>
              </a:rPr>
              <a:t>Cơ năng có được do vật biến dạng sinh ra gọi là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thế năng đàn hồi</a:t>
            </a:r>
            <a:r>
              <a:rPr lang="vi-VN" sz="4000" dirty="0">
                <a:solidFill>
                  <a:srgbClr val="0000FF"/>
                </a:solidFill>
                <a:latin typeface="+mj-lt"/>
              </a:rPr>
              <a:t>.</a:t>
            </a:r>
            <a:endParaRPr lang="en-US" sz="4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20"/>
                            </p:stCondLst>
                            <p:childTnLst>
                              <p:par>
                                <p:cTn id="30" presetID="0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0289E-6 C -0.00069 -0.12023 -0.00139 -0.24046 5.55556E-7 -0.31075 C 0.00139 -0.38104 0.00278 -0.41988 0.00833 -0.42173 C 0.01389 -0.42358 0.02361 -0.44023 0.03333 -0.32185 C 0.04306 -0.20347 0.06111 0.19237 0.06667 0.28856 C 0.07222 0.38474 0.06667 0.27006 0.06667 0.25526 C 0.06667 0.24046 0.06528 0.20347 0.06667 0.19977 C 0.06806 0.19607 0.07222 0.21457 0.075 0.23307 C 0.07778 0.25156 0.08194 0.3089 0.08333 0.31075 C 0.08472 0.3126 0.08194 0.24416 0.08333 0.24416 C 0.08472 0.24416 0.08819 0.27746 0.09167 0.31075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6" grpId="0" animBg="1"/>
      <p:bldP spid="99366" grpId="1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762000"/>
            <a:ext cx="66848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1" y="1"/>
            <a:ext cx="502092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0" y="16002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/>
              <a:t> </a:t>
            </a:r>
            <a:r>
              <a:rPr lang="vi-VN" sz="3600" dirty="0">
                <a:latin typeface="+mj-lt"/>
              </a:rPr>
              <a:t>Hãy dự đoán xem khi thả hòn bi lăn theo máng sẽ có hiện tượng gì đối với miếng gỗ ?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5" name="Freeform 43"/>
          <p:cNvSpPr>
            <a:spLocks noChangeArrowheads="1"/>
          </p:cNvSpPr>
          <p:nvPr/>
        </p:nvSpPr>
        <p:spPr bwMode="auto">
          <a:xfrm>
            <a:off x="3062288" y="3575051"/>
            <a:ext cx="6081712" cy="3022600"/>
          </a:xfrm>
          <a:custGeom>
            <a:avLst/>
            <a:gdLst>
              <a:gd name="T0" fmla="*/ 100 w 3831"/>
              <a:gd name="T1" fmla="*/ 1600 h 1904"/>
              <a:gd name="T2" fmla="*/ 338 w 3831"/>
              <a:gd name="T3" fmla="*/ 1904 h 1904"/>
              <a:gd name="T4" fmla="*/ 1874 w 3831"/>
              <a:gd name="T5" fmla="*/ 1904 h 1904"/>
              <a:gd name="T6" fmla="*/ 1993 w 3831"/>
              <a:gd name="T7" fmla="*/ 1893 h 1904"/>
              <a:gd name="T8" fmla="*/ 2112 w 3831"/>
              <a:gd name="T9" fmla="*/ 1838 h 1904"/>
              <a:gd name="T10" fmla="*/ 2210 w 3831"/>
              <a:gd name="T11" fmla="*/ 1760 h 1904"/>
              <a:gd name="T12" fmla="*/ 3831 w 3831"/>
              <a:gd name="T13" fmla="*/ 274 h 1904"/>
              <a:gd name="T14" fmla="*/ 3447 w 3831"/>
              <a:gd name="T15" fmla="*/ 0 h 1904"/>
              <a:gd name="T16" fmla="*/ 1922 w 3831"/>
              <a:gd name="T17" fmla="*/ 1376 h 1904"/>
              <a:gd name="T18" fmla="*/ 1828 w 3831"/>
              <a:gd name="T19" fmla="*/ 1445 h 1904"/>
              <a:gd name="T20" fmla="*/ 1764 w 3831"/>
              <a:gd name="T21" fmla="*/ 1463 h 1904"/>
              <a:gd name="T22" fmla="*/ 1627 w 3831"/>
              <a:gd name="T23" fmla="*/ 1472 h 1904"/>
              <a:gd name="T24" fmla="*/ 0 w 3831"/>
              <a:gd name="T25" fmla="*/ 1481 h 1904"/>
              <a:gd name="T26" fmla="*/ 100 w 3831"/>
              <a:gd name="T27" fmla="*/ 1600 h 19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31"/>
              <a:gd name="T43" fmla="*/ 0 h 1904"/>
              <a:gd name="T44" fmla="*/ 3831 w 3831"/>
              <a:gd name="T45" fmla="*/ 1904 h 19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31" h="1904">
                <a:moveTo>
                  <a:pt x="100" y="1600"/>
                </a:moveTo>
                <a:lnTo>
                  <a:pt x="338" y="1904"/>
                </a:lnTo>
                <a:lnTo>
                  <a:pt x="1874" y="1904"/>
                </a:lnTo>
                <a:lnTo>
                  <a:pt x="1993" y="1893"/>
                </a:lnTo>
                <a:lnTo>
                  <a:pt x="2112" y="1838"/>
                </a:lnTo>
                <a:lnTo>
                  <a:pt x="2210" y="1760"/>
                </a:lnTo>
                <a:lnTo>
                  <a:pt x="3831" y="274"/>
                </a:lnTo>
                <a:lnTo>
                  <a:pt x="3447" y="0"/>
                </a:lnTo>
                <a:lnTo>
                  <a:pt x="1922" y="1376"/>
                </a:lnTo>
                <a:lnTo>
                  <a:pt x="1828" y="1445"/>
                </a:lnTo>
                <a:lnTo>
                  <a:pt x="1764" y="1463"/>
                </a:lnTo>
                <a:lnTo>
                  <a:pt x="1627" y="1472"/>
                </a:lnTo>
                <a:lnTo>
                  <a:pt x="0" y="1481"/>
                </a:lnTo>
                <a:lnTo>
                  <a:pt x="100" y="16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6" name="Oval 50"/>
          <p:cNvSpPr>
            <a:spLocks noChangeArrowheads="1"/>
          </p:cNvSpPr>
          <p:nvPr/>
        </p:nvSpPr>
        <p:spPr bwMode="auto">
          <a:xfrm>
            <a:off x="7970838" y="3515784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AutoShape 51" descr="Medium wood"/>
          <p:cNvSpPr>
            <a:spLocks noChangeArrowheads="1"/>
          </p:cNvSpPr>
          <p:nvPr/>
        </p:nvSpPr>
        <p:spPr bwMode="auto">
          <a:xfrm flipH="1">
            <a:off x="5046663" y="5810251"/>
            <a:ext cx="838200" cy="609600"/>
          </a:xfrm>
          <a:prstGeom prst="cube">
            <a:avLst>
              <a:gd name="adj" fmla="val 4940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7272338" y="6093884"/>
            <a:ext cx="187166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00832 L -0.23541 0.3193 L -0.25955 0.32855 L -0.31146 0.32855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71" y="1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0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6" grpId="2" animBg="1"/>
      <p:bldP spid="9" grpId="0" animBg="1"/>
      <p:bldP spid="9" grpId="1" animBg="1"/>
      <p:bldP spid="9" grpId="2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Freeform 7"/>
          <p:cNvSpPr>
            <a:spLocks noChangeArrowheads="1"/>
          </p:cNvSpPr>
          <p:nvPr/>
        </p:nvSpPr>
        <p:spPr bwMode="auto">
          <a:xfrm>
            <a:off x="3062288" y="3575051"/>
            <a:ext cx="6081712" cy="3022600"/>
          </a:xfrm>
          <a:custGeom>
            <a:avLst/>
            <a:gdLst>
              <a:gd name="T0" fmla="*/ 100 w 3831"/>
              <a:gd name="T1" fmla="*/ 1600 h 1904"/>
              <a:gd name="T2" fmla="*/ 338 w 3831"/>
              <a:gd name="T3" fmla="*/ 1904 h 1904"/>
              <a:gd name="T4" fmla="*/ 1874 w 3831"/>
              <a:gd name="T5" fmla="*/ 1904 h 1904"/>
              <a:gd name="T6" fmla="*/ 1993 w 3831"/>
              <a:gd name="T7" fmla="*/ 1893 h 1904"/>
              <a:gd name="T8" fmla="*/ 2112 w 3831"/>
              <a:gd name="T9" fmla="*/ 1838 h 1904"/>
              <a:gd name="T10" fmla="*/ 2210 w 3831"/>
              <a:gd name="T11" fmla="*/ 1760 h 1904"/>
              <a:gd name="T12" fmla="*/ 3831 w 3831"/>
              <a:gd name="T13" fmla="*/ 274 h 1904"/>
              <a:gd name="T14" fmla="*/ 3447 w 3831"/>
              <a:gd name="T15" fmla="*/ 0 h 1904"/>
              <a:gd name="T16" fmla="*/ 1922 w 3831"/>
              <a:gd name="T17" fmla="*/ 1376 h 1904"/>
              <a:gd name="T18" fmla="*/ 1828 w 3831"/>
              <a:gd name="T19" fmla="*/ 1445 h 1904"/>
              <a:gd name="T20" fmla="*/ 1764 w 3831"/>
              <a:gd name="T21" fmla="*/ 1463 h 1904"/>
              <a:gd name="T22" fmla="*/ 1627 w 3831"/>
              <a:gd name="T23" fmla="*/ 1472 h 1904"/>
              <a:gd name="T24" fmla="*/ 0 w 3831"/>
              <a:gd name="T25" fmla="*/ 1481 h 1904"/>
              <a:gd name="T26" fmla="*/ 100 w 3831"/>
              <a:gd name="T27" fmla="*/ 1600 h 19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31"/>
              <a:gd name="T43" fmla="*/ 0 h 1904"/>
              <a:gd name="T44" fmla="*/ 3831 w 3831"/>
              <a:gd name="T45" fmla="*/ 1904 h 19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31" h="1904">
                <a:moveTo>
                  <a:pt x="100" y="1600"/>
                </a:moveTo>
                <a:lnTo>
                  <a:pt x="338" y="1904"/>
                </a:lnTo>
                <a:lnTo>
                  <a:pt x="1874" y="1904"/>
                </a:lnTo>
                <a:lnTo>
                  <a:pt x="1993" y="1893"/>
                </a:lnTo>
                <a:lnTo>
                  <a:pt x="2112" y="1838"/>
                </a:lnTo>
                <a:lnTo>
                  <a:pt x="2210" y="1760"/>
                </a:lnTo>
                <a:lnTo>
                  <a:pt x="3831" y="274"/>
                </a:lnTo>
                <a:lnTo>
                  <a:pt x="3447" y="0"/>
                </a:lnTo>
                <a:lnTo>
                  <a:pt x="1922" y="1376"/>
                </a:lnTo>
                <a:lnTo>
                  <a:pt x="1828" y="1445"/>
                </a:lnTo>
                <a:lnTo>
                  <a:pt x="1764" y="1463"/>
                </a:lnTo>
                <a:lnTo>
                  <a:pt x="1627" y="1472"/>
                </a:lnTo>
                <a:lnTo>
                  <a:pt x="0" y="1481"/>
                </a:lnTo>
                <a:lnTo>
                  <a:pt x="100" y="16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01384" name="AutoShape 8" descr="Medium wood"/>
          <p:cNvSpPr>
            <a:spLocks noChangeArrowheads="1"/>
          </p:cNvSpPr>
          <p:nvPr/>
        </p:nvSpPr>
        <p:spPr bwMode="auto">
          <a:xfrm flipH="1">
            <a:off x="5046663" y="5835651"/>
            <a:ext cx="838200" cy="609600"/>
          </a:xfrm>
          <a:prstGeom prst="cube">
            <a:avLst>
              <a:gd name="adj" fmla="val 4940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8094663" y="36258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1386" name="AutoShape 10" descr="Medium wood"/>
          <p:cNvSpPr>
            <a:spLocks noChangeArrowheads="1"/>
          </p:cNvSpPr>
          <p:nvPr/>
        </p:nvSpPr>
        <p:spPr bwMode="auto">
          <a:xfrm flipH="1">
            <a:off x="5046663" y="5818717"/>
            <a:ext cx="838200" cy="609600"/>
          </a:xfrm>
          <a:prstGeom prst="cube">
            <a:avLst>
              <a:gd name="adj" fmla="val 4940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1387" name="Oval 11"/>
          <p:cNvSpPr>
            <a:spLocks noChangeArrowheads="1"/>
          </p:cNvSpPr>
          <p:nvPr/>
        </p:nvSpPr>
        <p:spPr bwMode="auto">
          <a:xfrm>
            <a:off x="7970838" y="3515784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1388" name="AutoShape 12" descr="Medium wood"/>
          <p:cNvSpPr>
            <a:spLocks noChangeArrowheads="1"/>
          </p:cNvSpPr>
          <p:nvPr/>
        </p:nvSpPr>
        <p:spPr bwMode="auto">
          <a:xfrm flipH="1">
            <a:off x="5046663" y="5810251"/>
            <a:ext cx="838200" cy="609600"/>
          </a:xfrm>
          <a:prstGeom prst="cube">
            <a:avLst>
              <a:gd name="adj" fmla="val 4940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7272338" y="6093884"/>
            <a:ext cx="187166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16.3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0" y="381000"/>
            <a:ext cx="8763000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C3: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0" y="1295401"/>
            <a:ext cx="8686800" cy="132343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C3: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4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00832 L -0.23541 0.3193 L -0.25955 0.32855 L -0.31146 0.32855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71" y="1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56" dur="17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  <p:bldP spid="101385" grpId="0" animBg="1"/>
      <p:bldP spid="101385" grpId="1" animBg="1"/>
      <p:bldP spid="101386" grpId="0" animBg="1"/>
      <p:bldP spid="101386" grpId="1" animBg="1"/>
      <p:bldP spid="101386" grpId="2" animBg="1"/>
      <p:bldP spid="101387" grpId="0" animBg="1"/>
      <p:bldP spid="101387" grpId="1" animBg="1"/>
      <p:bldP spid="101387" grpId="2" animBg="1"/>
      <p:bldP spid="101388" grpId="0" animBg="1"/>
      <p:bldP spid="101388" grpId="1" animBg="1"/>
      <p:bldP spid="101388" grpId="2" animBg="1"/>
      <p:bldP spid="101392" grpId="0"/>
      <p:bldP spid="101393" grpId="0"/>
      <p:bldP spid="101393" grpId="1"/>
      <p:bldP spid="101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0" y="3810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dirty="0"/>
              <a:t> </a:t>
            </a:r>
            <a:r>
              <a:rPr lang="vi-VN" sz="3600" dirty="0">
                <a:latin typeface="+mj-lt"/>
              </a:rPr>
              <a:t>C4: Chứng minh rằng quả cầu A đang chuyển động có khả năng thực hiện công?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0" y="1676400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dirty="0"/>
              <a:t> </a:t>
            </a:r>
            <a:r>
              <a:rPr lang="vi-VN" sz="3600" dirty="0">
                <a:latin typeface="+mj-lt"/>
              </a:rPr>
              <a:t>C4: Quả cầu A t/d lực v</a:t>
            </a:r>
            <a:r>
              <a:rPr lang="vi-VN" sz="3600" dirty="0">
                <a:latin typeface="+mj-lt"/>
                <a:cs typeface="Times New Roman" pitchFamily="18" charset="0"/>
              </a:rPr>
              <a:t>à</a:t>
            </a:r>
            <a:r>
              <a:rPr lang="vi-VN" sz="3600" dirty="0">
                <a:latin typeface="+mj-lt"/>
              </a:rPr>
              <a:t>o miếng gỗ </a:t>
            </a:r>
            <a:r>
              <a:rPr lang="vi-VN" sz="3600" dirty="0">
                <a:latin typeface="+mj-lt"/>
                <a:sym typeface="Wingdings" pitchFamily="2" charset="2"/>
              </a:rPr>
              <a:t></a:t>
            </a:r>
            <a:r>
              <a:rPr lang="vi-VN" sz="3600" dirty="0">
                <a:latin typeface="+mj-lt"/>
              </a:rPr>
              <a:t> miếng gỗ chuyển động </a:t>
            </a:r>
            <a:r>
              <a:rPr lang="vi-VN" sz="3600" dirty="0">
                <a:latin typeface="+mj-lt"/>
                <a:sym typeface="Wingdings" pitchFamily="2" charset="2"/>
              </a:rPr>
              <a:t> </a:t>
            </a:r>
            <a:r>
              <a:rPr lang="vi-VN" sz="3600" dirty="0">
                <a:latin typeface="+mj-lt"/>
              </a:rPr>
              <a:t>quả cầu đã thực hiện công.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7149" name="Freeform 45"/>
          <p:cNvSpPr>
            <a:spLocks noChangeArrowheads="1"/>
          </p:cNvSpPr>
          <p:nvPr/>
        </p:nvSpPr>
        <p:spPr bwMode="auto">
          <a:xfrm>
            <a:off x="3062288" y="3575051"/>
            <a:ext cx="6081712" cy="3022600"/>
          </a:xfrm>
          <a:custGeom>
            <a:avLst/>
            <a:gdLst>
              <a:gd name="T0" fmla="*/ 100 w 3831"/>
              <a:gd name="T1" fmla="*/ 1600 h 1904"/>
              <a:gd name="T2" fmla="*/ 338 w 3831"/>
              <a:gd name="T3" fmla="*/ 1904 h 1904"/>
              <a:gd name="T4" fmla="*/ 1874 w 3831"/>
              <a:gd name="T5" fmla="*/ 1904 h 1904"/>
              <a:gd name="T6" fmla="*/ 1993 w 3831"/>
              <a:gd name="T7" fmla="*/ 1893 h 1904"/>
              <a:gd name="T8" fmla="*/ 2112 w 3831"/>
              <a:gd name="T9" fmla="*/ 1838 h 1904"/>
              <a:gd name="T10" fmla="*/ 2210 w 3831"/>
              <a:gd name="T11" fmla="*/ 1760 h 1904"/>
              <a:gd name="T12" fmla="*/ 3831 w 3831"/>
              <a:gd name="T13" fmla="*/ 274 h 1904"/>
              <a:gd name="T14" fmla="*/ 3447 w 3831"/>
              <a:gd name="T15" fmla="*/ 0 h 1904"/>
              <a:gd name="T16" fmla="*/ 1922 w 3831"/>
              <a:gd name="T17" fmla="*/ 1376 h 1904"/>
              <a:gd name="T18" fmla="*/ 1828 w 3831"/>
              <a:gd name="T19" fmla="*/ 1445 h 1904"/>
              <a:gd name="T20" fmla="*/ 1764 w 3831"/>
              <a:gd name="T21" fmla="*/ 1463 h 1904"/>
              <a:gd name="T22" fmla="*/ 1627 w 3831"/>
              <a:gd name="T23" fmla="*/ 1472 h 1904"/>
              <a:gd name="T24" fmla="*/ 0 w 3831"/>
              <a:gd name="T25" fmla="*/ 1481 h 1904"/>
              <a:gd name="T26" fmla="*/ 100 w 3831"/>
              <a:gd name="T27" fmla="*/ 1600 h 19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31"/>
              <a:gd name="T43" fmla="*/ 0 h 1904"/>
              <a:gd name="T44" fmla="*/ 3831 w 3831"/>
              <a:gd name="T45" fmla="*/ 1904 h 19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31" h="1904">
                <a:moveTo>
                  <a:pt x="100" y="1600"/>
                </a:moveTo>
                <a:lnTo>
                  <a:pt x="338" y="1904"/>
                </a:lnTo>
                <a:lnTo>
                  <a:pt x="1874" y="1904"/>
                </a:lnTo>
                <a:lnTo>
                  <a:pt x="1993" y="1893"/>
                </a:lnTo>
                <a:lnTo>
                  <a:pt x="2112" y="1838"/>
                </a:lnTo>
                <a:lnTo>
                  <a:pt x="2210" y="1760"/>
                </a:lnTo>
                <a:lnTo>
                  <a:pt x="3831" y="274"/>
                </a:lnTo>
                <a:lnTo>
                  <a:pt x="3447" y="0"/>
                </a:lnTo>
                <a:lnTo>
                  <a:pt x="1922" y="1376"/>
                </a:lnTo>
                <a:lnTo>
                  <a:pt x="1828" y="1445"/>
                </a:lnTo>
                <a:lnTo>
                  <a:pt x="1764" y="1463"/>
                </a:lnTo>
                <a:lnTo>
                  <a:pt x="1627" y="1472"/>
                </a:lnTo>
                <a:lnTo>
                  <a:pt x="0" y="1481"/>
                </a:lnTo>
                <a:lnTo>
                  <a:pt x="100" y="16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47150" name="AutoShape 46" descr="Medium wood"/>
          <p:cNvSpPr>
            <a:spLocks noChangeArrowheads="1"/>
          </p:cNvSpPr>
          <p:nvPr/>
        </p:nvSpPr>
        <p:spPr bwMode="auto">
          <a:xfrm flipH="1">
            <a:off x="5046663" y="5835651"/>
            <a:ext cx="838200" cy="609600"/>
          </a:xfrm>
          <a:prstGeom prst="cube">
            <a:avLst>
              <a:gd name="adj" fmla="val 4940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7151" name="Oval 47"/>
          <p:cNvSpPr>
            <a:spLocks noChangeArrowheads="1"/>
          </p:cNvSpPr>
          <p:nvPr/>
        </p:nvSpPr>
        <p:spPr bwMode="auto">
          <a:xfrm>
            <a:off x="8094663" y="36258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7152" name="AutoShape 48" descr="Medium wood"/>
          <p:cNvSpPr>
            <a:spLocks noChangeArrowheads="1"/>
          </p:cNvSpPr>
          <p:nvPr/>
        </p:nvSpPr>
        <p:spPr bwMode="auto">
          <a:xfrm flipH="1">
            <a:off x="5046663" y="5818717"/>
            <a:ext cx="838200" cy="609600"/>
          </a:xfrm>
          <a:prstGeom prst="cube">
            <a:avLst>
              <a:gd name="adj" fmla="val 4940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7153" name="Oval 49"/>
          <p:cNvSpPr>
            <a:spLocks noChangeArrowheads="1"/>
          </p:cNvSpPr>
          <p:nvPr/>
        </p:nvSpPr>
        <p:spPr bwMode="auto">
          <a:xfrm>
            <a:off x="7970838" y="3515784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7154" name="AutoShape 50" descr="Medium wood"/>
          <p:cNvSpPr>
            <a:spLocks noChangeArrowheads="1"/>
          </p:cNvSpPr>
          <p:nvPr/>
        </p:nvSpPr>
        <p:spPr bwMode="auto">
          <a:xfrm flipH="1">
            <a:off x="5046663" y="5810251"/>
            <a:ext cx="838200" cy="609600"/>
          </a:xfrm>
          <a:prstGeom prst="cube">
            <a:avLst>
              <a:gd name="adj" fmla="val 4940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0" y="3327400"/>
            <a:ext cx="7315200" cy="12003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C5. Một vật chuyển động có khả năng …………………tức là có cơ năng.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09600" y="3810000"/>
            <a:ext cx="2438400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4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208E-6 L -0.22274 0.31191 L -0.24288 0.32116 L -0.28646 0.32116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3" y="1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56" dur="17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/>
      <p:bldP spid="47127" grpId="1"/>
      <p:bldP spid="47134" grpId="0"/>
      <p:bldP spid="47134" grpId="1"/>
      <p:bldP spid="47150" grpId="0" animBg="1"/>
      <p:bldP spid="47150" grpId="1" animBg="1"/>
      <p:bldP spid="47151" grpId="0" animBg="1"/>
      <p:bldP spid="47151" grpId="1" animBg="1"/>
      <p:bldP spid="47152" grpId="0" animBg="1"/>
      <p:bldP spid="47152" grpId="1" animBg="1"/>
      <p:bldP spid="47152" grpId="2" animBg="1"/>
      <p:bldP spid="47153" grpId="0" animBg="1"/>
      <p:bldP spid="47153" grpId="1" animBg="1"/>
      <p:bldP spid="47153" grpId="2" animBg="1"/>
      <p:bldP spid="47154" grpId="0" animBg="1"/>
      <p:bldP spid="47154" grpId="1" animBg="1"/>
      <p:bldP spid="47154" grpId="2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ổng hợp hình nền powerpoint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524000" y="381000"/>
            <a:ext cx="2555875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04800" y="914400"/>
            <a:ext cx="84248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năng của vật do vật chuyển động mà có gọi là động năng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133600"/>
            <a:ext cx="8839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3657600"/>
            <a:ext cx="8610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nghiệm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2 :</a:t>
            </a:r>
          </a:p>
          <a:p>
            <a:pPr eaLnBrk="0" hangingPunct="0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-Cho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cầu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A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lăn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máng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nghiêng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vị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trí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( 2 )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vị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trí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( 1 )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tới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đập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miếng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gỗ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1" y="1"/>
            <a:ext cx="788511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dirty="0">
                <a:latin typeface=".VnTime" pitchFamily="34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.VnTime" pitchFamily="34" charset="0"/>
              </a:rPr>
              <a:t>C¨n</a:t>
            </a:r>
            <a:r>
              <a:rPr lang="en-US" sz="29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.VnTime" pitchFamily="34" charset="0"/>
              </a:rPr>
              <a:t>cø</a:t>
            </a:r>
            <a:r>
              <a:rPr lang="en-US" sz="29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.VnTime" pitchFamily="34" charset="0"/>
              </a:rPr>
              <a:t>vµo</a:t>
            </a:r>
            <a:r>
              <a:rPr lang="en-US" sz="29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.VnTime" pitchFamily="34" charset="0"/>
              </a:rPr>
              <a:t>kÕt</a:t>
            </a:r>
            <a:r>
              <a:rPr lang="en-US" sz="29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sz="2900" dirty="0">
                <a:solidFill>
                  <a:srgbClr val="0000FF"/>
                </a:solidFill>
                <a:latin typeface=".VnTime" pitchFamily="34" charset="0"/>
              </a:rPr>
              <a:t>¶ TN </a:t>
            </a:r>
            <a:r>
              <a:rPr lang="en-US" sz="2900" dirty="0" err="1">
                <a:solidFill>
                  <a:srgbClr val="0000FF"/>
                </a:solidFill>
                <a:latin typeface=".VnTime" pitchFamily="34" charset="0"/>
              </a:rPr>
              <a:t>h·y</a:t>
            </a:r>
            <a:r>
              <a:rPr lang="en-US" sz="29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sz="2900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sz="2900" dirty="0" err="1">
                <a:solidFill>
                  <a:srgbClr val="0000FF"/>
                </a:solidFill>
                <a:latin typeface=".VnTime" pitchFamily="34" charset="0"/>
              </a:rPr>
              <a:t>lêi</a:t>
            </a:r>
            <a:r>
              <a:rPr lang="en-US" sz="29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.VnTime" pitchFamily="34" charset="0"/>
              </a:rPr>
              <a:t>c©u</a:t>
            </a:r>
            <a:r>
              <a:rPr lang="en-US" sz="29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.VnTime" pitchFamily="34" charset="0"/>
              </a:rPr>
              <a:t>hái</a:t>
            </a:r>
            <a:r>
              <a:rPr lang="en-US" sz="2900" dirty="0">
                <a:solidFill>
                  <a:srgbClr val="0000FF"/>
                </a:solidFill>
                <a:latin typeface=".VnTime" pitchFamily="34" charset="0"/>
              </a:rPr>
              <a:t> C6.</a:t>
            </a:r>
          </a:p>
        </p:txBody>
      </p:sp>
      <p:sp>
        <p:nvSpPr>
          <p:cNvPr id="22531" name="Freeform 11"/>
          <p:cNvSpPr>
            <a:spLocks noChangeArrowheads="1"/>
          </p:cNvSpPr>
          <p:nvPr/>
        </p:nvSpPr>
        <p:spPr bwMode="auto">
          <a:xfrm>
            <a:off x="2743201" y="787400"/>
            <a:ext cx="6081713" cy="3022600"/>
          </a:xfrm>
          <a:custGeom>
            <a:avLst/>
            <a:gdLst>
              <a:gd name="T0" fmla="*/ 100 w 3831"/>
              <a:gd name="T1" fmla="*/ 1600 h 1904"/>
              <a:gd name="T2" fmla="*/ 338 w 3831"/>
              <a:gd name="T3" fmla="*/ 1904 h 1904"/>
              <a:gd name="T4" fmla="*/ 1874 w 3831"/>
              <a:gd name="T5" fmla="*/ 1904 h 1904"/>
              <a:gd name="T6" fmla="*/ 1993 w 3831"/>
              <a:gd name="T7" fmla="*/ 1893 h 1904"/>
              <a:gd name="T8" fmla="*/ 2112 w 3831"/>
              <a:gd name="T9" fmla="*/ 1838 h 1904"/>
              <a:gd name="T10" fmla="*/ 2210 w 3831"/>
              <a:gd name="T11" fmla="*/ 1760 h 1904"/>
              <a:gd name="T12" fmla="*/ 3831 w 3831"/>
              <a:gd name="T13" fmla="*/ 274 h 1904"/>
              <a:gd name="T14" fmla="*/ 3447 w 3831"/>
              <a:gd name="T15" fmla="*/ 0 h 1904"/>
              <a:gd name="T16" fmla="*/ 1922 w 3831"/>
              <a:gd name="T17" fmla="*/ 1376 h 1904"/>
              <a:gd name="T18" fmla="*/ 1828 w 3831"/>
              <a:gd name="T19" fmla="*/ 1445 h 1904"/>
              <a:gd name="T20" fmla="*/ 1764 w 3831"/>
              <a:gd name="T21" fmla="*/ 1463 h 1904"/>
              <a:gd name="T22" fmla="*/ 1627 w 3831"/>
              <a:gd name="T23" fmla="*/ 1472 h 1904"/>
              <a:gd name="T24" fmla="*/ 0 w 3831"/>
              <a:gd name="T25" fmla="*/ 1481 h 1904"/>
              <a:gd name="T26" fmla="*/ 100 w 3831"/>
              <a:gd name="T27" fmla="*/ 1600 h 19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31"/>
              <a:gd name="T43" fmla="*/ 0 h 1904"/>
              <a:gd name="T44" fmla="*/ 3831 w 3831"/>
              <a:gd name="T45" fmla="*/ 1904 h 19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31" h="1904">
                <a:moveTo>
                  <a:pt x="100" y="1600"/>
                </a:moveTo>
                <a:lnTo>
                  <a:pt x="338" y="1904"/>
                </a:lnTo>
                <a:lnTo>
                  <a:pt x="1874" y="1904"/>
                </a:lnTo>
                <a:lnTo>
                  <a:pt x="1993" y="1893"/>
                </a:lnTo>
                <a:lnTo>
                  <a:pt x="2112" y="1838"/>
                </a:lnTo>
                <a:lnTo>
                  <a:pt x="2210" y="1760"/>
                </a:lnTo>
                <a:lnTo>
                  <a:pt x="3831" y="274"/>
                </a:lnTo>
                <a:lnTo>
                  <a:pt x="3447" y="0"/>
                </a:lnTo>
                <a:lnTo>
                  <a:pt x="1922" y="1376"/>
                </a:lnTo>
                <a:lnTo>
                  <a:pt x="1828" y="1445"/>
                </a:lnTo>
                <a:lnTo>
                  <a:pt x="1764" y="1463"/>
                </a:lnTo>
                <a:lnTo>
                  <a:pt x="1627" y="1472"/>
                </a:lnTo>
                <a:lnTo>
                  <a:pt x="0" y="1481"/>
                </a:lnTo>
                <a:lnTo>
                  <a:pt x="100" y="16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80908" name="Oval 12"/>
          <p:cNvSpPr>
            <a:spLocks noChangeArrowheads="1"/>
          </p:cNvSpPr>
          <p:nvPr/>
        </p:nvSpPr>
        <p:spPr bwMode="auto">
          <a:xfrm>
            <a:off x="7315200" y="1498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6934200" y="584201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(1)</a:t>
            </a:r>
          </a:p>
        </p:txBody>
      </p:sp>
      <p:sp>
        <p:nvSpPr>
          <p:cNvPr id="80911" name="AutoShape 15" descr="Medium wood"/>
          <p:cNvSpPr>
            <a:spLocks noChangeArrowheads="1"/>
          </p:cNvSpPr>
          <p:nvPr/>
        </p:nvSpPr>
        <p:spPr bwMode="auto">
          <a:xfrm flipH="1">
            <a:off x="4724400" y="3124200"/>
            <a:ext cx="838200" cy="609600"/>
          </a:xfrm>
          <a:prstGeom prst="cube">
            <a:avLst>
              <a:gd name="adj" fmla="val 4940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0913" name="Oval 17"/>
          <p:cNvSpPr>
            <a:spLocks noChangeArrowheads="1"/>
          </p:cNvSpPr>
          <p:nvPr/>
        </p:nvSpPr>
        <p:spPr bwMode="auto">
          <a:xfrm>
            <a:off x="7848600" y="990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2536" name="Text Box 18"/>
          <p:cNvSpPr txBox="1">
            <a:spLocks noChangeArrowheads="1"/>
          </p:cNvSpPr>
          <p:nvPr/>
        </p:nvSpPr>
        <p:spPr bwMode="auto">
          <a:xfrm>
            <a:off x="7543800" y="279401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(2)</a:t>
            </a:r>
          </a:p>
        </p:txBody>
      </p:sp>
      <p:sp>
        <p:nvSpPr>
          <p:cNvPr id="80917" name="AutoShape 21" descr="Medium wood"/>
          <p:cNvSpPr>
            <a:spLocks noChangeArrowheads="1"/>
          </p:cNvSpPr>
          <p:nvPr/>
        </p:nvSpPr>
        <p:spPr bwMode="auto">
          <a:xfrm flipH="1">
            <a:off x="4724400" y="3124200"/>
            <a:ext cx="838200" cy="609600"/>
          </a:xfrm>
          <a:prstGeom prst="cube">
            <a:avLst>
              <a:gd name="adj" fmla="val 4940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152400" y="4749800"/>
            <a:ext cx="8839200" cy="206210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C6.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……….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(1).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……………..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2057400" y="5105400"/>
            <a:ext cx="936625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3581400" y="6096000"/>
            <a:ext cx="22860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 flipH="1">
            <a:off x="4572000" y="42418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 flipH="1">
            <a:off x="4191000" y="45466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5715000" y="3632201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 baseline="-25000">
                <a:solidFill>
                  <a:srgbClr val="0000FF"/>
                </a:solidFill>
              </a:rPr>
              <a:t>S</a:t>
            </a:r>
            <a:r>
              <a:rPr lang="en-US" b="1" baseline="-25000">
                <a:solidFill>
                  <a:srgbClr val="0000FF"/>
                </a:solidFill>
              </a:rPr>
              <a:t>1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5791201" y="4140201"/>
            <a:ext cx="512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S</a:t>
            </a:r>
            <a:r>
              <a:rPr lang="en-US" b="1" baseline="-25000">
                <a:solidFill>
                  <a:srgbClr val="0000FF"/>
                </a:solidFill>
              </a:rPr>
              <a:t>2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2545" name="WordArt 39"/>
          <p:cNvSpPr>
            <a:spLocks noChangeArrowheads="1" noChangeShapeType="1" noTextEdit="1"/>
          </p:cNvSpPr>
          <p:nvPr/>
        </p:nvSpPr>
        <p:spPr bwMode="auto">
          <a:xfrm>
            <a:off x="1584325" y="1"/>
            <a:ext cx="7056438" cy="5122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000" b="1" kern="10">
              <a:ln w="31750">
                <a:solidFill>
                  <a:srgbClr val="00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787 C -0.04966 0.07792 -0.0974 0.14729 -0.12188 0.17966 C -0.14462 0.21064 -0.1342 0.19214 -0.1441 0.19515 C -0.154 0.19839 -0.16667 0.19885 -0.17986 0.197 " pathEditMode="relative" rAng="-276093" ptsTypes="aaaA">
                                      <p:cBhvr>
                                        <p:cTn id="14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8" y="1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-7.51445E-7 L -0.1125 -7.51445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4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0751E-6 L -0.21667 0.30937 L -0.23455 0.32486 L -0.28334 0.3274 " pathEditMode="relative" rAng="0" ptsTypes="AAAA">
                                      <p:cBhvr>
                                        <p:cTn id="39" dur="1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2" y="1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1511 -0.00208 L -0.16406 -0.00208 " pathEditMode="relative" rAng="0" ptsTypes="AA">
                                      <p:cBhvr>
                                        <p:cTn id="41" dur="24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1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0"/>
      <p:bldP spid="80908" grpId="0" animBg="1"/>
      <p:bldP spid="80908" grpId="1" animBg="1"/>
      <p:bldP spid="80911" grpId="0" animBg="1"/>
      <p:bldP spid="80911" grpId="1" animBg="1"/>
      <p:bldP spid="80913" grpId="0" animBg="1"/>
      <p:bldP spid="80913" grpId="1" animBg="1"/>
      <p:bldP spid="80917" grpId="0" animBg="1"/>
      <p:bldP spid="80917" grpId="1" animBg="1"/>
      <p:bldP spid="80928" grpId="0"/>
      <p:bldP spid="80929" grpId="0"/>
      <p:bldP spid="80930" grpId="0"/>
      <p:bldP spid="80931" grpId="0" animBg="1"/>
      <p:bldP spid="80931" grpId="1" animBg="1"/>
      <p:bldP spid="80932" grpId="0" animBg="1"/>
      <p:bldP spid="80932" grpId="1" animBg="1"/>
      <p:bldP spid="80933" grpId="0"/>
      <p:bldP spid="80933" grpId="1"/>
      <p:bldP spid="80934" grpId="0"/>
      <p:bldP spid="809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11"/>
          <p:cNvSpPr>
            <a:spLocks noChangeArrowheads="1"/>
          </p:cNvSpPr>
          <p:nvPr/>
        </p:nvSpPr>
        <p:spPr bwMode="auto">
          <a:xfrm>
            <a:off x="2819401" y="889000"/>
            <a:ext cx="6081713" cy="3022600"/>
          </a:xfrm>
          <a:custGeom>
            <a:avLst/>
            <a:gdLst>
              <a:gd name="T0" fmla="*/ 100 w 3831"/>
              <a:gd name="T1" fmla="*/ 1600 h 1904"/>
              <a:gd name="T2" fmla="*/ 338 w 3831"/>
              <a:gd name="T3" fmla="*/ 1904 h 1904"/>
              <a:gd name="T4" fmla="*/ 1874 w 3831"/>
              <a:gd name="T5" fmla="*/ 1904 h 1904"/>
              <a:gd name="T6" fmla="*/ 1993 w 3831"/>
              <a:gd name="T7" fmla="*/ 1893 h 1904"/>
              <a:gd name="T8" fmla="*/ 2112 w 3831"/>
              <a:gd name="T9" fmla="*/ 1838 h 1904"/>
              <a:gd name="T10" fmla="*/ 2210 w 3831"/>
              <a:gd name="T11" fmla="*/ 1760 h 1904"/>
              <a:gd name="T12" fmla="*/ 3831 w 3831"/>
              <a:gd name="T13" fmla="*/ 274 h 1904"/>
              <a:gd name="T14" fmla="*/ 3447 w 3831"/>
              <a:gd name="T15" fmla="*/ 0 h 1904"/>
              <a:gd name="T16" fmla="*/ 1922 w 3831"/>
              <a:gd name="T17" fmla="*/ 1376 h 1904"/>
              <a:gd name="T18" fmla="*/ 1828 w 3831"/>
              <a:gd name="T19" fmla="*/ 1445 h 1904"/>
              <a:gd name="T20" fmla="*/ 1764 w 3831"/>
              <a:gd name="T21" fmla="*/ 1463 h 1904"/>
              <a:gd name="T22" fmla="*/ 1627 w 3831"/>
              <a:gd name="T23" fmla="*/ 1472 h 1904"/>
              <a:gd name="T24" fmla="*/ 0 w 3831"/>
              <a:gd name="T25" fmla="*/ 1481 h 1904"/>
              <a:gd name="T26" fmla="*/ 100 w 3831"/>
              <a:gd name="T27" fmla="*/ 1600 h 19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31"/>
              <a:gd name="T43" fmla="*/ 0 h 1904"/>
              <a:gd name="T44" fmla="*/ 3831 w 3831"/>
              <a:gd name="T45" fmla="*/ 1904 h 19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31" h="1904">
                <a:moveTo>
                  <a:pt x="100" y="1600"/>
                </a:moveTo>
                <a:lnTo>
                  <a:pt x="338" y="1904"/>
                </a:lnTo>
                <a:lnTo>
                  <a:pt x="1874" y="1904"/>
                </a:lnTo>
                <a:lnTo>
                  <a:pt x="1993" y="1893"/>
                </a:lnTo>
                <a:lnTo>
                  <a:pt x="2112" y="1838"/>
                </a:lnTo>
                <a:lnTo>
                  <a:pt x="2210" y="1760"/>
                </a:lnTo>
                <a:lnTo>
                  <a:pt x="3831" y="274"/>
                </a:lnTo>
                <a:lnTo>
                  <a:pt x="3447" y="0"/>
                </a:lnTo>
                <a:lnTo>
                  <a:pt x="1922" y="1376"/>
                </a:lnTo>
                <a:lnTo>
                  <a:pt x="1828" y="1445"/>
                </a:lnTo>
                <a:lnTo>
                  <a:pt x="1764" y="1463"/>
                </a:lnTo>
                <a:lnTo>
                  <a:pt x="1627" y="1472"/>
                </a:lnTo>
                <a:lnTo>
                  <a:pt x="0" y="1481"/>
                </a:lnTo>
                <a:lnTo>
                  <a:pt x="100" y="16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6248400" y="1295401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(1)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H="1">
            <a:off x="4724400" y="42418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5791200" y="3733801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S</a:t>
            </a:r>
            <a:r>
              <a:rPr lang="en-US" b="1" baseline="-25000">
                <a:solidFill>
                  <a:srgbClr val="0000FF"/>
                </a:solidFill>
              </a:rPr>
              <a:t>1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3558" name="Text Box 18"/>
          <p:cNvSpPr txBox="1">
            <a:spLocks noChangeArrowheads="1"/>
          </p:cNvSpPr>
          <p:nvPr/>
        </p:nvSpPr>
        <p:spPr bwMode="auto">
          <a:xfrm>
            <a:off x="7391400" y="685801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(2)</a:t>
            </a: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 flipH="1">
            <a:off x="4343400" y="45466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6172200" y="4140201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S</a:t>
            </a:r>
            <a:r>
              <a:rPr lang="en-US" b="1" baseline="-25000">
                <a:solidFill>
                  <a:srgbClr val="0000FF"/>
                </a:solidFill>
              </a:rPr>
              <a:t>2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1942" name="Oval 22"/>
          <p:cNvSpPr>
            <a:spLocks noChangeArrowheads="1"/>
          </p:cNvSpPr>
          <p:nvPr/>
        </p:nvSpPr>
        <p:spPr bwMode="auto">
          <a:xfrm>
            <a:off x="7620000" y="129540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1943" name="AutoShape 23" descr="Medium wood"/>
          <p:cNvSpPr>
            <a:spLocks noChangeArrowheads="1"/>
          </p:cNvSpPr>
          <p:nvPr/>
        </p:nvSpPr>
        <p:spPr bwMode="auto">
          <a:xfrm flipH="1">
            <a:off x="4876800" y="3225800"/>
            <a:ext cx="838200" cy="609600"/>
          </a:xfrm>
          <a:prstGeom prst="cube">
            <a:avLst>
              <a:gd name="adj" fmla="val 4940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 flipH="1">
            <a:off x="3657600" y="4851400"/>
            <a:ext cx="2209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6629400" y="4343401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S</a:t>
            </a:r>
            <a:r>
              <a:rPr lang="en-US" b="1" baseline="-25000">
                <a:solidFill>
                  <a:srgbClr val="0000FF"/>
                </a:solidFill>
              </a:rPr>
              <a:t>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315200" y="353060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16.3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Nếu thay quả cầu A</a:t>
            </a:r>
            <a:r>
              <a:rPr lang="vi-VN" sz="3200" b="1" baseline="30000" dirty="0">
                <a:latin typeface="+mj-lt"/>
              </a:rPr>
              <a:t>’</a:t>
            </a:r>
            <a:r>
              <a:rPr lang="vi-VN" sz="3200" b="1" dirty="0">
                <a:latin typeface="+mj-lt"/>
              </a:rPr>
              <a:t> bằng quả cầu A có khối lượng lớn hơn. Hãy dự đoán xem hiện tượng xảy ra như thế n</a:t>
            </a:r>
            <a:r>
              <a:rPr lang="vi-VN" sz="3200" b="1" dirty="0">
                <a:latin typeface="+mj-lt"/>
                <a:cs typeface="Times New Roman" pitchFamily="18" charset="0"/>
              </a:rPr>
              <a:t>à</a:t>
            </a:r>
            <a:r>
              <a:rPr lang="vi-VN" sz="3200" b="1" dirty="0">
                <a:latin typeface="+mj-lt"/>
              </a:rPr>
              <a:t>o ? 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152400" y="1498601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H·y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s¸t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TN ®Ó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lêi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C7 ?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0" y="4953000"/>
            <a:ext cx="9144000" cy="1569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C7.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…………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A’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………….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……….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4724400" y="4876800"/>
            <a:ext cx="16002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886200" y="5410200"/>
            <a:ext cx="18288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2286000" y="5867400"/>
            <a:ext cx="8636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848600" y="5867400"/>
            <a:ext cx="8636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23229 0.27615 L -0.2533 0.28449 L -0.29861 0.28449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9" y="1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4" dur="17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7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4" grpId="0" animBg="1"/>
      <p:bldP spid="81936" grpId="0"/>
      <p:bldP spid="81936" grpId="1"/>
      <p:bldP spid="81939" grpId="0" animBg="1"/>
      <p:bldP spid="81940" grpId="0"/>
      <p:bldP spid="81940" grpId="1"/>
      <p:bldP spid="81942" grpId="0" animBg="1"/>
      <p:bldP spid="81942" grpId="1" animBg="1"/>
      <p:bldP spid="81943" grpId="0" animBg="1"/>
      <p:bldP spid="81943" grpId="1" animBg="1"/>
      <p:bldP spid="81944" grpId="0" animBg="1"/>
      <p:bldP spid="81944" grpId="1" animBg="1"/>
      <p:bldP spid="81945" grpId="0"/>
      <p:bldP spid="81945" grpId="1"/>
      <p:bldP spid="81946" grpId="0"/>
      <p:bldP spid="81947" grpId="0"/>
      <p:bldP spid="81948" grpId="0"/>
      <p:bldP spid="81948" grpId="1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PP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C8. Qua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c¸c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TN,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h·y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biÕt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éng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n¨ng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phô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thuéc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vµo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nh÷ng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yÕu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tè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g× vµ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phô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thuéc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thÕ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nµo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ật có.....................càng lớn và ................ càng nhanh thì động năng càng lớn .</a:t>
            </a:r>
            <a:endParaRPr lang="en-US" sz="3600" dirty="0">
              <a:latin typeface=".VnTime" pitchFamily="34" charset="0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676400" y="1676400"/>
            <a:ext cx="2362200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6096000" y="1752600"/>
            <a:ext cx="3048000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0" y="3048000"/>
            <a:ext cx="9144000" cy="230832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Arial" charset="0"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  <a:buFont typeface="Arial" charset="0"/>
              <a:buChar char="-"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511425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C9: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2"/>
          <p:cNvSpPr>
            <a:spLocks noChangeArrowheads="1"/>
          </p:cNvSpPr>
          <p:nvPr/>
        </p:nvSpPr>
        <p:spPr bwMode="auto">
          <a:xfrm>
            <a:off x="4724400" y="3001434"/>
            <a:ext cx="2255838" cy="65616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33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1" name="Picture 6" descr="h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667000" y="15240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7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1798638" cy="126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8" descr="Vulture-01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752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9" descr="Jumbo-04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0"/>
            <a:ext cx="2362200" cy="20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10" descr="Ball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91000"/>
            <a:ext cx="24844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11" descr="np_F-1an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9624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324600" y="4191000"/>
            <a:ext cx="2590800" cy="1905000"/>
            <a:chOff x="3984" y="2448"/>
            <a:chExt cx="1344" cy="1128"/>
          </a:xfrm>
        </p:grpSpPr>
        <p:pic>
          <p:nvPicPr>
            <p:cNvPr id="25626" name="Picture 12" descr="b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84" y="2448"/>
              <a:ext cx="1344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368" y="3024"/>
              <a:ext cx="432" cy="552"/>
              <a:chOff x="2448" y="2904"/>
              <a:chExt cx="432" cy="552"/>
            </a:xfrm>
          </p:grpSpPr>
          <p:sp>
            <p:nvSpPr>
              <p:cNvPr id="25628" name="Oval 14"/>
              <p:cNvSpPr>
                <a:spLocks noChangeArrowheads="1"/>
              </p:cNvSpPr>
              <p:nvPr/>
            </p:nvSpPr>
            <p:spPr bwMode="auto">
              <a:xfrm>
                <a:off x="2448" y="3024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9" name="Oval 15"/>
              <p:cNvSpPr>
                <a:spLocks noChangeArrowheads="1"/>
              </p:cNvSpPr>
              <p:nvPr/>
            </p:nvSpPr>
            <p:spPr bwMode="auto">
              <a:xfrm rot="-2601805">
                <a:off x="2678" y="2988"/>
                <a:ext cx="192" cy="55"/>
              </a:xfrm>
              <a:prstGeom prst="ellipse">
                <a:avLst/>
              </a:prstGeom>
              <a:solidFill>
                <a:srgbClr val="27AF4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0" name="Oval 16"/>
              <p:cNvSpPr>
                <a:spLocks noChangeArrowheads="1"/>
              </p:cNvSpPr>
              <p:nvPr/>
            </p:nvSpPr>
            <p:spPr bwMode="auto">
              <a:xfrm rot="2601805" flipH="1">
                <a:off x="2530" y="2946"/>
                <a:ext cx="192" cy="96"/>
              </a:xfrm>
              <a:prstGeom prst="ellipse">
                <a:avLst/>
              </a:prstGeom>
              <a:solidFill>
                <a:srgbClr val="27AF4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1" name="Freeform 17"/>
              <p:cNvSpPr>
                <a:spLocks/>
              </p:cNvSpPr>
              <p:nvPr/>
            </p:nvSpPr>
            <p:spPr bwMode="auto">
              <a:xfrm>
                <a:off x="2688" y="2904"/>
                <a:ext cx="96" cy="168"/>
              </a:xfrm>
              <a:custGeom>
                <a:avLst/>
                <a:gdLst>
                  <a:gd name="T0" fmla="*/ 0 w 96"/>
                  <a:gd name="T1" fmla="*/ 168 h 168"/>
                  <a:gd name="T2" fmla="*/ 48 w 96"/>
                  <a:gd name="T3" fmla="*/ 24 h 168"/>
                  <a:gd name="T4" fmla="*/ 96 w 96"/>
                  <a:gd name="T5" fmla="*/ 24 h 16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168"/>
                  <a:gd name="T11" fmla="*/ 96 w 96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168">
                    <a:moveTo>
                      <a:pt x="0" y="168"/>
                    </a:moveTo>
                    <a:cubicBezTo>
                      <a:pt x="16" y="108"/>
                      <a:pt x="32" y="48"/>
                      <a:pt x="48" y="24"/>
                    </a:cubicBezTo>
                    <a:cubicBezTo>
                      <a:pt x="64" y="0"/>
                      <a:pt x="80" y="12"/>
                      <a:pt x="96" y="24"/>
                    </a:cubicBezTo>
                  </a:path>
                </a:pathLst>
              </a:custGeom>
              <a:noFill/>
              <a:ln w="3810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" name="Text Box 18"/>
          <p:cNvSpPr txBox="1">
            <a:spLocks noChangeArrowheads="1"/>
          </p:cNvSpPr>
          <p:nvPr/>
        </p:nvSpPr>
        <p:spPr bwMode="auto">
          <a:xfrm>
            <a:off x="990600" y="3657600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5" name="Text Box 19"/>
          <p:cNvSpPr txBox="1">
            <a:spLocks noChangeArrowheads="1"/>
          </p:cNvSpPr>
          <p:nvPr/>
        </p:nvSpPr>
        <p:spPr bwMode="auto">
          <a:xfrm>
            <a:off x="3352800" y="36576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6" name="Text Box 20"/>
          <p:cNvSpPr txBox="1">
            <a:spLocks noChangeArrowheads="1"/>
          </p:cNvSpPr>
          <p:nvPr/>
        </p:nvSpPr>
        <p:spPr bwMode="auto">
          <a:xfrm>
            <a:off x="5715000" y="3657600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7" name="Text Box 21"/>
          <p:cNvSpPr txBox="1">
            <a:spLocks noChangeArrowheads="1"/>
          </p:cNvSpPr>
          <p:nvPr/>
        </p:nvSpPr>
        <p:spPr bwMode="auto">
          <a:xfrm>
            <a:off x="8077200" y="3429000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8" name="Text Box 22"/>
          <p:cNvSpPr txBox="1">
            <a:spLocks noChangeArrowheads="1"/>
          </p:cNvSpPr>
          <p:nvPr/>
        </p:nvSpPr>
        <p:spPr bwMode="auto">
          <a:xfrm>
            <a:off x="1295400" y="6334780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9" name="Text Box 23"/>
          <p:cNvSpPr txBox="1">
            <a:spLocks noChangeArrowheads="1"/>
          </p:cNvSpPr>
          <p:nvPr/>
        </p:nvSpPr>
        <p:spPr bwMode="auto">
          <a:xfrm>
            <a:off x="4191000" y="6172200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0" name="Text Box 24"/>
          <p:cNvSpPr txBox="1">
            <a:spLocks noChangeArrowheads="1"/>
          </p:cNvSpPr>
          <p:nvPr/>
        </p:nvSpPr>
        <p:spPr bwMode="auto">
          <a:xfrm>
            <a:off x="7620000" y="62484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1" name="Oval 26"/>
          <p:cNvSpPr>
            <a:spLocks noChangeArrowheads="1"/>
          </p:cNvSpPr>
          <p:nvPr/>
        </p:nvSpPr>
        <p:spPr bwMode="auto">
          <a:xfrm>
            <a:off x="1219200" y="21336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72" name="Oval 27"/>
          <p:cNvSpPr>
            <a:spLocks noChangeArrowheads="1"/>
          </p:cNvSpPr>
          <p:nvPr/>
        </p:nvSpPr>
        <p:spPr bwMode="auto">
          <a:xfrm>
            <a:off x="7818438" y="2163233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73" name="Oval 28"/>
          <p:cNvSpPr>
            <a:spLocks noChangeArrowheads="1"/>
          </p:cNvSpPr>
          <p:nvPr/>
        </p:nvSpPr>
        <p:spPr bwMode="auto">
          <a:xfrm>
            <a:off x="884238" y="4525433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74" name="Oval 29"/>
          <p:cNvSpPr>
            <a:spLocks noChangeArrowheads="1"/>
          </p:cNvSpPr>
          <p:nvPr/>
        </p:nvSpPr>
        <p:spPr bwMode="auto">
          <a:xfrm>
            <a:off x="3398838" y="2315633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S</a:t>
            </a:r>
          </a:p>
        </p:txBody>
      </p:sp>
      <p:sp>
        <p:nvSpPr>
          <p:cNvPr id="175" name="Oval 30"/>
          <p:cNvSpPr>
            <a:spLocks noChangeArrowheads="1"/>
          </p:cNvSpPr>
          <p:nvPr/>
        </p:nvSpPr>
        <p:spPr bwMode="auto">
          <a:xfrm>
            <a:off x="5608638" y="2239433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S</a:t>
            </a:r>
          </a:p>
        </p:txBody>
      </p:sp>
      <p:sp>
        <p:nvSpPr>
          <p:cNvPr id="176" name="Oval 31"/>
          <p:cNvSpPr>
            <a:spLocks noChangeArrowheads="1"/>
          </p:cNvSpPr>
          <p:nvPr/>
        </p:nvSpPr>
        <p:spPr bwMode="auto">
          <a:xfrm>
            <a:off x="4389438" y="4220633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S</a:t>
            </a:r>
          </a:p>
        </p:txBody>
      </p:sp>
      <p:sp>
        <p:nvSpPr>
          <p:cNvPr id="177" name="Oval 32"/>
          <p:cNvSpPr>
            <a:spLocks noChangeArrowheads="1"/>
          </p:cNvSpPr>
          <p:nvPr/>
        </p:nvSpPr>
        <p:spPr bwMode="auto">
          <a:xfrm>
            <a:off x="7589838" y="4373033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IV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Vận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dụng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150" grpId="0" animBg="1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81000" y="228601"/>
            <a:ext cx="8153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cs typeface="Times New Roman" pitchFamily="18" charset="0"/>
              </a:rPr>
              <a:t>C1 : Nếu đưa quả nặng A lên một độ cao nào đó thì vật có khả năng sinh công hay không ? Tại sao?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28600" y="2334685"/>
            <a:ext cx="876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Trả lời: </a:t>
            </a:r>
            <a:r>
              <a:rPr lang="en-US" sz="4000">
                <a:solidFill>
                  <a:schemeClr val="tx1"/>
                </a:solidFill>
                <a:cs typeface="Times New Roman" pitchFamily="18" charset="0"/>
              </a:rPr>
              <a:t>Có, </a:t>
            </a:r>
            <a:r>
              <a:rPr lang="en-US" sz="4000">
                <a:cs typeface="Times New Roman" pitchFamily="18" charset="0"/>
              </a:rPr>
              <a:t>do có lực tác động vào quả cầu A làm quả cầu A chuyển động nên vật sinh công.</a:t>
            </a:r>
            <a:endParaRPr lang="en-US" sz="4000" b="1">
              <a:cs typeface="Times New Roman" pitchFamily="18" charset="0"/>
            </a:endParaRPr>
          </a:p>
          <a:p>
            <a:r>
              <a:rPr lang="en-US" sz="4000">
                <a:cs typeface="Times New Roman" pitchFamily="18" charset="0"/>
              </a:rPr>
              <a:t> 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762000" y="4724401"/>
            <a:ext cx="7848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cs typeface="Times New Roman" pitchFamily="18" charset="0"/>
              </a:rPr>
              <a:t>*Vật có khả năng thực hiện công ta nói vật đó có cơ năng</a:t>
            </a:r>
          </a:p>
        </p:txBody>
      </p:sp>
      <p:pic>
        <p:nvPicPr>
          <p:cNvPr id="6149" name="Picture 1" descr="C:\Users\Dell\Downloads\hinh nen Powerpoint dep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40511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5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371601"/>
            <a:ext cx="8839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65138" algn="just">
              <a:spcBef>
                <a:spcPct val="50000"/>
              </a:spcBef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65138" algn="just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Jun (J)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419600"/>
            <a:ext cx="422436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8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181600"/>
            <a:ext cx="46653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22860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511425" algn="l"/>
              </a:tabLst>
            </a:pP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C10: </a:t>
            </a:r>
            <a:r>
              <a:rPr lang="en-US" sz="4000" b="1" dirty="0" err="1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baseline="-25000" dirty="0">
              <a:solidFill>
                <a:srgbClr val="D43C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 descr="Bai tap van d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1"/>
            <a:ext cx="8458200" cy="338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57200" y="5105400"/>
            <a:ext cx="190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362200" y="5334001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7010400" y="53340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vi-VN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62000" y="16764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sym typeface="Wingdings" pitchFamily="2" charset="2"/>
              </a:rPr>
              <a:t>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4267200" y="1981201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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162800" y="2133601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</a:t>
            </a: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4019550" y="3048000"/>
            <a:ext cx="381000" cy="13716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4" grpId="1"/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7523" name="Picture 3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1301" y="3037417"/>
            <a:ext cx="2232025" cy="117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76" y="1989667"/>
            <a:ext cx="1095375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image004"/>
          <p:cNvPicPr>
            <a:picLocks noChangeAspect="1" noChangeArrowheads="1"/>
          </p:cNvPicPr>
          <p:nvPr/>
        </p:nvPicPr>
        <p:blipFill>
          <a:blip r:embed="rId4"/>
          <a:srcRect l="21429" r="21428"/>
          <a:stretch>
            <a:fillRect/>
          </a:stretch>
        </p:blipFill>
        <p:spPr bwMode="auto">
          <a:xfrm>
            <a:off x="2389188" y="1551517"/>
            <a:ext cx="26400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3" y="1204384"/>
            <a:ext cx="2292350" cy="12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9" y="1566334"/>
            <a:ext cx="2492375" cy="8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8" descr="image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4450" y="2019300"/>
            <a:ext cx="2665413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9" name="Picture 9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2576" y="2885017"/>
            <a:ext cx="1724025" cy="130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0" name="Picture 10" descr="image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9138" y="2834217"/>
            <a:ext cx="2424112" cy="118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11" descr="image0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8113" y="2315634"/>
            <a:ext cx="2417762" cy="163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2" name="Picture 12" descr="image0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27651" y="3526367"/>
            <a:ext cx="22320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3" name="Picture 13" descr="image0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03563" y="4195234"/>
            <a:ext cx="2578100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4" name="Picture 14" descr="image0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8438" y="3886200"/>
            <a:ext cx="3186112" cy="108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5" name="Picture 15" descr="image0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1464" y="4514851"/>
            <a:ext cx="3113087" cy="49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6" name="Picture 16" descr="image0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1219200"/>
            <a:ext cx="4408488" cy="27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7" name="Picture 17" descr="image0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90600" y="3733800"/>
            <a:ext cx="6400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41" name="Picture 21" descr="image00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54800" y="2836333"/>
            <a:ext cx="2413000" cy="16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00200" y="30691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9699" name="Picture 3" descr="EART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105400" y="3886201"/>
            <a:ext cx="2971800" cy="216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EARTH"/>
          <p:cNvPicPr>
            <a:picLocks noChangeAspect="1" noChangeArrowheads="1" noCrop="1"/>
          </p:cNvPicPr>
          <p:nvPr/>
        </p:nvPicPr>
        <p:blipFill>
          <a:blip r:embed="rId3">
            <a:lum bright="18000" contrast="-18000"/>
            <a:grayscl/>
          </a:blip>
          <a:srcRect/>
          <a:stretch>
            <a:fillRect/>
          </a:stretch>
        </p:blipFill>
        <p:spPr bwMode="auto">
          <a:xfrm flipH="1">
            <a:off x="3429000" y="5774267"/>
            <a:ext cx="1447800" cy="108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228600" y="685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SUN_MED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45001"/>
            <a:ext cx="2819400" cy="197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Freeform 7"/>
          <p:cNvSpPr>
            <a:spLocks/>
          </p:cNvSpPr>
          <p:nvPr/>
        </p:nvSpPr>
        <p:spPr bwMode="auto">
          <a:xfrm>
            <a:off x="1076326" y="429685"/>
            <a:ext cx="7724775" cy="3009900"/>
          </a:xfrm>
          <a:custGeom>
            <a:avLst/>
            <a:gdLst>
              <a:gd name="T0" fmla="*/ 0 w 4866"/>
              <a:gd name="T1" fmla="*/ 1896 h 1896"/>
              <a:gd name="T2" fmla="*/ 4866 w 4866"/>
              <a:gd name="T3" fmla="*/ 0 h 1896"/>
              <a:gd name="T4" fmla="*/ 0 60000 65536"/>
              <a:gd name="T5" fmla="*/ 0 60000 65536"/>
              <a:gd name="T6" fmla="*/ 0 w 4866"/>
              <a:gd name="T7" fmla="*/ 0 h 1896"/>
              <a:gd name="T8" fmla="*/ 4866 w 4866"/>
              <a:gd name="T9" fmla="*/ 1896 h 18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66" h="1896">
                <a:moveTo>
                  <a:pt x="0" y="1896"/>
                </a:moveTo>
                <a:lnTo>
                  <a:pt x="4866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066800" y="3439584"/>
            <a:ext cx="822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46125" y="5719233"/>
            <a:ext cx="1739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VNI-Avo" pitchFamily="2" charset="0"/>
              </a:rPr>
              <a:t>Nguyeät thöïc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55676" y="838200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VNI-Avo" pitchFamily="2" charset="0"/>
              </a:rPr>
              <a:t>Nhaät  thöïc</a:t>
            </a:r>
          </a:p>
        </p:txBody>
      </p:sp>
      <p:pic>
        <p:nvPicPr>
          <p:cNvPr id="28683" name="Picture 11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1889" y="5505451"/>
            <a:ext cx="142875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6" y="4929717"/>
            <a:ext cx="142875" cy="1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1" y="4853517"/>
            <a:ext cx="142875" cy="1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2701" y="5088468"/>
            <a:ext cx="142875" cy="1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5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1" y="4800600"/>
            <a:ext cx="142875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6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1" y="838200"/>
            <a:ext cx="142875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7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9525" y="5767917"/>
            <a:ext cx="142875" cy="1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4864" y="1490134"/>
            <a:ext cx="142875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0764" y="1204384"/>
            <a:ext cx="142875" cy="1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1" y="914400"/>
            <a:ext cx="142875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1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0264" y="1418168"/>
            <a:ext cx="142875" cy="1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22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1" y="1001184"/>
            <a:ext cx="142875" cy="1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23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5726" y="4929717"/>
            <a:ext cx="142875" cy="1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7526" y="1752600"/>
            <a:ext cx="142875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304800" y="838200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2,7.10 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3. 10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</a:t>
            </a:r>
          </a:p>
        </p:txBody>
      </p:sp>
      <p:sp>
        <p:nvSpPr>
          <p:cNvPr id="28698" name="AutoShape 2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7738" y="6453717"/>
            <a:ext cx="576262" cy="404283"/>
          </a:xfrm>
          <a:prstGeom prst="actionButtonForwardNext">
            <a:avLst/>
          </a:prstGeom>
          <a:solidFill>
            <a:srgbClr val="FF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76400" y="228600"/>
            <a:ext cx="61102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err="1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cap="all" dirty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cap="all" dirty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cap="all" dirty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cap="all" dirty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cap="all" dirty="0">
              <a:ln/>
              <a:solidFill>
                <a:srgbClr val="99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4578 C 0.01025 -0.03838 0.03698 -0.0141 0.06129 -0.00069 C 0.08559 0.01272 0.11077 0.02891 0.14618 0.03469 C 0.1816 0.04047 0.23368 0.04255 0.27431 0.03469 C 0.31493 0.02706 0.35834 0.01018 0.38959 -0.01063 C 0.42084 -0.03167 0.44219 -0.05803 0.46129 -0.09109 C 0.48039 -0.12416 0.49566 -0.16716 0.50434 -0.20948 C 0.51302 -0.25179 0.51164 -0.31676 0.51354 -0.34497 " pathEditMode="relative" rAng="0" ptsTypes="aaaaaaaa">
                                      <p:cBhvr>
                                        <p:cTn id="20" dur="3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C 0.00295 -0.00209 0.01354 -0.00787 0.01754 -0.0132 C 0.02153 -0.01852 0.02205 -0.02523 0.02413 -0.03172 C 0.02622 -0.0382 0.02847 -0.04468 0.02969 -0.05209 C 0.0309 -0.05949 0.03125 -0.06875 0.03108 -0.07616 C 0.0309 -0.08357 0.03056 -0.08727 0.0283 -0.09653 C 0.02604 -0.10579 0.01944 -0.12431 0.01719 -0.13172 " pathEditMode="relative" rAng="0" ptsTypes="aaaaaaa">
                                      <p:cBhvr>
                                        <p:cTn id="22" dur="3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54 -0.34497 C 0.51007 -0.36138 0.50729 -0.40994 0.49305 -0.44208 C 0.47882 -0.47375 0.45659 -0.51214 0.4283 -0.53711 C 0.4 -0.56208 0.35486 -0.58034 0.32343 -0.5919 C 0.29201 -0.60346 0.26962 -0.60508 0.24027 -0.60647 C 0.21093 -0.60763 0.17812 -0.6074 0.14774 -0.60069 C 0.11736 -0.59399 0.08402 -0.57896 0.05833 -0.56601 C 0.03264 -0.55283 0.01163 -0.53803 -0.00643 -0.52254 C -0.02431 -0.50728 -0.03802 -0.49063 -0.04966 -0.47375 C -0.06111 -0.45664 -0.06997 -0.43167 -0.07518 -0.42057 " pathEditMode="relative" rAng="0" ptsTypes="aaaaaaaaaa">
                                      <p:cBhvr>
                                        <p:cTn id="37" dur="4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13364 C 0.03056 -0.1385 0.03212 -0.15075 0.03056 -0.16323 C 0.02899 -0.17572 0.02552 -0.19422 0.02135 -0.20925 C 0.01719 -0.22428 0.01129 -0.24 0.00538 -0.25364 C -0.00052 -0.26728 -0.00677 -0.27907 -0.01406 -0.29156 C -0.02135 -0.30404 -0.02812 -0.31745 -0.03785 -0.32809 C -0.04757 -0.33873 -0.06111 -0.34821 -0.07274 -0.3556 C -0.08437 -0.363 -0.09531 -0.36763 -0.10764 -0.37248 C -0.11996 -0.37734 -0.13246 -0.38173 -0.14722 -0.3852 C -0.16198 -0.38867 -0.18628 -0.39191 -0.19653 -0.39376 " pathEditMode="relative" rAng="0" ptsTypes="aaaaaaaaaa">
                                      <p:cBhvr>
                                        <p:cTn id="39" dur="7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30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7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audio>
          </p:childTnLst>
        </p:cTn>
      </p:par>
    </p:tnLst>
    <p:bldLst>
      <p:bldP spid="29703" grpId="0" animBg="1"/>
      <p:bldP spid="29703" grpId="1" animBg="1"/>
      <p:bldP spid="29704" grpId="0" animBg="1"/>
      <p:bldP spid="29704" grpId="1" animBg="1"/>
      <p:bldP spid="29704" grpId="2" animBg="1"/>
      <p:bldP spid="29705" grpId="0" build="allAtOnce"/>
      <p:bldP spid="297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52400" y="279401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bay:0,002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2400" y="2514601"/>
            <a:ext cx="464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chạy:4500J</a:t>
            </a:r>
          </a:p>
        </p:txBody>
      </p:sp>
      <p:pic>
        <p:nvPicPr>
          <p:cNvPr id="29700" name="Picture 2" descr="C:\Users\Dell\Downloads\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572000"/>
            <a:ext cx="373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0" y="4851401"/>
            <a:ext cx="518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bò:0,0000001J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3" descr="C:\Users\Dell\Downloads\ong-bap-cay-hut-mat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373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C:\Users\Dell\Downloads\6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1" y="2438401"/>
            <a:ext cx="3590925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ình nền PP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9906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2363" dir="842175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4000" b="1" dirty="0" smtClean="0">
                <a:solidFill>
                  <a:srgbClr val="FF3300"/>
                </a:solidFill>
                <a:latin typeface="+mj-lt"/>
              </a:rPr>
              <a:t>HƯỚNG DẪN</a:t>
            </a:r>
            <a:r>
              <a:rPr lang="en-US" sz="4000" b="1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4000" b="1" dirty="0">
                <a:solidFill>
                  <a:srgbClr val="FF3300"/>
                </a:solidFill>
                <a:latin typeface="+mj-lt"/>
              </a:rPr>
              <a:t>VỀ NHÀ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723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16.1, 16.2, 16.3, 16.4, 16.5 SBT.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8200" y="26670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66800" y="3200400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38200" y="3733800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18: TỔNG KẾT CHƯƠNG I: CƠ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ổng hợp hình nền powerpoint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534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4495800" y="1092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75238" y="913883"/>
            <a:ext cx="4068762" cy="3440102"/>
            <a:chOff x="2812" y="558"/>
            <a:chExt cx="2984" cy="2396"/>
          </a:xfrm>
        </p:grpSpPr>
        <p:sp>
          <p:nvSpPr>
            <p:cNvPr id="8199" name="Rectangle 16" descr="Walnut"/>
            <p:cNvSpPr>
              <a:spLocks noChangeArrowheads="1"/>
            </p:cNvSpPr>
            <p:nvPr/>
          </p:nvSpPr>
          <p:spPr bwMode="auto">
            <a:xfrm>
              <a:off x="3288" y="960"/>
              <a:ext cx="2472" cy="14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Rectangle 17" descr="Medium wood"/>
            <p:cNvSpPr>
              <a:spLocks noChangeArrowheads="1"/>
            </p:cNvSpPr>
            <p:nvPr/>
          </p:nvSpPr>
          <p:spPr bwMode="auto">
            <a:xfrm>
              <a:off x="3348" y="1095"/>
              <a:ext cx="2448" cy="19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1" name="AutoShape 18" descr="Medium wood"/>
            <p:cNvSpPr>
              <a:spLocks noChangeArrowheads="1"/>
            </p:cNvSpPr>
            <p:nvPr/>
          </p:nvSpPr>
          <p:spPr bwMode="auto">
            <a:xfrm>
              <a:off x="3732" y="1173"/>
              <a:ext cx="240" cy="1735"/>
            </a:xfrm>
            <a:custGeom>
              <a:avLst/>
              <a:gdLst>
                <a:gd name="T0" fmla="*/ 0 w 21600"/>
                <a:gd name="T1" fmla="*/ 0 h 21600"/>
                <a:gd name="T2" fmla="*/ 5400 w 21600"/>
                <a:gd name="T3" fmla="*/ 21600 h 21600"/>
                <a:gd name="T4" fmla="*/ 16200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8202" name="Line 19"/>
            <p:cNvSpPr>
              <a:spLocks noChangeShapeType="1"/>
            </p:cNvSpPr>
            <p:nvPr/>
          </p:nvSpPr>
          <p:spPr bwMode="auto">
            <a:xfrm>
              <a:off x="3243" y="777"/>
              <a:ext cx="6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Rectangle 20" descr="Oak"/>
            <p:cNvSpPr>
              <a:spLocks noChangeArrowheads="1"/>
            </p:cNvSpPr>
            <p:nvPr/>
          </p:nvSpPr>
          <p:spPr bwMode="auto">
            <a:xfrm>
              <a:off x="3888" y="579"/>
              <a:ext cx="576" cy="38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4" name="Text Box 21"/>
            <p:cNvSpPr txBox="1">
              <a:spLocks noChangeArrowheads="1"/>
            </p:cNvSpPr>
            <p:nvPr/>
          </p:nvSpPr>
          <p:spPr bwMode="auto">
            <a:xfrm>
              <a:off x="4008" y="558"/>
              <a:ext cx="28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6406" name="AutoShape 22"/>
            <p:cNvSpPr>
              <a:spLocks noChangeArrowheads="1"/>
            </p:cNvSpPr>
            <p:nvPr/>
          </p:nvSpPr>
          <p:spPr bwMode="auto">
            <a:xfrm>
              <a:off x="2904" y="2476"/>
              <a:ext cx="384" cy="430"/>
            </a:xfrm>
            <a:prstGeom prst="can">
              <a:avLst>
                <a:gd name="adj" fmla="val 28125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vi-VN" altLang="en-US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059" y="913"/>
              <a:ext cx="48" cy="1632"/>
              <a:chOff x="3048" y="942"/>
              <a:chExt cx="48" cy="1632"/>
            </a:xfrm>
          </p:grpSpPr>
          <p:sp>
            <p:nvSpPr>
              <p:cNvPr id="8214" name="Line 24"/>
              <p:cNvSpPr>
                <a:spLocks noChangeShapeType="1"/>
              </p:cNvSpPr>
              <p:nvPr/>
            </p:nvSpPr>
            <p:spPr bwMode="auto">
              <a:xfrm>
                <a:off x="3072" y="942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Oval 25"/>
              <p:cNvSpPr>
                <a:spLocks noChangeArrowheads="1"/>
              </p:cNvSpPr>
              <p:nvPr/>
            </p:nvSpPr>
            <p:spPr bwMode="auto">
              <a:xfrm>
                <a:off x="3048" y="2430"/>
                <a:ext cx="48" cy="1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8207" name="Oval 26"/>
            <p:cNvSpPr>
              <a:spLocks noChangeArrowheads="1"/>
            </p:cNvSpPr>
            <p:nvPr/>
          </p:nvSpPr>
          <p:spPr bwMode="auto">
            <a:xfrm>
              <a:off x="3071" y="754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8" name="Text Box 27"/>
            <p:cNvSpPr txBox="1">
              <a:spLocks noChangeArrowheads="1"/>
            </p:cNvSpPr>
            <p:nvPr/>
          </p:nvSpPr>
          <p:spPr bwMode="auto">
            <a:xfrm>
              <a:off x="3039" y="2659"/>
              <a:ext cx="156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209" name="Text Box 28"/>
            <p:cNvSpPr txBox="1">
              <a:spLocks noChangeArrowheads="1"/>
            </p:cNvSpPr>
            <p:nvPr/>
          </p:nvSpPr>
          <p:spPr bwMode="auto">
            <a:xfrm>
              <a:off x="4367" y="1920"/>
              <a:ext cx="115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.VnTime" pitchFamily="34" charset="0"/>
                </a:rPr>
                <a:t>H×nh</a:t>
              </a:r>
              <a:r>
                <a:rPr lang="en-US" sz="2400" dirty="0">
                  <a:latin typeface=".VnTime" pitchFamily="34" charset="0"/>
                </a:rPr>
                <a:t> 16.1</a:t>
              </a:r>
            </a:p>
          </p:txBody>
        </p:sp>
        <p:sp>
          <p:nvSpPr>
            <p:cNvPr id="8210" name="Oval 29"/>
            <p:cNvSpPr>
              <a:spLocks noChangeArrowheads="1"/>
            </p:cNvSpPr>
            <p:nvPr/>
          </p:nvSpPr>
          <p:spPr bwMode="auto">
            <a:xfrm>
              <a:off x="3122" y="799"/>
              <a:ext cx="144" cy="144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1" name="Line 30"/>
            <p:cNvSpPr>
              <a:spLocks noChangeShapeType="1"/>
            </p:cNvSpPr>
            <p:nvPr/>
          </p:nvSpPr>
          <p:spPr bwMode="auto">
            <a:xfrm>
              <a:off x="2812" y="2908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31"/>
            <p:cNvSpPr>
              <a:spLocks noChangeShapeType="1"/>
            </p:cNvSpPr>
            <p:nvPr/>
          </p:nvSpPr>
          <p:spPr bwMode="auto">
            <a:xfrm>
              <a:off x="2812" y="2954"/>
              <a:ext cx="2948" cy="0"/>
            </a:xfrm>
            <a:prstGeom prst="line">
              <a:avLst/>
            </a:prstGeom>
            <a:noFill/>
            <a:ln w="127000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32"/>
            <p:cNvSpPr>
              <a:spLocks noChangeShapeType="1"/>
            </p:cNvSpPr>
            <p:nvPr/>
          </p:nvSpPr>
          <p:spPr bwMode="auto">
            <a:xfrm>
              <a:off x="3175" y="867"/>
              <a:ext cx="159" cy="1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4572000" y="4436533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/>
              <a:t> </a:t>
            </a:r>
            <a:r>
              <a:rPr lang="vi-VN" sz="3200" dirty="0">
                <a:latin typeface="+mj-lt"/>
              </a:rPr>
              <a:t>Hãy cho biết khi vật A đứng yên trên mặt đất thì có cơ năng không? Tại sao?</a:t>
            </a:r>
            <a:endParaRPr lang="en-US" sz="3200" dirty="0">
              <a:latin typeface="+mj-lt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304800" y="1193800"/>
            <a:ext cx="4343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dirty="0">
                <a:latin typeface="+mj-lt"/>
              </a:rPr>
              <a:t>C1. Nếu đưa quả nặng lên một độ cao n</a:t>
            </a:r>
            <a:r>
              <a:rPr lang="vi-VN" sz="4000" dirty="0">
                <a:latin typeface="+mj-lt"/>
                <a:cs typeface="Times New Roman" pitchFamily="18" charset="0"/>
              </a:rPr>
              <a:t>à</a:t>
            </a:r>
            <a:r>
              <a:rPr lang="vi-VN" sz="4000" dirty="0">
                <a:latin typeface="+mj-lt"/>
              </a:rPr>
              <a:t>o đó, hãy dự đoán xem quả nặng đó </a:t>
            </a:r>
            <a:r>
              <a:rPr lang="vi-VN" sz="4000" b="1" dirty="0">
                <a:latin typeface="+mj-lt"/>
              </a:rPr>
              <a:t>có cơ năng không?</a:t>
            </a:r>
            <a:endParaRPr lang="vi-VN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4572000" y="4495800"/>
            <a:ext cx="43243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418" grpId="0"/>
      <p:bldP spid="16418" grpId="1"/>
      <p:bldP spid="16419" grpId="0"/>
      <p:bldP spid="16419" grpId="1"/>
      <p:bldP spid="16425" grpId="0"/>
      <p:bldP spid="164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303838" y="2241551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599238" y="1375833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Rectangle 8" descr="Walnut"/>
          <p:cNvSpPr>
            <a:spLocks noChangeArrowheads="1"/>
          </p:cNvSpPr>
          <p:nvPr/>
        </p:nvSpPr>
        <p:spPr bwMode="auto">
          <a:xfrm>
            <a:off x="5608638" y="1699685"/>
            <a:ext cx="3789362" cy="2159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21" name="Rectangle 9" descr="Medium wood"/>
          <p:cNvSpPr>
            <a:spLocks noChangeArrowheads="1"/>
          </p:cNvSpPr>
          <p:nvPr/>
        </p:nvSpPr>
        <p:spPr bwMode="auto">
          <a:xfrm>
            <a:off x="5837238" y="1928284"/>
            <a:ext cx="3560762" cy="31326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22" name="AutoShape 10" descr="Medium wood"/>
          <p:cNvSpPr>
            <a:spLocks noChangeArrowheads="1"/>
          </p:cNvSpPr>
          <p:nvPr/>
        </p:nvSpPr>
        <p:spPr bwMode="auto">
          <a:xfrm>
            <a:off x="6294438" y="2233084"/>
            <a:ext cx="381000" cy="2590800"/>
          </a:xfrm>
          <a:custGeom>
            <a:avLst/>
            <a:gdLst>
              <a:gd name="T0" fmla="*/ 0 w 21600"/>
              <a:gd name="T1" fmla="*/ 0 h 21600"/>
              <a:gd name="T2" fmla="*/ 540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5341938" y="1375833"/>
            <a:ext cx="228600" cy="2286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5456238" y="1471084"/>
            <a:ext cx="228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5581651" y="1375833"/>
            <a:ext cx="104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580438" y="1090084"/>
            <a:ext cx="914400" cy="609600"/>
            <a:chOff x="3456" y="912"/>
            <a:chExt cx="576" cy="384"/>
          </a:xfrm>
        </p:grpSpPr>
        <p:sp>
          <p:nvSpPr>
            <p:cNvPr id="9252" name="Rectangle 15" descr="Oak"/>
            <p:cNvSpPr>
              <a:spLocks noChangeArrowheads="1"/>
            </p:cNvSpPr>
            <p:nvPr/>
          </p:nvSpPr>
          <p:spPr bwMode="auto">
            <a:xfrm>
              <a:off x="3456" y="912"/>
              <a:ext cx="576" cy="38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3" name="Text Box 16"/>
            <p:cNvSpPr txBox="1">
              <a:spLocks noChangeArrowheads="1"/>
            </p:cNvSpPr>
            <p:nvPr/>
          </p:nvSpPr>
          <p:spPr bwMode="auto">
            <a:xfrm>
              <a:off x="3624" y="1008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99038" y="2042585"/>
            <a:ext cx="609600" cy="1104899"/>
            <a:chOff x="2580" y="1512"/>
            <a:chExt cx="384" cy="696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580" y="1692"/>
              <a:ext cx="384" cy="516"/>
              <a:chOff x="2448" y="1680"/>
              <a:chExt cx="384" cy="516"/>
            </a:xfrm>
          </p:grpSpPr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448" y="1764"/>
                <a:ext cx="384" cy="432"/>
                <a:chOff x="2448" y="2868"/>
                <a:chExt cx="384" cy="432"/>
              </a:xfrm>
            </p:grpSpPr>
            <p:sp>
              <p:nvSpPr>
                <p:cNvPr id="18452" name="AutoShape 20"/>
                <p:cNvSpPr>
                  <a:spLocks noChangeArrowheads="1"/>
                </p:cNvSpPr>
                <p:nvPr/>
              </p:nvSpPr>
              <p:spPr bwMode="auto">
                <a:xfrm>
                  <a:off x="2448" y="2868"/>
                  <a:ext cx="384" cy="432"/>
                </a:xfrm>
                <a:prstGeom prst="can">
                  <a:avLst>
                    <a:gd name="adj" fmla="val 28125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 altLang="en-US"/>
                </a:p>
              </p:txBody>
            </p:sp>
            <p:sp>
              <p:nvSpPr>
                <p:cNvPr id="925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508" y="3000"/>
                  <a:ext cx="28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/>
                    <a:t>A</a:t>
                  </a:r>
                </a:p>
              </p:txBody>
            </p:sp>
          </p:grpSp>
          <p:sp>
            <p:nvSpPr>
              <p:cNvPr id="9249" name="Oval 22"/>
              <p:cNvSpPr>
                <a:spLocks noChangeArrowheads="1"/>
              </p:cNvSpPr>
              <p:nvPr/>
            </p:nvSpPr>
            <p:spPr bwMode="auto">
              <a:xfrm>
                <a:off x="2616" y="1680"/>
                <a:ext cx="48" cy="1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9247" name="Line 23"/>
            <p:cNvSpPr>
              <a:spLocks noChangeShapeType="1"/>
            </p:cNvSpPr>
            <p:nvPr/>
          </p:nvSpPr>
          <p:spPr bwMode="auto">
            <a:xfrm flipV="1">
              <a:off x="2772" y="15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8" name="Line 24"/>
          <p:cNvSpPr>
            <a:spLocks noChangeShapeType="1"/>
          </p:cNvSpPr>
          <p:nvPr/>
        </p:nvSpPr>
        <p:spPr bwMode="auto">
          <a:xfrm>
            <a:off x="5303838" y="1547285"/>
            <a:ext cx="0" cy="7048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Oval 25"/>
          <p:cNvSpPr>
            <a:spLocks noChangeArrowheads="1"/>
          </p:cNvSpPr>
          <p:nvPr/>
        </p:nvSpPr>
        <p:spPr bwMode="auto">
          <a:xfrm>
            <a:off x="5292725" y="1341967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4648200" y="5054600"/>
            <a:ext cx="449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latin typeface="+mj-lt"/>
              </a:rPr>
              <a:t>Quả nặng A chuyển động </a:t>
            </a:r>
            <a:r>
              <a:rPr lang="vi-VN" sz="2800" dirty="0">
                <a:latin typeface="+mj-lt"/>
                <a:sym typeface="Wingdings" pitchFamily="2" charset="2"/>
              </a:rPr>
              <a:t> miếng gỗ chuyển động  quả nặng A đã thực hiện công  nó có cơ năng.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9231" name="Line 30"/>
          <p:cNvSpPr>
            <a:spLocks noChangeShapeType="1"/>
          </p:cNvSpPr>
          <p:nvPr/>
        </p:nvSpPr>
        <p:spPr bwMode="auto">
          <a:xfrm>
            <a:off x="5005389" y="4834467"/>
            <a:ext cx="41751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31"/>
          <p:cNvSpPr>
            <a:spLocks noChangeShapeType="1"/>
          </p:cNvSpPr>
          <p:nvPr/>
        </p:nvSpPr>
        <p:spPr bwMode="auto">
          <a:xfrm>
            <a:off x="4648201" y="4904317"/>
            <a:ext cx="4175125" cy="0"/>
          </a:xfrm>
          <a:prstGeom prst="line">
            <a:avLst/>
          </a:prstGeom>
          <a:noFill/>
          <a:ln w="127000">
            <a:pattFill prst="lt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34"/>
          <p:cNvSpPr>
            <a:spLocks noChangeShapeType="1"/>
          </p:cNvSpPr>
          <p:nvPr/>
        </p:nvSpPr>
        <p:spPr bwMode="auto">
          <a:xfrm flipH="1">
            <a:off x="4495800" y="9906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 rot="9753202" flipH="1">
            <a:off x="5219701" y="2745318"/>
            <a:ext cx="1190625" cy="882649"/>
            <a:chOff x="3765" y="1482"/>
            <a:chExt cx="750" cy="556"/>
          </a:xfrm>
        </p:grpSpPr>
        <p:sp>
          <p:nvSpPr>
            <p:cNvPr id="9236" name="Freeform 41"/>
            <p:cNvSpPr>
              <a:spLocks noChangeArrowheads="1"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36 w 268"/>
                <a:gd name="T1" fmla="*/ 206 h 334"/>
                <a:gd name="T2" fmla="*/ 0 w 268"/>
                <a:gd name="T3" fmla="*/ 0 h 334"/>
                <a:gd name="T4" fmla="*/ 24 w 268"/>
                <a:gd name="T5" fmla="*/ 5 h 334"/>
                <a:gd name="T6" fmla="*/ 48 w 268"/>
                <a:gd name="T7" fmla="*/ 11 h 334"/>
                <a:gd name="T8" fmla="*/ 68 w 268"/>
                <a:gd name="T9" fmla="*/ 26 h 334"/>
                <a:gd name="T10" fmla="*/ 78 w 268"/>
                <a:gd name="T11" fmla="*/ 36 h 334"/>
                <a:gd name="T12" fmla="*/ 116 w 268"/>
                <a:gd name="T13" fmla="*/ 58 h 334"/>
                <a:gd name="T14" fmla="*/ 144 w 268"/>
                <a:gd name="T15" fmla="*/ 78 h 334"/>
                <a:gd name="T16" fmla="*/ 166 w 268"/>
                <a:gd name="T17" fmla="*/ 96 h 334"/>
                <a:gd name="T18" fmla="*/ 188 w 268"/>
                <a:gd name="T19" fmla="*/ 110 h 334"/>
                <a:gd name="T20" fmla="*/ 196 w 268"/>
                <a:gd name="T21" fmla="*/ 136 h 334"/>
                <a:gd name="T22" fmla="*/ 204 w 268"/>
                <a:gd name="T23" fmla="*/ 160 h 334"/>
                <a:gd name="T24" fmla="*/ 216 w 268"/>
                <a:gd name="T25" fmla="*/ 186 h 334"/>
                <a:gd name="T26" fmla="*/ 230 w 268"/>
                <a:gd name="T27" fmla="*/ 220 h 334"/>
                <a:gd name="T28" fmla="*/ 246 w 268"/>
                <a:gd name="T29" fmla="*/ 244 h 334"/>
                <a:gd name="T30" fmla="*/ 256 w 268"/>
                <a:gd name="T31" fmla="*/ 270 h 334"/>
                <a:gd name="T32" fmla="*/ 268 w 268"/>
                <a:gd name="T33" fmla="*/ 334 h 334"/>
                <a:gd name="T34" fmla="*/ 238 w 268"/>
                <a:gd name="T35" fmla="*/ 330 h 334"/>
                <a:gd name="T36" fmla="*/ 204 w 268"/>
                <a:gd name="T37" fmla="*/ 322 h 334"/>
                <a:gd name="T38" fmla="*/ 136 w 268"/>
                <a:gd name="T39" fmla="*/ 20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9237" name="Freeform 42"/>
            <p:cNvSpPr>
              <a:spLocks noChangeArrowheads="1"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232 w 651"/>
                <a:gd name="T1" fmla="*/ 508 h 934"/>
                <a:gd name="T2" fmla="*/ 182 w 651"/>
                <a:gd name="T3" fmla="*/ 512 h 934"/>
                <a:gd name="T4" fmla="*/ 110 w 651"/>
                <a:gd name="T5" fmla="*/ 482 h 934"/>
                <a:gd name="T6" fmla="*/ 92 w 651"/>
                <a:gd name="T7" fmla="*/ 440 h 934"/>
                <a:gd name="T8" fmla="*/ 52 w 651"/>
                <a:gd name="T9" fmla="*/ 412 h 934"/>
                <a:gd name="T10" fmla="*/ 10 w 651"/>
                <a:gd name="T11" fmla="*/ 410 h 934"/>
                <a:gd name="T12" fmla="*/ 10 w 651"/>
                <a:gd name="T13" fmla="*/ 440 h 934"/>
                <a:gd name="T14" fmla="*/ 24 w 651"/>
                <a:gd name="T15" fmla="*/ 484 h 934"/>
                <a:gd name="T16" fmla="*/ 44 w 651"/>
                <a:gd name="T17" fmla="*/ 534 h 934"/>
                <a:gd name="T18" fmla="*/ 74 w 651"/>
                <a:gd name="T19" fmla="*/ 580 h 934"/>
                <a:gd name="T20" fmla="*/ 116 w 651"/>
                <a:gd name="T21" fmla="*/ 628 h 934"/>
                <a:gd name="T22" fmla="*/ 182 w 651"/>
                <a:gd name="T23" fmla="*/ 696 h 934"/>
                <a:gd name="T24" fmla="*/ 242 w 651"/>
                <a:gd name="T25" fmla="*/ 756 h 934"/>
                <a:gd name="T26" fmla="*/ 306 w 651"/>
                <a:gd name="T27" fmla="*/ 816 h 934"/>
                <a:gd name="T28" fmla="*/ 340 w 651"/>
                <a:gd name="T29" fmla="*/ 856 h 934"/>
                <a:gd name="T30" fmla="*/ 354 w 651"/>
                <a:gd name="T31" fmla="*/ 893 h 934"/>
                <a:gd name="T32" fmla="*/ 380 w 651"/>
                <a:gd name="T33" fmla="*/ 925 h 934"/>
                <a:gd name="T34" fmla="*/ 403 w 651"/>
                <a:gd name="T35" fmla="*/ 921 h 934"/>
                <a:gd name="T36" fmla="*/ 444 w 651"/>
                <a:gd name="T37" fmla="*/ 889 h 934"/>
                <a:gd name="T38" fmla="*/ 508 w 651"/>
                <a:gd name="T39" fmla="*/ 850 h 934"/>
                <a:gd name="T40" fmla="*/ 573 w 651"/>
                <a:gd name="T41" fmla="*/ 821 h 934"/>
                <a:gd name="T42" fmla="*/ 630 w 651"/>
                <a:gd name="T43" fmla="*/ 816 h 934"/>
                <a:gd name="T44" fmla="*/ 619 w 651"/>
                <a:gd name="T45" fmla="*/ 785 h 934"/>
                <a:gd name="T46" fmla="*/ 590 w 651"/>
                <a:gd name="T47" fmla="*/ 757 h 934"/>
                <a:gd name="T48" fmla="*/ 577 w 651"/>
                <a:gd name="T49" fmla="*/ 735 h 934"/>
                <a:gd name="T50" fmla="*/ 587 w 651"/>
                <a:gd name="T51" fmla="*/ 630 h 934"/>
                <a:gd name="T52" fmla="*/ 577 w 651"/>
                <a:gd name="T53" fmla="*/ 484 h 934"/>
                <a:gd name="T54" fmla="*/ 580 w 651"/>
                <a:gd name="T55" fmla="*/ 428 h 934"/>
                <a:gd name="T56" fmla="*/ 580 w 651"/>
                <a:gd name="T57" fmla="*/ 395 h 934"/>
                <a:gd name="T58" fmla="*/ 580 w 651"/>
                <a:gd name="T59" fmla="*/ 384 h 934"/>
                <a:gd name="T60" fmla="*/ 572 w 651"/>
                <a:gd name="T61" fmla="*/ 336 h 934"/>
                <a:gd name="T62" fmla="*/ 542 w 651"/>
                <a:gd name="T63" fmla="*/ 338 h 934"/>
                <a:gd name="T64" fmla="*/ 494 w 651"/>
                <a:gd name="T65" fmla="*/ 324 h 934"/>
                <a:gd name="T66" fmla="*/ 458 w 651"/>
                <a:gd name="T67" fmla="*/ 266 h 934"/>
                <a:gd name="T68" fmla="*/ 430 w 651"/>
                <a:gd name="T69" fmla="*/ 206 h 934"/>
                <a:gd name="T70" fmla="*/ 388 w 651"/>
                <a:gd name="T71" fmla="*/ 136 h 934"/>
                <a:gd name="T72" fmla="*/ 356 w 651"/>
                <a:gd name="T73" fmla="*/ 106 h 934"/>
                <a:gd name="T74" fmla="*/ 334 w 651"/>
                <a:gd name="T75" fmla="*/ 84 h 934"/>
                <a:gd name="T76" fmla="*/ 310 w 651"/>
                <a:gd name="T77" fmla="*/ 58 h 934"/>
                <a:gd name="T78" fmla="*/ 286 w 651"/>
                <a:gd name="T79" fmla="*/ 40 h 934"/>
                <a:gd name="T80" fmla="*/ 260 w 651"/>
                <a:gd name="T81" fmla="*/ 14 h 934"/>
                <a:gd name="T82" fmla="*/ 232 w 651"/>
                <a:gd name="T83" fmla="*/ 20 h 934"/>
                <a:gd name="T84" fmla="*/ 240 w 651"/>
                <a:gd name="T85" fmla="*/ 86 h 934"/>
                <a:gd name="T86" fmla="*/ 288 w 651"/>
                <a:gd name="T87" fmla="*/ 152 h 934"/>
                <a:gd name="T88" fmla="*/ 320 w 651"/>
                <a:gd name="T89" fmla="*/ 204 h 934"/>
                <a:gd name="T90" fmla="*/ 338 w 651"/>
                <a:gd name="T91" fmla="*/ 276 h 934"/>
                <a:gd name="T92" fmla="*/ 368 w 651"/>
                <a:gd name="T93" fmla="*/ 354 h 934"/>
                <a:gd name="T94" fmla="*/ 346 w 651"/>
                <a:gd name="T95" fmla="*/ 404 h 934"/>
                <a:gd name="T96" fmla="*/ 306 w 651"/>
                <a:gd name="T97" fmla="*/ 462 h 934"/>
                <a:gd name="T98" fmla="*/ 254 w 651"/>
                <a:gd name="T99" fmla="*/ 496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9238" name="Freeform 43"/>
            <p:cNvSpPr>
              <a:spLocks noChangeArrowheads="1"/>
            </p:cNvSpPr>
            <p:nvPr/>
          </p:nvSpPr>
          <p:spPr bwMode="auto">
            <a:xfrm rot="-5668726">
              <a:off x="4046" y="1599"/>
              <a:ext cx="5" cy="79"/>
            </a:xfrm>
            <a:custGeom>
              <a:avLst/>
              <a:gdLst>
                <a:gd name="T0" fmla="*/ 9 w 20"/>
                <a:gd name="T1" fmla="*/ 0 h 336"/>
                <a:gd name="T2" fmla="*/ 20 w 20"/>
                <a:gd name="T3" fmla="*/ 52 h 336"/>
                <a:gd name="T4" fmla="*/ 1 w 20"/>
                <a:gd name="T5" fmla="*/ 241 h 336"/>
                <a:gd name="T6" fmla="*/ 0 w 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9239" name="Freeform 44"/>
            <p:cNvSpPr>
              <a:spLocks noChangeArrowheads="1"/>
            </p:cNvSpPr>
            <p:nvPr/>
          </p:nvSpPr>
          <p:spPr bwMode="auto">
            <a:xfrm rot="-5668726">
              <a:off x="4080" y="1993"/>
              <a:ext cx="18" cy="39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9240" name="Freeform 45"/>
            <p:cNvSpPr>
              <a:spLocks noChangeArrowheads="1"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9244" name="Freeform 47"/>
              <p:cNvSpPr>
                <a:spLocks noChangeArrowheads="1"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9245" name="Oval 4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9242" name="Freeform 49"/>
            <p:cNvSpPr>
              <a:spLocks noChangeArrowheads="1"/>
            </p:cNvSpPr>
            <p:nvPr/>
          </p:nvSpPr>
          <p:spPr bwMode="auto">
            <a:xfrm rot="-5668726">
              <a:off x="3850" y="1631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64 w 136"/>
                <a:gd name="T3" fmla="*/ 68 h 220"/>
                <a:gd name="T4" fmla="*/ 96 w 136"/>
                <a:gd name="T5" fmla="*/ 150 h 220"/>
                <a:gd name="T6" fmla="*/ 112 w 136"/>
                <a:gd name="T7" fmla="*/ 180 h 220"/>
                <a:gd name="T8" fmla="*/ 136 w 136"/>
                <a:gd name="T9" fmla="*/ 22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9243" name="Freeform 50"/>
            <p:cNvSpPr>
              <a:spLocks noChangeArrowheads="1"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30 w 54"/>
                <a:gd name="T3" fmla="*/ 29 h 34"/>
                <a:gd name="T4" fmla="*/ 54 w 54"/>
                <a:gd name="T5" fmla="*/ 29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</p:grp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0" y="1905000"/>
            <a:ext cx="4114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C1:Quả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1667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3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0.0007 L -0.00121 0.2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59" grpId="0"/>
      <p:bldP spid="18459" grpId="1"/>
      <p:bldP spid="184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>
            <a:off x="5303838" y="2241551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6599238" y="1375833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4" descr="Walnut"/>
          <p:cNvSpPr>
            <a:spLocks noChangeArrowheads="1"/>
          </p:cNvSpPr>
          <p:nvPr/>
        </p:nvSpPr>
        <p:spPr bwMode="auto">
          <a:xfrm>
            <a:off x="5608638" y="1699685"/>
            <a:ext cx="3789362" cy="2159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Rectangle 5" descr="Medium wood"/>
          <p:cNvSpPr>
            <a:spLocks noChangeArrowheads="1"/>
          </p:cNvSpPr>
          <p:nvPr/>
        </p:nvSpPr>
        <p:spPr bwMode="auto">
          <a:xfrm>
            <a:off x="5837238" y="1928284"/>
            <a:ext cx="3560762" cy="31326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 descr="Medium wood"/>
          <p:cNvSpPr>
            <a:spLocks noChangeArrowheads="1"/>
          </p:cNvSpPr>
          <p:nvPr/>
        </p:nvSpPr>
        <p:spPr bwMode="auto">
          <a:xfrm>
            <a:off x="6294438" y="2233084"/>
            <a:ext cx="381000" cy="2590800"/>
          </a:xfrm>
          <a:custGeom>
            <a:avLst/>
            <a:gdLst>
              <a:gd name="T0" fmla="*/ 0 w 21600"/>
              <a:gd name="T1" fmla="*/ 0 h 21600"/>
              <a:gd name="T2" fmla="*/ 540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341938" y="1375833"/>
            <a:ext cx="228600" cy="2286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456238" y="1471084"/>
            <a:ext cx="228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581651" y="1375833"/>
            <a:ext cx="104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580438" y="1090084"/>
            <a:ext cx="914400" cy="609600"/>
            <a:chOff x="3456" y="912"/>
            <a:chExt cx="576" cy="384"/>
          </a:xfrm>
        </p:grpSpPr>
        <p:sp>
          <p:nvSpPr>
            <p:cNvPr id="10276" name="Rectangle 11" descr="Oak"/>
            <p:cNvSpPr>
              <a:spLocks noChangeArrowheads="1"/>
            </p:cNvSpPr>
            <p:nvPr/>
          </p:nvSpPr>
          <p:spPr bwMode="auto">
            <a:xfrm>
              <a:off x="3456" y="912"/>
              <a:ext cx="576" cy="38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77" name="Text Box 12"/>
            <p:cNvSpPr txBox="1">
              <a:spLocks noChangeArrowheads="1"/>
            </p:cNvSpPr>
            <p:nvPr/>
          </p:nvSpPr>
          <p:spPr bwMode="auto">
            <a:xfrm>
              <a:off x="3624" y="1008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99038" y="2042585"/>
            <a:ext cx="609600" cy="1104899"/>
            <a:chOff x="2580" y="1512"/>
            <a:chExt cx="384" cy="696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580" y="1692"/>
              <a:ext cx="384" cy="516"/>
              <a:chOff x="2448" y="1680"/>
              <a:chExt cx="384" cy="516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2448" y="1764"/>
                <a:ext cx="384" cy="432"/>
                <a:chOff x="2448" y="2868"/>
                <a:chExt cx="384" cy="432"/>
              </a:xfrm>
            </p:grpSpPr>
            <p:sp>
              <p:nvSpPr>
                <p:cNvPr id="94224" name="AutoShape 16"/>
                <p:cNvSpPr>
                  <a:spLocks noChangeArrowheads="1"/>
                </p:cNvSpPr>
                <p:nvPr/>
              </p:nvSpPr>
              <p:spPr bwMode="auto">
                <a:xfrm>
                  <a:off x="2448" y="2868"/>
                  <a:ext cx="384" cy="432"/>
                </a:xfrm>
                <a:prstGeom prst="can">
                  <a:avLst>
                    <a:gd name="adj" fmla="val 28125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 altLang="en-US"/>
                </a:p>
              </p:txBody>
            </p:sp>
            <p:sp>
              <p:nvSpPr>
                <p:cNvPr id="1027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08" y="3000"/>
                  <a:ext cx="28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/>
                    <a:t>A</a:t>
                  </a:r>
                </a:p>
              </p:txBody>
            </p:sp>
          </p:grp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>
                <a:off x="2616" y="1680"/>
                <a:ext cx="48" cy="1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0271" name="Line 19"/>
            <p:cNvSpPr>
              <a:spLocks noChangeShapeType="1"/>
            </p:cNvSpPr>
            <p:nvPr/>
          </p:nvSpPr>
          <p:spPr bwMode="auto">
            <a:xfrm flipV="1">
              <a:off x="2772" y="15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5303838" y="1547285"/>
            <a:ext cx="0" cy="7048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Oval 21"/>
          <p:cNvSpPr>
            <a:spLocks noChangeArrowheads="1"/>
          </p:cNvSpPr>
          <p:nvPr/>
        </p:nvSpPr>
        <p:spPr bwMode="auto">
          <a:xfrm>
            <a:off x="5292725" y="1341967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Line 23"/>
          <p:cNvSpPr>
            <a:spLocks noChangeShapeType="1"/>
          </p:cNvSpPr>
          <p:nvPr/>
        </p:nvSpPr>
        <p:spPr bwMode="auto">
          <a:xfrm>
            <a:off x="5005389" y="4834467"/>
            <a:ext cx="41751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24"/>
          <p:cNvSpPr>
            <a:spLocks noChangeShapeType="1"/>
          </p:cNvSpPr>
          <p:nvPr/>
        </p:nvSpPr>
        <p:spPr bwMode="auto">
          <a:xfrm>
            <a:off x="5005389" y="4904317"/>
            <a:ext cx="4175125" cy="0"/>
          </a:xfrm>
          <a:prstGeom prst="line">
            <a:avLst/>
          </a:prstGeom>
          <a:noFill/>
          <a:ln w="127000">
            <a:pattFill prst="lt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25"/>
          <p:cNvSpPr>
            <a:spLocks noChangeShapeType="1"/>
          </p:cNvSpPr>
          <p:nvPr/>
        </p:nvSpPr>
        <p:spPr bwMode="auto">
          <a:xfrm flipH="1">
            <a:off x="4495800" y="1092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 rot="9753202" flipH="1">
            <a:off x="5219701" y="2745318"/>
            <a:ext cx="1190625" cy="882649"/>
            <a:chOff x="3765" y="1482"/>
            <a:chExt cx="750" cy="556"/>
          </a:xfrm>
        </p:grpSpPr>
        <p:sp>
          <p:nvSpPr>
            <p:cNvPr id="10260" name="Freeform 29"/>
            <p:cNvSpPr>
              <a:spLocks noChangeArrowheads="1"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36 w 268"/>
                <a:gd name="T1" fmla="*/ 206 h 334"/>
                <a:gd name="T2" fmla="*/ 0 w 268"/>
                <a:gd name="T3" fmla="*/ 0 h 334"/>
                <a:gd name="T4" fmla="*/ 24 w 268"/>
                <a:gd name="T5" fmla="*/ 5 h 334"/>
                <a:gd name="T6" fmla="*/ 48 w 268"/>
                <a:gd name="T7" fmla="*/ 11 h 334"/>
                <a:gd name="T8" fmla="*/ 68 w 268"/>
                <a:gd name="T9" fmla="*/ 26 h 334"/>
                <a:gd name="T10" fmla="*/ 78 w 268"/>
                <a:gd name="T11" fmla="*/ 36 h 334"/>
                <a:gd name="T12" fmla="*/ 116 w 268"/>
                <a:gd name="T13" fmla="*/ 58 h 334"/>
                <a:gd name="T14" fmla="*/ 144 w 268"/>
                <a:gd name="T15" fmla="*/ 78 h 334"/>
                <a:gd name="T16" fmla="*/ 166 w 268"/>
                <a:gd name="T17" fmla="*/ 96 h 334"/>
                <a:gd name="T18" fmla="*/ 188 w 268"/>
                <a:gd name="T19" fmla="*/ 110 h 334"/>
                <a:gd name="T20" fmla="*/ 196 w 268"/>
                <a:gd name="T21" fmla="*/ 136 h 334"/>
                <a:gd name="T22" fmla="*/ 204 w 268"/>
                <a:gd name="T23" fmla="*/ 160 h 334"/>
                <a:gd name="T24" fmla="*/ 216 w 268"/>
                <a:gd name="T25" fmla="*/ 186 h 334"/>
                <a:gd name="T26" fmla="*/ 230 w 268"/>
                <a:gd name="T27" fmla="*/ 220 h 334"/>
                <a:gd name="T28" fmla="*/ 246 w 268"/>
                <a:gd name="T29" fmla="*/ 244 h 334"/>
                <a:gd name="T30" fmla="*/ 256 w 268"/>
                <a:gd name="T31" fmla="*/ 270 h 334"/>
                <a:gd name="T32" fmla="*/ 268 w 268"/>
                <a:gd name="T33" fmla="*/ 334 h 334"/>
                <a:gd name="T34" fmla="*/ 238 w 268"/>
                <a:gd name="T35" fmla="*/ 330 h 334"/>
                <a:gd name="T36" fmla="*/ 204 w 268"/>
                <a:gd name="T37" fmla="*/ 322 h 334"/>
                <a:gd name="T38" fmla="*/ 136 w 268"/>
                <a:gd name="T39" fmla="*/ 20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0261" name="Freeform 30"/>
            <p:cNvSpPr>
              <a:spLocks noChangeArrowheads="1"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232 w 651"/>
                <a:gd name="T1" fmla="*/ 508 h 934"/>
                <a:gd name="T2" fmla="*/ 182 w 651"/>
                <a:gd name="T3" fmla="*/ 512 h 934"/>
                <a:gd name="T4" fmla="*/ 110 w 651"/>
                <a:gd name="T5" fmla="*/ 482 h 934"/>
                <a:gd name="T6" fmla="*/ 92 w 651"/>
                <a:gd name="T7" fmla="*/ 440 h 934"/>
                <a:gd name="T8" fmla="*/ 52 w 651"/>
                <a:gd name="T9" fmla="*/ 412 h 934"/>
                <a:gd name="T10" fmla="*/ 10 w 651"/>
                <a:gd name="T11" fmla="*/ 410 h 934"/>
                <a:gd name="T12" fmla="*/ 10 w 651"/>
                <a:gd name="T13" fmla="*/ 440 h 934"/>
                <a:gd name="T14" fmla="*/ 24 w 651"/>
                <a:gd name="T15" fmla="*/ 484 h 934"/>
                <a:gd name="T16" fmla="*/ 44 w 651"/>
                <a:gd name="T17" fmla="*/ 534 h 934"/>
                <a:gd name="T18" fmla="*/ 74 w 651"/>
                <a:gd name="T19" fmla="*/ 580 h 934"/>
                <a:gd name="T20" fmla="*/ 116 w 651"/>
                <a:gd name="T21" fmla="*/ 628 h 934"/>
                <a:gd name="T22" fmla="*/ 182 w 651"/>
                <a:gd name="T23" fmla="*/ 696 h 934"/>
                <a:gd name="T24" fmla="*/ 242 w 651"/>
                <a:gd name="T25" fmla="*/ 756 h 934"/>
                <a:gd name="T26" fmla="*/ 306 w 651"/>
                <a:gd name="T27" fmla="*/ 816 h 934"/>
                <a:gd name="T28" fmla="*/ 340 w 651"/>
                <a:gd name="T29" fmla="*/ 856 h 934"/>
                <a:gd name="T30" fmla="*/ 354 w 651"/>
                <a:gd name="T31" fmla="*/ 893 h 934"/>
                <a:gd name="T32" fmla="*/ 380 w 651"/>
                <a:gd name="T33" fmla="*/ 925 h 934"/>
                <a:gd name="T34" fmla="*/ 403 w 651"/>
                <a:gd name="T35" fmla="*/ 921 h 934"/>
                <a:gd name="T36" fmla="*/ 444 w 651"/>
                <a:gd name="T37" fmla="*/ 889 h 934"/>
                <a:gd name="T38" fmla="*/ 508 w 651"/>
                <a:gd name="T39" fmla="*/ 850 h 934"/>
                <a:gd name="T40" fmla="*/ 573 w 651"/>
                <a:gd name="T41" fmla="*/ 821 h 934"/>
                <a:gd name="T42" fmla="*/ 630 w 651"/>
                <a:gd name="T43" fmla="*/ 816 h 934"/>
                <a:gd name="T44" fmla="*/ 619 w 651"/>
                <a:gd name="T45" fmla="*/ 785 h 934"/>
                <a:gd name="T46" fmla="*/ 590 w 651"/>
                <a:gd name="T47" fmla="*/ 757 h 934"/>
                <a:gd name="T48" fmla="*/ 577 w 651"/>
                <a:gd name="T49" fmla="*/ 735 h 934"/>
                <a:gd name="T50" fmla="*/ 587 w 651"/>
                <a:gd name="T51" fmla="*/ 630 h 934"/>
                <a:gd name="T52" fmla="*/ 577 w 651"/>
                <a:gd name="T53" fmla="*/ 484 h 934"/>
                <a:gd name="T54" fmla="*/ 580 w 651"/>
                <a:gd name="T55" fmla="*/ 428 h 934"/>
                <a:gd name="T56" fmla="*/ 580 w 651"/>
                <a:gd name="T57" fmla="*/ 395 h 934"/>
                <a:gd name="T58" fmla="*/ 580 w 651"/>
                <a:gd name="T59" fmla="*/ 384 h 934"/>
                <a:gd name="T60" fmla="*/ 572 w 651"/>
                <a:gd name="T61" fmla="*/ 336 h 934"/>
                <a:gd name="T62" fmla="*/ 542 w 651"/>
                <a:gd name="T63" fmla="*/ 338 h 934"/>
                <a:gd name="T64" fmla="*/ 494 w 651"/>
                <a:gd name="T65" fmla="*/ 324 h 934"/>
                <a:gd name="T66" fmla="*/ 458 w 651"/>
                <a:gd name="T67" fmla="*/ 266 h 934"/>
                <a:gd name="T68" fmla="*/ 430 w 651"/>
                <a:gd name="T69" fmla="*/ 206 h 934"/>
                <a:gd name="T70" fmla="*/ 388 w 651"/>
                <a:gd name="T71" fmla="*/ 136 h 934"/>
                <a:gd name="T72" fmla="*/ 356 w 651"/>
                <a:gd name="T73" fmla="*/ 106 h 934"/>
                <a:gd name="T74" fmla="*/ 334 w 651"/>
                <a:gd name="T75" fmla="*/ 84 h 934"/>
                <a:gd name="T76" fmla="*/ 310 w 651"/>
                <a:gd name="T77" fmla="*/ 58 h 934"/>
                <a:gd name="T78" fmla="*/ 286 w 651"/>
                <a:gd name="T79" fmla="*/ 40 h 934"/>
                <a:gd name="T80" fmla="*/ 260 w 651"/>
                <a:gd name="T81" fmla="*/ 14 h 934"/>
                <a:gd name="T82" fmla="*/ 232 w 651"/>
                <a:gd name="T83" fmla="*/ 20 h 934"/>
                <a:gd name="T84" fmla="*/ 240 w 651"/>
                <a:gd name="T85" fmla="*/ 86 h 934"/>
                <a:gd name="T86" fmla="*/ 288 w 651"/>
                <a:gd name="T87" fmla="*/ 152 h 934"/>
                <a:gd name="T88" fmla="*/ 320 w 651"/>
                <a:gd name="T89" fmla="*/ 204 h 934"/>
                <a:gd name="T90" fmla="*/ 338 w 651"/>
                <a:gd name="T91" fmla="*/ 276 h 934"/>
                <a:gd name="T92" fmla="*/ 368 w 651"/>
                <a:gd name="T93" fmla="*/ 354 h 934"/>
                <a:gd name="T94" fmla="*/ 346 w 651"/>
                <a:gd name="T95" fmla="*/ 404 h 934"/>
                <a:gd name="T96" fmla="*/ 306 w 651"/>
                <a:gd name="T97" fmla="*/ 462 h 934"/>
                <a:gd name="T98" fmla="*/ 254 w 651"/>
                <a:gd name="T99" fmla="*/ 496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0262" name="Freeform 31"/>
            <p:cNvSpPr>
              <a:spLocks noChangeArrowheads="1"/>
            </p:cNvSpPr>
            <p:nvPr/>
          </p:nvSpPr>
          <p:spPr bwMode="auto">
            <a:xfrm rot="-5668726">
              <a:off x="4046" y="1599"/>
              <a:ext cx="5" cy="79"/>
            </a:xfrm>
            <a:custGeom>
              <a:avLst/>
              <a:gdLst>
                <a:gd name="T0" fmla="*/ 9 w 20"/>
                <a:gd name="T1" fmla="*/ 0 h 336"/>
                <a:gd name="T2" fmla="*/ 20 w 20"/>
                <a:gd name="T3" fmla="*/ 52 h 336"/>
                <a:gd name="T4" fmla="*/ 1 w 20"/>
                <a:gd name="T5" fmla="*/ 241 h 336"/>
                <a:gd name="T6" fmla="*/ 0 w 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0263" name="Freeform 32"/>
            <p:cNvSpPr>
              <a:spLocks noChangeArrowheads="1"/>
            </p:cNvSpPr>
            <p:nvPr/>
          </p:nvSpPr>
          <p:spPr bwMode="auto">
            <a:xfrm rot="-5668726">
              <a:off x="4080" y="1993"/>
              <a:ext cx="18" cy="39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0264" name="Freeform 33"/>
            <p:cNvSpPr>
              <a:spLocks noChangeArrowheads="1"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10268" name="Freeform 35"/>
              <p:cNvSpPr>
                <a:spLocks noChangeArrowheads="1"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0269" name="Oval 36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266" name="Freeform 37"/>
            <p:cNvSpPr>
              <a:spLocks noChangeArrowheads="1"/>
            </p:cNvSpPr>
            <p:nvPr/>
          </p:nvSpPr>
          <p:spPr bwMode="auto">
            <a:xfrm rot="-5668726">
              <a:off x="3850" y="1631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64 w 136"/>
                <a:gd name="T3" fmla="*/ 68 h 220"/>
                <a:gd name="T4" fmla="*/ 96 w 136"/>
                <a:gd name="T5" fmla="*/ 150 h 220"/>
                <a:gd name="T6" fmla="*/ 112 w 136"/>
                <a:gd name="T7" fmla="*/ 180 h 220"/>
                <a:gd name="T8" fmla="*/ 136 w 136"/>
                <a:gd name="T9" fmla="*/ 22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0267" name="Freeform 38"/>
            <p:cNvSpPr>
              <a:spLocks noChangeArrowheads="1"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30 w 54"/>
                <a:gd name="T3" fmla="*/ 29 h 34"/>
                <a:gd name="T4" fmla="*/ 54 w 54"/>
                <a:gd name="T5" fmla="*/ 29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</p:grpSp>
      <p:sp>
        <p:nvSpPr>
          <p:cNvPr id="94251" name="AutoShape 43"/>
          <p:cNvSpPr>
            <a:spLocks noChangeArrowheads="1"/>
          </p:cNvSpPr>
          <p:nvPr/>
        </p:nvSpPr>
        <p:spPr bwMode="auto">
          <a:xfrm>
            <a:off x="4648200" y="4976285"/>
            <a:ext cx="4495800" cy="1881716"/>
          </a:xfrm>
          <a:prstGeom prst="cloudCallout">
            <a:avLst>
              <a:gd name="adj1" fmla="val -44384"/>
              <a:gd name="adj2" fmla="val 69981"/>
            </a:avLst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28600" y="1092200"/>
            <a:ext cx="4191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C1:Quả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1667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3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0.0007 L -0.00121 0.2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1" grpId="0" animBg="1"/>
      <p:bldP spid="94251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5303838" y="2241551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6599238" y="1375833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Rectangle 4" descr="Walnut"/>
          <p:cNvSpPr>
            <a:spLocks noChangeArrowheads="1"/>
          </p:cNvSpPr>
          <p:nvPr/>
        </p:nvSpPr>
        <p:spPr bwMode="auto">
          <a:xfrm>
            <a:off x="5608638" y="1699685"/>
            <a:ext cx="3789362" cy="2159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Rectangle 5" descr="Medium wood"/>
          <p:cNvSpPr>
            <a:spLocks noChangeArrowheads="1"/>
          </p:cNvSpPr>
          <p:nvPr/>
        </p:nvSpPr>
        <p:spPr bwMode="auto">
          <a:xfrm>
            <a:off x="5837238" y="1928284"/>
            <a:ext cx="3560762" cy="31326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 descr="Medium wood"/>
          <p:cNvSpPr>
            <a:spLocks noChangeArrowheads="1"/>
          </p:cNvSpPr>
          <p:nvPr/>
        </p:nvSpPr>
        <p:spPr bwMode="auto">
          <a:xfrm>
            <a:off x="6294438" y="2233084"/>
            <a:ext cx="381000" cy="2590800"/>
          </a:xfrm>
          <a:custGeom>
            <a:avLst/>
            <a:gdLst>
              <a:gd name="T0" fmla="*/ 0 w 21600"/>
              <a:gd name="T1" fmla="*/ 0 h 21600"/>
              <a:gd name="T2" fmla="*/ 540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5341938" y="1375833"/>
            <a:ext cx="228600" cy="2286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456238" y="1471084"/>
            <a:ext cx="228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581651" y="1375833"/>
            <a:ext cx="104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580438" y="1090084"/>
            <a:ext cx="914400" cy="609600"/>
            <a:chOff x="3456" y="912"/>
            <a:chExt cx="576" cy="384"/>
          </a:xfrm>
        </p:grpSpPr>
        <p:sp>
          <p:nvSpPr>
            <p:cNvPr id="11302" name="Rectangle 11" descr="Oak"/>
            <p:cNvSpPr>
              <a:spLocks noChangeArrowheads="1"/>
            </p:cNvSpPr>
            <p:nvPr/>
          </p:nvSpPr>
          <p:spPr bwMode="auto">
            <a:xfrm>
              <a:off x="3456" y="912"/>
              <a:ext cx="576" cy="38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3" name="Text Box 12"/>
            <p:cNvSpPr txBox="1">
              <a:spLocks noChangeArrowheads="1"/>
            </p:cNvSpPr>
            <p:nvPr/>
          </p:nvSpPr>
          <p:spPr bwMode="auto">
            <a:xfrm>
              <a:off x="3624" y="1008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99038" y="2042585"/>
            <a:ext cx="609600" cy="1104899"/>
            <a:chOff x="2580" y="1512"/>
            <a:chExt cx="384" cy="696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580" y="1692"/>
              <a:ext cx="384" cy="516"/>
              <a:chOff x="2448" y="1680"/>
              <a:chExt cx="384" cy="516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2448" y="1764"/>
                <a:ext cx="384" cy="432"/>
                <a:chOff x="2448" y="2868"/>
                <a:chExt cx="384" cy="432"/>
              </a:xfrm>
            </p:grpSpPr>
            <p:sp>
              <p:nvSpPr>
                <p:cNvPr id="95248" name="AutoShape 16"/>
                <p:cNvSpPr>
                  <a:spLocks noChangeArrowheads="1"/>
                </p:cNvSpPr>
                <p:nvPr/>
              </p:nvSpPr>
              <p:spPr bwMode="auto">
                <a:xfrm>
                  <a:off x="2448" y="2868"/>
                  <a:ext cx="384" cy="432"/>
                </a:xfrm>
                <a:prstGeom prst="can">
                  <a:avLst>
                    <a:gd name="adj" fmla="val 28125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 altLang="en-US"/>
                </a:p>
              </p:txBody>
            </p:sp>
            <p:sp>
              <p:nvSpPr>
                <p:cNvPr id="1130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08" y="3000"/>
                  <a:ext cx="28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/>
                    <a:t>A</a:t>
                  </a:r>
                </a:p>
              </p:txBody>
            </p:sp>
          </p:grpSp>
          <p:sp>
            <p:nvSpPr>
              <p:cNvPr id="11299" name="Oval 18"/>
              <p:cNvSpPr>
                <a:spLocks noChangeArrowheads="1"/>
              </p:cNvSpPr>
              <p:nvPr/>
            </p:nvSpPr>
            <p:spPr bwMode="auto">
              <a:xfrm>
                <a:off x="2616" y="1680"/>
                <a:ext cx="48" cy="1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1297" name="Line 19"/>
            <p:cNvSpPr>
              <a:spLocks noChangeShapeType="1"/>
            </p:cNvSpPr>
            <p:nvPr/>
          </p:nvSpPr>
          <p:spPr bwMode="auto">
            <a:xfrm flipV="1">
              <a:off x="2772" y="15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6" name="Line 20"/>
          <p:cNvSpPr>
            <a:spLocks noChangeShapeType="1"/>
          </p:cNvSpPr>
          <p:nvPr/>
        </p:nvSpPr>
        <p:spPr bwMode="auto">
          <a:xfrm>
            <a:off x="5303838" y="1547285"/>
            <a:ext cx="0" cy="7048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Oval 21"/>
          <p:cNvSpPr>
            <a:spLocks noChangeArrowheads="1"/>
          </p:cNvSpPr>
          <p:nvPr/>
        </p:nvSpPr>
        <p:spPr bwMode="auto">
          <a:xfrm>
            <a:off x="5292725" y="1341967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Line 22"/>
          <p:cNvSpPr>
            <a:spLocks noChangeShapeType="1"/>
          </p:cNvSpPr>
          <p:nvPr/>
        </p:nvSpPr>
        <p:spPr bwMode="auto">
          <a:xfrm>
            <a:off x="5005389" y="4834467"/>
            <a:ext cx="41751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23"/>
          <p:cNvSpPr>
            <a:spLocks noChangeShapeType="1"/>
          </p:cNvSpPr>
          <p:nvPr/>
        </p:nvSpPr>
        <p:spPr bwMode="auto">
          <a:xfrm>
            <a:off x="5005389" y="4904317"/>
            <a:ext cx="4175125" cy="0"/>
          </a:xfrm>
          <a:prstGeom prst="line">
            <a:avLst/>
          </a:prstGeom>
          <a:noFill/>
          <a:ln w="127000">
            <a:pattFill prst="lt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24"/>
          <p:cNvSpPr>
            <a:spLocks noChangeShapeType="1"/>
          </p:cNvSpPr>
          <p:nvPr/>
        </p:nvSpPr>
        <p:spPr bwMode="auto">
          <a:xfrm flipH="1">
            <a:off x="4267200" y="1092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9753202" flipH="1">
            <a:off x="5219701" y="2745318"/>
            <a:ext cx="1190625" cy="882649"/>
            <a:chOff x="3765" y="1482"/>
            <a:chExt cx="750" cy="556"/>
          </a:xfrm>
        </p:grpSpPr>
        <p:sp>
          <p:nvSpPr>
            <p:cNvPr id="11286" name="Freeform 28"/>
            <p:cNvSpPr>
              <a:spLocks noChangeArrowheads="1"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36 w 268"/>
                <a:gd name="T1" fmla="*/ 206 h 334"/>
                <a:gd name="T2" fmla="*/ 0 w 268"/>
                <a:gd name="T3" fmla="*/ 0 h 334"/>
                <a:gd name="T4" fmla="*/ 24 w 268"/>
                <a:gd name="T5" fmla="*/ 5 h 334"/>
                <a:gd name="T6" fmla="*/ 48 w 268"/>
                <a:gd name="T7" fmla="*/ 11 h 334"/>
                <a:gd name="T8" fmla="*/ 68 w 268"/>
                <a:gd name="T9" fmla="*/ 26 h 334"/>
                <a:gd name="T10" fmla="*/ 78 w 268"/>
                <a:gd name="T11" fmla="*/ 36 h 334"/>
                <a:gd name="T12" fmla="*/ 116 w 268"/>
                <a:gd name="T13" fmla="*/ 58 h 334"/>
                <a:gd name="T14" fmla="*/ 144 w 268"/>
                <a:gd name="T15" fmla="*/ 78 h 334"/>
                <a:gd name="T16" fmla="*/ 166 w 268"/>
                <a:gd name="T17" fmla="*/ 96 h 334"/>
                <a:gd name="T18" fmla="*/ 188 w 268"/>
                <a:gd name="T19" fmla="*/ 110 h 334"/>
                <a:gd name="T20" fmla="*/ 196 w 268"/>
                <a:gd name="T21" fmla="*/ 136 h 334"/>
                <a:gd name="T22" fmla="*/ 204 w 268"/>
                <a:gd name="T23" fmla="*/ 160 h 334"/>
                <a:gd name="T24" fmla="*/ 216 w 268"/>
                <a:gd name="T25" fmla="*/ 186 h 334"/>
                <a:gd name="T26" fmla="*/ 230 w 268"/>
                <a:gd name="T27" fmla="*/ 220 h 334"/>
                <a:gd name="T28" fmla="*/ 246 w 268"/>
                <a:gd name="T29" fmla="*/ 244 h 334"/>
                <a:gd name="T30" fmla="*/ 256 w 268"/>
                <a:gd name="T31" fmla="*/ 270 h 334"/>
                <a:gd name="T32" fmla="*/ 268 w 268"/>
                <a:gd name="T33" fmla="*/ 334 h 334"/>
                <a:gd name="T34" fmla="*/ 238 w 268"/>
                <a:gd name="T35" fmla="*/ 330 h 334"/>
                <a:gd name="T36" fmla="*/ 204 w 268"/>
                <a:gd name="T37" fmla="*/ 322 h 334"/>
                <a:gd name="T38" fmla="*/ 136 w 268"/>
                <a:gd name="T39" fmla="*/ 20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1287" name="Freeform 29"/>
            <p:cNvSpPr>
              <a:spLocks noChangeArrowheads="1"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232 w 651"/>
                <a:gd name="T1" fmla="*/ 508 h 934"/>
                <a:gd name="T2" fmla="*/ 182 w 651"/>
                <a:gd name="T3" fmla="*/ 512 h 934"/>
                <a:gd name="T4" fmla="*/ 110 w 651"/>
                <a:gd name="T5" fmla="*/ 482 h 934"/>
                <a:gd name="T6" fmla="*/ 92 w 651"/>
                <a:gd name="T7" fmla="*/ 440 h 934"/>
                <a:gd name="T8" fmla="*/ 52 w 651"/>
                <a:gd name="T9" fmla="*/ 412 h 934"/>
                <a:gd name="T10" fmla="*/ 10 w 651"/>
                <a:gd name="T11" fmla="*/ 410 h 934"/>
                <a:gd name="T12" fmla="*/ 10 w 651"/>
                <a:gd name="T13" fmla="*/ 440 h 934"/>
                <a:gd name="T14" fmla="*/ 24 w 651"/>
                <a:gd name="T15" fmla="*/ 484 h 934"/>
                <a:gd name="T16" fmla="*/ 44 w 651"/>
                <a:gd name="T17" fmla="*/ 534 h 934"/>
                <a:gd name="T18" fmla="*/ 74 w 651"/>
                <a:gd name="T19" fmla="*/ 580 h 934"/>
                <a:gd name="T20" fmla="*/ 116 w 651"/>
                <a:gd name="T21" fmla="*/ 628 h 934"/>
                <a:gd name="T22" fmla="*/ 182 w 651"/>
                <a:gd name="T23" fmla="*/ 696 h 934"/>
                <a:gd name="T24" fmla="*/ 242 w 651"/>
                <a:gd name="T25" fmla="*/ 756 h 934"/>
                <a:gd name="T26" fmla="*/ 306 w 651"/>
                <a:gd name="T27" fmla="*/ 816 h 934"/>
                <a:gd name="T28" fmla="*/ 340 w 651"/>
                <a:gd name="T29" fmla="*/ 856 h 934"/>
                <a:gd name="T30" fmla="*/ 354 w 651"/>
                <a:gd name="T31" fmla="*/ 893 h 934"/>
                <a:gd name="T32" fmla="*/ 380 w 651"/>
                <a:gd name="T33" fmla="*/ 925 h 934"/>
                <a:gd name="T34" fmla="*/ 403 w 651"/>
                <a:gd name="T35" fmla="*/ 921 h 934"/>
                <a:gd name="T36" fmla="*/ 444 w 651"/>
                <a:gd name="T37" fmla="*/ 889 h 934"/>
                <a:gd name="T38" fmla="*/ 508 w 651"/>
                <a:gd name="T39" fmla="*/ 850 h 934"/>
                <a:gd name="T40" fmla="*/ 573 w 651"/>
                <a:gd name="T41" fmla="*/ 821 h 934"/>
                <a:gd name="T42" fmla="*/ 630 w 651"/>
                <a:gd name="T43" fmla="*/ 816 h 934"/>
                <a:gd name="T44" fmla="*/ 619 w 651"/>
                <a:gd name="T45" fmla="*/ 785 h 934"/>
                <a:gd name="T46" fmla="*/ 590 w 651"/>
                <a:gd name="T47" fmla="*/ 757 h 934"/>
                <a:gd name="T48" fmla="*/ 577 w 651"/>
                <a:gd name="T49" fmla="*/ 735 h 934"/>
                <a:gd name="T50" fmla="*/ 587 w 651"/>
                <a:gd name="T51" fmla="*/ 630 h 934"/>
                <a:gd name="T52" fmla="*/ 577 w 651"/>
                <a:gd name="T53" fmla="*/ 484 h 934"/>
                <a:gd name="T54" fmla="*/ 580 w 651"/>
                <a:gd name="T55" fmla="*/ 428 h 934"/>
                <a:gd name="T56" fmla="*/ 580 w 651"/>
                <a:gd name="T57" fmla="*/ 395 h 934"/>
                <a:gd name="T58" fmla="*/ 580 w 651"/>
                <a:gd name="T59" fmla="*/ 384 h 934"/>
                <a:gd name="T60" fmla="*/ 572 w 651"/>
                <a:gd name="T61" fmla="*/ 336 h 934"/>
                <a:gd name="T62" fmla="*/ 542 w 651"/>
                <a:gd name="T63" fmla="*/ 338 h 934"/>
                <a:gd name="T64" fmla="*/ 494 w 651"/>
                <a:gd name="T65" fmla="*/ 324 h 934"/>
                <a:gd name="T66" fmla="*/ 458 w 651"/>
                <a:gd name="T67" fmla="*/ 266 h 934"/>
                <a:gd name="T68" fmla="*/ 430 w 651"/>
                <a:gd name="T69" fmla="*/ 206 h 934"/>
                <a:gd name="T70" fmla="*/ 388 w 651"/>
                <a:gd name="T71" fmla="*/ 136 h 934"/>
                <a:gd name="T72" fmla="*/ 356 w 651"/>
                <a:gd name="T73" fmla="*/ 106 h 934"/>
                <a:gd name="T74" fmla="*/ 334 w 651"/>
                <a:gd name="T75" fmla="*/ 84 h 934"/>
                <a:gd name="T76" fmla="*/ 310 w 651"/>
                <a:gd name="T77" fmla="*/ 58 h 934"/>
                <a:gd name="T78" fmla="*/ 286 w 651"/>
                <a:gd name="T79" fmla="*/ 40 h 934"/>
                <a:gd name="T80" fmla="*/ 260 w 651"/>
                <a:gd name="T81" fmla="*/ 14 h 934"/>
                <a:gd name="T82" fmla="*/ 232 w 651"/>
                <a:gd name="T83" fmla="*/ 20 h 934"/>
                <a:gd name="T84" fmla="*/ 240 w 651"/>
                <a:gd name="T85" fmla="*/ 86 h 934"/>
                <a:gd name="T86" fmla="*/ 288 w 651"/>
                <a:gd name="T87" fmla="*/ 152 h 934"/>
                <a:gd name="T88" fmla="*/ 320 w 651"/>
                <a:gd name="T89" fmla="*/ 204 h 934"/>
                <a:gd name="T90" fmla="*/ 338 w 651"/>
                <a:gd name="T91" fmla="*/ 276 h 934"/>
                <a:gd name="T92" fmla="*/ 368 w 651"/>
                <a:gd name="T93" fmla="*/ 354 h 934"/>
                <a:gd name="T94" fmla="*/ 346 w 651"/>
                <a:gd name="T95" fmla="*/ 404 h 934"/>
                <a:gd name="T96" fmla="*/ 306 w 651"/>
                <a:gd name="T97" fmla="*/ 462 h 934"/>
                <a:gd name="T98" fmla="*/ 254 w 651"/>
                <a:gd name="T99" fmla="*/ 496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1288" name="Freeform 30"/>
            <p:cNvSpPr>
              <a:spLocks noChangeArrowheads="1"/>
            </p:cNvSpPr>
            <p:nvPr/>
          </p:nvSpPr>
          <p:spPr bwMode="auto">
            <a:xfrm rot="-5668726">
              <a:off x="4046" y="1599"/>
              <a:ext cx="5" cy="79"/>
            </a:xfrm>
            <a:custGeom>
              <a:avLst/>
              <a:gdLst>
                <a:gd name="T0" fmla="*/ 9 w 20"/>
                <a:gd name="T1" fmla="*/ 0 h 336"/>
                <a:gd name="T2" fmla="*/ 20 w 20"/>
                <a:gd name="T3" fmla="*/ 52 h 336"/>
                <a:gd name="T4" fmla="*/ 1 w 20"/>
                <a:gd name="T5" fmla="*/ 241 h 336"/>
                <a:gd name="T6" fmla="*/ 0 w 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1289" name="Freeform 31"/>
            <p:cNvSpPr>
              <a:spLocks noChangeArrowheads="1"/>
            </p:cNvSpPr>
            <p:nvPr/>
          </p:nvSpPr>
          <p:spPr bwMode="auto">
            <a:xfrm rot="-5668726">
              <a:off x="4080" y="1993"/>
              <a:ext cx="18" cy="39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1290" name="Freeform 32"/>
            <p:cNvSpPr>
              <a:spLocks noChangeArrowheads="1"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11294" name="Freeform 34"/>
              <p:cNvSpPr>
                <a:spLocks noChangeArrowheads="1"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1295" name="Oval 3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292" name="Freeform 36"/>
            <p:cNvSpPr>
              <a:spLocks noChangeArrowheads="1"/>
            </p:cNvSpPr>
            <p:nvPr/>
          </p:nvSpPr>
          <p:spPr bwMode="auto">
            <a:xfrm rot="-5668726">
              <a:off x="3850" y="1631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64 w 136"/>
                <a:gd name="T3" fmla="*/ 68 h 220"/>
                <a:gd name="T4" fmla="*/ 96 w 136"/>
                <a:gd name="T5" fmla="*/ 150 h 220"/>
                <a:gd name="T6" fmla="*/ 112 w 136"/>
                <a:gd name="T7" fmla="*/ 180 h 220"/>
                <a:gd name="T8" fmla="*/ 136 w 136"/>
                <a:gd name="T9" fmla="*/ 22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1293" name="Freeform 37"/>
            <p:cNvSpPr>
              <a:spLocks noChangeArrowheads="1"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30 w 54"/>
                <a:gd name="T3" fmla="*/ 29 h 34"/>
                <a:gd name="T4" fmla="*/ 54 w 54"/>
                <a:gd name="T5" fmla="*/ 29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</p:grpSp>
      <p:sp>
        <p:nvSpPr>
          <p:cNvPr id="95274" name="AutoShape 42"/>
          <p:cNvSpPr>
            <a:spLocks noChangeArrowheads="1"/>
          </p:cNvSpPr>
          <p:nvPr/>
        </p:nvSpPr>
        <p:spPr bwMode="auto">
          <a:xfrm>
            <a:off x="4343400" y="4976285"/>
            <a:ext cx="4800600" cy="1621367"/>
          </a:xfrm>
          <a:prstGeom prst="cloudCallout">
            <a:avLst>
              <a:gd name="adj1" fmla="val -44384"/>
              <a:gd name="adj2" fmla="val 69981"/>
            </a:avLst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5275" name="Text Box 43"/>
          <p:cNvSpPr txBox="1">
            <a:spLocks noChangeArrowheads="1"/>
          </p:cNvSpPr>
          <p:nvPr/>
        </p:nvSpPr>
        <p:spPr bwMode="auto">
          <a:xfrm>
            <a:off x="0" y="762000"/>
            <a:ext cx="4356100" cy="397031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5276" name="Text Box 44"/>
          <p:cNvSpPr txBox="1">
            <a:spLocks noChangeArrowheads="1"/>
          </p:cNvSpPr>
          <p:nvPr/>
        </p:nvSpPr>
        <p:spPr bwMode="auto">
          <a:xfrm>
            <a:off x="228600" y="228600"/>
            <a:ext cx="2376488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5277" name="Text Box 45"/>
          <p:cNvSpPr txBox="1">
            <a:spLocks noChangeArrowheads="1"/>
          </p:cNvSpPr>
          <p:nvPr/>
        </p:nvSpPr>
        <p:spPr bwMode="auto">
          <a:xfrm>
            <a:off x="1" y="4546600"/>
            <a:ext cx="4321175" cy="230832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1667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3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0.0007 L -0.00121 0.2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5" grpId="0" animBg="1"/>
      <p:bldP spid="95274" grpId="0" animBg="1"/>
      <p:bldP spid="95275" grpId="0"/>
      <p:bldP spid="95276" grpId="0"/>
      <p:bldP spid="952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P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 dirty="0">
                <a:latin typeface="+mj-lt"/>
              </a:rPr>
              <a:t>? Khi vật ở vị trí c</a:t>
            </a:r>
            <a:r>
              <a:rPr lang="vi-VN" sz="4000" b="1" dirty="0">
                <a:latin typeface="+mj-lt"/>
                <a:cs typeface="Times New Roman" pitchFamily="18" charset="0"/>
              </a:rPr>
              <a:t>à</a:t>
            </a:r>
            <a:r>
              <a:rPr lang="vi-VN" sz="4000" b="1" dirty="0">
                <a:latin typeface="+mj-lt"/>
              </a:rPr>
              <a:t>ng cao so với mặt đất thì thế năng của vật sẽ như thế n</a:t>
            </a:r>
            <a:r>
              <a:rPr lang="vi-VN" sz="4000" b="1" dirty="0">
                <a:latin typeface="+mj-lt"/>
                <a:cs typeface="Times New Roman" pitchFamily="18" charset="0"/>
              </a:rPr>
              <a:t>à</a:t>
            </a:r>
            <a:r>
              <a:rPr lang="vi-VN" sz="4000" b="1" dirty="0">
                <a:latin typeface="+mj-lt"/>
              </a:rPr>
              <a:t>o ? Vì sao?</a:t>
            </a:r>
          </a:p>
          <a:p>
            <a:pPr>
              <a:spcBef>
                <a:spcPct val="50000"/>
              </a:spcBef>
            </a:pP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676400"/>
            <a:ext cx="9144000" cy="255454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4000" b="1" dirty="0">
                <a:latin typeface="+mj-lt"/>
              </a:rPr>
              <a:t>Vật ở vị trí c</a:t>
            </a:r>
            <a:r>
              <a:rPr lang="vi-VN" sz="4000" b="1" dirty="0">
                <a:latin typeface="+mj-lt"/>
                <a:cs typeface="Times New Roman" pitchFamily="18" charset="0"/>
              </a:rPr>
              <a:t>à</a:t>
            </a:r>
            <a:r>
              <a:rPr lang="vi-VN" sz="4000" b="1" dirty="0">
                <a:latin typeface="+mj-lt"/>
              </a:rPr>
              <a:t>ng cao so với mặt đất thì công m</a:t>
            </a:r>
            <a:r>
              <a:rPr lang="vi-VN" sz="4000" b="1" dirty="0">
                <a:latin typeface="+mj-lt"/>
                <a:cs typeface="Times New Roman" pitchFamily="18" charset="0"/>
              </a:rPr>
              <a:t>à</a:t>
            </a:r>
            <a:r>
              <a:rPr lang="vi-VN" sz="4000" b="1" dirty="0">
                <a:latin typeface="+mj-lt"/>
              </a:rPr>
              <a:t> vật có khả năng thực hiện được c</a:t>
            </a:r>
            <a:r>
              <a:rPr lang="vi-VN" sz="4000" b="1" dirty="0">
                <a:latin typeface="+mj-lt"/>
                <a:cs typeface="Times New Roman" pitchFamily="18" charset="0"/>
              </a:rPr>
              <a:t>à</a:t>
            </a:r>
            <a:r>
              <a:rPr lang="vi-VN" sz="4000" b="1" dirty="0">
                <a:latin typeface="+mj-lt"/>
              </a:rPr>
              <a:t>ng lớn, nghĩa l</a:t>
            </a:r>
            <a:r>
              <a:rPr lang="vi-VN" sz="4000" b="1" dirty="0">
                <a:latin typeface="+mj-lt"/>
                <a:cs typeface="Times New Roman" pitchFamily="18" charset="0"/>
              </a:rPr>
              <a:t>à</a:t>
            </a:r>
            <a:r>
              <a:rPr lang="vi-VN" sz="4000" b="1" dirty="0">
                <a:latin typeface="+mj-lt"/>
              </a:rPr>
              <a:t> thế năng hấp dẫn của vật sẽ c</a:t>
            </a:r>
            <a:r>
              <a:rPr lang="vi-VN" sz="4000" b="1" dirty="0">
                <a:latin typeface="+mj-lt"/>
                <a:cs typeface="Times New Roman" pitchFamily="18" charset="0"/>
              </a:rPr>
              <a:t>à</a:t>
            </a:r>
            <a:r>
              <a:rPr lang="vi-VN" sz="4000" b="1" dirty="0">
                <a:latin typeface="+mj-lt"/>
              </a:rPr>
              <a:t>ng lớn.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343400"/>
            <a:ext cx="9144000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Vì vậy khi chơi đùa, các em không nên leo cây. Nếu bị té ngã sẽ rất nguy hiểm.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/>
          <p:cNvSpPr>
            <a:spLocks noChangeShapeType="1"/>
          </p:cNvSpPr>
          <p:nvPr/>
        </p:nvSpPr>
        <p:spPr bwMode="auto">
          <a:xfrm flipH="1">
            <a:off x="4648200" y="685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5303838" y="2241551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6599238" y="1375833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Rectangle 6" descr="Walnut"/>
          <p:cNvSpPr>
            <a:spLocks noChangeArrowheads="1"/>
          </p:cNvSpPr>
          <p:nvPr/>
        </p:nvSpPr>
        <p:spPr bwMode="auto">
          <a:xfrm>
            <a:off x="5608638" y="1699685"/>
            <a:ext cx="3789362" cy="2159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318" name="Rectangle 7" descr="Medium wood"/>
          <p:cNvSpPr>
            <a:spLocks noChangeArrowheads="1"/>
          </p:cNvSpPr>
          <p:nvPr/>
        </p:nvSpPr>
        <p:spPr bwMode="auto">
          <a:xfrm>
            <a:off x="5837238" y="1928284"/>
            <a:ext cx="3560762" cy="31326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319" name="AutoShape 8" descr="Medium wood"/>
          <p:cNvSpPr>
            <a:spLocks noChangeArrowheads="1"/>
          </p:cNvSpPr>
          <p:nvPr/>
        </p:nvSpPr>
        <p:spPr bwMode="auto">
          <a:xfrm>
            <a:off x="6294438" y="2233084"/>
            <a:ext cx="381000" cy="2590800"/>
          </a:xfrm>
          <a:custGeom>
            <a:avLst/>
            <a:gdLst>
              <a:gd name="T0" fmla="*/ 0 w 21600"/>
              <a:gd name="T1" fmla="*/ 0 h 21600"/>
              <a:gd name="T2" fmla="*/ 540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3320" name="Oval 9"/>
          <p:cNvSpPr>
            <a:spLocks noChangeArrowheads="1"/>
          </p:cNvSpPr>
          <p:nvPr/>
        </p:nvSpPr>
        <p:spPr bwMode="auto">
          <a:xfrm>
            <a:off x="5341938" y="1375833"/>
            <a:ext cx="228600" cy="2286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5456238" y="1471084"/>
            <a:ext cx="228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5581651" y="1375833"/>
            <a:ext cx="104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580438" y="1090084"/>
            <a:ext cx="914400" cy="609600"/>
            <a:chOff x="3456" y="912"/>
            <a:chExt cx="576" cy="384"/>
          </a:xfrm>
        </p:grpSpPr>
        <p:sp>
          <p:nvSpPr>
            <p:cNvPr id="13349" name="Rectangle 13" descr="Oak"/>
            <p:cNvSpPr>
              <a:spLocks noChangeArrowheads="1"/>
            </p:cNvSpPr>
            <p:nvPr/>
          </p:nvSpPr>
          <p:spPr bwMode="auto">
            <a:xfrm>
              <a:off x="3456" y="912"/>
              <a:ext cx="576" cy="38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350" name="Text Box 14"/>
            <p:cNvSpPr txBox="1">
              <a:spLocks noChangeArrowheads="1"/>
            </p:cNvSpPr>
            <p:nvPr/>
          </p:nvSpPr>
          <p:spPr bwMode="auto">
            <a:xfrm>
              <a:off x="3624" y="1008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99038" y="2042585"/>
            <a:ext cx="609600" cy="1104899"/>
            <a:chOff x="2580" y="1512"/>
            <a:chExt cx="384" cy="69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80" y="1692"/>
              <a:ext cx="384" cy="516"/>
              <a:chOff x="2448" y="1680"/>
              <a:chExt cx="384" cy="516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2448" y="1764"/>
                <a:ext cx="384" cy="432"/>
                <a:chOff x="2448" y="2868"/>
                <a:chExt cx="384" cy="432"/>
              </a:xfrm>
            </p:grpSpPr>
            <p:sp>
              <p:nvSpPr>
                <p:cNvPr id="96274" name="AutoShape 18"/>
                <p:cNvSpPr>
                  <a:spLocks noChangeArrowheads="1"/>
                </p:cNvSpPr>
                <p:nvPr/>
              </p:nvSpPr>
              <p:spPr bwMode="auto">
                <a:xfrm>
                  <a:off x="2448" y="2868"/>
                  <a:ext cx="384" cy="432"/>
                </a:xfrm>
                <a:prstGeom prst="can">
                  <a:avLst>
                    <a:gd name="adj" fmla="val 28125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 altLang="en-US"/>
                </a:p>
              </p:txBody>
            </p:sp>
            <p:sp>
              <p:nvSpPr>
                <p:cNvPr id="1334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508" y="3000"/>
                  <a:ext cx="28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/>
                    <a:t>A</a:t>
                  </a:r>
                </a:p>
              </p:txBody>
            </p:sp>
          </p:grpSp>
          <p:sp>
            <p:nvSpPr>
              <p:cNvPr id="13346" name="Oval 20"/>
              <p:cNvSpPr>
                <a:spLocks noChangeArrowheads="1"/>
              </p:cNvSpPr>
              <p:nvPr/>
            </p:nvSpPr>
            <p:spPr bwMode="auto">
              <a:xfrm>
                <a:off x="2616" y="1680"/>
                <a:ext cx="48" cy="1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3344" name="Line 21"/>
            <p:cNvSpPr>
              <a:spLocks noChangeShapeType="1"/>
            </p:cNvSpPr>
            <p:nvPr/>
          </p:nvSpPr>
          <p:spPr bwMode="auto">
            <a:xfrm flipV="1">
              <a:off x="2772" y="15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Line 22"/>
          <p:cNvSpPr>
            <a:spLocks noChangeShapeType="1"/>
          </p:cNvSpPr>
          <p:nvPr/>
        </p:nvSpPr>
        <p:spPr bwMode="auto">
          <a:xfrm>
            <a:off x="5303838" y="1547285"/>
            <a:ext cx="0" cy="7048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Oval 23"/>
          <p:cNvSpPr>
            <a:spLocks noChangeArrowheads="1"/>
          </p:cNvSpPr>
          <p:nvPr/>
        </p:nvSpPr>
        <p:spPr bwMode="auto">
          <a:xfrm>
            <a:off x="5292725" y="1341967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327" name="Line 24"/>
          <p:cNvSpPr>
            <a:spLocks noChangeShapeType="1"/>
          </p:cNvSpPr>
          <p:nvPr/>
        </p:nvSpPr>
        <p:spPr bwMode="auto">
          <a:xfrm>
            <a:off x="5005389" y="4834467"/>
            <a:ext cx="41751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25"/>
          <p:cNvSpPr>
            <a:spLocks noChangeShapeType="1"/>
          </p:cNvSpPr>
          <p:nvPr/>
        </p:nvSpPr>
        <p:spPr bwMode="auto">
          <a:xfrm>
            <a:off x="5005389" y="4904317"/>
            <a:ext cx="4175125" cy="0"/>
          </a:xfrm>
          <a:prstGeom prst="line">
            <a:avLst/>
          </a:prstGeom>
          <a:noFill/>
          <a:ln w="127000">
            <a:pattFill prst="lt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 rot="9753202" flipH="1">
            <a:off x="5219701" y="2745318"/>
            <a:ext cx="1190625" cy="882649"/>
            <a:chOff x="3765" y="1482"/>
            <a:chExt cx="750" cy="556"/>
          </a:xfrm>
        </p:grpSpPr>
        <p:sp>
          <p:nvSpPr>
            <p:cNvPr id="13333" name="Freeform 27"/>
            <p:cNvSpPr>
              <a:spLocks noChangeArrowheads="1"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36 w 268"/>
                <a:gd name="T1" fmla="*/ 206 h 334"/>
                <a:gd name="T2" fmla="*/ 0 w 268"/>
                <a:gd name="T3" fmla="*/ 0 h 334"/>
                <a:gd name="T4" fmla="*/ 24 w 268"/>
                <a:gd name="T5" fmla="*/ 5 h 334"/>
                <a:gd name="T6" fmla="*/ 48 w 268"/>
                <a:gd name="T7" fmla="*/ 11 h 334"/>
                <a:gd name="T8" fmla="*/ 68 w 268"/>
                <a:gd name="T9" fmla="*/ 26 h 334"/>
                <a:gd name="T10" fmla="*/ 78 w 268"/>
                <a:gd name="T11" fmla="*/ 36 h 334"/>
                <a:gd name="T12" fmla="*/ 116 w 268"/>
                <a:gd name="T13" fmla="*/ 58 h 334"/>
                <a:gd name="T14" fmla="*/ 144 w 268"/>
                <a:gd name="T15" fmla="*/ 78 h 334"/>
                <a:gd name="T16" fmla="*/ 166 w 268"/>
                <a:gd name="T17" fmla="*/ 96 h 334"/>
                <a:gd name="T18" fmla="*/ 188 w 268"/>
                <a:gd name="T19" fmla="*/ 110 h 334"/>
                <a:gd name="T20" fmla="*/ 196 w 268"/>
                <a:gd name="T21" fmla="*/ 136 h 334"/>
                <a:gd name="T22" fmla="*/ 204 w 268"/>
                <a:gd name="T23" fmla="*/ 160 h 334"/>
                <a:gd name="T24" fmla="*/ 216 w 268"/>
                <a:gd name="T25" fmla="*/ 186 h 334"/>
                <a:gd name="T26" fmla="*/ 230 w 268"/>
                <a:gd name="T27" fmla="*/ 220 h 334"/>
                <a:gd name="T28" fmla="*/ 246 w 268"/>
                <a:gd name="T29" fmla="*/ 244 h 334"/>
                <a:gd name="T30" fmla="*/ 256 w 268"/>
                <a:gd name="T31" fmla="*/ 270 h 334"/>
                <a:gd name="T32" fmla="*/ 268 w 268"/>
                <a:gd name="T33" fmla="*/ 334 h 334"/>
                <a:gd name="T34" fmla="*/ 238 w 268"/>
                <a:gd name="T35" fmla="*/ 330 h 334"/>
                <a:gd name="T36" fmla="*/ 204 w 268"/>
                <a:gd name="T37" fmla="*/ 322 h 334"/>
                <a:gd name="T38" fmla="*/ 136 w 268"/>
                <a:gd name="T39" fmla="*/ 20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3334" name="Freeform 28"/>
            <p:cNvSpPr>
              <a:spLocks noChangeArrowheads="1"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232 w 651"/>
                <a:gd name="T1" fmla="*/ 508 h 934"/>
                <a:gd name="T2" fmla="*/ 182 w 651"/>
                <a:gd name="T3" fmla="*/ 512 h 934"/>
                <a:gd name="T4" fmla="*/ 110 w 651"/>
                <a:gd name="T5" fmla="*/ 482 h 934"/>
                <a:gd name="T6" fmla="*/ 92 w 651"/>
                <a:gd name="T7" fmla="*/ 440 h 934"/>
                <a:gd name="T8" fmla="*/ 52 w 651"/>
                <a:gd name="T9" fmla="*/ 412 h 934"/>
                <a:gd name="T10" fmla="*/ 10 w 651"/>
                <a:gd name="T11" fmla="*/ 410 h 934"/>
                <a:gd name="T12" fmla="*/ 10 w 651"/>
                <a:gd name="T13" fmla="*/ 440 h 934"/>
                <a:gd name="T14" fmla="*/ 24 w 651"/>
                <a:gd name="T15" fmla="*/ 484 h 934"/>
                <a:gd name="T16" fmla="*/ 44 w 651"/>
                <a:gd name="T17" fmla="*/ 534 h 934"/>
                <a:gd name="T18" fmla="*/ 74 w 651"/>
                <a:gd name="T19" fmla="*/ 580 h 934"/>
                <a:gd name="T20" fmla="*/ 116 w 651"/>
                <a:gd name="T21" fmla="*/ 628 h 934"/>
                <a:gd name="T22" fmla="*/ 182 w 651"/>
                <a:gd name="T23" fmla="*/ 696 h 934"/>
                <a:gd name="T24" fmla="*/ 242 w 651"/>
                <a:gd name="T25" fmla="*/ 756 h 934"/>
                <a:gd name="T26" fmla="*/ 306 w 651"/>
                <a:gd name="T27" fmla="*/ 816 h 934"/>
                <a:gd name="T28" fmla="*/ 340 w 651"/>
                <a:gd name="T29" fmla="*/ 856 h 934"/>
                <a:gd name="T30" fmla="*/ 354 w 651"/>
                <a:gd name="T31" fmla="*/ 893 h 934"/>
                <a:gd name="T32" fmla="*/ 380 w 651"/>
                <a:gd name="T33" fmla="*/ 925 h 934"/>
                <a:gd name="T34" fmla="*/ 403 w 651"/>
                <a:gd name="T35" fmla="*/ 921 h 934"/>
                <a:gd name="T36" fmla="*/ 444 w 651"/>
                <a:gd name="T37" fmla="*/ 889 h 934"/>
                <a:gd name="T38" fmla="*/ 508 w 651"/>
                <a:gd name="T39" fmla="*/ 850 h 934"/>
                <a:gd name="T40" fmla="*/ 573 w 651"/>
                <a:gd name="T41" fmla="*/ 821 h 934"/>
                <a:gd name="T42" fmla="*/ 630 w 651"/>
                <a:gd name="T43" fmla="*/ 816 h 934"/>
                <a:gd name="T44" fmla="*/ 619 w 651"/>
                <a:gd name="T45" fmla="*/ 785 h 934"/>
                <a:gd name="T46" fmla="*/ 590 w 651"/>
                <a:gd name="T47" fmla="*/ 757 h 934"/>
                <a:gd name="T48" fmla="*/ 577 w 651"/>
                <a:gd name="T49" fmla="*/ 735 h 934"/>
                <a:gd name="T50" fmla="*/ 587 w 651"/>
                <a:gd name="T51" fmla="*/ 630 h 934"/>
                <a:gd name="T52" fmla="*/ 577 w 651"/>
                <a:gd name="T53" fmla="*/ 484 h 934"/>
                <a:gd name="T54" fmla="*/ 580 w 651"/>
                <a:gd name="T55" fmla="*/ 428 h 934"/>
                <a:gd name="T56" fmla="*/ 580 w 651"/>
                <a:gd name="T57" fmla="*/ 395 h 934"/>
                <a:gd name="T58" fmla="*/ 580 w 651"/>
                <a:gd name="T59" fmla="*/ 384 h 934"/>
                <a:gd name="T60" fmla="*/ 572 w 651"/>
                <a:gd name="T61" fmla="*/ 336 h 934"/>
                <a:gd name="T62" fmla="*/ 542 w 651"/>
                <a:gd name="T63" fmla="*/ 338 h 934"/>
                <a:gd name="T64" fmla="*/ 494 w 651"/>
                <a:gd name="T65" fmla="*/ 324 h 934"/>
                <a:gd name="T66" fmla="*/ 458 w 651"/>
                <a:gd name="T67" fmla="*/ 266 h 934"/>
                <a:gd name="T68" fmla="*/ 430 w 651"/>
                <a:gd name="T69" fmla="*/ 206 h 934"/>
                <a:gd name="T70" fmla="*/ 388 w 651"/>
                <a:gd name="T71" fmla="*/ 136 h 934"/>
                <a:gd name="T72" fmla="*/ 356 w 651"/>
                <a:gd name="T73" fmla="*/ 106 h 934"/>
                <a:gd name="T74" fmla="*/ 334 w 651"/>
                <a:gd name="T75" fmla="*/ 84 h 934"/>
                <a:gd name="T76" fmla="*/ 310 w 651"/>
                <a:gd name="T77" fmla="*/ 58 h 934"/>
                <a:gd name="T78" fmla="*/ 286 w 651"/>
                <a:gd name="T79" fmla="*/ 40 h 934"/>
                <a:gd name="T80" fmla="*/ 260 w 651"/>
                <a:gd name="T81" fmla="*/ 14 h 934"/>
                <a:gd name="T82" fmla="*/ 232 w 651"/>
                <a:gd name="T83" fmla="*/ 20 h 934"/>
                <a:gd name="T84" fmla="*/ 240 w 651"/>
                <a:gd name="T85" fmla="*/ 86 h 934"/>
                <a:gd name="T86" fmla="*/ 288 w 651"/>
                <a:gd name="T87" fmla="*/ 152 h 934"/>
                <a:gd name="T88" fmla="*/ 320 w 651"/>
                <a:gd name="T89" fmla="*/ 204 h 934"/>
                <a:gd name="T90" fmla="*/ 338 w 651"/>
                <a:gd name="T91" fmla="*/ 276 h 934"/>
                <a:gd name="T92" fmla="*/ 368 w 651"/>
                <a:gd name="T93" fmla="*/ 354 h 934"/>
                <a:gd name="T94" fmla="*/ 346 w 651"/>
                <a:gd name="T95" fmla="*/ 404 h 934"/>
                <a:gd name="T96" fmla="*/ 306 w 651"/>
                <a:gd name="T97" fmla="*/ 462 h 934"/>
                <a:gd name="T98" fmla="*/ 254 w 651"/>
                <a:gd name="T99" fmla="*/ 496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3335" name="Freeform 29"/>
            <p:cNvSpPr>
              <a:spLocks noChangeArrowheads="1"/>
            </p:cNvSpPr>
            <p:nvPr/>
          </p:nvSpPr>
          <p:spPr bwMode="auto">
            <a:xfrm rot="-5668726">
              <a:off x="4046" y="1599"/>
              <a:ext cx="5" cy="79"/>
            </a:xfrm>
            <a:custGeom>
              <a:avLst/>
              <a:gdLst>
                <a:gd name="T0" fmla="*/ 9 w 20"/>
                <a:gd name="T1" fmla="*/ 0 h 336"/>
                <a:gd name="T2" fmla="*/ 20 w 20"/>
                <a:gd name="T3" fmla="*/ 52 h 336"/>
                <a:gd name="T4" fmla="*/ 1 w 20"/>
                <a:gd name="T5" fmla="*/ 241 h 336"/>
                <a:gd name="T6" fmla="*/ 0 w 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3336" name="Freeform 30"/>
            <p:cNvSpPr>
              <a:spLocks noChangeArrowheads="1"/>
            </p:cNvSpPr>
            <p:nvPr/>
          </p:nvSpPr>
          <p:spPr bwMode="auto">
            <a:xfrm rot="-5668726">
              <a:off x="4080" y="1993"/>
              <a:ext cx="18" cy="39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3337" name="Freeform 31"/>
            <p:cNvSpPr>
              <a:spLocks noChangeArrowheads="1"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13341" name="Freeform 33"/>
              <p:cNvSpPr>
                <a:spLocks noChangeArrowheads="1"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3342" name="Oval 34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3339" name="Freeform 35"/>
            <p:cNvSpPr>
              <a:spLocks noChangeArrowheads="1"/>
            </p:cNvSpPr>
            <p:nvPr/>
          </p:nvSpPr>
          <p:spPr bwMode="auto">
            <a:xfrm rot="-5668726">
              <a:off x="3850" y="1631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64 w 136"/>
                <a:gd name="T3" fmla="*/ 68 h 220"/>
                <a:gd name="T4" fmla="*/ 96 w 136"/>
                <a:gd name="T5" fmla="*/ 150 h 220"/>
                <a:gd name="T6" fmla="*/ 112 w 136"/>
                <a:gd name="T7" fmla="*/ 180 h 220"/>
                <a:gd name="T8" fmla="*/ 136 w 136"/>
                <a:gd name="T9" fmla="*/ 22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3340" name="Freeform 36"/>
            <p:cNvSpPr>
              <a:spLocks noChangeArrowheads="1"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30 w 54"/>
                <a:gd name="T3" fmla="*/ 29 h 34"/>
                <a:gd name="T4" fmla="*/ 54 w 54"/>
                <a:gd name="T5" fmla="*/ 29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</p:grpSp>
      <p:sp>
        <p:nvSpPr>
          <p:cNvPr id="13330" name="Text Box 41"/>
          <p:cNvSpPr txBox="1">
            <a:spLocks noChangeArrowheads="1"/>
          </p:cNvSpPr>
          <p:nvPr/>
        </p:nvSpPr>
        <p:spPr bwMode="auto">
          <a:xfrm>
            <a:off x="0" y="228600"/>
            <a:ext cx="4608513" cy="286232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6298" name="Text Box 42"/>
          <p:cNvSpPr txBox="1">
            <a:spLocks noChangeArrowheads="1"/>
          </p:cNvSpPr>
          <p:nvPr/>
        </p:nvSpPr>
        <p:spPr bwMode="auto">
          <a:xfrm>
            <a:off x="152400" y="4572000"/>
            <a:ext cx="4724400" cy="193899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4724400" y="5029200"/>
            <a:ext cx="4265612" cy="1569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8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Users\Dell\Downloads\hinh nen Powerpoint dep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79401"/>
            <a:ext cx="521617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</a:t>
            </a:r>
            <a:r>
              <a:rPr lang="en-US" sz="3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lang="en-US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đàn</a:t>
            </a:r>
            <a:r>
              <a:rPr lang="en-US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hồi</a:t>
            </a:r>
            <a:endParaRPr lang="en-US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126"/>
          <p:cNvSpPr txBox="1">
            <a:spLocks noChangeArrowheads="1"/>
          </p:cNvSpPr>
          <p:nvPr/>
        </p:nvSpPr>
        <p:spPr bwMode="auto">
          <a:xfrm>
            <a:off x="0" y="1295400"/>
            <a:ext cx="5181600" cy="440120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16.2a).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16.2b)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5867400" y="482601"/>
            <a:ext cx="2743200" cy="2950320"/>
            <a:chOff x="3335" y="1411"/>
            <a:chExt cx="1420" cy="2108"/>
          </a:xfrm>
        </p:grpSpPr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3335" y="1411"/>
              <a:ext cx="1200" cy="1071"/>
              <a:chOff x="2364" y="1353"/>
              <a:chExt cx="1332" cy="1215"/>
            </a:xfrm>
          </p:grpSpPr>
          <p:grpSp>
            <p:nvGrpSpPr>
              <p:cNvPr id="4" name="Group 86"/>
              <p:cNvGrpSpPr>
                <a:grpSpLocks/>
              </p:cNvGrpSpPr>
              <p:nvPr/>
            </p:nvGrpSpPr>
            <p:grpSpPr bwMode="auto">
              <a:xfrm>
                <a:off x="2367" y="1353"/>
                <a:ext cx="1329" cy="1215"/>
                <a:chOff x="2367" y="1353"/>
                <a:chExt cx="1329" cy="1215"/>
              </a:xfrm>
            </p:grpSpPr>
            <p:sp>
              <p:nvSpPr>
                <p:cNvPr id="14356" name="AutoShape 87" descr="Medium wood"/>
                <p:cNvSpPr>
                  <a:spLocks noChangeArrowheads="1"/>
                </p:cNvSpPr>
                <p:nvPr/>
              </p:nvSpPr>
              <p:spPr bwMode="auto">
                <a:xfrm rot="20261118" flipH="1">
                  <a:off x="2510" y="2272"/>
                  <a:ext cx="1135" cy="296"/>
                </a:xfrm>
                <a:prstGeom prst="parallelogram">
                  <a:avLst>
                    <a:gd name="adj" fmla="val 81198"/>
                  </a:avLst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18900000" lon="20999997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663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vi-VN"/>
                </a:p>
              </p:txBody>
            </p:sp>
            <p:sp>
              <p:nvSpPr>
                <p:cNvPr id="14357" name="Oval 88"/>
                <p:cNvSpPr>
                  <a:spLocks noChangeArrowheads="1"/>
                </p:cNvSpPr>
                <p:nvPr/>
              </p:nvSpPr>
              <p:spPr bwMode="auto">
                <a:xfrm rot="-753851">
                  <a:off x="2367" y="1353"/>
                  <a:ext cx="1329" cy="111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7D5E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vi-VN"/>
                </a:p>
              </p:txBody>
            </p:sp>
            <p:sp>
              <p:nvSpPr>
                <p:cNvPr id="14358" name="Oval 89"/>
                <p:cNvSpPr>
                  <a:spLocks noChangeArrowheads="1"/>
                </p:cNvSpPr>
                <p:nvPr/>
              </p:nvSpPr>
              <p:spPr bwMode="auto">
                <a:xfrm>
                  <a:off x="3000" y="2388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4355" name="Oval 90"/>
              <p:cNvSpPr>
                <a:spLocks noChangeArrowheads="1"/>
              </p:cNvSpPr>
              <p:nvPr/>
            </p:nvSpPr>
            <p:spPr bwMode="auto">
              <a:xfrm rot="-753851">
                <a:off x="2364" y="1356"/>
                <a:ext cx="1329" cy="1119"/>
              </a:xfrm>
              <a:prstGeom prst="ellips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4353" name="Text Box 91"/>
            <p:cNvSpPr txBox="1">
              <a:spLocks noChangeArrowheads="1"/>
            </p:cNvSpPr>
            <p:nvPr/>
          </p:nvSpPr>
          <p:spPr bwMode="auto">
            <a:xfrm>
              <a:off x="3446" y="2749"/>
              <a:ext cx="1309" cy="77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16.2 a</a:t>
              </a:r>
            </a:p>
          </p:txBody>
        </p:sp>
      </p:grpSp>
      <p:grpSp>
        <p:nvGrpSpPr>
          <p:cNvPr id="5" name="Group 124"/>
          <p:cNvGrpSpPr>
            <a:grpSpLocks/>
          </p:cNvGrpSpPr>
          <p:nvPr/>
        </p:nvGrpSpPr>
        <p:grpSpPr bwMode="auto">
          <a:xfrm>
            <a:off x="5562600" y="3826933"/>
            <a:ext cx="3048000" cy="2699172"/>
            <a:chOff x="3744" y="2411"/>
            <a:chExt cx="1680" cy="1700"/>
          </a:xfrm>
        </p:grpSpPr>
        <p:sp>
          <p:nvSpPr>
            <p:cNvPr id="14343" name="Line 93"/>
            <p:cNvSpPr>
              <a:spLocks noChangeShapeType="1"/>
            </p:cNvSpPr>
            <p:nvPr/>
          </p:nvSpPr>
          <p:spPr bwMode="auto">
            <a:xfrm>
              <a:off x="3744" y="2857"/>
              <a:ext cx="28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02"/>
            <p:cNvGrpSpPr>
              <a:grpSpLocks/>
            </p:cNvGrpSpPr>
            <p:nvPr/>
          </p:nvGrpSpPr>
          <p:grpSpPr bwMode="auto">
            <a:xfrm>
              <a:off x="4176" y="2665"/>
              <a:ext cx="1248" cy="749"/>
              <a:chOff x="4212" y="1536"/>
              <a:chExt cx="1248" cy="749"/>
            </a:xfrm>
          </p:grpSpPr>
          <p:sp>
            <p:nvSpPr>
              <p:cNvPr id="14347" name="AutoShape 103" descr="Medium wood"/>
              <p:cNvSpPr>
                <a:spLocks noChangeArrowheads="1"/>
              </p:cNvSpPr>
              <p:nvPr/>
            </p:nvSpPr>
            <p:spPr bwMode="auto">
              <a:xfrm rot="20261118" flipH="1">
                <a:off x="4311" y="2028"/>
                <a:ext cx="984" cy="257"/>
              </a:xfrm>
              <a:prstGeom prst="parallelogram">
                <a:avLst>
                  <a:gd name="adj" fmla="val 81078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scene3d>
                <a:camera prst="legacyPerspectiveFront">
                  <a:rot lat="18900000" lon="20999997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66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vi-VN"/>
              </a:p>
            </p:txBody>
          </p:sp>
          <p:sp>
            <p:nvSpPr>
              <p:cNvPr id="14348" name="Oval 104"/>
              <p:cNvSpPr>
                <a:spLocks noChangeArrowheads="1"/>
              </p:cNvSpPr>
              <p:nvPr/>
            </p:nvSpPr>
            <p:spPr bwMode="auto">
              <a:xfrm rot="-650296">
                <a:off x="4212" y="1536"/>
                <a:ext cx="1248" cy="6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7D5E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vi-VN"/>
              </a:p>
            </p:txBody>
          </p:sp>
          <p:sp>
            <p:nvSpPr>
              <p:cNvPr id="14349" name="Line 105"/>
              <p:cNvSpPr>
                <a:spLocks noChangeShapeType="1"/>
              </p:cNvSpPr>
              <p:nvPr/>
            </p:nvSpPr>
            <p:spPr bwMode="auto">
              <a:xfrm>
                <a:off x="4789" y="1541"/>
                <a:ext cx="0" cy="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Oval 106"/>
              <p:cNvSpPr>
                <a:spLocks noChangeArrowheads="1"/>
              </p:cNvSpPr>
              <p:nvPr/>
            </p:nvSpPr>
            <p:spPr bwMode="auto">
              <a:xfrm>
                <a:off x="4717" y="2117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351" name="Oval 107"/>
              <p:cNvSpPr>
                <a:spLocks noChangeArrowheads="1"/>
              </p:cNvSpPr>
              <p:nvPr/>
            </p:nvSpPr>
            <p:spPr bwMode="auto">
              <a:xfrm rot="-650296">
                <a:off x="4212" y="1541"/>
                <a:ext cx="1248" cy="677"/>
              </a:xfrm>
              <a:prstGeom prst="ellips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4345" name="AutoShape 121" descr="Oak"/>
            <p:cNvSpPr>
              <a:spLocks noChangeArrowheads="1"/>
            </p:cNvSpPr>
            <p:nvPr/>
          </p:nvSpPr>
          <p:spPr bwMode="auto">
            <a:xfrm rot="21031843" flipH="1">
              <a:off x="4512" y="2411"/>
              <a:ext cx="437" cy="110"/>
            </a:xfrm>
            <a:prstGeom prst="parallelogram">
              <a:avLst>
                <a:gd name="adj" fmla="val 110188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PerspectiveFront">
                <a:rot lat="19799998" lon="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14346" name="Text Box 122"/>
            <p:cNvSpPr txBox="1">
              <a:spLocks noChangeArrowheads="1"/>
            </p:cNvSpPr>
            <p:nvPr/>
          </p:nvSpPr>
          <p:spPr bwMode="auto">
            <a:xfrm>
              <a:off x="3744" y="3743"/>
              <a:ext cx="1495" cy="36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16.2 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1223</Words>
  <Application>Microsoft Office PowerPoint</Application>
  <PresentationFormat>On-screen Show (4:3)</PresentationFormat>
  <Paragraphs>137</Paragraphs>
  <Slides>25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71</cp:revision>
  <dcterms:created xsi:type="dcterms:W3CDTF">2021-11-04T08:03:17Z</dcterms:created>
  <dcterms:modified xsi:type="dcterms:W3CDTF">2022-01-24T00:46:00Z</dcterms:modified>
</cp:coreProperties>
</file>