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6" r:id="rId3"/>
    <p:sldId id="284" r:id="rId4"/>
    <p:sldId id="286" r:id="rId5"/>
    <p:sldId id="274" r:id="rId6"/>
    <p:sldId id="287" r:id="rId7"/>
    <p:sldId id="288" r:id="rId8"/>
    <p:sldId id="289" r:id="rId9"/>
    <p:sldId id="290" r:id="rId10"/>
    <p:sldId id="275" r:id="rId11"/>
    <p:sldId id="291" r:id="rId12"/>
    <p:sldId id="292" r:id="rId13"/>
    <p:sldId id="293" r:id="rId14"/>
    <p:sldId id="279" r:id="rId15"/>
    <p:sldId id="280" r:id="rId16"/>
    <p:sldId id="281" r:id="rId17"/>
    <p:sldId id="278" r:id="rId18"/>
    <p:sldId id="26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1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5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40F0-1A0A-462C-ACC7-BCD7D8090848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49D7F-0BAC-4EE4-B6C1-F5F5EA7A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6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9D7F-0BAC-4EE4-B6C1-F5F5EA7A893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BAFA-2ADD-4D07-8C80-495638C011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37E0-DD50-4159-B800-77D653977D1E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3.wmf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4.wav"/><Relationship Id="rId12" Type="http://schemas.openxmlformats.org/officeDocument/2006/relationships/image" Target="../media/image40.gif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audio" Target="../media/audio3.wav"/><Relationship Id="rId11" Type="http://schemas.openxmlformats.org/officeDocument/2006/relationships/image" Target="../media/image39.gif"/><Relationship Id="rId5" Type="http://schemas.openxmlformats.org/officeDocument/2006/relationships/audio" Target="../media/audio2.wav"/><Relationship Id="rId10" Type="http://schemas.openxmlformats.org/officeDocument/2006/relationships/image" Target="../media/image3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5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0000648-tre-em-tre-con-dua-tre-em-nho-mam-non-tai-hinh-png-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6294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0"/>
            <a:ext cx="4782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KHỞI ĐỘNG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2990794701_1_3_vCcPY8v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00350" cy="1234505"/>
          </a:xfrm>
          <a:prstGeom prst="rect">
            <a:avLst/>
          </a:prstGeom>
        </p:spPr>
      </p:pic>
      <p:pic>
        <p:nvPicPr>
          <p:cNvPr id="7" name="Picture 6" descr="2990794701_1_3_vCcPY8v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0"/>
            <a:ext cx="219075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990600"/>
            <a:ext cx="2667000" cy="21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905000" y="762000"/>
            <a:ext cx="4429125" cy="48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200" b="0" smtClean="0"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8763000" cy="8032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700(W)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676400" y="1371600"/>
            <a:ext cx="1714500" cy="1143000"/>
          </a:xfrm>
          <a:prstGeom prst="ellips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971800" y="3962400"/>
            <a:ext cx="1066800" cy="4339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700(J)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914400"/>
            <a:ext cx="28886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981200" y="3124200"/>
            <a:ext cx="5410200" cy="4339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1000" y="4419600"/>
            <a:ext cx="8915400" cy="8032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800(W)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819400" y="4800600"/>
            <a:ext cx="1143000" cy="4339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800(J)</a:t>
            </a:r>
          </a:p>
        </p:txBody>
      </p:sp>
    </p:spTree>
    <p:custDataLst>
      <p:tags r:id="rId1"/>
    </p:custDataLst>
  </p:cSld>
  <p:clrMapOvr>
    <a:masterClrMapping/>
  </p:clrMapOvr>
  <p:transition spd="slow" advTm="20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ac760ac49ef64c36f30df5faa07b065b03d93bb21f4_4590007f365c4938ca2ce34cfedab4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28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457200"/>
            <a:ext cx="51172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15: CÔNG SUẤT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2514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VẬN DỤNG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85800" y="2362200"/>
            <a:ext cx="175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640J      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50s                     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960J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60s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495800" y="23622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00400" y="2819401"/>
            <a:ext cx="594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 dirty="0">
              <a:cs typeface="Times New Roman" pitchFamily="18" charset="0"/>
            </a:endParaRPr>
          </a:p>
          <a:p>
            <a:pPr eaLnBrk="1" hangingPunct="1"/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3400" y="1524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C4: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An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762000" y="4267200"/>
            <a:ext cx="457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685800" y="4800600"/>
            <a:ext cx="609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1143000" y="42672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═ ? (W)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1066800" y="48006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═ ? (W)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3581400" y="3276600"/>
            <a:ext cx="457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3962400" y="3246438"/>
          <a:ext cx="5365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4" imgW="342720" imgH="431640" progId="Equation.3">
                  <p:embed/>
                </p:oleObj>
              </mc:Choice>
              <mc:Fallback>
                <p:oleObj name="Equation" r:id="rId4" imgW="34272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46438"/>
                        <a:ext cx="536575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495800" y="3276600"/>
          <a:ext cx="16446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6" imgW="1054080" imgH="393480" progId="Equation.3">
                  <p:embed/>
                </p:oleObj>
              </mc:Choice>
              <mc:Fallback>
                <p:oleObj name="Equation" r:id="rId6" imgW="1054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76600"/>
                        <a:ext cx="16446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3505200" y="4419600"/>
            <a:ext cx="533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67" name="Object 1"/>
          <p:cNvGraphicFramePr>
            <a:graphicFrameLocks noChangeAspect="1"/>
          </p:cNvGraphicFramePr>
          <p:nvPr/>
        </p:nvGraphicFramePr>
        <p:xfrm>
          <a:off x="3952875" y="4389438"/>
          <a:ext cx="5572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8" imgW="355320" imgH="431640" progId="Equation.3">
                  <p:embed/>
                </p:oleObj>
              </mc:Choice>
              <mc:Fallback>
                <p:oleObj name="Equation" r:id="rId8" imgW="355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4389438"/>
                        <a:ext cx="55721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4575175" y="4419600"/>
          <a:ext cx="148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10" imgW="952200" imgH="393480" progId="Equation.3">
                  <p:embed/>
                </p:oleObj>
              </mc:Choice>
              <mc:Fallback>
                <p:oleObj name="Equation" r:id="rId10" imgW="952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4419600"/>
                        <a:ext cx="148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>
            <a:off x="800894" y="4304506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276600" y="3962400"/>
            <a:ext cx="4761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suất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việc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anh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Dũng</a:t>
            </a:r>
            <a:r>
              <a:rPr lang="en-US" sz="2400" b="1" dirty="0" smtClean="0">
                <a:latin typeface="Times New Roman" pitchFamily="18" charset="0"/>
              </a:rPr>
              <a:t> :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76600" y="2743200"/>
            <a:ext cx="5265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: 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57" grpId="0"/>
      <p:bldP spid="59" grpId="0"/>
      <p:bldP spid="60" grpId="0"/>
      <p:bldP spid="61" grpId="0"/>
      <p:bldP spid="62" grpId="0"/>
      <p:bldP spid="63" grpId="0"/>
      <p:bldP spid="66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ac760ac49ef64c36f30df5faa07b065b03d93bb21f4_4590007f365c4938ca2ce34cfedab4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892" y="0"/>
            <a:ext cx="9182892" cy="6858000"/>
          </a:xfrm>
          <a:prstGeom prst="rect">
            <a:avLst/>
          </a:prstGeom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=A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=2h =  120Ph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20phút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419600" y="1524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00400" y="2971801"/>
            <a:ext cx="594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 dirty="0">
              <a:cs typeface="Times New Roman" pitchFamily="18" charset="0"/>
            </a:endParaRPr>
          </a:p>
          <a:p>
            <a:pPr eaLnBrk="1" hangingPunct="1"/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609600" y="3581400"/>
            <a:ext cx="457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990600" y="3581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═ ?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3581400" y="3429000"/>
            <a:ext cx="457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3962400" y="3398838"/>
          <a:ext cx="5365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5" imgW="342720" imgH="431640" progId="Equation.3">
                  <p:embed/>
                </p:oleObj>
              </mc:Choice>
              <mc:Fallback>
                <p:oleObj name="Equation" r:id="rId5" imgW="3427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98838"/>
                        <a:ext cx="536575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495800" y="3429000"/>
          <a:ext cx="10271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7" imgW="660240" imgH="393480" progId="Equation.3">
                  <p:embed/>
                </p:oleObj>
              </mc:Choice>
              <mc:Fallback>
                <p:oleObj name="Equation" r:id="rId7" imgW="660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29000"/>
                        <a:ext cx="102711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3505200" y="4572000"/>
            <a:ext cx="533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67" name="Object 1"/>
          <p:cNvGraphicFramePr>
            <a:graphicFrameLocks noChangeAspect="1"/>
          </p:cNvGraphicFramePr>
          <p:nvPr/>
        </p:nvGraphicFramePr>
        <p:xfrm>
          <a:off x="3952875" y="4541838"/>
          <a:ext cx="5572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4" name="Equation" r:id="rId9" imgW="355320" imgH="431640" progId="Equation.3">
                  <p:embed/>
                </p:oleObj>
              </mc:Choice>
              <mc:Fallback>
                <p:oleObj name="Equation" r:id="rId9" imgW="3553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4541838"/>
                        <a:ext cx="55721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4495800" y="4572000"/>
          <a:ext cx="10699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11" imgW="685800" imgH="393480" progId="Equation.3">
                  <p:embed/>
                </p:oleObj>
              </mc:Choice>
              <mc:Fallback>
                <p:oleObj name="Equation" r:id="rId11" imgW="6858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0"/>
                        <a:ext cx="10699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>
            <a:off x="1258094" y="3771106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352800" y="4038600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suất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máy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cày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52800" y="29718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533400" y="381000"/>
            <a:ext cx="7696200" cy="18288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C5</a:t>
            </a: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sào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đất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trâu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mất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giờ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ếu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máy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Bông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chỉ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mất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phút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trâu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máy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công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suấ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 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                     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200400" y="1828800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2590800"/>
            <a:ext cx="173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A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276600" y="5105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(2):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6248400" y="4648200"/>
          <a:ext cx="596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13" imgW="380880" imgH="393480" progId="Equation.3">
                  <p:embed/>
                </p:oleObj>
              </mc:Choice>
              <mc:Fallback>
                <p:oleObj name="Equation" r:id="rId13" imgW="3808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48200"/>
                        <a:ext cx="596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5562600" y="4953000"/>
            <a:ext cx="457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5562600" y="5486400"/>
            <a:ext cx="533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638800" y="54102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267450" y="5410200"/>
          <a:ext cx="5572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Equation" r:id="rId15" imgW="355320" imgH="393480" progId="Equation.3">
                  <p:embed/>
                </p:oleObj>
              </mc:Choice>
              <mc:Fallback>
                <p:oleObj name="Equation" r:id="rId15" imgW="3553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5572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6324600" y="54102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19800" y="5257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34200" y="5257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dirty="0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7239000" y="5105400"/>
          <a:ext cx="9747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Equation" r:id="rId17" imgW="622080" imgH="393480" progId="Equation.3">
                  <p:embed/>
                </p:oleObj>
              </mc:Choice>
              <mc:Fallback>
                <p:oleObj name="Equation" r:id="rId17" imgW="6220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05400"/>
                        <a:ext cx="9747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5943600" y="5943600"/>
            <a:ext cx="533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6553200" y="5943600"/>
            <a:ext cx="762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6P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24600" y="6019800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dirty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5791200" y="6019800"/>
          <a:ext cx="2984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9" name="Equation" r:id="rId19" imgW="190440" imgH="152280" progId="Equation.3">
                  <p:embed/>
                </p:oleObj>
              </mc:Choice>
              <mc:Fallback>
                <p:oleObj name="Equation" r:id="rId19" imgW="190440" imgH="1522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019800"/>
                        <a:ext cx="2984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1447800" y="3581400"/>
            <a:ext cx="609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AR DECODE" pitchFamily="2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59" grpId="0"/>
      <p:bldP spid="61" grpId="0"/>
      <p:bldP spid="63" grpId="0"/>
      <p:bldP spid="66" grpId="0"/>
      <p:bldP spid="71" grpId="0"/>
      <p:bldP spid="72" grpId="0"/>
      <p:bldP spid="23" grpId="0"/>
      <p:bldP spid="24" grpId="0"/>
      <p:bldP spid="25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1861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9km/h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200N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191000" y="1752600"/>
            <a:ext cx="2265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667000" y="3352801"/>
            <a:ext cx="63117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 dirty="0">
              <a:cs typeface="Times New Roman" pitchFamily="18" charset="0"/>
            </a:endParaRPr>
          </a:p>
          <a:p>
            <a:pPr eaLnBrk="1" hangingPunct="1"/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304800" y="3124200"/>
            <a:ext cx="80920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304800" y="3657600"/>
            <a:ext cx="186116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CM:</a:t>
            </a: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990599" y="3124200"/>
            <a:ext cx="1213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═ ? (W)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1524000" y="3657600"/>
            <a:ext cx="890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═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F.v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3044825" y="4419600"/>
            <a:ext cx="566442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67" name="Object 1"/>
          <p:cNvGraphicFramePr>
            <a:graphicFrameLocks noChangeAspect="1"/>
          </p:cNvGraphicFramePr>
          <p:nvPr/>
        </p:nvGraphicFramePr>
        <p:xfrm>
          <a:off x="3505200" y="4267200"/>
          <a:ext cx="591731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3" imgW="355320" imgH="419040" progId="Equation.3">
                  <p:embed/>
                </p:oleObj>
              </mc:Choice>
              <mc:Fallback>
                <p:oleObj name="Equation" r:id="rId3" imgW="355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67200"/>
                        <a:ext cx="591731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4038599" y="4267200"/>
          <a:ext cx="2589451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5" imgW="1333440" imgH="393480" progId="Equation.3">
                  <p:embed/>
                </p:oleObj>
              </mc:Choice>
              <mc:Fallback>
                <p:oleObj name="Equation" r:id="rId5" imgW="1333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99" y="4267200"/>
                        <a:ext cx="2589451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>
            <a:off x="-37306" y="4533106"/>
            <a:ext cx="464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438400" y="3810000"/>
            <a:ext cx="564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suất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ngựa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kéo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438400" y="2971800"/>
            <a:ext cx="4072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0" y="0"/>
            <a:ext cx="9144000" cy="1965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C6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tốc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9km/h.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Lực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200N.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a)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suất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b)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Chứng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rằng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=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F.v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</a:t>
            </a: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3810000" y="1447800"/>
            <a:ext cx="485522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 DECODE" pitchFamily="2" charset="0"/>
                <a:cs typeface="Times New Roman" pitchFamily="18" charset="0"/>
              </a:rPr>
              <a:t>P </a:t>
            </a:r>
            <a:endParaRPr lang="en-US" sz="2400" dirty="0">
              <a:solidFill>
                <a:srgbClr val="0000FF"/>
              </a:solidFill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21336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= 9km/h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1h = 3600s,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9km = 9000m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3429000"/>
            <a:ext cx="491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= F.s = 200.9 000 = 1 800 000 (J)</a:t>
            </a:r>
            <a:endParaRPr lang="en-US" sz="2400" dirty="0"/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2895600" y="5410200"/>
            <a:ext cx="566442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3276600" y="5257800"/>
          <a:ext cx="5921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Equation" r:id="rId7" imgW="355320" imgH="419040" progId="Equation.3">
                  <p:embed/>
                </p:oleObj>
              </mc:Choice>
              <mc:Fallback>
                <p:oleObj name="Equation" r:id="rId7" imgW="35532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59213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514600" y="4953000"/>
            <a:ext cx="135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smtClean="0">
                <a:latin typeface="Times New Roman" pitchFamily="18" charset="0"/>
              </a:rPr>
              <a:t>b. Ta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3886200" y="5257800"/>
          <a:ext cx="7604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8" imgW="457200" imgH="419040" progId="Equation.3">
                  <p:embed/>
                </p:oleObj>
              </mc:Choice>
              <mc:Fallback>
                <p:oleObj name="Equation" r:id="rId8" imgW="45720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760412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648200" y="5334000"/>
          <a:ext cx="2209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10" imgW="1218960" imgH="393480" progId="Equation.3">
                  <p:embed/>
                </p:oleObj>
              </mc:Choice>
              <mc:Fallback>
                <p:oleObj name="Equation" r:id="rId10" imgW="12189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34000"/>
                        <a:ext cx="22098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59" grpId="0"/>
      <p:bldP spid="60" grpId="0"/>
      <p:bldP spid="61" grpId="0"/>
      <p:bldP spid="62" grpId="0"/>
      <p:bldP spid="66" grpId="0"/>
      <p:bldP spid="71" grpId="0"/>
      <p:bldP spid="72" grpId="0"/>
      <p:bldP spid="25" grpId="0"/>
      <p:bldP spid="26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59"/>
          <p:cNvSpPr>
            <a:spLocks/>
          </p:cNvSpPr>
          <p:nvPr/>
        </p:nvSpPr>
        <p:spPr bwMode="gray">
          <a:xfrm>
            <a:off x="1185863" y="6053138"/>
            <a:ext cx="768350" cy="312737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FF99">
              <a:alpha val="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3" name="Freeform 47"/>
          <p:cNvSpPr>
            <a:spLocks/>
          </p:cNvSpPr>
          <p:nvPr/>
        </p:nvSpPr>
        <p:spPr bwMode="gray">
          <a:xfrm>
            <a:off x="882650" y="3495675"/>
            <a:ext cx="776288" cy="40640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685800" y="3352800"/>
            <a:ext cx="8458200" cy="990600"/>
            <a:chOff x="528" y="2112"/>
            <a:chExt cx="5088" cy="624"/>
          </a:xfrm>
        </p:grpSpPr>
        <p:sp>
          <p:nvSpPr>
            <p:cNvPr id="20586" name="AutoShape 45"/>
            <p:cNvSpPr>
              <a:spLocks noChangeArrowheads="1"/>
            </p:cNvSpPr>
            <p:nvPr/>
          </p:nvSpPr>
          <p:spPr bwMode="gray"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>
                <a:spcBef>
                  <a:spcPct val="50000"/>
                </a:spcBef>
              </a:pPr>
              <a:r>
                <a:rPr lang="en-US" sz="2400" b="0" dirty="0"/>
                <a:t>                   </a:t>
              </a:r>
              <a:r>
                <a:rPr lang="en-US" sz="2400" b="0" dirty="0" err="1">
                  <a:latin typeface="Times New Roman" pitchFamily="18" charset="0"/>
                </a:rPr>
                <a:t>Công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suất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được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xác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định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bằng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lực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tác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dụng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trong</a:t>
              </a:r>
              <a:r>
                <a:rPr lang="en-US" sz="2400" b="0" dirty="0">
                  <a:latin typeface="Times New Roman" pitchFamily="18" charset="0"/>
                </a:rPr>
                <a:t> 1 </a:t>
              </a:r>
              <a:r>
                <a:rPr lang="en-US" sz="2400" b="0" dirty="0" err="1">
                  <a:latin typeface="Times New Roman" pitchFamily="18" charset="0"/>
                </a:rPr>
                <a:t>giây</a:t>
              </a:r>
              <a:r>
                <a:rPr lang="en-US" sz="2400" b="0" dirty="0">
                  <a:latin typeface="Times New Roman" pitchFamily="18" charset="0"/>
                </a:rPr>
                <a:t>. </a:t>
              </a:r>
              <a:r>
                <a:rPr lang="en-US" sz="2400" b="0" dirty="0"/>
                <a:t> </a:t>
              </a:r>
            </a:p>
            <a:p>
              <a:pPr algn="r"/>
              <a:endParaRPr lang="en-US" sz="2400" b="0" dirty="0"/>
            </a:p>
          </p:txBody>
        </p:sp>
        <p:sp>
          <p:nvSpPr>
            <p:cNvPr id="65582" name="AutoShape 46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gray">
            <a:xfrm>
              <a:off x="736" y="2218"/>
              <a:ext cx="26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</p:grpSp>
      <p:sp>
        <p:nvSpPr>
          <p:cNvPr id="20485" name="Text Box 49"/>
          <p:cNvSpPr txBox="1">
            <a:spLocks noChangeArrowheads="1"/>
          </p:cNvSpPr>
          <p:nvPr/>
        </p:nvSpPr>
        <p:spPr bwMode="gray">
          <a:xfrm>
            <a:off x="2555875" y="3508375"/>
            <a:ext cx="5935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pPr algn="ctr" eaLnBrk="0" hangingPunct="0"/>
            <a:endParaRPr lang="en-US" sz="3200" b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84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6554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4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4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4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8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1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3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6555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5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5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4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69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2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4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5562" name="AutoShape 26"/>
          <p:cNvSpPr>
            <a:spLocks noChangeArrowheads="1"/>
          </p:cNvSpPr>
          <p:nvPr/>
        </p:nvSpPr>
        <p:spPr bwMode="gray">
          <a:xfrm>
            <a:off x="185738" y="0"/>
            <a:ext cx="8958262" cy="15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dirty="0"/>
          </a:p>
          <a:p>
            <a:r>
              <a:rPr lang="vi-VN" b="0" dirty="0" smtClean="0">
                <a:solidFill>
                  <a:srgbClr val="990000"/>
                </a:solidFill>
                <a:latin typeface="Times New Roman" pitchFamily="18" charset="0"/>
              </a:rPr>
              <a:t>                  </a:t>
            </a:r>
            <a:r>
              <a:rPr lang="en-US" sz="3600" b="0" dirty="0" smtClean="0">
                <a:solidFill>
                  <a:srgbClr val="990000"/>
                </a:solidFill>
                <a:latin typeface="Times New Roman" pitchFamily="18" charset="0"/>
              </a:rPr>
              <a:t>Câu1</a:t>
            </a:r>
            <a:r>
              <a:rPr lang="en-US" sz="3600" b="0" dirty="0" smtClean="0">
                <a:latin typeface="Times New Roman" pitchFamily="18" charset="0"/>
              </a:rPr>
              <a:t>.Điều </a:t>
            </a:r>
            <a:r>
              <a:rPr lang="en-US" sz="3600" b="0" dirty="0" err="1">
                <a:latin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sau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đậy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3600" b="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0" dirty="0" err="1">
                <a:latin typeface="Times New Roman" pitchFamily="18" charset="0"/>
              </a:rPr>
              <a:t>khi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nói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về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công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suất</a:t>
            </a:r>
            <a:r>
              <a:rPr lang="en-US" sz="3600" b="0" dirty="0">
                <a:latin typeface="Times New Roman" pitchFamily="18" charset="0"/>
              </a:rPr>
              <a:t>. </a:t>
            </a:r>
            <a:r>
              <a:rPr lang="en-US" sz="3600" b="0" dirty="0"/>
              <a:t> </a:t>
            </a:r>
          </a:p>
          <a:p>
            <a:pPr algn="ctr"/>
            <a:endParaRPr lang="en-US" sz="2400" b="0" dirty="0">
              <a:solidFill>
                <a:srgbClr val="FF3300"/>
              </a:solidFill>
            </a:endParaRPr>
          </a:p>
        </p:txBody>
      </p:sp>
      <p:sp>
        <p:nvSpPr>
          <p:cNvPr id="65564" name="Freeform 28"/>
          <p:cNvSpPr>
            <a:spLocks/>
          </p:cNvSpPr>
          <p:nvPr/>
        </p:nvSpPr>
        <p:spPr bwMode="gray">
          <a:xfrm>
            <a:off x="1055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gray">
          <a:xfrm>
            <a:off x="1033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90" name="Text Box 33"/>
          <p:cNvSpPr txBox="1">
            <a:spLocks noChangeArrowheads="1"/>
          </p:cNvSpPr>
          <p:nvPr/>
        </p:nvSpPr>
        <p:spPr bwMode="gray">
          <a:xfrm>
            <a:off x="2689225" y="1973263"/>
            <a:ext cx="58816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pPr algn="ctr" eaLnBrk="0" hangingPunct="0"/>
            <a:endParaRPr lang="en-US" sz="3200" b="0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 rot="5400000">
            <a:off x="0" y="3352800"/>
            <a:ext cx="1066800" cy="914400"/>
            <a:chOff x="1872" y="1824"/>
            <a:chExt cx="2014" cy="1821"/>
          </a:xfrm>
        </p:grpSpPr>
        <p:sp>
          <p:nvSpPr>
            <p:cNvPr id="65615" name="AutoShape 79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16" name="AutoShape 80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17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6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7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84"/>
            <p:cNvSpPr>
              <a:spLocks noChangeArrowheads="1"/>
            </p:cNvSpPr>
            <p:nvPr/>
          </p:nvSpPr>
          <p:spPr bwMode="gray">
            <a:xfrm>
              <a:off x="2253" y="2026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60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22" name="Oval 86"/>
            <p:cNvSpPr>
              <a:spLocks noChangeArrowheads="1"/>
            </p:cNvSpPr>
            <p:nvPr/>
          </p:nvSpPr>
          <p:spPr bwMode="gray">
            <a:xfrm>
              <a:off x="2337" y="2109"/>
              <a:ext cx="1097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62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0492" name="Picture 100" descr="dongho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7" name="Oval 10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900" b="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6563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2400" b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6563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6564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6564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6564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6564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6564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6564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2400" b="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6564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endParaRPr lang="en-US" sz="4800" b="0">
              <a:latin typeface=".VnBodoniH" pitchFamily="34" charset="0"/>
            </a:endParaRPr>
          </a:p>
        </p:txBody>
      </p:sp>
      <p:graphicFrame>
        <p:nvGraphicFramePr>
          <p:cNvPr id="20505" name="Object 12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51100" y="3824288"/>
          <a:ext cx="49213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114102" imgH="177492" progId="">
                  <p:embed/>
                </p:oleObj>
              </mc:Choice>
              <mc:Fallback>
                <p:oleObj name="Equation" r:id="rId9" imgW="114102" imgH="177492" progId="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824288"/>
                        <a:ext cx="49213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11" name="Freeform 75"/>
          <p:cNvSpPr>
            <a:spLocks/>
          </p:cNvSpPr>
          <p:nvPr/>
        </p:nvSpPr>
        <p:spPr bwMode="gray">
          <a:xfrm>
            <a:off x="1333500" y="71755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670" name="Rectangle 134"/>
          <p:cNvSpPr>
            <a:spLocks noChangeArrowheads="1"/>
          </p:cNvSpPr>
          <p:nvPr/>
        </p:nvSpPr>
        <p:spPr bwMode="auto">
          <a:xfrm>
            <a:off x="304800" y="3429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6000" b="0">
                <a:solidFill>
                  <a:srgbClr val="FF0066"/>
                </a:solidFill>
                <a:latin typeface="Times New Roman" pitchFamily="18" charset="0"/>
                <a:sym typeface="Wingdings" pitchFamily="2" charset="2"/>
              </a:rPr>
              <a:t></a:t>
            </a:r>
            <a:endParaRPr lang="en-US" sz="6000" b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5675" name="Freeform 139"/>
          <p:cNvSpPr>
            <a:spLocks/>
          </p:cNvSpPr>
          <p:nvPr/>
        </p:nvSpPr>
        <p:spPr bwMode="gray">
          <a:xfrm>
            <a:off x="1187450" y="4802188"/>
            <a:ext cx="77628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697" name="Picture 161" descr="asan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0"/>
            <a:ext cx="968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98" name="Picture 162" descr="Hoa chuon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457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68"/>
          <p:cNvGrpSpPr>
            <a:grpSpLocks/>
          </p:cNvGrpSpPr>
          <p:nvPr/>
        </p:nvGrpSpPr>
        <p:grpSpPr bwMode="auto">
          <a:xfrm>
            <a:off x="838200" y="1981200"/>
            <a:ext cx="8001000" cy="1066801"/>
            <a:chOff x="528" y="1248"/>
            <a:chExt cx="5040" cy="672"/>
          </a:xfrm>
        </p:grpSpPr>
        <p:sp>
          <p:nvSpPr>
            <p:cNvPr id="20551" name="AutoShape 29"/>
            <p:cNvSpPr>
              <a:spLocks noChangeArrowheads="1"/>
            </p:cNvSpPr>
            <p:nvPr/>
          </p:nvSpPr>
          <p:spPr bwMode="gray">
            <a:xfrm>
              <a:off x="528" y="1248"/>
              <a:ext cx="5040" cy="672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ctr">
                <a:spcBef>
                  <a:spcPct val="50000"/>
                </a:spcBef>
              </a:pPr>
              <a:endParaRPr lang="en-US" sz="2400" dirty="0"/>
            </a:p>
            <a:p>
              <a:pPr algn="ctr">
                <a:spcBef>
                  <a:spcPct val="50000"/>
                </a:spcBef>
              </a:pPr>
              <a:r>
                <a:rPr lang="en-US" sz="2800" b="0" dirty="0" err="1">
                  <a:latin typeface="Times New Roman" pitchFamily="18" charset="0"/>
                </a:rPr>
                <a:t>Công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suất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được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xác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định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bằng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 smtClean="0">
                  <a:latin typeface="Times New Roman" pitchFamily="18" charset="0"/>
                </a:rPr>
                <a:t>công</a:t>
              </a:r>
              <a:endParaRPr lang="vi-VN" sz="2800" b="0" dirty="0" smtClean="0"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800" b="0" dirty="0" err="1" smtClean="0">
                  <a:latin typeface="Times New Roman" pitchFamily="18" charset="0"/>
                </a:rPr>
                <a:t>thực</a:t>
              </a:r>
              <a:r>
                <a:rPr lang="en-US" sz="2800" b="0" dirty="0" smtClean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hiện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được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trong</a:t>
              </a:r>
              <a:r>
                <a:rPr lang="en-US" sz="2800" b="0" dirty="0">
                  <a:latin typeface="Times New Roman" pitchFamily="18" charset="0"/>
                </a:rPr>
                <a:t> 1 </a:t>
              </a:r>
              <a:r>
                <a:rPr lang="en-US" sz="2800" b="0" dirty="0" err="1">
                  <a:latin typeface="Times New Roman" pitchFamily="18" charset="0"/>
                </a:rPr>
                <a:t>giây</a:t>
              </a:r>
              <a:endParaRPr lang="en-US" sz="2800" b="0" dirty="0"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65703" name="AutoShape 167"/>
            <p:cNvSpPr>
              <a:spLocks noChangeArrowheads="1"/>
            </p:cNvSpPr>
            <p:nvPr/>
          </p:nvSpPr>
          <p:spPr bwMode="gray">
            <a:xfrm>
              <a:off x="624" y="1344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gray">
            <a:xfrm>
              <a:off x="778" y="1450"/>
              <a:ext cx="278" cy="3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11125" y="1905000"/>
            <a:ext cx="879475" cy="992188"/>
            <a:chOff x="250" y="1291"/>
            <a:chExt cx="586" cy="625"/>
          </a:xfrm>
        </p:grpSpPr>
        <p:sp>
          <p:nvSpPr>
            <p:cNvPr id="6557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2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3" name="AutoShape 3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5" name="Oval 3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3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Oval 40"/>
            <p:cNvSpPr>
              <a:spLocks noChangeArrowheads="1"/>
            </p:cNvSpPr>
            <p:nvPr/>
          </p:nvSpPr>
          <p:spPr bwMode="gray">
            <a:xfrm rot="5400000">
              <a:off x="380" y="1395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8" name="Oval 4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78" name="Oval 4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0" name="Oval 4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76"/>
          <p:cNvGrpSpPr>
            <a:grpSpLocks/>
          </p:cNvGrpSpPr>
          <p:nvPr/>
        </p:nvGrpSpPr>
        <p:grpSpPr bwMode="auto">
          <a:xfrm>
            <a:off x="838200" y="5791200"/>
            <a:ext cx="6019800" cy="914400"/>
            <a:chOff x="528" y="3744"/>
            <a:chExt cx="5040" cy="480"/>
          </a:xfrm>
        </p:grpSpPr>
        <p:sp>
          <p:nvSpPr>
            <p:cNvPr id="20539" name="AutoShape 57"/>
            <p:cNvSpPr>
              <a:spLocks noChangeArrowheads="1"/>
            </p:cNvSpPr>
            <p:nvPr/>
          </p:nvSpPr>
          <p:spPr bwMode="gray">
            <a:xfrm>
              <a:off x="528" y="3744"/>
              <a:ext cx="5040" cy="480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 eaLnBrk="0" hangingPunct="0"/>
              <a:r>
                <a:rPr lang="en-US" sz="2400" b="0">
                  <a:latin typeface="Times New Roman" pitchFamily="18" charset="0"/>
                </a:rPr>
                <a:t>Đơn vị công suất là Jun trên giây (J/s)</a:t>
              </a:r>
            </a:p>
          </p:txBody>
        </p:sp>
        <p:sp>
          <p:nvSpPr>
            <p:cNvPr id="65710" name="AutoShape 174"/>
            <p:cNvSpPr>
              <a:spLocks noChangeArrowheads="1"/>
            </p:cNvSpPr>
            <p:nvPr/>
          </p:nvSpPr>
          <p:spPr bwMode="gray">
            <a:xfrm>
              <a:off x="576" y="3792"/>
              <a:ext cx="610" cy="41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711" name="Text Box 175"/>
            <p:cNvSpPr txBox="1">
              <a:spLocks noChangeArrowheads="1"/>
            </p:cNvSpPr>
            <p:nvPr/>
          </p:nvSpPr>
          <p:spPr bwMode="gray">
            <a:xfrm>
              <a:off x="686" y="3802"/>
              <a:ext cx="369" cy="2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 rot="5400000">
            <a:off x="53182" y="5845969"/>
            <a:ext cx="992187" cy="879475"/>
            <a:chOff x="1872" y="1824"/>
            <a:chExt cx="2014" cy="1821"/>
          </a:xfrm>
        </p:grpSpPr>
        <p:sp>
          <p:nvSpPr>
            <p:cNvPr id="65599" name="AutoShape 63"/>
            <p:cNvSpPr>
              <a:spLocks noChangeArrowheads="1"/>
            </p:cNvSpPr>
            <p:nvPr/>
          </p:nvSpPr>
          <p:spPr bwMode="gray">
            <a:xfrm rot="16200000" flipH="1">
              <a:off x="1821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00" name="AutoShape 64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01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6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3" name="Oval 6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6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6" name="Oval 6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06" name="Oval 70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8" name="Oval 7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93"/>
          <p:cNvGrpSpPr>
            <a:grpSpLocks/>
          </p:cNvGrpSpPr>
          <p:nvPr/>
        </p:nvGrpSpPr>
        <p:grpSpPr bwMode="auto">
          <a:xfrm>
            <a:off x="838200" y="4495800"/>
            <a:ext cx="7620000" cy="990600"/>
            <a:chOff x="528" y="2112"/>
            <a:chExt cx="5088" cy="624"/>
          </a:xfrm>
        </p:grpSpPr>
        <p:sp>
          <p:nvSpPr>
            <p:cNvPr id="20527" name="AutoShape 194"/>
            <p:cNvSpPr>
              <a:spLocks noChangeArrowheads="1"/>
            </p:cNvSpPr>
            <p:nvPr/>
          </p:nvSpPr>
          <p:spPr bwMode="gray"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>
                <a:spcBef>
                  <a:spcPct val="50000"/>
                </a:spcBef>
              </a:pPr>
              <a:r>
                <a:rPr lang="en-US" sz="2400" b="0"/>
                <a:t>   </a:t>
              </a:r>
              <a:r>
                <a:rPr lang="en-US" sz="2400" b="0">
                  <a:latin typeface="Times New Roman" pitchFamily="18" charset="0"/>
                </a:rPr>
                <a:t>Công suất được xác định bằng  công thức: </a:t>
              </a:r>
              <a:r>
                <a:rPr lang="en-US" sz="2400" b="0">
                  <a:latin typeface="Blackadder ITC" pitchFamily="82" charset="0"/>
                </a:rPr>
                <a:t>P</a:t>
              </a:r>
              <a:r>
                <a:rPr lang="en-US" sz="2400" b="0">
                  <a:latin typeface="Times New Roman" pitchFamily="18" charset="0"/>
                </a:rPr>
                <a:t> = A/t </a:t>
              </a:r>
              <a:r>
                <a:rPr lang="en-US" sz="2400" b="0"/>
                <a:t> </a:t>
              </a:r>
            </a:p>
            <a:p>
              <a:pPr algn="r"/>
              <a:endParaRPr lang="en-US" sz="2400" b="0"/>
            </a:p>
          </p:txBody>
        </p:sp>
        <p:sp>
          <p:nvSpPr>
            <p:cNvPr id="65731" name="AutoShape 195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732" name="Text Box 196"/>
            <p:cNvSpPr txBox="1">
              <a:spLocks noChangeArrowheads="1"/>
            </p:cNvSpPr>
            <p:nvPr/>
          </p:nvSpPr>
          <p:spPr bwMode="gray">
            <a:xfrm>
              <a:off x="722" y="2218"/>
              <a:ext cx="29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 rot="5400000">
            <a:off x="53182" y="4550569"/>
            <a:ext cx="992187" cy="879475"/>
            <a:chOff x="1872" y="1824"/>
            <a:chExt cx="2014" cy="1821"/>
          </a:xfrm>
        </p:grpSpPr>
        <p:sp>
          <p:nvSpPr>
            <p:cNvPr id="65650" name="AutoShape 114"/>
            <p:cNvSpPr>
              <a:spLocks noChangeArrowheads="1"/>
            </p:cNvSpPr>
            <p:nvPr/>
          </p:nvSpPr>
          <p:spPr bwMode="gray">
            <a:xfrm rot="16200000" flipH="1">
              <a:off x="1821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51" name="AutoShape 115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52" name="AutoShape 116"/>
            <p:cNvSpPr>
              <a:spLocks noChangeArrowheads="1"/>
            </p:cNvSpPr>
            <p:nvPr/>
          </p:nvSpPr>
          <p:spPr bwMode="gray">
            <a:xfrm rot="10800000" flipH="1">
              <a:off x="2726" y="346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1" name="Oval 11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11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11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4" name="Oval 12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57" name="Oval 121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6" name="Oval 12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slow" advTm="44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6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5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t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7"/>
                  </p:tgtEl>
                </p:cond>
              </p:nextCondLst>
            </p:seq>
          </p:childTnLst>
        </p:cTn>
      </p:par>
    </p:tnLst>
    <p:bldLst>
      <p:bldP spid="65562" grpId="0" build="allAtOnce" animBg="1"/>
      <p:bldP spid="65637" grpId="0" build="allAtOnce" animBg="1"/>
      <p:bldP spid="65648" grpId="0" animBg="1"/>
      <p:bldP spid="656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057400" y="304800"/>
            <a:ext cx="5181600" cy="1143000"/>
          </a:xfrm>
          <a:prstGeom prst="flowChartAlternateProcess">
            <a:avLst/>
          </a:prstGeom>
          <a:solidFill>
            <a:schemeClr val="bg1">
              <a:alpha val="85097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26" tIns="45714" rIns="91426" bIns="45714" anchor="ctr"/>
          <a:lstStyle/>
          <a:p>
            <a:r>
              <a:rPr lang="en-US" sz="4000" u="sng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4000" u="sng" dirty="0">
                <a:solidFill>
                  <a:srgbClr val="FF3300"/>
                </a:solidFill>
                <a:latin typeface="Times New Roman" pitchFamily="18" charset="0"/>
              </a:rPr>
              <a:t> 2: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sz="4000" dirty="0">
                <a:solidFill>
                  <a:srgbClr val="0000FF"/>
                </a:solidFill>
                <a:latin typeface="Times New Roman" pitchFamily="18" charset="0"/>
              </a:rPr>
              <a:t>Công suất là:</a:t>
            </a:r>
            <a:endParaRPr 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905000" y="5257800"/>
            <a:ext cx="6553200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2076450" y="5410200"/>
            <a:ext cx="998538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16250" y="5176838"/>
            <a:ext cx="5508625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r>
              <a:rPr lang="de-DE" sz="3600" b="0" dirty="0">
                <a:latin typeface="Times New Roman" pitchFamily="18" charset="0"/>
              </a:rPr>
              <a:t>Công thực hiện được trong một đơn vị thời gian</a:t>
            </a:r>
            <a:endParaRPr lang="en-US" sz="3600" b="0" dirty="0">
              <a:latin typeface="Times New Roman" pitchFamily="18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871663" y="2971800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2079625" y="3124200"/>
            <a:ext cx="1041400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57525" y="2890838"/>
            <a:ext cx="5353050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r>
              <a:rPr lang="de-DE" sz="3600" b="0" dirty="0">
                <a:latin typeface="Times New Roman" pitchFamily="18" charset="0"/>
              </a:rPr>
              <a:t>Quãng đường đi được trong một đơn vị thời gian</a:t>
            </a:r>
            <a:endParaRPr lang="en-US" sz="3600" b="0" dirty="0">
              <a:latin typeface="Times New Roman" pitchFamily="18" charset="0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871663" y="4081463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2090738" y="4252913"/>
            <a:ext cx="1019175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097213" y="4222750"/>
            <a:ext cx="5368925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r>
              <a:rPr lang="de-DE" sz="3600" b="0" dirty="0">
                <a:latin typeface="Times New Roman" pitchFamily="18" charset="0"/>
              </a:rPr>
              <a:t>Công của lực cản.</a:t>
            </a:r>
            <a:endParaRPr lang="en-US" sz="3600" b="0" dirty="0">
              <a:latin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000" y="1905000"/>
            <a:ext cx="6443663" cy="914400"/>
            <a:chOff x="1221" y="3312"/>
            <a:chExt cx="3648" cy="576"/>
          </a:xfrm>
        </p:grpSpPr>
        <p:sp>
          <p:nvSpPr>
            <p:cNvPr id="21561" name="AutoShape 13"/>
            <p:cNvSpPr>
              <a:spLocks noChangeArrowheads="1"/>
            </p:cNvSpPr>
            <p:nvPr/>
          </p:nvSpPr>
          <p:spPr bwMode="auto">
            <a:xfrm>
              <a:off x="1221" y="3312"/>
              <a:ext cx="3648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ctr"/>
              <a:endParaRPr lang="en-US" sz="1400" b="0">
                <a:latin typeface="Arial" charset="0"/>
              </a:endParaRPr>
            </a:p>
          </p:txBody>
        </p:sp>
        <p:sp>
          <p:nvSpPr>
            <p:cNvPr id="139278" name="AutoShape 14"/>
            <p:cNvSpPr>
              <a:spLocks noChangeArrowheads="1"/>
            </p:cNvSpPr>
            <p:nvPr/>
          </p:nvSpPr>
          <p:spPr bwMode="auto">
            <a:xfrm>
              <a:off x="1314" y="3369"/>
              <a:ext cx="555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21563" name="Rectangle 15"/>
            <p:cNvSpPr>
              <a:spLocks noChangeArrowheads="1"/>
            </p:cNvSpPr>
            <p:nvPr/>
          </p:nvSpPr>
          <p:spPr bwMode="auto">
            <a:xfrm>
              <a:off x="1872" y="3414"/>
              <a:ext cx="29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r>
                <a:rPr lang="de-DE" sz="3600" b="0" dirty="0">
                  <a:latin typeface="Times New Roman" pitchFamily="18" charset="0"/>
                </a:rPr>
                <a:t>Đại lượng vectơ.</a:t>
              </a:r>
              <a:endParaRPr lang="en-US" sz="3600" b="0" dirty="0">
                <a:latin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1828800"/>
            <a:ext cx="993775" cy="4297363"/>
            <a:chOff x="252" y="1461"/>
            <a:chExt cx="626" cy="2707"/>
          </a:xfrm>
        </p:grpSpPr>
        <p:sp>
          <p:nvSpPr>
            <p:cNvPr id="21520" name="Rectangle 17"/>
            <p:cNvSpPr>
              <a:spLocks noChangeArrowheads="1"/>
            </p:cNvSpPr>
            <p:nvPr/>
          </p:nvSpPr>
          <p:spPr bwMode="gray"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rot="5400000">
              <a:off x="232" y="1481"/>
              <a:ext cx="625" cy="586"/>
              <a:chOff x="1872" y="1824"/>
              <a:chExt cx="2014" cy="1821"/>
            </a:xfrm>
          </p:grpSpPr>
          <p:sp>
            <p:nvSpPr>
              <p:cNvPr id="139283" name="AutoShape 1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84" name="AutoShape 2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85" name="AutoShape 2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5" name="Oval 2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Oval 2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88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8" name="Oval 2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290" name="Oval 2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60" name="Oval 2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rot="5400000">
              <a:off x="268" y="2180"/>
              <a:ext cx="625" cy="586"/>
              <a:chOff x="1872" y="1824"/>
              <a:chExt cx="2014" cy="1821"/>
            </a:xfrm>
          </p:grpSpPr>
          <p:sp>
            <p:nvSpPr>
              <p:cNvPr id="139293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94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95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6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8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9" name="Oval 3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00" name="Oval 3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1" name="Oval 3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 rot="5400000">
              <a:off x="261" y="2852"/>
              <a:ext cx="625" cy="586"/>
              <a:chOff x="1872" y="1824"/>
              <a:chExt cx="2014" cy="1821"/>
            </a:xfrm>
          </p:grpSpPr>
          <p:sp>
            <p:nvSpPr>
              <p:cNvPr id="139303" name="AutoShape 3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04" name="AutoShape 4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05" name="AutoShape 4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7" name="Oval 4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Oval 4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8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0" name="Oval 4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10" name="Oval 4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2" name="Oval 4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5400000">
              <a:off x="272" y="3563"/>
              <a:ext cx="625" cy="586"/>
              <a:chOff x="1872" y="1824"/>
              <a:chExt cx="2014" cy="1821"/>
            </a:xfrm>
          </p:grpSpPr>
          <p:sp>
            <p:nvSpPr>
              <p:cNvPr id="139313" name="AutoShape 4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14" name="AutoShape 5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15" name="AutoShape 5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28" name="Oval 5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Oval 5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8" name="Oval 5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1" name="Oval 5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20" name="Oval 5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3" name="Oval 5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9322" name="Text Box 58"/>
          <p:cNvSpPr txBox="1">
            <a:spLocks noChangeArrowheads="1"/>
          </p:cNvSpPr>
          <p:nvPr/>
        </p:nvSpPr>
        <p:spPr bwMode="auto">
          <a:xfrm>
            <a:off x="800100" y="4864100"/>
            <a:ext cx="8397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latin typeface="Arial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</p:cSld>
  <p:clrMapOvr>
    <a:masterClrMapping/>
  </p:clrMapOvr>
  <p:transition advTm="21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52400" y="533400"/>
            <a:ext cx="8991600" cy="1066800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31" tIns="45716" rIns="91431" bIns="45716" anchor="ctr"/>
          <a:lstStyle/>
          <a:p>
            <a:r>
              <a:rPr lang="en-US" sz="3600" u="sng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2443163"/>
            <a:ext cx="8001000" cy="914400"/>
            <a:chOff x="720" y="1152"/>
            <a:chExt cx="5040" cy="576"/>
          </a:xfrm>
        </p:grpSpPr>
        <p:sp>
          <p:nvSpPr>
            <p:cNvPr id="22588" name="AutoShape 4"/>
            <p:cNvSpPr>
              <a:spLocks noChangeArrowheads="1"/>
            </p:cNvSpPr>
            <p:nvPr/>
          </p:nvSpPr>
          <p:spPr bwMode="auto">
            <a:xfrm>
              <a:off x="720" y="1152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293" name="AutoShape 5"/>
            <p:cNvSpPr>
              <a:spLocks noChangeArrowheads="1"/>
            </p:cNvSpPr>
            <p:nvPr/>
          </p:nvSpPr>
          <p:spPr bwMode="auto">
            <a:xfrm>
              <a:off x="768" y="1248"/>
              <a:ext cx="432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22590" name="Rectangle 6"/>
            <p:cNvSpPr>
              <a:spLocks noChangeArrowheads="1"/>
            </p:cNvSpPr>
            <p:nvPr/>
          </p:nvSpPr>
          <p:spPr bwMode="auto">
            <a:xfrm>
              <a:off x="1281" y="1248"/>
              <a:ext cx="41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Jun </a:t>
              </a:r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giây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(J/s)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43000" y="3509963"/>
            <a:ext cx="8001000" cy="914400"/>
            <a:chOff x="720" y="1836"/>
            <a:chExt cx="5040" cy="576"/>
          </a:xfrm>
        </p:grpSpPr>
        <p:sp>
          <p:nvSpPr>
            <p:cNvPr id="22585" name="AutoShape 8"/>
            <p:cNvSpPr>
              <a:spLocks noChangeArrowheads="1"/>
            </p:cNvSpPr>
            <p:nvPr/>
          </p:nvSpPr>
          <p:spPr bwMode="auto">
            <a:xfrm>
              <a:off x="720" y="1836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297" name="AutoShape 9"/>
            <p:cNvSpPr>
              <a:spLocks noChangeArrowheads="1"/>
            </p:cNvSpPr>
            <p:nvPr/>
          </p:nvSpPr>
          <p:spPr bwMode="auto">
            <a:xfrm>
              <a:off x="837" y="1968"/>
              <a:ext cx="411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22587" name="Rectangle 10"/>
            <p:cNvSpPr>
              <a:spLocks noChangeArrowheads="1"/>
            </p:cNvSpPr>
            <p:nvPr/>
          </p:nvSpPr>
          <p:spPr bwMode="auto">
            <a:xfrm>
              <a:off x="1287" y="1890"/>
              <a:ext cx="445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endParaRPr lang="en-US" sz="1000" b="0" dirty="0">
                <a:latin typeface="Arial" charset="0"/>
              </a:endParaRPr>
            </a:p>
            <a:p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Oát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(W)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43000" y="4572000"/>
            <a:ext cx="8001000" cy="914400"/>
            <a:chOff x="711" y="2544"/>
            <a:chExt cx="5040" cy="576"/>
          </a:xfrm>
        </p:grpSpPr>
        <p:sp>
          <p:nvSpPr>
            <p:cNvPr id="22582" name="AutoShape 12"/>
            <p:cNvSpPr>
              <a:spLocks noChangeArrowheads="1"/>
            </p:cNvSpPr>
            <p:nvPr/>
          </p:nvSpPr>
          <p:spPr bwMode="auto">
            <a:xfrm>
              <a:off x="711" y="2544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301" name="AutoShape 13"/>
            <p:cNvSpPr>
              <a:spLocks noChangeArrowheads="1"/>
            </p:cNvSpPr>
            <p:nvPr/>
          </p:nvSpPr>
          <p:spPr bwMode="auto">
            <a:xfrm>
              <a:off x="825" y="2655"/>
              <a:ext cx="423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22584" name="Rectangle 14"/>
            <p:cNvSpPr>
              <a:spLocks noChangeArrowheads="1"/>
            </p:cNvSpPr>
            <p:nvPr/>
          </p:nvSpPr>
          <p:spPr bwMode="auto">
            <a:xfrm>
              <a:off x="1359" y="2697"/>
              <a:ext cx="438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kW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219200" y="5662616"/>
            <a:ext cx="7924800" cy="865188"/>
            <a:chOff x="768" y="3264"/>
            <a:chExt cx="4992" cy="545"/>
          </a:xfrm>
        </p:grpSpPr>
        <p:sp>
          <p:nvSpPr>
            <p:cNvPr id="22579" name="AutoShape 16"/>
            <p:cNvSpPr>
              <a:spLocks noChangeArrowheads="1"/>
            </p:cNvSpPr>
            <p:nvPr/>
          </p:nvSpPr>
          <p:spPr bwMode="auto">
            <a:xfrm>
              <a:off x="768" y="3264"/>
              <a:ext cx="4992" cy="528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305" name="AutoShape 17"/>
            <p:cNvSpPr>
              <a:spLocks noChangeArrowheads="1"/>
            </p:cNvSpPr>
            <p:nvPr/>
          </p:nvSpPr>
          <p:spPr bwMode="auto">
            <a:xfrm>
              <a:off x="861" y="3366"/>
              <a:ext cx="435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22581" name="Rectangle 18"/>
            <p:cNvSpPr>
              <a:spLocks noChangeArrowheads="1"/>
            </p:cNvSpPr>
            <p:nvPr/>
          </p:nvSpPr>
          <p:spPr bwMode="auto">
            <a:xfrm>
              <a:off x="1350" y="3402"/>
              <a:ext cx="43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Oát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giây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(W.s)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2362200"/>
            <a:ext cx="993775" cy="4297363"/>
            <a:chOff x="252" y="1461"/>
            <a:chExt cx="626" cy="2707"/>
          </a:xfrm>
        </p:grpSpPr>
        <p:sp>
          <p:nvSpPr>
            <p:cNvPr id="22538" name="Rectangle 20"/>
            <p:cNvSpPr>
              <a:spLocks noChangeArrowheads="1"/>
            </p:cNvSpPr>
            <p:nvPr/>
          </p:nvSpPr>
          <p:spPr bwMode="gray"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5400000">
              <a:off x="232" y="1481"/>
              <a:ext cx="625" cy="586"/>
              <a:chOff x="1872" y="1824"/>
              <a:chExt cx="2014" cy="1821"/>
            </a:xfrm>
          </p:grpSpPr>
          <p:sp>
            <p:nvSpPr>
              <p:cNvPr id="140310" name="AutoShape 2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11" name="AutoShape 2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12" name="AutoShape 2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3" name="Oval 2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Oval 2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Oval 2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6" name="Oval 2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17" name="Oval 2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8" name="Oval 3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 rot="5400000">
              <a:off x="268" y="2180"/>
              <a:ext cx="625" cy="586"/>
              <a:chOff x="1872" y="1824"/>
              <a:chExt cx="2014" cy="1821"/>
            </a:xfrm>
          </p:grpSpPr>
          <p:sp>
            <p:nvSpPr>
              <p:cNvPr id="140320" name="AutoShape 3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21" name="AutoShape 3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22" name="AutoShape 3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4" name="Oval 3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5" name="Oval 3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5" name="Oval 3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7" name="Oval 3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27" name="Oval 3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9" name="Oval 4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 rot="5400000">
              <a:off x="261" y="2852"/>
              <a:ext cx="625" cy="586"/>
              <a:chOff x="1872" y="1824"/>
              <a:chExt cx="2014" cy="1821"/>
            </a:xfrm>
          </p:grpSpPr>
          <p:sp>
            <p:nvSpPr>
              <p:cNvPr id="140330" name="AutoShape 4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31" name="AutoShape 4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32" name="AutoShape 4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5" name="Oval 4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6" name="Oval 4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5" name="Oval 4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8" name="Oval 4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37" name="Oval 4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0" name="Oval 5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 rot="5400000">
              <a:off x="272" y="3563"/>
              <a:ext cx="625" cy="586"/>
              <a:chOff x="1872" y="1824"/>
              <a:chExt cx="2014" cy="1821"/>
            </a:xfrm>
          </p:grpSpPr>
          <p:sp>
            <p:nvSpPr>
              <p:cNvPr id="140340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41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42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6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45" name="Oval 5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9" name="Oval 5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47" name="Oval 5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1" name="Oval 6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0349" name="Text Box 61"/>
          <p:cNvSpPr txBox="1">
            <a:spLocks noChangeArrowheads="1"/>
          </p:cNvSpPr>
          <p:nvPr/>
        </p:nvSpPr>
        <p:spPr bwMode="auto">
          <a:xfrm>
            <a:off x="271463" y="5389563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00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</p:cSld>
  <p:clrMapOvr>
    <a:masterClrMapping/>
  </p:clrMapOvr>
  <p:transition advTm="18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8956">
            <a:off x="1371600" y="990600"/>
            <a:ext cx="4038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age00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2295054">
            <a:off x="1600200" y="2362200"/>
            <a:ext cx="4038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image00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 rot="3701630">
            <a:off x="1325563" y="3170237"/>
            <a:ext cx="4038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-2224452">
            <a:off x="1731963" y="1103313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Times New Roman" pitchFamily="18" charset="0"/>
              </a:rPr>
              <a:t>Định nghĩa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886200" y="0"/>
            <a:ext cx="4572000" cy="1676400"/>
          </a:xfrm>
          <a:prstGeom prst="cloudCallout">
            <a:avLst>
              <a:gd name="adj1" fmla="val -36102"/>
              <a:gd name="adj2" fmla="val 1936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suất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được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1829144">
            <a:off x="2787650" y="24336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Thức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2643985">
            <a:off x="3275013" y="38052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Đơn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vị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70550" y="2092325"/>
            <a:ext cx="3389313" cy="896938"/>
            <a:chOff x="3408" y="1872"/>
            <a:chExt cx="1920" cy="457"/>
          </a:xfrm>
        </p:grpSpPr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3408" y="1968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latin typeface="Times New Roman" pitchFamily="18" charset="0"/>
                </a:rPr>
                <a:t>- </a:t>
              </a:r>
              <a:r>
                <a:rPr lang="en-US" sz="2400" b="1" i="1" dirty="0" err="1">
                  <a:latin typeface="Times New Roman" pitchFamily="18" charset="0"/>
                </a:rPr>
                <a:t>Công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thức</a:t>
              </a:r>
              <a:r>
                <a:rPr lang="en-US" sz="2400" b="1" i="1" dirty="0">
                  <a:latin typeface="Times New Roman" pitchFamily="18" charset="0"/>
                </a:rPr>
                <a:t>: </a:t>
              </a:r>
              <a:r>
                <a:rPr lang="en-US" dirty="0" smtClean="0"/>
                <a:t>        = </a:t>
              </a:r>
              <a:endParaRPr lang="en-US" dirty="0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800" y="1872"/>
              <a:ext cx="528" cy="457"/>
              <a:chOff x="4128" y="1968"/>
              <a:chExt cx="528" cy="457"/>
            </a:xfrm>
          </p:grpSpPr>
          <p:sp>
            <p:nvSpPr>
              <p:cNvPr id="14353" name="Line 12"/>
              <p:cNvSpPr>
                <a:spLocks noChangeShapeType="1"/>
              </p:cNvSpPr>
              <p:nvPr/>
            </p:nvSpPr>
            <p:spPr bwMode="auto">
              <a:xfrm>
                <a:off x="4128" y="220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Text Box 13"/>
              <p:cNvSpPr txBox="1">
                <a:spLocks noChangeArrowheads="1"/>
              </p:cNvSpPr>
              <p:nvPr/>
            </p:nvSpPr>
            <p:spPr bwMode="auto">
              <a:xfrm>
                <a:off x="4224" y="1968"/>
                <a:ext cx="432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4355" name="Text Box 14"/>
              <p:cNvSpPr txBox="1">
                <a:spLocks noChangeArrowheads="1"/>
              </p:cNvSpPr>
              <p:nvPr/>
            </p:nvSpPr>
            <p:spPr bwMode="auto">
              <a:xfrm>
                <a:off x="4224" y="2160"/>
                <a:ext cx="432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594350" y="2057400"/>
            <a:ext cx="3389313" cy="18256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670550" y="2743200"/>
            <a:ext cx="3168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900" dirty="0">
                <a:latin typeface="Times New Roman" pitchFamily="18" charset="0"/>
              </a:rPr>
              <a:t>                    </a:t>
            </a:r>
            <a:r>
              <a:rPr lang="en-US" sz="1900" b="1" dirty="0">
                <a:latin typeface="Times New Roman" pitchFamily="18" charset="0"/>
              </a:rPr>
              <a:t>- A </a:t>
            </a:r>
            <a:r>
              <a:rPr lang="en-US" sz="1900" b="1" dirty="0" err="1">
                <a:latin typeface="Times New Roman" pitchFamily="18" charset="0"/>
              </a:rPr>
              <a:t>là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công</a:t>
            </a:r>
            <a:r>
              <a:rPr lang="en-US" sz="1900" b="1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900" b="1" dirty="0" err="1">
                <a:latin typeface="Times New Roman" pitchFamily="18" charset="0"/>
              </a:rPr>
              <a:t>Trong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đó</a:t>
            </a:r>
            <a:r>
              <a:rPr lang="en-US" sz="1900" b="1" dirty="0">
                <a:latin typeface="Times New Roman" pitchFamily="18" charset="0"/>
              </a:rPr>
              <a:t>:   - t </a:t>
            </a:r>
            <a:r>
              <a:rPr lang="en-US" sz="1900" b="1" dirty="0" err="1">
                <a:latin typeface="Times New Roman" pitchFamily="18" charset="0"/>
              </a:rPr>
              <a:t>là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thời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gian</a:t>
            </a:r>
            <a:endParaRPr lang="en-US" sz="19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900" dirty="0">
                <a:latin typeface="Times New Roman" pitchFamily="18" charset="0"/>
              </a:rPr>
              <a:t>                    </a:t>
            </a:r>
            <a:r>
              <a:rPr lang="en-US" sz="1900" b="1" dirty="0">
                <a:latin typeface="Times New Roman" pitchFamily="18" charset="0"/>
              </a:rPr>
              <a:t>- </a:t>
            </a:r>
            <a:r>
              <a:rPr lang="en-US" sz="1900" b="1" dirty="0" smtClean="0">
                <a:latin typeface="Times New Roman" pitchFamily="18" charset="0"/>
              </a:rPr>
              <a:t>    </a:t>
            </a:r>
            <a:r>
              <a:rPr lang="en-US" sz="1900" b="1" dirty="0" err="1" smtClean="0">
                <a:latin typeface="Times New Roman" pitchFamily="18" charset="0"/>
              </a:rPr>
              <a:t>là</a:t>
            </a:r>
            <a:r>
              <a:rPr lang="en-US" sz="1900" b="1" dirty="0" smtClean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công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suất</a:t>
            </a:r>
            <a:endParaRPr lang="en-US" sz="1900" b="1" dirty="0">
              <a:latin typeface="Times New Roman" pitchFamily="18" charset="0"/>
            </a:endParaRPr>
          </a:p>
        </p:txBody>
      </p:sp>
      <p:sp>
        <p:nvSpPr>
          <p:cNvPr id="16401" name="AutoShape 17"/>
          <p:cNvSpPr>
            <a:spLocks/>
          </p:cNvSpPr>
          <p:nvPr/>
        </p:nvSpPr>
        <p:spPr bwMode="auto">
          <a:xfrm>
            <a:off x="6864350" y="2819400"/>
            <a:ext cx="146050" cy="942975"/>
          </a:xfrm>
          <a:prstGeom prst="leftBrace">
            <a:avLst>
              <a:gd name="adj1" fmla="val 538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495800" y="4654550"/>
            <a:ext cx="4435475" cy="830997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400" b="1" dirty="0" err="1">
                <a:latin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J/s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oát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kí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</a:rPr>
              <a:t> W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0800000">
            <a:off x="152400" y="3429000"/>
            <a:ext cx="3048000" cy="2819400"/>
          </a:xfrm>
          <a:prstGeom prst="cloudCallout">
            <a:avLst>
              <a:gd name="adj1" fmla="val 2755"/>
              <a:gd name="adj2" fmla="val 64282"/>
            </a:avLst>
          </a:prstGeom>
          <a:solidFill>
            <a:srgbClr val="92D050"/>
          </a:solidFill>
          <a:ln w="95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CÔNG SUẤT</a:t>
            </a: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7315200" y="2286000"/>
            <a:ext cx="566442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6934200" y="3352800"/>
            <a:ext cx="566442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/>
      <p:bldP spid="16392" grpId="0"/>
      <p:bldP spid="16399" grpId="0" animBg="1"/>
      <p:bldP spid="16400" grpId="0"/>
      <p:bldP spid="16401" grpId="0" animBg="1"/>
      <p:bldP spid="16402" grpId="0" animBg="1"/>
      <p:bldP spid="16403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5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8382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lửa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đẩy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du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Ga-ga-rin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Xô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15000MW.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24384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70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80W.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300W.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100m,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730W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47244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thuỷ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nay,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thuỷ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Hoà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80 km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1 920MW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0"/>
            <a:ext cx="5638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CÓ THỂ EM CHƯA BIẾT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i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4617">
            <a:off x="1600200" y="1676400"/>
            <a:ext cx="2133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ay to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9575"/>
            <a:ext cx="931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CÔNG SUẤT CỦA MỘT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ĐỒ DÙNG TRONG GIA ĐÌNH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Đèn dây tóc 75W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33600" y="30511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Đèn Nê-ôn</a:t>
            </a:r>
          </a:p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40W</a:t>
            </a:r>
          </a:p>
        </p:txBody>
      </p:sp>
      <p:pic>
        <p:nvPicPr>
          <p:cNvPr id="19463" name="Picture 7" descr="compa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817688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657600" y="30813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Đèn Com pact</a:t>
            </a:r>
          </a:p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15W</a:t>
            </a:r>
          </a:p>
        </p:txBody>
      </p:sp>
      <p:pic>
        <p:nvPicPr>
          <p:cNvPr id="19465" name="Picture 9" descr="banla"/>
          <p:cNvPicPr>
            <a:picLocks noChangeAspect="1" noChangeArrowheads="1"/>
          </p:cNvPicPr>
          <p:nvPr/>
        </p:nvPicPr>
        <p:blipFill>
          <a:blip r:embed="rId5"/>
          <a:srcRect t="17999" b="14444"/>
          <a:stretch>
            <a:fillRect/>
          </a:stretch>
        </p:blipFill>
        <p:spPr bwMode="auto">
          <a:xfrm>
            <a:off x="5334000" y="1755775"/>
            <a:ext cx="15287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562600" y="2960688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Bàn là</a:t>
            </a:r>
          </a:p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1000W</a:t>
            </a:r>
          </a:p>
        </p:txBody>
      </p:sp>
      <p:pic>
        <p:nvPicPr>
          <p:cNvPr id="19467" name="Picture 11" descr="nong lan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741488"/>
            <a:ext cx="1752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391400" y="3036888"/>
            <a:ext cx="1371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Bình tắm nóng lạnh 2500W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38862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(?)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0" y="4343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Nghệ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Lý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</a:rPr>
              <a:t> 9.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  <p:bldP spid="19462" grpId="0"/>
      <p:bldP spid="19464" grpId="0"/>
      <p:bldP spid="19466" grpId="0"/>
      <p:bldP spid="19468" grpId="0"/>
      <p:bldP spid="19469" grpId="0"/>
      <p:bldP spid="194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d2346933a68b7a65bb6426d5d203f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7269" cy="6858000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98040" y="1676400"/>
            <a:ext cx="62941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09800" y="3200400"/>
            <a:ext cx="2026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038600" y="3200400"/>
            <a:ext cx="1173480" cy="461665"/>
          </a:xfrm>
          <a:prstGeom prst="rect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= F.s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67000" y="4267200"/>
            <a:ext cx="15535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4191000" y="3733800"/>
          <a:ext cx="381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64885" imgH="215619" progId="">
                  <p:embed/>
                </p:oleObj>
              </mc:Choice>
              <mc:Fallback>
                <p:oleObj name="Equation" r:id="rId4" imgW="164885" imgH="21561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33800"/>
                        <a:ext cx="3810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495800" y="3657600"/>
            <a:ext cx="36906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 (J)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495800" y="4114800"/>
            <a:ext cx="3886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(N)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485640" y="4495800"/>
            <a:ext cx="40487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(m)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1200" y="533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  <p:pic>
        <p:nvPicPr>
          <p:cNvPr id="23" name="Picture 22" descr="images (4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609600"/>
            <a:ext cx="1243012" cy="91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3ae566a056ca3315c4c027c85f29e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9144004" cy="68580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248400" y="4800600"/>
            <a:ext cx="1752600" cy="57943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6" tIns="45714" rIns="91426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05000" y="4876800"/>
            <a:ext cx="1676400" cy="57943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6" tIns="45714" rIns="91426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95400"/>
            <a:ext cx="36576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95400"/>
            <a:ext cx="3687763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556260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7000" y="609600"/>
            <a:ext cx="4559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KHI CÀY CÙNG MỘT SÀO ĐẤT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4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wZ3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905000"/>
            <a:ext cx="649318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15: </a:t>
            </a:r>
          </a:p>
          <a:p>
            <a:pPr algn="ctr"/>
            <a:r>
              <a:rPr lang="en-US" sz="8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SUẤT 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r="8235"/>
          <a:stretch>
            <a:fillRect/>
          </a:stretch>
        </p:blipFill>
        <p:spPr bwMode="auto">
          <a:xfrm>
            <a:off x="152400" y="2224088"/>
            <a:ext cx="2971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4921" t="9804" r="1588"/>
          <a:stretch>
            <a:fillRect/>
          </a:stretch>
        </p:blipFill>
        <p:spPr bwMode="auto">
          <a:xfrm>
            <a:off x="6172200" y="2590800"/>
            <a:ext cx="28956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3375025"/>
            <a:ext cx="533400" cy="2492375"/>
            <a:chOff x="2878" y="1920"/>
            <a:chExt cx="336" cy="157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28" y="1920"/>
              <a:ext cx="192" cy="1560"/>
              <a:chOff x="2928" y="1920"/>
              <a:chExt cx="192" cy="1560"/>
            </a:xfrm>
          </p:grpSpPr>
          <p:sp>
            <p:nvSpPr>
              <p:cNvPr id="7216" name="Line 6"/>
              <p:cNvSpPr>
                <a:spLocks noChangeShapeType="1"/>
              </p:cNvSpPr>
              <p:nvPr/>
            </p:nvSpPr>
            <p:spPr bwMode="auto">
              <a:xfrm>
                <a:off x="3024" y="1920"/>
                <a:ext cx="1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928" y="3264"/>
                <a:ext cx="192" cy="216"/>
                <a:chOff x="4336" y="3864"/>
                <a:chExt cx="288" cy="360"/>
              </a:xfrm>
            </p:grpSpPr>
            <p:sp>
              <p:nvSpPr>
                <p:cNvPr id="7218" name="AutoShape 8"/>
                <p:cNvSpPr>
                  <a:spLocks noChangeArrowheads="1"/>
                </p:cNvSpPr>
                <p:nvPr/>
              </p:nvSpPr>
              <p:spPr bwMode="auto">
                <a:xfrm>
                  <a:off x="4336" y="3864"/>
                  <a:ext cx="288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27AF4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Line 9"/>
                <p:cNvSpPr>
                  <a:spLocks noChangeShapeType="1"/>
                </p:cNvSpPr>
                <p:nvPr/>
              </p:nvSpPr>
              <p:spPr bwMode="auto">
                <a:xfrm>
                  <a:off x="4376" y="38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15" name="Text Box 10"/>
            <p:cNvSpPr txBox="1">
              <a:spLocks noChangeArrowheads="1"/>
            </p:cNvSpPr>
            <p:nvPr/>
          </p:nvSpPr>
          <p:spPr bwMode="auto">
            <a:xfrm>
              <a:off x="2878" y="327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8153400" y="3367088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3"/>
          <a:srcRect l="44707" t="3828" r="43529" b="71291"/>
          <a:stretch>
            <a:fillRect/>
          </a:stretch>
        </p:blipFill>
        <p:spPr bwMode="auto">
          <a:xfrm>
            <a:off x="7543800" y="2247900"/>
            <a:ext cx="352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848600" y="3224213"/>
            <a:ext cx="309563" cy="304800"/>
            <a:chOff x="2496" y="2448"/>
            <a:chExt cx="195" cy="192"/>
          </a:xfrm>
        </p:grpSpPr>
        <p:sp>
          <p:nvSpPr>
            <p:cNvPr id="7211" name="Oval 14"/>
            <p:cNvSpPr>
              <a:spLocks noChangeArrowheads="1"/>
            </p:cNvSpPr>
            <p:nvPr/>
          </p:nvSpPr>
          <p:spPr bwMode="auto">
            <a:xfrm>
              <a:off x="2496" y="2448"/>
              <a:ext cx="192" cy="192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Oval 15"/>
            <p:cNvSpPr>
              <a:spLocks noChangeArrowheads="1"/>
            </p:cNvSpPr>
            <p:nvPr/>
          </p:nvSpPr>
          <p:spPr bwMode="auto">
            <a:xfrm>
              <a:off x="2521" y="2471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Oval 16"/>
            <p:cNvSpPr>
              <a:spLocks noChangeArrowheads="1"/>
            </p:cNvSpPr>
            <p:nvPr/>
          </p:nvSpPr>
          <p:spPr bwMode="auto">
            <a:xfrm>
              <a:off x="2643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6" name="Line 17"/>
          <p:cNvSpPr>
            <a:spLocks noChangeShapeType="1"/>
          </p:cNvSpPr>
          <p:nvPr/>
        </p:nvSpPr>
        <p:spPr bwMode="auto">
          <a:xfrm>
            <a:off x="8304213" y="1381125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0" name="AutoShape 18"/>
          <p:cNvSpPr>
            <a:spLocks noChangeArrowheads="1"/>
          </p:cNvSpPr>
          <p:nvPr/>
        </p:nvSpPr>
        <p:spPr bwMode="auto">
          <a:xfrm>
            <a:off x="7983538" y="3124200"/>
            <a:ext cx="74612" cy="217488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8" name="Oval 19"/>
          <p:cNvSpPr>
            <a:spLocks noChangeArrowheads="1"/>
          </p:cNvSpPr>
          <p:nvPr/>
        </p:nvSpPr>
        <p:spPr bwMode="auto">
          <a:xfrm>
            <a:off x="7967663" y="3328988"/>
            <a:ext cx="96837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676400" y="3400425"/>
            <a:ext cx="533400" cy="2492375"/>
            <a:chOff x="2878" y="1920"/>
            <a:chExt cx="336" cy="157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928" y="1920"/>
              <a:ext cx="192" cy="1560"/>
              <a:chOff x="2928" y="1920"/>
              <a:chExt cx="192" cy="1560"/>
            </a:xfrm>
          </p:grpSpPr>
          <p:sp>
            <p:nvSpPr>
              <p:cNvPr id="7207" name="Line 22"/>
              <p:cNvSpPr>
                <a:spLocks noChangeShapeType="1"/>
              </p:cNvSpPr>
              <p:nvPr/>
            </p:nvSpPr>
            <p:spPr bwMode="auto">
              <a:xfrm>
                <a:off x="3024" y="1920"/>
                <a:ext cx="1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928" y="3264"/>
                <a:ext cx="192" cy="216"/>
                <a:chOff x="4336" y="3864"/>
                <a:chExt cx="288" cy="360"/>
              </a:xfrm>
            </p:grpSpPr>
            <p:sp>
              <p:nvSpPr>
                <p:cNvPr id="7209" name="AutoShape 24"/>
                <p:cNvSpPr>
                  <a:spLocks noChangeArrowheads="1"/>
                </p:cNvSpPr>
                <p:nvPr/>
              </p:nvSpPr>
              <p:spPr bwMode="auto">
                <a:xfrm>
                  <a:off x="4336" y="3864"/>
                  <a:ext cx="288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27AF4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Line 25"/>
                <p:cNvSpPr>
                  <a:spLocks noChangeShapeType="1"/>
                </p:cNvSpPr>
                <p:nvPr/>
              </p:nvSpPr>
              <p:spPr bwMode="auto">
                <a:xfrm>
                  <a:off x="4376" y="38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06" name="Text Box 26"/>
            <p:cNvSpPr txBox="1">
              <a:spLocks noChangeArrowheads="1"/>
            </p:cNvSpPr>
            <p:nvPr/>
          </p:nvSpPr>
          <p:spPr bwMode="auto">
            <a:xfrm>
              <a:off x="2878" y="327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7180" name="Line 27"/>
          <p:cNvSpPr>
            <a:spLocks noChangeShapeType="1"/>
          </p:cNvSpPr>
          <p:nvPr/>
        </p:nvSpPr>
        <p:spPr bwMode="auto">
          <a:xfrm>
            <a:off x="2209800" y="3367088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81" name="Picture 28"/>
          <p:cNvPicPr>
            <a:picLocks noChangeAspect="1" noChangeArrowheads="1"/>
          </p:cNvPicPr>
          <p:nvPr/>
        </p:nvPicPr>
        <p:blipFill>
          <a:blip r:embed="rId3"/>
          <a:srcRect l="44707" t="3828" r="43529" b="71291"/>
          <a:stretch>
            <a:fillRect/>
          </a:stretch>
        </p:blipFill>
        <p:spPr bwMode="auto">
          <a:xfrm>
            <a:off x="1676400" y="2376488"/>
            <a:ext cx="38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905000" y="3214688"/>
            <a:ext cx="309563" cy="304800"/>
            <a:chOff x="2496" y="2448"/>
            <a:chExt cx="195" cy="192"/>
          </a:xfrm>
        </p:grpSpPr>
        <p:sp>
          <p:nvSpPr>
            <p:cNvPr id="7202" name="Oval 30"/>
            <p:cNvSpPr>
              <a:spLocks noChangeArrowheads="1"/>
            </p:cNvSpPr>
            <p:nvPr/>
          </p:nvSpPr>
          <p:spPr bwMode="auto">
            <a:xfrm>
              <a:off x="2496" y="2448"/>
              <a:ext cx="192" cy="192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Oval 31"/>
            <p:cNvSpPr>
              <a:spLocks noChangeArrowheads="1"/>
            </p:cNvSpPr>
            <p:nvPr/>
          </p:nvSpPr>
          <p:spPr bwMode="auto">
            <a:xfrm>
              <a:off x="2521" y="2471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Oval 32"/>
            <p:cNvSpPr>
              <a:spLocks noChangeArrowheads="1"/>
            </p:cNvSpPr>
            <p:nvPr/>
          </p:nvSpPr>
          <p:spPr bwMode="auto">
            <a:xfrm>
              <a:off x="2643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3" name="Line 33"/>
          <p:cNvSpPr>
            <a:spLocks noChangeShapeType="1"/>
          </p:cNvSpPr>
          <p:nvPr/>
        </p:nvSpPr>
        <p:spPr bwMode="auto">
          <a:xfrm>
            <a:off x="2360613" y="1371600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6" name="AutoShape 34"/>
          <p:cNvSpPr>
            <a:spLocks noChangeArrowheads="1"/>
          </p:cNvSpPr>
          <p:nvPr/>
        </p:nvSpPr>
        <p:spPr bwMode="auto">
          <a:xfrm>
            <a:off x="2039938" y="3138488"/>
            <a:ext cx="74612" cy="21748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5" name="Oval 35"/>
          <p:cNvSpPr>
            <a:spLocks noChangeArrowheads="1"/>
          </p:cNvSpPr>
          <p:nvPr/>
        </p:nvSpPr>
        <p:spPr bwMode="auto">
          <a:xfrm>
            <a:off x="2024063" y="3319463"/>
            <a:ext cx="96837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048000" y="2514600"/>
            <a:ext cx="990600" cy="655638"/>
            <a:chOff x="4267200" y="2514600"/>
            <a:chExt cx="990600" cy="656431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200" name="Oval Callout 1"/>
            <p:cNvSpPr>
              <a:spLocks noChangeArrowheads="1"/>
            </p:cNvSpPr>
            <p:nvPr/>
          </p:nvSpPr>
          <p:spPr bwMode="auto">
            <a:xfrm>
              <a:off x="4267200" y="2514600"/>
              <a:ext cx="990600" cy="656431"/>
            </a:xfrm>
            <a:prstGeom prst="wedgeEllipseCallout">
              <a:avLst>
                <a:gd name="adj1" fmla="val -82829"/>
                <a:gd name="adj2" fmla="val 89528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Text Box 37"/>
            <p:cNvSpPr txBox="1">
              <a:spLocks noChangeArrowheads="1"/>
            </p:cNvSpPr>
            <p:nvPr/>
          </p:nvSpPr>
          <p:spPr bwMode="auto">
            <a:xfrm>
              <a:off x="4495800" y="2585043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An</a:t>
              </a:r>
            </a:p>
          </p:txBody>
        </p:sp>
      </p:grpSp>
      <p:sp>
        <p:nvSpPr>
          <p:cNvPr id="7187" name="Line 39"/>
          <p:cNvSpPr>
            <a:spLocks noChangeShapeType="1"/>
          </p:cNvSpPr>
          <p:nvPr/>
        </p:nvSpPr>
        <p:spPr bwMode="auto">
          <a:xfrm flipV="1">
            <a:off x="-95250" y="4267200"/>
            <a:ext cx="9239250" cy="3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Line 40"/>
          <p:cNvSpPr>
            <a:spLocks noChangeShapeType="1"/>
          </p:cNvSpPr>
          <p:nvPr/>
        </p:nvSpPr>
        <p:spPr bwMode="auto">
          <a:xfrm flipV="1">
            <a:off x="-76200" y="5867400"/>
            <a:ext cx="9220200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200400" y="4267200"/>
            <a:ext cx="533400" cy="1600200"/>
            <a:chOff x="2112" y="1687"/>
            <a:chExt cx="336" cy="1008"/>
          </a:xfrm>
        </p:grpSpPr>
        <p:sp>
          <p:nvSpPr>
            <p:cNvPr id="7198" name="Line 42"/>
            <p:cNvSpPr>
              <a:spLocks noChangeShapeType="1"/>
            </p:cNvSpPr>
            <p:nvPr/>
          </p:nvSpPr>
          <p:spPr bwMode="auto">
            <a:xfrm>
              <a:off x="2112" y="1687"/>
              <a:ext cx="0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Text Box 43"/>
            <p:cNvSpPr txBox="1">
              <a:spLocks noChangeArrowheads="1"/>
            </p:cNvSpPr>
            <p:nvPr/>
          </p:nvSpPr>
          <p:spPr bwMode="auto">
            <a:xfrm>
              <a:off x="2112" y="2121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4m</a:t>
              </a:r>
            </a:p>
          </p:txBody>
        </p:sp>
      </p:grpSp>
      <p:sp>
        <p:nvSpPr>
          <p:cNvPr id="7190" name="Text Box 44"/>
          <p:cNvSpPr txBox="1">
            <a:spLocks noChangeArrowheads="1"/>
          </p:cNvSpPr>
          <p:nvPr/>
        </p:nvSpPr>
        <p:spPr bwMode="auto">
          <a:xfrm>
            <a:off x="4800600" y="4343400"/>
            <a:ext cx="1600200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16N</a:t>
            </a:r>
          </a:p>
        </p:txBody>
      </p:sp>
      <p:sp>
        <p:nvSpPr>
          <p:cNvPr id="126000" name="Text Box 48"/>
          <p:cNvSpPr txBox="1">
            <a:spLocks noChangeArrowheads="1"/>
          </p:cNvSpPr>
          <p:nvPr/>
        </p:nvSpPr>
        <p:spPr bwMode="auto">
          <a:xfrm>
            <a:off x="1295400" y="6248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1426" tIns="45714" rIns="91426" bIns="45714">
            <a:spAutoFit/>
          </a:bodyPr>
          <a:lstStyle/>
          <a:p>
            <a:pPr algn="just" eaLnBrk="0" hangingPunct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C1.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029200" y="2514600"/>
            <a:ext cx="1143000" cy="685800"/>
            <a:chOff x="4229100" y="2998788"/>
            <a:chExt cx="1143000" cy="685800"/>
          </a:xfrm>
          <a:solidFill>
            <a:srgbClr val="FFC000"/>
          </a:solidFill>
        </p:grpSpPr>
        <p:sp>
          <p:nvSpPr>
            <p:cNvPr id="7196" name="Oval Callout 53"/>
            <p:cNvSpPr>
              <a:spLocks noChangeArrowheads="1"/>
            </p:cNvSpPr>
            <p:nvPr/>
          </p:nvSpPr>
          <p:spPr bwMode="auto">
            <a:xfrm>
              <a:off x="4229100" y="2998788"/>
              <a:ext cx="1143000" cy="685800"/>
            </a:xfrm>
            <a:prstGeom prst="wedgeEllipseCallout">
              <a:avLst>
                <a:gd name="adj1" fmla="val 78361"/>
                <a:gd name="adj2" fmla="val 112398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Text Box 37"/>
            <p:cNvSpPr txBox="1">
              <a:spLocks noChangeArrowheads="1"/>
            </p:cNvSpPr>
            <p:nvPr/>
          </p:nvSpPr>
          <p:spPr bwMode="auto">
            <a:xfrm>
              <a:off x="4408970" y="3124200"/>
              <a:ext cx="794238" cy="40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6" tIns="45714" rIns="91426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Dũng</a:t>
              </a:r>
              <a:endPara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0" y="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0" y="457200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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0" name="Picture 2" descr="Hình ảnh của - Gạch 2 lỗ giá rẻ nhất tháng 01/2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343400"/>
            <a:ext cx="1166363" cy="59155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4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2.77556E-17 -0.2294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2.77556E-17 -0.22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00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82562"/>
          <a:ext cx="8382000" cy="210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7300"/>
                <a:gridCol w="30099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LỰC KÉO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gạch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DŨNG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17316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10. 16 = 160N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5896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15. 16 = 240N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24936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s = 160. 4 = 640J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85896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s = 240. 4 = 960J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3048000"/>
          <a:ext cx="8534401" cy="371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9567"/>
                <a:gridCol w="1331054"/>
                <a:gridCol w="1331054"/>
                <a:gridCol w="2270621"/>
                <a:gridCol w="2662105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DŨNG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219200" y="3276600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3200400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3048000"/>
            <a:ext cx="205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304800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0" y="6400800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44958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640J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4102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960J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800" y="44958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50s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0800" y="54102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60s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8400" y="6400800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6200" y="5715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(640 x 60)/ 960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40s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54102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960: 60 =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16J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44196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640:50 =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12,8J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2600" y="58674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640J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24200" y="579120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44196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640J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381000" y="2286000"/>
            <a:ext cx="8229600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5" grpId="2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cac760ac49ef64c36f30df5faa07b065b03d93bb21f4_4590007f365c4938ca2ce34cfedab4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7848600" cy="17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…………………………..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….................................................................................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371600" y="1447800"/>
            <a:ext cx="990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1828800"/>
            <a:ext cx="755967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1s</a:t>
            </a:r>
            <a:r>
              <a:rPr lang="en-US" sz="24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2819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CÔNG SUẤT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1-mau_slide_powerpoint_dep_ctu.vn_(30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592511" cy="342900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0" y="2667000"/>
            <a:ext cx="2133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76800" y="2286000"/>
            <a:ext cx="3505200" cy="2133600"/>
          </a:xfrm>
          <a:prstGeom prst="wedgeRoundRectCallout">
            <a:avLst>
              <a:gd name="adj1" fmla="val 55448"/>
              <a:gd name="adj2" fmla="val 77134"/>
              <a:gd name="adj3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76800" y="2286000"/>
            <a:ext cx="3505200" cy="19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14400" y="3124200"/>
            <a:ext cx="7620000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85800" y="3886200"/>
            <a:ext cx="3962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838200" y="4419600"/>
            <a:ext cx="457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19200" y="4343400"/>
          <a:ext cx="45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7" imgW="291960" imgH="393480" progId="Equation.3">
                  <p:embed/>
                </p:oleObj>
              </mc:Choice>
              <mc:Fallback>
                <p:oleObj name="Equation" r:id="rId7" imgW="2919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43400"/>
                        <a:ext cx="457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685800" y="4953000"/>
            <a:ext cx="167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2133600" y="4800600"/>
            <a:ext cx="762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:  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2590800" y="4796139"/>
            <a:ext cx="1905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2133600" y="5181600"/>
            <a:ext cx="3733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(J) 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2209800" y="5562600"/>
            <a:ext cx="2362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  <p:bldP spid="10" grpId="0"/>
      <p:bldP spid="13" grpId="0"/>
      <p:bldP spid="14" grpId="0" animBg="1"/>
      <p:bldP spid="14" grpId="1" animBg="1"/>
      <p:bldP spid="15" grpId="0"/>
      <p:bldP spid="15" grpId="1"/>
      <p:bldP spid="16" grpId="0"/>
      <p:bldP spid="17" grpId="0"/>
      <p:bldP spid="21" grpId="0"/>
      <p:bldP spid="24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ac760ac49ef64c36f30df5faa07b065b03d93bb21f4_4590007f365c4938ca2ce34cfedab4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4114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ĐƠN VỊ CÔNG SUẤT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914400" y="1524000"/>
            <a:ext cx="3733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1J 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914400" y="1905000"/>
            <a:ext cx="2362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1s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914400" y="2286000"/>
            <a:ext cx="2362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1066800" y="2743200"/>
            <a:ext cx="457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 DECODE" pitchFamily="2" charset="0"/>
                <a:cs typeface="Times New Roman" pitchFamily="18" charset="0"/>
              </a:rPr>
              <a:t>P </a:t>
            </a:r>
            <a:endParaRPr lang="en-US" sz="2400" dirty="0">
              <a:latin typeface="AR DECODE" pitchFamily="2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524000" y="2667000"/>
          <a:ext cx="5365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4" imgW="342720" imgH="393480" progId="Equation.3">
                  <p:embed/>
                </p:oleObj>
              </mc:Choice>
              <mc:Fallback>
                <p:oleObj name="Equation" r:id="rId4" imgW="3427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5365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124075" y="2667000"/>
          <a:ext cx="555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6" imgW="355320" imgH="393480" progId="Equation.3">
                  <p:embed/>
                </p:oleObj>
              </mc:Choice>
              <mc:Fallback>
                <p:oleObj name="Equation" r:id="rId6" imgW="3553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667000"/>
                        <a:ext cx="5556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2667000" y="2743200"/>
            <a:ext cx="2362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(Jun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" name="Picture 13" descr="1-mau_slide_powerpoint_dep_ctu.vn_(30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1600200"/>
            <a:ext cx="592511" cy="342900"/>
          </a:xfrm>
          <a:prstGeom prst="rect">
            <a:avLst/>
          </a:prstGeom>
        </p:spPr>
      </p:pic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990600" y="3276600"/>
            <a:ext cx="2362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1J/s = 1W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914400" y="3733800"/>
            <a:ext cx="3733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1kW(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kilôoát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 1000w</a:t>
            </a: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914400" y="4114800"/>
            <a:ext cx="579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1MW(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mêgaoát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 1000kw= 1 000 000W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600" y="457200"/>
            <a:ext cx="51172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15: CÔNG SUẤT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1294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427994">
            <a:off x="1085724" y="546880"/>
            <a:ext cx="6656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 THỂ EM CHƯA BIẾT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21316036">
            <a:off x="1104341" y="1430772"/>
            <a:ext cx="702522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Oát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ngựa</a:t>
            </a:r>
            <a:r>
              <a:rPr lang="en-US" sz="2400" b="1" dirty="0">
                <a:latin typeface="Times New Roman" pitchFamily="18" charset="0"/>
              </a:rPr>
              <a:t>). 1 </a:t>
            </a:r>
            <a:r>
              <a:rPr lang="en-US" sz="2400" b="1" dirty="0" err="1">
                <a:latin typeface="Times New Roman" pitchFamily="18" charset="0"/>
              </a:rPr>
              <a:t>mã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Pháp</a:t>
            </a:r>
            <a:r>
              <a:rPr lang="en-US" sz="2400" b="1" dirty="0">
                <a:latin typeface="Times New Roman" pitchFamily="18" charset="0"/>
              </a:rPr>
              <a:t> (1CV) </a:t>
            </a:r>
            <a:r>
              <a:rPr lang="en-US" sz="2400" b="1" dirty="0" err="1">
                <a:latin typeface="Times New Roman" pitchFamily="18" charset="0"/>
              </a:rPr>
              <a:t>xấp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736W, 1 </a:t>
            </a:r>
            <a:r>
              <a:rPr lang="en-US" sz="2400" b="1" dirty="0" err="1">
                <a:latin typeface="Times New Roman" pitchFamily="18" charset="0"/>
              </a:rPr>
              <a:t>mã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(1HP) </a:t>
            </a:r>
            <a:r>
              <a:rPr lang="en-US" sz="2400" b="1" dirty="0" err="1">
                <a:latin typeface="Times New Roman" pitchFamily="18" charset="0"/>
              </a:rPr>
              <a:t>xấp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746W.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7|17.6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7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1.3|13.2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1493</Words>
  <Application>Microsoft Office PowerPoint</Application>
  <PresentationFormat>On-screen Show (4:3)</PresentationFormat>
  <Paragraphs>233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116</cp:revision>
  <dcterms:created xsi:type="dcterms:W3CDTF">2021-11-04T07:40:46Z</dcterms:created>
  <dcterms:modified xsi:type="dcterms:W3CDTF">2022-01-22T02:08:29Z</dcterms:modified>
</cp:coreProperties>
</file>