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457" r:id="rId2"/>
    <p:sldId id="434" r:id="rId3"/>
    <p:sldId id="444" r:id="rId4"/>
    <p:sldId id="458" r:id="rId5"/>
    <p:sldId id="445" r:id="rId6"/>
    <p:sldId id="453" r:id="rId7"/>
    <p:sldId id="446" r:id="rId8"/>
    <p:sldId id="447" r:id="rId9"/>
    <p:sldId id="459" r:id="rId10"/>
    <p:sldId id="451" r:id="rId11"/>
    <p:sldId id="452" r:id="rId12"/>
    <p:sldId id="455" r:id="rId13"/>
    <p:sldId id="448" r:id="rId14"/>
    <p:sldId id="449" r:id="rId15"/>
  </p:sldIdLst>
  <p:sldSz cx="9144000" cy="6858000" type="screen4x3"/>
  <p:notesSz cx="97234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8F8F8"/>
    <a:srgbClr val="FFFFFF"/>
    <a:srgbClr val="C0C0C0"/>
    <a:srgbClr val="2FBFFF"/>
    <a:srgbClr val="1C1C1C"/>
    <a:srgbClr val="969696"/>
    <a:srgbClr val="E3680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6" autoAdjust="0"/>
  </p:normalViewPr>
  <p:slideViewPr>
    <p:cSldViewPr snapToGrid="0">
      <p:cViewPr varScale="1">
        <p:scale>
          <a:sx n="70" d="100"/>
          <a:sy n="70" d="100"/>
        </p:scale>
        <p:origin x="138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D9CCC77-7246-4E3E-AEBB-FE7AE9D046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2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3D91EA2-B821-44AB-8E8A-07348AB74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6B49DF-3B68-4634-B864-0F0A8294C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A007E6-C87C-4280-9958-545C00A2FF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148C06-BFB4-448B-9B82-66A52E2D6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443B51-E0A9-4746-B256-4947AC69A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978DFA-8B43-49EF-965B-A17881B44A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282F41-7797-413E-B406-6263A4A03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D9DE48-02B5-4F79-9D7A-36D8B63BE0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02A454-C717-4F4B-B0B4-0BB0B21C4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07D78-5847-4DEF-8926-487DE39AB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23BB81-2718-433E-B9E8-F4120FD314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177456-6189-4D52-8074-4779519C46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1.jpeg"/><Relationship Id="rId10" Type="http://schemas.openxmlformats.org/officeDocument/2006/relationships/image" Target="../media/image27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H%2020_21\H_NON\H_NON.gg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ỷ niệm 134 năm Ngày Quốc tế Lao động 1/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893" y="3385743"/>
            <a:ext cx="4928842" cy="3282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7892" name="Picture 4" descr="Lịch sử, ý nghĩa ngày giải phóng miền Nam, thống nhất đất nước 30/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94" y="78991"/>
            <a:ext cx="6122561" cy="3061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69010" y="1051941"/>
            <a:ext cx="8065262" cy="502539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4. Hình nón cụt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pPr algn="ctr"/>
            <a:r>
              <a:rPr lang="en-US" sz="2000" smtClean="0"/>
              <a:t>§ HÌNH NÓN – HÌNH NÓN CỤT. </a:t>
            </a:r>
            <a:br>
              <a:rPr lang="en-US" sz="2000" smtClean="0"/>
            </a:br>
            <a:r>
              <a:rPr lang="en-US" sz="2000" smtClean="0"/>
              <a:t>DIỆN TÍCH XUNG QUANH VÀ THỂ TÍCH </a:t>
            </a:r>
            <a:br>
              <a:rPr lang="en-US" sz="2000" smtClean="0"/>
            </a:br>
            <a:r>
              <a:rPr lang="en-US" sz="2000" smtClean="0"/>
              <a:t>CỦA HÌNH NÓN, HÌNH NÓN CỤT</a:t>
            </a:r>
            <a:endParaRPr lang="en-US" sz="200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919085" y="4479473"/>
          <a:ext cx="1447067" cy="347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3" imgW="1040948" imgH="253890" progId="Equation.DSMT4">
                  <p:embed/>
                </p:oleObj>
              </mc:Choice>
              <mc:Fallback>
                <p:oleObj name="Equation" r:id="rId3" imgW="1040948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085" y="4479473"/>
                        <a:ext cx="1447067" cy="347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628074" y="4355394"/>
          <a:ext cx="1746625" cy="471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5" imgW="1473200" imgH="393700" progId="Equation.DSMT4">
                  <p:embed/>
                </p:oleObj>
              </mc:Choice>
              <mc:Fallback>
                <p:oleObj name="Equation" r:id="rId5" imgW="14732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074" y="4355394"/>
                        <a:ext cx="1746625" cy="471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038322" y="3269423"/>
            <a:ext cx="3520030" cy="137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*Công thức tính diện tích xung quanh  hình nón cụt: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08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8810" y="4998010"/>
            <a:ext cx="3027616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0" baseline="-25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2000" b="0" baseline="-25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Bán kính hai đáy</a:t>
            </a:r>
          </a:p>
          <a:p>
            <a:pPr lvl="0" algn="just">
              <a:lnSpc>
                <a:spcPct val="150000"/>
              </a:lnSpc>
            </a:pP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l: Độ dài đường sinh.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87578" y="4952290"/>
            <a:ext cx="3027616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0" baseline="-25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2000" b="0" baseline="-25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Bán kính hai đáy</a:t>
            </a:r>
          </a:p>
          <a:p>
            <a:pPr lvl="0" algn="just">
              <a:lnSpc>
                <a:spcPct val="150000"/>
              </a:lnSpc>
            </a:pP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h: Độ dài đường cao.</a:t>
            </a:r>
          </a:p>
        </p:txBody>
      </p:sp>
      <p:pic>
        <p:nvPicPr>
          <p:cNvPr id="28677" name="Picture 5" descr="hình nón cụt - Toán 9 - Bùi Đức Hạnh - Thư viện Tư liệu giáo dụ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6949" y="1596788"/>
            <a:ext cx="1668069" cy="1731559"/>
          </a:xfrm>
          <a:prstGeom prst="rect">
            <a:avLst/>
          </a:prstGeom>
          <a:noFill/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833613" y="3331386"/>
            <a:ext cx="4288353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*Công thức tính thể tích hình nón cụt: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695290" y="3453113"/>
            <a:ext cx="1386" cy="2598365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AutoShape 5" descr="Các bác giỏi toán hình không gian cho em hỏi chút - vozForu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11" grpId="0" autoUpdateAnimBg="0"/>
      <p:bldP spid="12" grpId="0" autoUpdateAnimBg="0"/>
      <p:bldP spid="1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69010" y="1051941"/>
            <a:ext cx="8065262" cy="502539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4. Hình nón cụt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pPr algn="ctr"/>
            <a:r>
              <a:rPr lang="en-US" sz="2000" smtClean="0"/>
              <a:t>§ HÌNH NÓN – HÌNH NÓN CỤT. </a:t>
            </a:r>
            <a:br>
              <a:rPr lang="en-US" sz="2000" smtClean="0"/>
            </a:br>
            <a:r>
              <a:rPr lang="en-US" sz="2000" smtClean="0"/>
              <a:t>DIỆN TÍCH XUNG QUANH VÀ THỂ TÍCH </a:t>
            </a:r>
            <a:br>
              <a:rPr lang="en-US" sz="2000" smtClean="0"/>
            </a:br>
            <a:r>
              <a:rPr lang="en-US" sz="2000" smtClean="0"/>
              <a:t>CỦA HÌNH NÓN, HÌNH NÓN CỤT</a:t>
            </a:r>
            <a:endParaRPr lang="en-US" sz="20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08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IMG_376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41677" y="1371600"/>
            <a:ext cx="2324863" cy="35056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059361" y="1479306"/>
            <a:ext cx="53414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2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Ví dụ 3 (</a:t>
            </a:r>
            <a:r>
              <a:rPr lang="en-US" sz="20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 28 SGK toán 9 tập 2 trang 121)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24637" y="2058040"/>
            <a:ext cx="5341439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 cái xô hình inốc có dạng hình nón cụt đựng hóa chất, có các kích thước cho ở hình vẽ (đơn vị : cm). Khi xô chứa đầy hóa chất thì dung tích của nó là bao nhiêu?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171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69010" y="1051941"/>
            <a:ext cx="8065262" cy="502539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4. Hình nón cụt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pPr algn="ctr"/>
            <a:r>
              <a:rPr lang="en-US" sz="2000" smtClean="0"/>
              <a:t>§ HÌNH NÓN – HÌNH NÓN CỤT. </a:t>
            </a:r>
            <a:br>
              <a:rPr lang="en-US" sz="2000" smtClean="0"/>
            </a:br>
            <a:r>
              <a:rPr lang="en-US" sz="2000" smtClean="0"/>
              <a:t>DIỆN TÍCH XUNG QUANH VÀ THỂ TÍCH </a:t>
            </a:r>
            <a:br>
              <a:rPr lang="en-US" sz="2000" smtClean="0"/>
            </a:br>
            <a:r>
              <a:rPr lang="en-US" sz="2000" smtClean="0"/>
              <a:t>CỦA HÌNH NÓN, HÌNH NÓN CỤT</a:t>
            </a:r>
            <a:endParaRPr lang="en-US" sz="20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08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IMG_376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42037" y="1226634"/>
            <a:ext cx="2324863" cy="35056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059361" y="1479306"/>
            <a:ext cx="53414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sz="2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Ví dụ 3 (</a:t>
            </a:r>
            <a:r>
              <a:rPr lang="en-US" sz="20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 28 SGK toán 9 tập 2 trang 121)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033131" y="3155794"/>
          <a:ext cx="3088889" cy="92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Equation" r:id="rId4" imgW="1892300" imgH="558800" progId="Equation.DSMT4">
                  <p:embed/>
                </p:oleObj>
              </mc:Choice>
              <mc:Fallback>
                <p:oleObj name="Equation" r:id="rId4" imgW="1892300" imgH="558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131" y="3155794"/>
                        <a:ext cx="3088889" cy="921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661531" y="4332675"/>
          <a:ext cx="2955074" cy="1093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Equation" r:id="rId6" imgW="1879600" imgH="685800" progId="Equation.DSMT4">
                  <p:embed/>
                </p:oleObj>
              </mc:Choice>
              <mc:Fallback>
                <p:oleObj name="Equation" r:id="rId6" imgW="187960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531" y="4332675"/>
                        <a:ext cx="2955074" cy="1093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92458" y="2098542"/>
            <a:ext cx="5084956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Giải:  Kẻ CH 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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AB, dễ thấy AHCD là hình chữ nhật nên AH = CD = 12 (cm)</a:t>
            </a:r>
            <a:endParaRPr lang="en-US" sz="2000" b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Ta có: BH = AB – AH = 12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Chiều cao của xô: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14761" y="3865883"/>
            <a:ext cx="521877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 đó: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171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E:\NH 20_21\H_NON\h3.png"/>
          <p:cNvPicPr>
            <a:picLocks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239931" y="2077522"/>
            <a:ext cx="1867666" cy="159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5" name="Picture 5" descr="E:\NH 20_21\H_NON\h4.png"/>
          <p:cNvPicPr>
            <a:picLocks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239919" y="4750370"/>
            <a:ext cx="1867666" cy="15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8441471" y="5352586"/>
            <a:ext cx="657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solidFill>
                  <a:srgbClr val="FF0000"/>
                </a:solidFill>
              </a:rPr>
              <a:t>36</a:t>
            </a:r>
            <a:endParaRPr lang="en-US" sz="1600" i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1971" y="4505095"/>
            <a:ext cx="657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solidFill>
                  <a:srgbClr val="FF0000"/>
                </a:solidFill>
              </a:rPr>
              <a:t>21</a:t>
            </a:r>
            <a:endParaRPr lang="en-US" sz="1600" i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6282" y="6300437"/>
            <a:ext cx="657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solidFill>
                  <a:srgbClr val="FF0000"/>
                </a:solidFill>
              </a:rPr>
              <a:t>9</a:t>
            </a:r>
            <a:endParaRPr lang="en-US" sz="1600" i="1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7705493" y="4772725"/>
            <a:ext cx="1092820" cy="0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705492" y="6345045"/>
            <a:ext cx="504675" cy="6565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8251903" y="4962293"/>
            <a:ext cx="635620" cy="1260090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1.38889E-6 0.390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99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pPr algn="ctr"/>
            <a:r>
              <a:rPr lang="en-US" sz="2000" smtClean="0"/>
              <a:t>§ HÌNH NÓN – HÌNH NÓN CỤT. </a:t>
            </a:r>
            <a:br>
              <a:rPr lang="en-US" sz="2000" smtClean="0"/>
            </a:br>
            <a:r>
              <a:rPr lang="en-US" sz="2000" smtClean="0"/>
              <a:t>DIỆN TÍCH XUNG QUANH VÀ THỂ TÍCH </a:t>
            </a:r>
            <a:br>
              <a:rPr lang="en-US" sz="2000" smtClean="0"/>
            </a:br>
            <a:r>
              <a:rPr lang="en-US" sz="2000" smtClean="0"/>
              <a:t>CỦA HÌNH NÓN, HÌNH NÓN CỤT</a:t>
            </a:r>
            <a:endParaRPr lang="en-US" sz="20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08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77112" y="1369568"/>
          <a:ext cx="7318248" cy="473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956816"/>
                <a:gridCol w="1956816"/>
                <a:gridCol w="1956816"/>
              </a:tblGrid>
              <a:tr h="598074">
                <a:tc gridSpan="4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TÓM</a:t>
                      </a:r>
                      <a:r>
                        <a:rPr lang="en-US" baseline="0" smtClean="0"/>
                        <a:t> TẮT KIẾN THỨC 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526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Hình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Diện</a:t>
                      </a:r>
                      <a:r>
                        <a:rPr lang="en-US" baseline="0" smtClean="0"/>
                        <a:t> tích               xung quanh</a:t>
                      </a:r>
                      <a:endParaRPr lang="en-US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Thể</a:t>
                      </a:r>
                      <a:r>
                        <a:rPr lang="en-US" baseline="0" smtClean="0"/>
                        <a:t> tích</a:t>
                      </a:r>
                      <a:endParaRPr lang="en-US" smtClean="0"/>
                    </a:p>
                  </a:txBody>
                  <a:tcPr anchor="ctr"/>
                </a:tc>
              </a:tr>
              <a:tr h="1165970">
                <a:tc>
                  <a:txBody>
                    <a:bodyPr/>
                    <a:lstStyle/>
                    <a:p>
                      <a:r>
                        <a:rPr lang="en-US" smtClean="0"/>
                        <a:t>Hình</a:t>
                      </a:r>
                      <a:r>
                        <a:rPr lang="en-US" baseline="0" smtClean="0"/>
                        <a:t> trụ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5970">
                <a:tc>
                  <a:txBody>
                    <a:bodyPr/>
                    <a:lstStyle/>
                    <a:p>
                      <a:r>
                        <a:rPr lang="en-US" smtClean="0"/>
                        <a:t>Hình</a:t>
                      </a:r>
                      <a:r>
                        <a:rPr lang="en-US" baseline="0" smtClean="0"/>
                        <a:t> nón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597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Hình</a:t>
                      </a:r>
                    </a:p>
                    <a:p>
                      <a:pPr algn="ctr"/>
                      <a:r>
                        <a:rPr lang="en-US" baseline="0" smtClean="0"/>
                        <a:t> nón cụt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837176" y="5349240"/>
          <a:ext cx="1447067" cy="347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3" imgW="1040948" imgH="253890" progId="Equation.DSMT4">
                  <p:embed/>
                </p:oleObj>
              </mc:Choice>
              <mc:Fallback>
                <p:oleObj name="Equation" r:id="rId3" imgW="1040948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76" y="5349240"/>
                        <a:ext cx="1447067" cy="347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743639" y="5289169"/>
          <a:ext cx="1746625" cy="471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5" imgW="1473200" imgH="393700" progId="Equation.DSMT4">
                  <p:embed/>
                </p:oleObj>
              </mc:Choice>
              <mc:Fallback>
                <p:oleObj name="Equation" r:id="rId5" imgW="14732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639" y="5289169"/>
                        <a:ext cx="1746625" cy="471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7118476" y="4063556"/>
          <a:ext cx="996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476" y="4063556"/>
                        <a:ext cx="9969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5113034" y="4264025"/>
          <a:ext cx="8953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9" imgW="672840" imgH="203040" progId="Equation.DSMT4">
                  <p:embed/>
                </p:oleObj>
              </mc:Choice>
              <mc:Fallback>
                <p:oleObj name="Equation" r:id="rId9" imgW="67284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034" y="4264025"/>
                        <a:ext cx="895350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5070172" y="3013075"/>
          <a:ext cx="9810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11" imgW="736560" imgH="241200" progId="Equation.DSMT4">
                  <p:embed/>
                </p:oleObj>
              </mc:Choice>
              <mc:Fallback>
                <p:oleObj name="Equation" r:id="rId11" imgW="73656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172" y="3013075"/>
                        <a:ext cx="9810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7193882" y="3019425"/>
          <a:ext cx="84613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13" imgW="634680" imgH="203040" progId="Equation.DSMT4">
                  <p:embed/>
                </p:oleObj>
              </mc:Choice>
              <mc:Fallback>
                <p:oleObj name="Equation" r:id="rId13" imgW="63468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3882" y="3019425"/>
                        <a:ext cx="846138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AutoShape 9" descr="Các bác giỏi toán hình không gian cho em hỏi chút - vozForu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5" descr="hình nón cụt - Toán 9 - Bùi Đức Hạnh - Thư viện Tư liệu giáo dục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0085" y="4946444"/>
            <a:ext cx="1034888" cy="1074278"/>
          </a:xfrm>
          <a:prstGeom prst="rect">
            <a:avLst/>
          </a:prstGeom>
          <a:noFill/>
        </p:spPr>
      </p:pic>
      <p:pic>
        <p:nvPicPr>
          <p:cNvPr id="19" name="Picture 2" descr="Lý thuyết Công nghệ 8: Bài 6. Bản vẽ các khối tròn xoay – TopLoigiai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002" b="27308"/>
          <a:stretch>
            <a:fillRect/>
          </a:stretch>
        </p:blipFill>
        <p:spPr bwMode="auto">
          <a:xfrm>
            <a:off x="3166404" y="2597808"/>
            <a:ext cx="892639" cy="1204758"/>
          </a:xfrm>
          <a:prstGeom prst="rect">
            <a:avLst/>
          </a:prstGeom>
          <a:noFill/>
        </p:spPr>
      </p:pic>
      <p:pic>
        <p:nvPicPr>
          <p:cNvPr id="20" name="Picture 2" descr="Lý thuyết Công nghệ 8: Bài 6. Bản vẽ các khối tròn xoay – TopLoigiai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84" r="31138" b="27981"/>
          <a:stretch>
            <a:fillRect/>
          </a:stretch>
        </p:blipFill>
        <p:spPr bwMode="auto">
          <a:xfrm>
            <a:off x="3166946" y="3757535"/>
            <a:ext cx="892098" cy="1193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99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pPr algn="ctr"/>
            <a:r>
              <a:rPr lang="en-US" sz="2000" smtClean="0"/>
              <a:t>§ HÌNH NÓN – HÌNH NÓN CỤT. </a:t>
            </a:r>
            <a:br>
              <a:rPr lang="en-US" sz="2000" smtClean="0"/>
            </a:br>
            <a:r>
              <a:rPr lang="en-US" sz="2000" smtClean="0"/>
              <a:t>DIỆN TÍCH XUNG QUANH VÀ THỂ TÍCH </a:t>
            </a:r>
            <a:br>
              <a:rPr lang="en-US" sz="2000" smtClean="0"/>
            </a:br>
            <a:r>
              <a:rPr lang="en-US" sz="2000" smtClean="0"/>
              <a:t>CỦA HÌNH NÓN, HÌNH NÓN CỤT</a:t>
            </a:r>
            <a:endParaRPr lang="en-US" sz="2000"/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776521" y="1181173"/>
            <a:ext cx="3853351" cy="2950985"/>
          </a:xfrm>
          <a:prstGeom prst="cloudCallout">
            <a:avLst>
              <a:gd name="adj1" fmla="val -43061"/>
              <a:gd name="adj2" fmla="val 78581"/>
            </a:avLst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20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Nhìn ngang tam giác</a:t>
            </a:r>
          </a:p>
          <a:p>
            <a:pPr>
              <a:lnSpc>
                <a:spcPct val="150000"/>
              </a:lnSpc>
            </a:pPr>
            <a:r>
              <a:rPr lang="en-US" sz="20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Nhìn ngả hình tròn</a:t>
            </a:r>
          </a:p>
          <a:p>
            <a:pPr>
              <a:lnSpc>
                <a:spcPct val="150000"/>
              </a:lnSpc>
            </a:pPr>
            <a:r>
              <a:rPr lang="en-US" sz="20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Nắng chẳng héo hon</a:t>
            </a:r>
          </a:p>
          <a:p>
            <a:pPr>
              <a:lnSpc>
                <a:spcPct val="150000"/>
              </a:lnSpc>
            </a:pPr>
            <a:r>
              <a:rPr lang="en-US" sz="20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Mưa ưa dầu dãi.</a:t>
            </a:r>
          </a:p>
          <a:p>
            <a:pPr>
              <a:lnSpc>
                <a:spcPct val="150000"/>
              </a:lnSpc>
            </a:pPr>
            <a:r>
              <a:rPr lang="en-US" sz="20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_Là cái gì_</a:t>
            </a:r>
            <a:endParaRPr lang="en-US" sz="2000" smtClean="0"/>
          </a:p>
          <a:p>
            <a:pPr marL="457200" marR="0" lvl="0" indent="-45720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1770926" y="3119319"/>
            <a:ext cx="7060557" cy="4768810"/>
          </a:xfrm>
          <a:prstGeom prst="wave">
            <a:avLst>
              <a:gd name="adj1" fmla="val 12500"/>
              <a:gd name="adj2" fmla="val -10000"/>
            </a:avLst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Vốn thời một mẹ một cha, Em thời mưa nắng chẳng tha khi nào, Anh nắng thì chẳng đụng vào, Phòng khi mưa xuống mới nhào ra đi</a:t>
            </a:r>
            <a:endParaRPr lang="en-US" sz="2000" i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Là cái gì?</a:t>
            </a:r>
            <a:endParaRPr lang="vi-VN" sz="2000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0897" y="1192743"/>
            <a:ext cx="4282632" cy="2656046"/>
          </a:xfrm>
          <a:prstGeom prst="round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 phải gàu mà dùng để tát, Không phải quạt cũng để giải nồng, Không phải nong mà dùng để đựng, Không phải mũ cũng để đội đầu</a:t>
            </a:r>
            <a:endParaRPr lang="en-US" sz="2000" i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Là cái gì?</a:t>
            </a:r>
            <a:endParaRPr lang="vi-VN" sz="2000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6" name="Picture 8" descr="Catedral de Maringá - Wikipedia, la enciclopedia lib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688C2"/>
              </a:clrFrom>
              <a:clrTo>
                <a:srgbClr val="4688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98549"/>
            <a:ext cx="3118104" cy="4759452"/>
          </a:xfrm>
          <a:prstGeom prst="rect">
            <a:avLst/>
          </a:prstGeom>
          <a:noFill/>
        </p:spPr>
      </p:pic>
      <p:sp>
        <p:nvSpPr>
          <p:cNvPr id="44240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3206421" y="1672683"/>
            <a:ext cx="5747576" cy="176702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sz="2000" smtClean="0"/>
              <a:t>§ HÌNH NÓN – HÌNH NÓN CỤT. </a:t>
            </a:r>
            <a:br>
              <a:rPr lang="en-US" sz="2000" smtClean="0"/>
            </a:br>
            <a:r>
              <a:rPr lang="en-US" sz="2000" smtClean="0"/>
              <a:t>DIỆN TÍCH XUNG QUANH VÀ THỂ TÍCH </a:t>
            </a:r>
            <a:br>
              <a:rPr lang="en-US" sz="2000" smtClean="0"/>
            </a:br>
            <a:r>
              <a:rPr lang="en-US" sz="2000" smtClean="0"/>
              <a:t>CỦA HÌNH NÓN, HÌNH NÓN CỤT </a:t>
            </a:r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3100619" y="1254857"/>
            <a:ext cx="314406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0" kern="0" dirty="0" err="1" smtClean="0">
                <a:solidFill>
                  <a:srgbClr val="30311D"/>
                </a:solidFill>
                <a:latin typeface="Arial"/>
                <a:ea typeface="+mj-ea"/>
                <a:cs typeface="+mj-cs"/>
              </a:rPr>
              <a:t>Hình</a:t>
            </a:r>
            <a:r>
              <a:rPr lang="en-US" sz="2400" b="0" kern="0" dirty="0" smtClean="0">
                <a:solidFill>
                  <a:srgbClr val="30311D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sz="2400" b="0" kern="0" dirty="0" err="1" smtClean="0">
                <a:solidFill>
                  <a:srgbClr val="30311D"/>
                </a:solidFill>
                <a:latin typeface="Arial"/>
                <a:ea typeface="+mj-ea"/>
                <a:cs typeface="+mj-cs"/>
              </a:rPr>
              <a:t>học</a:t>
            </a:r>
            <a:r>
              <a:rPr lang="en-US" sz="2400" b="0" kern="0" dirty="0" smtClean="0">
                <a:solidFill>
                  <a:srgbClr val="30311D"/>
                </a:solidFill>
                <a:latin typeface="Arial"/>
                <a:ea typeface="+mj-ea"/>
                <a:cs typeface="+mj-cs"/>
              </a:rPr>
              <a:t> 9 </a:t>
            </a:r>
            <a:r>
              <a:rPr lang="en-US" sz="2400" b="0" kern="0" dirty="0" smtClean="0">
                <a:solidFill>
                  <a:srgbClr val="30311D"/>
                </a:solidFill>
                <a:latin typeface="Arial"/>
                <a:ea typeface="+mj-ea"/>
                <a:cs typeface="+mj-cs"/>
              </a:rPr>
              <a:t>-</a:t>
            </a:r>
            <a:endParaRPr lang="en-US" sz="1600" b="0" dirty="0"/>
          </a:p>
        </p:txBody>
      </p:sp>
      <p:sp>
        <p:nvSpPr>
          <p:cNvPr id="278530" name="AutoShape 2" descr="Thương lắm chiếc nón lá Việt Nam! - Báo Quảng Ngãi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532" name="AutoShape 4" descr="Thương lắm chiếc nón lá Việt Nam! - Báo Quảng Ngãi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8534" name="Picture 6" descr="http://baoquangngai.vn/dataimages/201402/original/images928776_NONLAV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847" y="3980734"/>
            <a:ext cx="2407566" cy="180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69010" y="1051941"/>
            <a:ext cx="8065262" cy="502539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Hình nón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pPr algn="ctr"/>
            <a:r>
              <a:rPr lang="en-US" sz="2000" smtClean="0"/>
              <a:t>§ HÌNH NÓN – HÌNH NÓN CỤT. </a:t>
            </a:r>
            <a:br>
              <a:rPr lang="en-US" sz="2000" smtClean="0"/>
            </a:br>
            <a:r>
              <a:rPr lang="en-US" sz="2000" smtClean="0"/>
              <a:t>DIỆN TÍCH XUNG QUANH VÀ THỂ TÍCH </a:t>
            </a:r>
            <a:br>
              <a:rPr lang="en-US" sz="2000" smtClean="0"/>
            </a:br>
            <a:r>
              <a:rPr lang="en-US" sz="2000" smtClean="0"/>
              <a:t>CỦA HÌNH NÓN, HÌNH NÓN CỤT</a:t>
            </a:r>
            <a:endParaRPr lang="en-US" sz="2000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822706" y="3867402"/>
            <a:ext cx="7818374" cy="86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 quay tam giác vuông OAC quanh cạnh góc vuông OA cố định ta nhận được hình nón.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822706" y="4826031"/>
            <a:ext cx="7800086" cy="50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Cạnh OC quét nên đáy của hình nón, là một hình tròn (O, </a:t>
            </a:r>
            <a:r>
              <a:rPr lang="en-US" sz="2000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822706" y="5206365"/>
            <a:ext cx="7873238" cy="80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Cạnh AC quét nên mặt xung quanh của hình nón, mỗi vị trí của AC gọi là một đường sinh </a:t>
            </a:r>
            <a:r>
              <a:rPr lang="en-US" sz="200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(l)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822706" y="6190228"/>
            <a:ext cx="7818374" cy="45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 là đỉnh của hình nón, AO gọi là đường cao của hình nón </a:t>
            </a:r>
            <a:r>
              <a:rPr lang="en-US" sz="200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(h)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hocbaionha.com/pluginfile.php/4438/mod_wiki/attachments/708/2019-02-14_1839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575" y="1603248"/>
            <a:ext cx="5038725" cy="2228850"/>
          </a:xfrm>
          <a:prstGeom prst="rect">
            <a:avLst/>
          </a:prstGeom>
          <a:noFill/>
        </p:spPr>
      </p:pic>
      <p:sp>
        <p:nvSpPr>
          <p:cNvPr id="10" name="Action Button: Help 9">
            <a:hlinkClick r:id="rId3" action="ppaction://hlinkfile" highlightClick="1"/>
          </p:cNvPr>
          <p:cNvSpPr/>
          <p:nvPr/>
        </p:nvSpPr>
        <p:spPr bwMode="auto">
          <a:xfrm>
            <a:off x="8383836" y="6213513"/>
            <a:ext cx="451692" cy="418641"/>
          </a:xfrm>
          <a:prstGeom prst="actionButtonHelp">
            <a:avLst/>
          </a:prstGeom>
          <a:solidFill>
            <a:srgbClr val="FFFFFF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0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9" grpId="0" build="p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 txBox="1">
            <a:spLocks noChangeArrowheads="1"/>
          </p:cNvSpPr>
          <p:nvPr/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§ HÌNH NÓN – HÌNH NÓN CỤT. </a:t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DIỆN TÍCH XUNG QUANH VÀ THỂ TÍCH </a:t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CỦA HÌNH NÓN, HÌNH NÓN CỤT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63" name="Picture 3" descr="E:\NH 20_21\H_NON\kem_o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290" y="1035823"/>
            <a:ext cx="2699836" cy="2699836"/>
          </a:xfrm>
          <a:prstGeom prst="rect">
            <a:avLst/>
          </a:prstGeom>
          <a:noFill/>
        </p:spPr>
      </p:pic>
      <p:pic>
        <p:nvPicPr>
          <p:cNvPr id="40964" name="Picture 4" descr="E:\NH 20_21\H_NON\720px-کلاهک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4053" y="1193181"/>
            <a:ext cx="3330496" cy="2497872"/>
          </a:xfrm>
          <a:prstGeom prst="rect">
            <a:avLst/>
          </a:prstGeom>
          <a:noFill/>
        </p:spPr>
      </p:pic>
      <p:pic>
        <p:nvPicPr>
          <p:cNvPr id="40965" name="Picture 5" descr="E:\NH 20_21\H_NON\den_hinh_n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2997" y="3794821"/>
            <a:ext cx="2884759" cy="2884759"/>
          </a:xfrm>
          <a:prstGeom prst="rect">
            <a:avLst/>
          </a:prstGeom>
          <a:noFill/>
        </p:spPr>
      </p:pic>
      <p:pic>
        <p:nvPicPr>
          <p:cNvPr id="40967" name="Picture 7" descr="Lời ru chiếc nón - Báo Người lao độ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8295" y="3784925"/>
            <a:ext cx="3067127" cy="29383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E:\NH 20_21\H_NON\H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2410" y="1690024"/>
            <a:ext cx="3074987" cy="3641725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 bwMode="auto">
          <a:xfrm>
            <a:off x="3575304" y="2093976"/>
            <a:ext cx="1929384" cy="804672"/>
          </a:xfrm>
          <a:prstGeom prst="roundRect">
            <a:avLst>
              <a:gd name="adj" fmla="val 30303"/>
            </a:avLst>
          </a:prstGeom>
          <a:solidFill>
            <a:schemeClr val="bg2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69010" y="1051941"/>
            <a:ext cx="8065262" cy="502539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2. Diện tích xung quanh của hình nón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pPr algn="ctr"/>
            <a:r>
              <a:rPr lang="en-US" sz="2000" smtClean="0"/>
              <a:t>§ HÌNH NÓN – HÌNH NÓN CỤT. </a:t>
            </a:r>
            <a:br>
              <a:rPr lang="en-US" sz="2000" smtClean="0"/>
            </a:br>
            <a:r>
              <a:rPr lang="en-US" sz="2000" smtClean="0"/>
              <a:t>DIỆN TÍCH XUNG QUANH VÀ THỂ TÍCH </a:t>
            </a:r>
            <a:br>
              <a:rPr lang="en-US" sz="2000" smtClean="0"/>
            </a:br>
            <a:r>
              <a:rPr lang="en-US" sz="2000" smtClean="0"/>
              <a:t>CỦA HÌNH NÓN, HÌNH NÓN CỤT</a:t>
            </a:r>
            <a:endParaRPr lang="en-US" sz="2000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978154" y="1573149"/>
            <a:ext cx="5194046" cy="283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*Công thức tính diện tích xung quanh hình nón:</a:t>
            </a:r>
          </a:p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0" baseline="-25000" smtClean="0">
                <a:latin typeface="Times New Roman" pitchFamily="18" charset="0"/>
                <a:cs typeface="Times New Roman" pitchFamily="18" charset="0"/>
              </a:rPr>
              <a:t>xq 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  <a:sym typeface="Euclid Symbol"/>
              </a:rPr>
              <a:t>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Rl</a:t>
            </a:r>
          </a:p>
          <a:p>
            <a:pPr algn="just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			S</a:t>
            </a:r>
            <a:r>
              <a:rPr lang="en-US" sz="2000" b="0" baseline="-25000" smtClean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  <a:sym typeface="Euclid Symbol"/>
              </a:rPr>
              <a:t>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Rl + 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  <a:sym typeface="Euclid Symbol"/>
              </a:rPr>
              <a:t>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0" baseline="3000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 đó:</a:t>
            </a:r>
          </a:p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Bán kính đáy</a:t>
            </a:r>
          </a:p>
          <a:p>
            <a:pPr algn="just"/>
            <a:endParaRPr lang="en-US" sz="2000" b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l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Độ dài đường sinh.</a:t>
            </a:r>
          </a:p>
          <a:p>
            <a:r>
              <a:rPr lang="en-US" sz="2000" smtClean="0"/>
              <a:t> 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0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0889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575304" y="2093976"/>
            <a:ext cx="1929384" cy="804672"/>
          </a:xfrm>
          <a:prstGeom prst="roundRect">
            <a:avLst>
              <a:gd name="adj" fmla="val 30303"/>
            </a:avLst>
          </a:prstGeom>
          <a:solidFill>
            <a:schemeClr val="bg2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69010" y="1051941"/>
            <a:ext cx="8065262" cy="502539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2. Diện tích xung quanh của hình nón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pPr algn="ctr"/>
            <a:r>
              <a:rPr lang="en-US" sz="2000" smtClean="0"/>
              <a:t>§ HÌNH NÓN – HÌNH NÓN CỤT. </a:t>
            </a:r>
            <a:br>
              <a:rPr lang="en-US" sz="2000" smtClean="0"/>
            </a:br>
            <a:r>
              <a:rPr lang="en-US" sz="2000" smtClean="0"/>
              <a:t>DIỆN TÍCH XUNG QUANH VÀ THỂ TÍCH </a:t>
            </a:r>
            <a:br>
              <a:rPr lang="en-US" sz="2000" smtClean="0"/>
            </a:br>
            <a:r>
              <a:rPr lang="en-US" sz="2000" smtClean="0"/>
              <a:t>CỦA HÌNH NÓN, HÌNH NÓN CỤT</a:t>
            </a:r>
            <a:endParaRPr lang="en-US" sz="2000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978154" y="1573149"/>
            <a:ext cx="5194046" cy="160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*Công thức tính diện tích xung quanh hình nón:</a:t>
            </a:r>
          </a:p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0" baseline="-25000" smtClean="0">
                <a:latin typeface="Times New Roman" pitchFamily="18" charset="0"/>
                <a:cs typeface="Times New Roman" pitchFamily="18" charset="0"/>
              </a:rPr>
              <a:t>xq 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  <a:sym typeface="Euclid Symbol"/>
              </a:rPr>
              <a:t>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Rl</a:t>
            </a:r>
          </a:p>
          <a:p>
            <a:pPr algn="just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			S</a:t>
            </a:r>
            <a:r>
              <a:rPr lang="en-US" sz="2000" b="0" baseline="-25000" smtClean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  <a:sym typeface="Euclid Symbol"/>
              </a:rPr>
              <a:t>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Rl + 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  <a:sym typeface="Euclid Symbol"/>
              </a:rPr>
              <a:t>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0" baseline="3000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/>
              <a:t> 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Khối lượng hình nón được tính như nào? Công thức tính dễ hiểu nhấ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2855" y="1471961"/>
            <a:ext cx="2351281" cy="26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14040" y="3924766"/>
            <a:ext cx="79954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200000"/>
              </a:lnSpc>
              <a:tabLst>
                <a:tab pos="4591050" algn="l"/>
                <a:tab pos="6972300" algn="r"/>
              </a:tabLst>
            </a:pPr>
            <a:r>
              <a:rPr lang="de-DE" sz="2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Ví dụ 1</a:t>
            </a:r>
            <a:r>
              <a:rPr lang="de-DE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Điền nội dung thích hợp vào chỗ trống trong bài toán sau và giải bài toán đó: </a:t>
            </a:r>
            <a:endParaRPr lang="en-US" sz="2000" b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  <a:tab pos="6972300" algn="r"/>
              </a:tabLst>
            </a:pPr>
            <a:r>
              <a:rPr lang="de-DE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 diện tích xung quanh hình nón (hình vẽ), biết ......................................... và .............................................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69010" y="1051941"/>
            <a:ext cx="8065262" cy="502539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3. Thể tích hình nón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pPr algn="ctr"/>
            <a:r>
              <a:rPr lang="en-US" sz="2000" smtClean="0"/>
              <a:t>§ HÌNH NÓN – HÌNH NÓN CỤT. </a:t>
            </a:r>
            <a:br>
              <a:rPr lang="en-US" sz="2000" smtClean="0"/>
            </a:br>
            <a:r>
              <a:rPr lang="en-US" sz="2000" smtClean="0"/>
              <a:t>DIỆN TÍCH XUNG QUANH VÀ THỂ TÍCH </a:t>
            </a:r>
            <a:br>
              <a:rPr lang="en-US" sz="2000" smtClean="0"/>
            </a:br>
            <a:r>
              <a:rPr lang="en-US" sz="2000" smtClean="0"/>
              <a:t>CỦA HÌNH NÓN, HÌNH NÓN CỤT</a:t>
            </a:r>
            <a:endParaRPr lang="en-US" sz="2000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978154" y="1573149"/>
            <a:ext cx="4539068" cy="235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*Công thức tính thể tích hình nón:</a:t>
            </a:r>
          </a:p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000" b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 đó:</a:t>
            </a:r>
          </a:p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Bán kính đáy</a:t>
            </a:r>
          </a:p>
          <a:p>
            <a:pPr algn="just"/>
            <a:endParaRPr lang="en-US" sz="2000" b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Chiều cao hình nón.</a:t>
            </a:r>
          </a:p>
          <a:p>
            <a:r>
              <a:rPr lang="en-US" sz="2000" smtClean="0"/>
              <a:t> 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93262" y="2034286"/>
          <a:ext cx="996442" cy="523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749160" imgH="393480" progId="Equation.DSMT4">
                  <p:embed/>
                </p:oleObj>
              </mc:Choice>
              <mc:Fallback>
                <p:oleObj name="Equation" r:id="rId3" imgW="74916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262" y="2034286"/>
                        <a:ext cx="996442" cy="523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 descr="E:\NH 20_21\H_NON\H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580" y="1157761"/>
            <a:ext cx="3074987" cy="3641725"/>
          </a:xfrm>
          <a:prstGeom prst="rect">
            <a:avLst/>
          </a:prstGeom>
          <a:noFill/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6033750" y="4189874"/>
            <a:ext cx="2366929" cy="55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*Công thức bổ túc:</a:t>
            </a:r>
          </a:p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000" b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/>
              <a:t> 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633659" y="4730910"/>
          <a:ext cx="10826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812520" imgH="812520" progId="Equation.DSMT4">
                  <p:embed/>
                </p:oleObj>
              </mc:Choice>
              <mc:Fallback>
                <p:oleObj name="Equation" r:id="rId6" imgW="81252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3659" y="4730910"/>
                        <a:ext cx="1082675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81309" y="3922545"/>
            <a:ext cx="4839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200000"/>
              </a:lnSpc>
              <a:tabLst>
                <a:tab pos="4591050" algn="l"/>
                <a:tab pos="6972300" algn="r"/>
              </a:tabLst>
            </a:pPr>
            <a:r>
              <a:rPr lang="de-DE" sz="2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Ví dụ 2</a:t>
            </a:r>
            <a:r>
              <a:rPr lang="de-DE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 thể tích hình nón cho ở ví dụ 1.</a:t>
            </a:r>
            <a:endParaRPr lang="de-DE" sz="2000" b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0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9" grpId="0" build="p"/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69010" y="1051941"/>
            <a:ext cx="8065262" cy="502539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4. Hình nón cụt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899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pPr algn="ctr"/>
            <a:r>
              <a:rPr lang="en-US" sz="2000" smtClean="0"/>
              <a:t>§ HÌNH NÓN – HÌNH NÓN CỤT. </a:t>
            </a:r>
            <a:br>
              <a:rPr lang="en-US" sz="2000" smtClean="0"/>
            </a:br>
            <a:r>
              <a:rPr lang="en-US" sz="2000" smtClean="0"/>
              <a:t>DIỆN TÍCH XUNG QUANH VÀ THỂ TÍCH </a:t>
            </a:r>
            <a:br>
              <a:rPr lang="en-US" sz="2000" smtClean="0"/>
            </a:br>
            <a:r>
              <a:rPr lang="en-US" sz="2000" smtClean="0"/>
              <a:t>CỦA HÌNH NÓN, HÌNH NÓN CỤT</a:t>
            </a:r>
            <a:endParaRPr lang="en-US" sz="2000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996442" y="1482117"/>
            <a:ext cx="8019542" cy="137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Char char="•"/>
            </a:pPr>
            <a:r>
              <a:rPr lang="en-US" sz="20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Khái niệm:</a:t>
            </a:r>
          </a:p>
          <a:p>
            <a:pPr algn="just"/>
            <a:r>
              <a:rPr lang="en-US" sz="2000" b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Cắt hình nón bởi một mặt phẳng song song với đáy, phần hình nón nằm giữa mặt phẳng nói trên và mặt đáy gọi là một hình nón cụt.</a:t>
            </a:r>
            <a:endParaRPr lang="en-US" sz="2000" b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/>
              <a:t> 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" pitchFamily="2" charset="2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08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6" descr="https://hocbaionha.com/pluginfile.php/4438/mod_wiki/attachments/708/images.jpg"/>
          <p:cNvPicPr>
            <a:picLocks noChangeAspect="1" noChangeArrowheads="1"/>
          </p:cNvPicPr>
          <p:nvPr/>
        </p:nvPicPr>
        <p:blipFill>
          <a:blip r:embed="rId2" cstate="print"/>
          <a:srcRect l="54072"/>
          <a:stretch>
            <a:fillRect/>
          </a:stretch>
        </p:blipFill>
        <p:spPr bwMode="auto">
          <a:xfrm>
            <a:off x="2877231" y="2907004"/>
            <a:ext cx="1571928" cy="2361703"/>
          </a:xfrm>
          <a:prstGeom prst="rect">
            <a:avLst/>
          </a:prstGeom>
          <a:noFill/>
        </p:spPr>
      </p:pic>
      <p:pic>
        <p:nvPicPr>
          <p:cNvPr id="13" name="Picture 6" descr="https://hocbaionha.com/pluginfile.php/4438/mod_wiki/attachments/708/images.jpg"/>
          <p:cNvPicPr>
            <a:picLocks noChangeAspect="1" noChangeArrowheads="1"/>
          </p:cNvPicPr>
          <p:nvPr/>
        </p:nvPicPr>
        <p:blipFill>
          <a:blip r:embed="rId2" cstate="print"/>
          <a:srcRect r="41941"/>
          <a:stretch>
            <a:fillRect/>
          </a:stretch>
        </p:blipFill>
        <p:spPr bwMode="auto">
          <a:xfrm>
            <a:off x="1110927" y="2907004"/>
            <a:ext cx="1987124" cy="2361703"/>
          </a:xfrm>
          <a:prstGeom prst="rect">
            <a:avLst/>
          </a:prstGeom>
          <a:noFill/>
        </p:spPr>
      </p:pic>
      <p:pic>
        <p:nvPicPr>
          <p:cNvPr id="14" name="Picture 6" descr="https://hocbaionha.com/pluginfile.php/4438/mod_wiki/attachments/708/images.jpg"/>
          <p:cNvPicPr>
            <a:picLocks noChangeAspect="1" noChangeArrowheads="1"/>
          </p:cNvPicPr>
          <p:nvPr/>
        </p:nvPicPr>
        <p:blipFill>
          <a:blip r:embed="rId2" cstate="print"/>
          <a:srcRect l="54072" t="48542"/>
          <a:stretch>
            <a:fillRect/>
          </a:stretch>
        </p:blipFill>
        <p:spPr bwMode="auto">
          <a:xfrm>
            <a:off x="4351154" y="4053417"/>
            <a:ext cx="1571928" cy="1215290"/>
          </a:xfrm>
          <a:prstGeom prst="rect">
            <a:avLst/>
          </a:prstGeom>
          <a:noFill/>
        </p:spPr>
      </p:pic>
      <p:pic>
        <p:nvPicPr>
          <p:cNvPr id="2056" name="Picture 8" descr="https://hocbaionha.com/pluginfile.php/4438/mod_wiki/attachments/708/00%20%283%29.png?time=15501950626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9033" y="3316408"/>
            <a:ext cx="2882427" cy="2122226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 bwMode="auto">
          <a:xfrm>
            <a:off x="6032316" y="2743200"/>
            <a:ext cx="0" cy="3466531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0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9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99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pPr algn="ctr"/>
            <a:r>
              <a:rPr lang="en-US" sz="2000" smtClean="0"/>
              <a:t>§ HÌNH NÓN – HÌNH NÓN CỤT. </a:t>
            </a:r>
            <a:br>
              <a:rPr lang="en-US" sz="2000" smtClean="0"/>
            </a:br>
            <a:r>
              <a:rPr lang="en-US" sz="2000" smtClean="0"/>
              <a:t>DIỆN TÍCH XUNG QUANH VÀ THỂ TÍCH </a:t>
            </a:r>
            <a:br>
              <a:rPr lang="en-US" sz="2000" smtClean="0"/>
            </a:br>
            <a:r>
              <a:rPr lang="en-US" sz="2000" smtClean="0"/>
              <a:t>CỦA HÌNH NÓN, HÌNH NÓN CỤT</a:t>
            </a:r>
            <a:endParaRPr lang="en-US" sz="2000"/>
          </a:p>
        </p:txBody>
      </p:sp>
      <p:pic>
        <p:nvPicPr>
          <p:cNvPr id="41986" name="Picture 2" descr="E:\NH 20_21\H_NON\46-A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1199" y="4125950"/>
            <a:ext cx="4290720" cy="2732050"/>
          </a:xfrm>
          <a:prstGeom prst="rect">
            <a:avLst/>
          </a:prstGeom>
          <a:noFill/>
        </p:spPr>
      </p:pic>
      <p:pic>
        <p:nvPicPr>
          <p:cNvPr id="41988" name="Picture 4" descr="Công thức tính diện tích xung quanh hình nón cụt, diện tích toàn phần hình  nón cụt, thể tích hình nón cụ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426" y="1513856"/>
            <a:ext cx="2833191" cy="2344466"/>
          </a:xfrm>
          <a:prstGeom prst="rect">
            <a:avLst/>
          </a:prstGeom>
          <a:noFill/>
        </p:spPr>
      </p:pic>
      <p:sp>
        <p:nvSpPr>
          <p:cNvPr id="41990" name="AutoShape 6" descr="Mũi đá mài hình nón cụt A35 Φ25mm dài 10mm cốt 6 ly | Công Cụ Tốt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2" name="Picture 8" descr="Mũi đá mài hình nón cụt A35 Φ25mm dài 10mm cốt 6 ly | Công Cụ Tốt | Tiki"/>
          <p:cNvPicPr>
            <a:picLocks noChangeAspect="1" noChangeArrowheads="1"/>
          </p:cNvPicPr>
          <p:nvPr/>
        </p:nvPicPr>
        <p:blipFill>
          <a:blip r:embed="rId4" cstate="print"/>
          <a:srcRect t="24041" b="7172"/>
          <a:stretch>
            <a:fillRect/>
          </a:stretch>
        </p:blipFill>
        <p:spPr bwMode="auto">
          <a:xfrm>
            <a:off x="1337604" y="1505415"/>
            <a:ext cx="3420560" cy="23529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437TGp_bizpeople_light_ani</Template>
  <TotalTime>1031</TotalTime>
  <Words>642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Euclid Symbol</vt:lpstr>
      <vt:lpstr>HP001 4 hàng</vt:lpstr>
      <vt:lpstr>Symbol</vt:lpstr>
      <vt:lpstr>Times New Roman</vt:lpstr>
      <vt:lpstr>Wingdings</vt:lpstr>
      <vt:lpstr>437TGp_bizpeople_light_ani</vt:lpstr>
      <vt:lpstr>Equation</vt:lpstr>
      <vt:lpstr>PowerPoint Presentation</vt:lpstr>
      <vt:lpstr>§ HÌNH NÓN – HÌNH NÓN CỤT.  DIỆN TÍCH XUNG QUANH VÀ THỂ TÍCH  CỦA HÌNH NÓN, HÌNH NÓN CỤT </vt:lpstr>
      <vt:lpstr>§ HÌNH NÓN – HÌNH NÓN CỤT.  DIỆN TÍCH XUNG QUANH VÀ THỂ TÍCH  CỦA HÌNH NÓN, HÌNH NÓN CỤT</vt:lpstr>
      <vt:lpstr>PowerPoint Presentation</vt:lpstr>
      <vt:lpstr>§ HÌNH NÓN – HÌNH NÓN CỤT.  DIỆN TÍCH XUNG QUANH VÀ THỂ TÍCH  CỦA HÌNH NÓN, HÌNH NÓN CỤT</vt:lpstr>
      <vt:lpstr>§ HÌNH NÓN – HÌNH NÓN CỤT.  DIỆN TÍCH XUNG QUANH VÀ THỂ TÍCH  CỦA HÌNH NÓN, HÌNH NÓN CỤT</vt:lpstr>
      <vt:lpstr>§ HÌNH NÓN – HÌNH NÓN CỤT.  DIỆN TÍCH XUNG QUANH VÀ THỂ TÍCH  CỦA HÌNH NÓN, HÌNH NÓN CỤT</vt:lpstr>
      <vt:lpstr>§ HÌNH NÓN – HÌNH NÓN CỤT.  DIỆN TÍCH XUNG QUANH VÀ THỂ TÍCH  CỦA HÌNH NÓN, HÌNH NÓN CỤT</vt:lpstr>
      <vt:lpstr>§ HÌNH NÓN – HÌNH NÓN CỤT.  DIỆN TÍCH XUNG QUANH VÀ THỂ TÍCH  CỦA HÌNH NÓN, HÌNH NÓN CỤT</vt:lpstr>
      <vt:lpstr>§ HÌNH NÓN – HÌNH NÓN CỤT.  DIỆN TÍCH XUNG QUANH VÀ THỂ TÍCH  CỦA HÌNH NÓN, HÌNH NÓN CỤT</vt:lpstr>
      <vt:lpstr>§ HÌNH NÓN – HÌNH NÓN CỤT.  DIỆN TÍCH XUNG QUANH VÀ THỂ TÍCH  CỦA HÌNH NÓN, HÌNH NÓN CỤT</vt:lpstr>
      <vt:lpstr>§ HÌNH NÓN – HÌNH NÓN CỤT.  DIỆN TÍCH XUNG QUANH VÀ THỂ TÍCH  CỦA HÌNH NÓN, HÌNH NÓN CỤT</vt:lpstr>
      <vt:lpstr>§ HÌNH NÓN – HÌNH NÓN CỤT.  DIỆN TÍCH XUNG QUANH VÀ THỂ TÍCH  CỦA HÌNH NÓN, HÌNH NÓN CỤT</vt:lpstr>
      <vt:lpstr>§ HÌNH NÓN – HÌNH NÓN CỤT.  DIỆN TÍCH XUNG QUANH VÀ THỂ TÍCH  CỦA HÌNH NÓN, HÌNH NÓN CỤT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PC</dc:creator>
  <cp:lastModifiedBy>Admin</cp:lastModifiedBy>
  <cp:revision>109</cp:revision>
  <dcterms:created xsi:type="dcterms:W3CDTF">2021-04-12T06:52:28Z</dcterms:created>
  <dcterms:modified xsi:type="dcterms:W3CDTF">2021-04-21T23:32:12Z</dcterms:modified>
</cp:coreProperties>
</file>