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79" r:id="rId2"/>
    <p:sldId id="383" r:id="rId3"/>
    <p:sldId id="435" r:id="rId4"/>
    <p:sldId id="463" r:id="rId5"/>
    <p:sldId id="457" r:id="rId6"/>
    <p:sldId id="436" r:id="rId7"/>
    <p:sldId id="437" r:id="rId8"/>
    <p:sldId id="464" r:id="rId9"/>
    <p:sldId id="466" r:id="rId10"/>
    <p:sldId id="467" r:id="rId11"/>
    <p:sldId id="440" r:id="rId12"/>
    <p:sldId id="441" r:id="rId13"/>
    <p:sldId id="468" r:id="rId14"/>
    <p:sldId id="460" r:id="rId15"/>
    <p:sldId id="462" r:id="rId16"/>
    <p:sldId id="44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52D"/>
    <a:srgbClr val="15C8DB"/>
    <a:srgbClr val="FF3399"/>
    <a:srgbClr val="CCFF99"/>
    <a:srgbClr val="0000FF"/>
    <a:srgbClr val="13D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89" autoAdjust="0"/>
    <p:restoredTop sz="94374" autoAdjust="0"/>
  </p:normalViewPr>
  <p:slideViewPr>
    <p:cSldViewPr snapToGrid="0">
      <p:cViewPr varScale="1">
        <p:scale>
          <a:sx n="66" d="100"/>
          <a:sy n="66" d="100"/>
        </p:scale>
        <p:origin x="66" y="864"/>
      </p:cViewPr>
      <p:guideLst/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21.wmf"/><Relationship Id="rId3" Type="http://schemas.openxmlformats.org/officeDocument/2006/relationships/image" Target="../media/image15.wmf"/><Relationship Id="rId7" Type="http://schemas.openxmlformats.org/officeDocument/2006/relationships/image" Target="../media/image11.wmf"/><Relationship Id="rId12" Type="http://schemas.openxmlformats.org/officeDocument/2006/relationships/image" Target="../media/image2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0.wmf"/><Relationship Id="rId11" Type="http://schemas.openxmlformats.org/officeDocument/2006/relationships/image" Target="../media/image19.wmf"/><Relationship Id="rId5" Type="http://schemas.openxmlformats.org/officeDocument/2006/relationships/image" Target="../media/image9.wmf"/><Relationship Id="rId10" Type="http://schemas.openxmlformats.org/officeDocument/2006/relationships/image" Target="../media/image18.wmf"/><Relationship Id="rId4" Type="http://schemas.openxmlformats.org/officeDocument/2006/relationships/image" Target="../media/image16.wmf"/><Relationship Id="rId9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26.wmf"/><Relationship Id="rId7" Type="http://schemas.openxmlformats.org/officeDocument/2006/relationships/image" Target="../media/image11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BA266-68EE-4E7E-B07C-8D4EB75A234A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62DBB-EABA-498F-968F-C7B48BD9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26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/>
          <a:lstStyle/>
          <a:p>
            <a:endParaRPr lang="en-US" altLang="en-US"/>
          </a:p>
        </p:txBody>
      </p:sp>
      <p:sp>
        <p:nvSpPr>
          <p:cNvPr id="67588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fld id="{BB3896C0-4EF4-487B-8FD4-6EDAE0EB3AAF}" type="slidenum">
              <a:rPr lang="en-US" altLang="en-US" sz="1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altLang="en-US" sz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71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62DBB-EABA-498F-968F-C7B48BD97E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62DBB-EABA-498F-968F-C7B48BD97E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96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62DBB-EABA-498F-968F-C7B48BD97E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95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62DBB-EABA-498F-968F-C7B48BD97E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99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/>
          <a:lstStyle/>
          <a:p>
            <a:endParaRPr lang="en-US" altLang="en-US"/>
          </a:p>
        </p:txBody>
      </p:sp>
      <p:sp>
        <p:nvSpPr>
          <p:cNvPr id="67588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fld id="{BB3896C0-4EF4-487B-8FD4-6EDAE0EB3AAF}" type="slidenum">
              <a:rPr lang="en-US" altLang="en-US" sz="1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n-US" altLang="en-US" sz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47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3A1AB-4DAA-4C11-A1E1-582835CDF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81DED-5F61-4243-A808-DF8C00D0B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84F33-5135-4C2D-880B-53C47ABF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119E8-C6D0-463B-A675-5A6FF31E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428F9-7480-46EE-9D4F-331F82A5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7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25AB-89D2-4AD4-85C0-30CE3BFAE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14CA2B-5144-484F-A94C-55040E36A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CDDD7-542E-4615-8C56-ECAAF827F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D5752-A556-48E2-A442-96913016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0D0FA-C7B6-493B-AEB2-D19B1B043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5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B8D696-9697-4FE5-A5EF-0B2FCA83A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E2CE7-3983-427B-BBE3-D03E77CEA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2D190-000B-4FEA-A98F-DC82B865B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80F8F-D459-4820-8B25-46499ACA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6C43C-94F6-48C7-98DA-F9974521F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09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A6EEB-D602-4664-8073-EFB97CCC5EA9}" type="datetimeFigureOut">
              <a:rPr lang="en-US"/>
              <a:pPr>
                <a:defRPr/>
              </a:pPr>
              <a:t>21/9/2022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5D63C-EA79-48F4-966D-B86C934D1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07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5AB3F-2EE5-4C34-9E4F-71F30466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3ADEF-DB4A-4350-BD90-2634978C4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6AEC8-AA38-40DE-919F-A5CF9FB55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C65B9-5698-4281-9294-9B7884EE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89911-2FC0-4278-BA5C-F9B78E09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948-E3DC-4B9C-B419-D71D8EA9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12CDC-5FD1-4E11-B600-476F4FDDD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FAB4A-D436-439B-9288-0EBAE6E3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20898-6579-484B-85B7-F9280CA8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0B18-CDDA-4A25-A0F9-2D8C717C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5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3F5C-6249-4CC7-8509-D3A7EBCA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F107D-ABE7-40D0-9CE3-6979185B4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A6CD2-A7F2-4026-9372-E0C06BB44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70009-8490-491C-85B5-556EFCC1C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A56A0-99B2-4E4F-8D43-DBCC5DA9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9A071-A419-4EB9-9EDA-114A10C0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7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F0DE5-D3AD-4826-A48E-09341D98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0E88B-1E13-468F-B195-F6FDED508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CC17D-20E8-45A7-939A-8AC105A6D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D2F51-82D3-42DD-8B9E-CA75DA80F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2B3D-068A-44D2-BC8A-22A4C4497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D76086-46A1-44D7-90C1-A7063554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88C6F0-8182-43DD-A1CF-828152A3C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B5CADE-EDB1-4184-9B12-7B9464B1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9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D4314-55F5-4E99-A80E-02A7CE405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9853D-511C-47C6-905E-C113E2C9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80E49-7943-451F-A294-45236BE0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9249B-9F25-4624-84E8-779E12F5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4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37431-EA49-41CF-B7DA-30AD1243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442D17-9F11-4E09-A8B9-ACA89AEB6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AA543-69E6-42D5-B5C4-C9FD8A41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9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BE6AA-D0ED-45A0-A839-CA4FA9BCE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BE360-05F6-4B2E-BC43-F70BEE8E9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C06A4-2A04-4D8A-8E13-CE72BF6C2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068D-8684-4634-8C4C-9245FBB9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EAF2C-1FA9-46A6-ADEC-793EB1D2F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36BD9-B520-4DFC-A029-20ECA8D97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4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55D1-9150-4AEA-9936-4261D933F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F0714-AA24-444A-9E4D-F63CADBA0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7B909-A4FD-4D92-9BA2-4F58C6D89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57165-E90E-4DF2-9048-F1662099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60B9E-235B-432E-A9A9-CF576D24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AFE69-605F-49C3-B33B-4BAD90EB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6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FD2BA4-298B-4DA6-9B4D-74648276E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87B69-FD21-4E9E-8807-9E90AF41D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6F779-DB8A-456D-95E0-5ED79E8DA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5511-7730-4F11-8B4E-6D5C85A504FE}" type="datetimeFigureOut">
              <a:rPr lang="en-US" smtClean="0"/>
              <a:t>21/9/2022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D64A8-8586-49E2-BF80-FF83AC240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B6302-0894-44D1-9310-344E816ED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4FE6F-0353-4C49-AA16-EA8B6849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4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44.png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60.png"/><Relationship Id="rId5" Type="http://schemas.openxmlformats.org/officeDocument/2006/relationships/image" Target="../media/image46.png"/><Relationship Id="rId4" Type="http://schemas.openxmlformats.org/officeDocument/2006/relationships/image" Target="../media/image4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49.bin"/><Relationship Id="rId25" Type="http://schemas.openxmlformats.org/officeDocument/2006/relationships/oleObject" Target="../embeddings/oleObject5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6.bin"/><Relationship Id="rId24" Type="http://schemas.openxmlformats.org/officeDocument/2006/relationships/image" Target="../media/image52.wmf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23" Type="http://schemas.openxmlformats.org/officeDocument/2006/relationships/oleObject" Target="../embeddings/oleObject52.bin"/><Relationship Id="rId28" Type="http://schemas.openxmlformats.org/officeDocument/2006/relationships/image" Target="../media/image54.wmf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5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60.bin"/><Relationship Id="rId26" Type="http://schemas.openxmlformats.org/officeDocument/2006/relationships/image" Target="../media/image67.png"/><Relationship Id="rId3" Type="http://schemas.openxmlformats.org/officeDocument/2006/relationships/tags" Target="../tags/tag4.xml"/><Relationship Id="rId21" Type="http://schemas.openxmlformats.org/officeDocument/2006/relationships/oleObject" Target="../embeddings/oleObject61.bin"/><Relationship Id="rId7" Type="http://schemas.openxmlformats.org/officeDocument/2006/relationships/image" Target="../media/image64.e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59.wmf"/><Relationship Id="rId25" Type="http://schemas.openxmlformats.org/officeDocument/2006/relationships/image" Target="../media/image62.wmf"/><Relationship Id="rId2" Type="http://schemas.openxmlformats.org/officeDocument/2006/relationships/tags" Target="../tags/tag3.xml"/><Relationship Id="rId16" Type="http://schemas.openxmlformats.org/officeDocument/2006/relationships/oleObject" Target="../embeddings/oleObject59.bin"/><Relationship Id="rId20" Type="http://schemas.openxmlformats.org/officeDocument/2006/relationships/image" Target="../media/image65.png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11" Type="http://schemas.openxmlformats.org/officeDocument/2006/relationships/image" Target="../media/image56.wmf"/><Relationship Id="rId24" Type="http://schemas.openxmlformats.org/officeDocument/2006/relationships/oleObject" Target="../embeddings/oleObject62.bin"/><Relationship Id="rId5" Type="http://schemas.openxmlformats.org/officeDocument/2006/relationships/image" Target="../media/image63.jpeg"/><Relationship Id="rId15" Type="http://schemas.openxmlformats.org/officeDocument/2006/relationships/image" Target="../media/image58.wmf"/><Relationship Id="rId23" Type="http://schemas.openxmlformats.org/officeDocument/2006/relationships/image" Target="../media/image66.png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60.wmf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58.bin"/><Relationship Id="rId22" Type="http://schemas.openxmlformats.org/officeDocument/2006/relationships/image" Target="../media/image61.wmf"/><Relationship Id="rId27" Type="http://schemas.openxmlformats.org/officeDocument/2006/relationships/image" Target="../media/image6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e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6.png"/><Relationship Id="rId18" Type="http://schemas.openxmlformats.org/officeDocument/2006/relationships/oleObject" Target="../embeddings/oleObject17.bin"/><Relationship Id="rId26" Type="http://schemas.openxmlformats.org/officeDocument/2006/relationships/oleObject" Target="../embeddings/oleObject21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2.wmf"/><Relationship Id="rId7" Type="http://schemas.openxmlformats.org/officeDocument/2006/relationships/image" Target="../media/image14.wmf"/><Relationship Id="rId12" Type="http://schemas.openxmlformats.org/officeDocument/2006/relationships/image" Target="../media/image22.emf"/><Relationship Id="rId17" Type="http://schemas.openxmlformats.org/officeDocument/2006/relationships/image" Target="../media/image10.wmf"/><Relationship Id="rId25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0.bin"/><Relationship Id="rId32" Type="http://schemas.openxmlformats.org/officeDocument/2006/relationships/image" Target="../media/image23.jpeg"/><Relationship Id="rId5" Type="http://schemas.openxmlformats.org/officeDocument/2006/relationships/image" Target="../media/image13.wmf"/><Relationship Id="rId15" Type="http://schemas.openxmlformats.org/officeDocument/2006/relationships/image" Target="../media/image9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22.bin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1.wmf"/><Relationship Id="rId31" Type="http://schemas.openxmlformats.org/officeDocument/2006/relationships/image" Target="../media/image21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31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0.bin"/><Relationship Id="rId20" Type="http://schemas.openxmlformats.org/officeDocument/2006/relationships/image" Target="../media/image28.e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5.wmf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jpeg"/><Relationship Id="rId11" Type="http://schemas.openxmlformats.org/officeDocument/2006/relationships/oleObject" Target="../embeddings/oleObject35.bin"/><Relationship Id="rId5" Type="http://schemas.openxmlformats.org/officeDocument/2006/relationships/image" Target="../media/image29.wmf"/><Relationship Id="rId15" Type="http://schemas.openxmlformats.org/officeDocument/2006/relationships/oleObject" Target="../embeddings/oleObject37.bin"/><Relationship Id="rId23" Type="http://schemas.openxmlformats.org/officeDocument/2006/relationships/image" Target="../media/image38.emf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Box 189">
            <a:extLst>
              <a:ext uri="{FF2B5EF4-FFF2-40B4-BE49-F238E27FC236}">
                <a16:creationId xmlns:a16="http://schemas.microsoft.com/office/drawing/2014/main" id="{53B58961-A360-4450-873A-2BDD4EB5F618}"/>
              </a:ext>
            </a:extLst>
          </p:cNvPr>
          <p:cNvSpPr txBox="1"/>
          <p:nvPr/>
        </p:nvSpPr>
        <p:spPr>
          <a:xfrm>
            <a:off x="1169808" y="148716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 9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88100653-EB07-4B4A-BE24-275D1AB29F15}"/>
              </a:ext>
            </a:extLst>
          </p:cNvPr>
          <p:cNvSpPr txBox="1"/>
          <p:nvPr/>
        </p:nvSpPr>
        <p:spPr>
          <a:xfrm>
            <a:off x="1008996" y="2395712"/>
            <a:ext cx="101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 LƯỢNG GIÁC CỦA GÓC NHỌN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C12873D0-C0B3-4BD1-9E97-93F65A0FF0B7}"/>
              </a:ext>
            </a:extLst>
          </p:cNvPr>
          <p:cNvSpPr txBox="1"/>
          <p:nvPr/>
        </p:nvSpPr>
        <p:spPr>
          <a:xfrm>
            <a:off x="1261248" y="3443374"/>
            <a:ext cx="9144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THCS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Khê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19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D47CEDF-D2AB-4134-9D50-F7ECBD7041FD}"/>
              </a:ext>
            </a:extLst>
          </p:cNvPr>
          <p:cNvSpPr txBox="1"/>
          <p:nvPr/>
        </p:nvSpPr>
        <p:spPr>
          <a:xfrm>
            <a:off x="742950" y="858520"/>
            <a:ext cx="6596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2. </a:t>
            </a:r>
            <a:r>
              <a:rPr lang="vi-VN" sz="2400" b="1" dirty="0" err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lượng</a:t>
            </a:r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giác</a:t>
            </a:r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hai </a:t>
            </a:r>
            <a:r>
              <a:rPr lang="vi-VN" sz="2400" b="1" dirty="0" err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góc</a:t>
            </a:r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err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phụ</a:t>
            </a:r>
            <a:r>
              <a:rPr lang="vi-VN" sz="2400" b="1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nhau</a:t>
            </a:r>
            <a:endParaRPr lang="vi-VN" sz="2400" b="1" dirty="0">
              <a:solidFill>
                <a:srgbClr val="FFFF00"/>
              </a:solidFill>
              <a:latin typeface="+mj-lt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rc 17"/>
          <p:cNvSpPr/>
          <p:nvPr/>
        </p:nvSpPr>
        <p:spPr>
          <a:xfrm rot="6900000" flipH="1">
            <a:off x="7489543" y="2221181"/>
            <a:ext cx="914400" cy="914400"/>
          </a:xfrm>
          <a:prstGeom prst="arc">
            <a:avLst>
              <a:gd name="adj1" fmla="val 17472949"/>
              <a:gd name="adj2" fmla="val 19815307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7545439" y="818780"/>
            <a:ext cx="3710825" cy="2488725"/>
            <a:chOff x="7821327" y="818780"/>
            <a:chExt cx="3710825" cy="248872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21327" y="873571"/>
              <a:ext cx="3710825" cy="243393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8677601" y="2227644"/>
              <a:ext cx="59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>
                  <a:solidFill>
                    <a:schemeClr val="bg1"/>
                  </a:solidFill>
                </a:rPr>
                <a:t>α</a:t>
              </a:r>
              <a:endParaRPr lang="vi-VN" sz="2800">
                <a:solidFill>
                  <a:schemeClr val="bg1"/>
                </a:solidFill>
              </a:endParaRPr>
            </a:p>
          </p:txBody>
        </p:sp>
        <p:sp>
          <p:nvSpPr>
            <p:cNvPr id="15" name="Arc 14"/>
            <p:cNvSpPr/>
            <p:nvPr/>
          </p:nvSpPr>
          <p:spPr>
            <a:xfrm rot="10920000">
              <a:off x="10142883" y="818780"/>
              <a:ext cx="914400" cy="914400"/>
            </a:xfrm>
            <a:prstGeom prst="arc">
              <a:avLst>
                <a:gd name="adj1" fmla="val 16200000"/>
                <a:gd name="adj2" fmla="val 19815307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H="1">
              <a:off x="10297943" y="1597921"/>
              <a:ext cx="85725" cy="1174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9996902" y="1453786"/>
              <a:ext cx="3094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>
                  <a:solidFill>
                    <a:schemeClr val="bg1"/>
                  </a:solidFill>
                </a:rPr>
                <a:t>β</a:t>
              </a:r>
              <a:endParaRPr lang="vi-VN" sz="2800">
                <a:solidFill>
                  <a:schemeClr val="bg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653423" y="1748858"/>
              <a:ext cx="680610" cy="401513"/>
            </a:xfrm>
            <a:prstGeom prst="rect">
              <a:avLst/>
            </a:prstGeom>
            <a:solidFill>
              <a:srgbClr val="054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903926" y="2805615"/>
              <a:ext cx="791108" cy="401513"/>
            </a:xfrm>
            <a:prstGeom prst="rect">
              <a:avLst/>
            </a:prstGeom>
            <a:solidFill>
              <a:srgbClr val="054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2" name="Hộp Văn bản 16">
            <a:extLst>
              <a:ext uri="{FF2B5EF4-FFF2-40B4-BE49-F238E27FC236}">
                <a16:creationId xmlns:a16="http://schemas.microsoft.com/office/drawing/2014/main" id="{71016FE3-EB8C-4346-B588-5E38C1865402}"/>
              </a:ext>
            </a:extLst>
          </p:cNvPr>
          <p:cNvSpPr txBox="1"/>
          <p:nvPr/>
        </p:nvSpPr>
        <p:spPr>
          <a:xfrm>
            <a:off x="1127885" y="1287395"/>
            <a:ext cx="1750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400">
                <a:solidFill>
                  <a:srgbClr val="15C8DB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ĐỊNH LÍ</a:t>
            </a:r>
            <a:endParaRPr lang="vi-VN" sz="2400" dirty="0">
              <a:solidFill>
                <a:srgbClr val="15C8DB"/>
              </a:solidFill>
              <a:latin typeface="+mj-lt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92011E89-C827-484D-9B12-DB9A4AF311FC}"/>
              </a:ext>
            </a:extLst>
          </p:cNvPr>
          <p:cNvSpPr txBox="1"/>
          <p:nvPr/>
        </p:nvSpPr>
        <p:spPr>
          <a:xfrm>
            <a:off x="900330" y="1775264"/>
            <a:ext cx="5596550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vi-VN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Nếu hai góc phụ </a:t>
            </a:r>
            <a:r>
              <a:rPr lang="vi-VN" sz="2400" i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nhau thì:  </a:t>
            </a:r>
          </a:p>
          <a:p>
            <a:pPr algn="l"/>
            <a:r>
              <a:rPr lang="vi-VN" sz="2400" i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sin </a:t>
            </a:r>
            <a:r>
              <a:rPr lang="vi-VN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của góc này bằng </a:t>
            </a:r>
            <a:r>
              <a:rPr lang="vi-VN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ô</a:t>
            </a:r>
            <a:r>
              <a:rPr lang="vi-VN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</a:t>
            </a:r>
            <a:r>
              <a:rPr lang="vi-VN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của góc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kia</a:t>
            </a:r>
            <a:r>
              <a:rPr lang="vi-VN" sz="2400" i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</a:p>
          <a:p>
            <a:pPr algn="l"/>
            <a:r>
              <a:rPr lang="vi-VN" sz="2400" i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tan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vi-VN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của góc này bằng </a:t>
            </a:r>
            <a:r>
              <a:rPr lang="vi-VN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ôtang</a:t>
            </a:r>
            <a:r>
              <a:rPr lang="vi-VN" sz="2400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của góc kia.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6956071" y="2907711"/>
            <a:ext cx="4889561" cy="2194574"/>
            <a:chOff x="6956071" y="2907711"/>
            <a:chExt cx="4889561" cy="2194574"/>
          </a:xfrm>
        </p:grpSpPr>
        <p:sp>
          <p:nvSpPr>
            <p:cNvPr id="26" name="Hộp Văn bản 8">
              <a:extLst>
                <a:ext uri="{FF2B5EF4-FFF2-40B4-BE49-F238E27FC236}">
                  <a16:creationId xmlns:a16="http://schemas.microsoft.com/office/drawing/2014/main" id="{F1BA6E7E-8075-4999-ABAF-6C1844BCD917}"/>
                </a:ext>
              </a:extLst>
            </p:cNvPr>
            <p:cNvSpPr txBox="1"/>
            <p:nvPr/>
          </p:nvSpPr>
          <p:spPr>
            <a:xfrm>
              <a:off x="6956071" y="2907711"/>
              <a:ext cx="4889561" cy="830997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vi-VN" sz="240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Với</a:t>
              </a:r>
              <a:r>
                <a:rPr lang="vi-VN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400">
                  <a:solidFill>
                    <a:schemeClr val="bg1"/>
                  </a:solidFill>
                </a:rPr>
                <a:t>α</a:t>
              </a:r>
              <a:r>
                <a:rPr lang="vi-VN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và</a:t>
              </a:r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β</a:t>
              </a:r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là</a:t>
              </a:r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 hai </a:t>
              </a:r>
              <a:r>
                <a:rPr lang="vi-VN" sz="2400" dirty="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góc</a:t>
              </a:r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phụ</a:t>
              </a:r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 nhau, ta </a:t>
              </a:r>
              <a:r>
                <a:rPr lang="vi-VN" sz="240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có</a:t>
              </a:r>
              <a:r>
                <a:rPr lang="vi-VN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algn="l"/>
              <a:endParaRPr lang="vi-VN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Hộp Văn bản 9">
              <a:extLst>
                <a:ext uri="{FF2B5EF4-FFF2-40B4-BE49-F238E27FC236}">
                  <a16:creationId xmlns:a16="http://schemas.microsoft.com/office/drawing/2014/main" id="{4F5CE0D7-6D42-4927-8BE3-16BADC3B1BF0}"/>
                </a:ext>
              </a:extLst>
            </p:cNvPr>
            <p:cNvSpPr txBox="1"/>
            <p:nvPr/>
          </p:nvSpPr>
          <p:spPr>
            <a:xfrm>
              <a:off x="8418863" y="3532625"/>
              <a:ext cx="1963976" cy="1569660"/>
            </a:xfrm>
            <a:prstGeom prst="rect">
              <a:avLst/>
            </a:prstGeom>
            <a:solidFill>
              <a:srgbClr val="05452D"/>
            </a:solidFill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sin∝ = </a:t>
              </a:r>
              <a:r>
                <a:rPr lang="vi-VN" sz="2400" dirty="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cos</a:t>
              </a:r>
              <a:r>
                <a:rPr lang="el-GR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β</a:t>
              </a:r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, </a:t>
              </a:r>
              <a:endParaRPr lang="en-US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cos∝ = </a:t>
              </a:r>
              <a:r>
                <a:rPr lang="vi-VN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sin</a:t>
              </a:r>
              <a:r>
                <a:rPr lang="el-GR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β</a:t>
              </a:r>
              <a:r>
                <a:rPr lang="vi-VN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,</a:t>
              </a:r>
              <a:endParaRPr lang="vi-VN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tan∝ = </a:t>
              </a:r>
              <a:r>
                <a:rPr lang="vi-VN" sz="2400" dirty="0" err="1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cot</a:t>
              </a:r>
              <a:r>
                <a:rPr lang="el-GR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β</a:t>
              </a:r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, </a:t>
              </a:r>
              <a:endParaRPr lang="en-US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cot∝ = </a:t>
              </a:r>
              <a:r>
                <a:rPr lang="vi-VN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tan</a:t>
              </a:r>
              <a:r>
                <a:rPr lang="el-GR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β</a:t>
              </a:r>
              <a:r>
                <a:rPr lang="vi-VN" sz="240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rPr>
                <a:t>.</a:t>
              </a:r>
              <a:endParaRPr lang="vi-VN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900330" y="4093011"/>
            <a:ext cx="5531462" cy="951236"/>
            <a:chOff x="900330" y="4093011"/>
            <a:chExt cx="5531462" cy="951236"/>
          </a:xfrm>
        </p:grpSpPr>
        <p:grpSp>
          <p:nvGrpSpPr>
            <p:cNvPr id="54" name="Group 53"/>
            <p:cNvGrpSpPr/>
            <p:nvPr/>
          </p:nvGrpSpPr>
          <p:grpSpPr>
            <a:xfrm>
              <a:off x="900330" y="4093011"/>
              <a:ext cx="2732010" cy="387927"/>
              <a:chOff x="900330" y="4093011"/>
              <a:chExt cx="2732010" cy="387927"/>
            </a:xfrm>
          </p:grpSpPr>
          <p:sp>
            <p:nvSpPr>
              <p:cNvPr id="38" name="Pentagon 37"/>
              <p:cNvSpPr/>
              <p:nvPr/>
            </p:nvSpPr>
            <p:spPr>
              <a:xfrm>
                <a:off x="900330" y="4093011"/>
                <a:ext cx="2732010" cy="387927"/>
              </a:xfrm>
              <a:prstGeom prst="homePlate">
                <a:avLst/>
              </a:prstGeom>
              <a:noFill/>
              <a:ln>
                <a:solidFill>
                  <a:srgbClr val="13DDB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177677" y="4118854"/>
                <a:ext cx="335280" cy="326198"/>
              </a:xfrm>
              <a:prstGeom prst="ellipse">
                <a:avLst/>
              </a:prstGeom>
              <a:solidFill>
                <a:srgbClr val="13D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3699782" y="4656320"/>
              <a:ext cx="2732010" cy="387927"/>
              <a:chOff x="3699782" y="4656320"/>
              <a:chExt cx="2732010" cy="387927"/>
            </a:xfrm>
          </p:grpSpPr>
          <p:sp>
            <p:nvSpPr>
              <p:cNvPr id="39" name="Pentagon 38"/>
              <p:cNvSpPr/>
              <p:nvPr/>
            </p:nvSpPr>
            <p:spPr>
              <a:xfrm flipH="1">
                <a:off x="3699782" y="4656320"/>
                <a:ext cx="2732010" cy="387927"/>
              </a:xfrm>
              <a:prstGeom prst="homePlate">
                <a:avLst/>
              </a:prstGeom>
              <a:noFill/>
              <a:ln>
                <a:solidFill>
                  <a:srgbClr val="13DDB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808808" y="4687184"/>
                <a:ext cx="335280" cy="326198"/>
              </a:xfrm>
              <a:prstGeom prst="ellipse">
                <a:avLst/>
              </a:prstGeom>
              <a:solidFill>
                <a:srgbClr val="13D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1</a:t>
                </a: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886441" y="4118854"/>
            <a:ext cx="5576717" cy="894528"/>
            <a:chOff x="886441" y="4118854"/>
            <a:chExt cx="5576717" cy="894528"/>
          </a:xfrm>
        </p:grpSpPr>
        <p:grpSp>
          <p:nvGrpSpPr>
            <p:cNvPr id="51" name="Group 50"/>
            <p:cNvGrpSpPr/>
            <p:nvPr/>
          </p:nvGrpSpPr>
          <p:grpSpPr>
            <a:xfrm>
              <a:off x="886441" y="4656320"/>
              <a:ext cx="2745900" cy="357062"/>
              <a:chOff x="886441" y="4656320"/>
              <a:chExt cx="2745900" cy="357062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3261497" y="4676362"/>
                <a:ext cx="335280" cy="32619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2</a:t>
                </a: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886441" y="4656320"/>
                <a:ext cx="2745900" cy="357062"/>
              </a:xfrm>
              <a:prstGeom prst="round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3717258" y="4118854"/>
              <a:ext cx="2745900" cy="357062"/>
              <a:chOff x="3717258" y="4118854"/>
              <a:chExt cx="2745900" cy="357062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3747887" y="4135204"/>
                <a:ext cx="335280" cy="32619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2</a:t>
                </a: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3717258" y="4118854"/>
                <a:ext cx="2745900" cy="357062"/>
              </a:xfrm>
              <a:prstGeom prst="round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871302" y="5210629"/>
            <a:ext cx="5566192" cy="391886"/>
            <a:chOff x="871302" y="5210629"/>
            <a:chExt cx="5566192" cy="391886"/>
          </a:xfrm>
        </p:grpSpPr>
        <p:grpSp>
          <p:nvGrpSpPr>
            <p:cNvPr id="62" name="Group 61"/>
            <p:cNvGrpSpPr/>
            <p:nvPr/>
          </p:nvGrpSpPr>
          <p:grpSpPr>
            <a:xfrm>
              <a:off x="3694079" y="5210629"/>
              <a:ext cx="2743415" cy="391886"/>
              <a:chOff x="3694079" y="5181601"/>
              <a:chExt cx="2743415" cy="391886"/>
            </a:xfrm>
          </p:grpSpPr>
          <p:sp>
            <p:nvSpPr>
              <p:cNvPr id="58" name="Plaque 57"/>
              <p:cNvSpPr/>
              <p:nvPr/>
            </p:nvSpPr>
            <p:spPr>
              <a:xfrm>
                <a:off x="3694079" y="5181601"/>
                <a:ext cx="2743415" cy="391886"/>
              </a:xfrm>
              <a:prstGeom prst="plaque">
                <a:avLst/>
              </a:prstGeom>
              <a:noFill/>
              <a:ln w="19050">
                <a:solidFill>
                  <a:srgbClr val="CC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766485" y="5217063"/>
                <a:ext cx="335280" cy="326198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3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871302" y="5210629"/>
              <a:ext cx="2743415" cy="391886"/>
              <a:chOff x="871302" y="5181601"/>
              <a:chExt cx="2743415" cy="391886"/>
            </a:xfrm>
          </p:grpSpPr>
          <p:sp>
            <p:nvSpPr>
              <p:cNvPr id="57" name="Plaque 56"/>
              <p:cNvSpPr/>
              <p:nvPr/>
            </p:nvSpPr>
            <p:spPr>
              <a:xfrm>
                <a:off x="871302" y="5181601"/>
                <a:ext cx="2743415" cy="391886"/>
              </a:xfrm>
              <a:prstGeom prst="plaque">
                <a:avLst/>
              </a:prstGeom>
              <a:noFill/>
              <a:ln w="19050">
                <a:solidFill>
                  <a:srgbClr val="CC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253277" y="5212621"/>
                <a:ext cx="335280" cy="326198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3</a:t>
                </a: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871303" y="5704247"/>
            <a:ext cx="5590296" cy="472658"/>
            <a:chOff x="871303" y="5704247"/>
            <a:chExt cx="5590296" cy="472658"/>
          </a:xfrm>
        </p:grpSpPr>
        <p:grpSp>
          <p:nvGrpSpPr>
            <p:cNvPr id="68" name="Group 67"/>
            <p:cNvGrpSpPr/>
            <p:nvPr/>
          </p:nvGrpSpPr>
          <p:grpSpPr>
            <a:xfrm>
              <a:off x="3706779" y="5704247"/>
              <a:ext cx="2754820" cy="469455"/>
              <a:chOff x="3706779" y="5704247"/>
              <a:chExt cx="2754820" cy="469455"/>
            </a:xfrm>
          </p:grpSpPr>
          <p:sp>
            <p:nvSpPr>
              <p:cNvPr id="65" name="Left-Right Arrow 64"/>
              <p:cNvSpPr/>
              <p:nvPr/>
            </p:nvSpPr>
            <p:spPr>
              <a:xfrm>
                <a:off x="3706779" y="5704247"/>
                <a:ext cx="2754820" cy="469455"/>
              </a:xfrm>
              <a:prstGeom prst="leftRightArrow">
                <a:avLst>
                  <a:gd name="adj1" fmla="val 81381"/>
                  <a:gd name="adj2" fmla="val 27625"/>
                </a:avLst>
              </a:prstGeom>
              <a:noFill/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782654" y="5764444"/>
                <a:ext cx="335280" cy="326198"/>
              </a:xfrm>
              <a:prstGeom prst="ellipse">
                <a:avLst/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4</a:t>
                </a: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871303" y="5707450"/>
              <a:ext cx="2754820" cy="469455"/>
              <a:chOff x="871303" y="5707450"/>
              <a:chExt cx="2754820" cy="469455"/>
            </a:xfrm>
          </p:grpSpPr>
          <p:sp>
            <p:nvSpPr>
              <p:cNvPr id="64" name="Left-Right Arrow 63"/>
              <p:cNvSpPr/>
              <p:nvPr/>
            </p:nvSpPr>
            <p:spPr>
              <a:xfrm>
                <a:off x="871303" y="5707450"/>
                <a:ext cx="2754820" cy="469455"/>
              </a:xfrm>
              <a:prstGeom prst="leftRightArrow">
                <a:avLst>
                  <a:gd name="adj1" fmla="val 81381"/>
                  <a:gd name="adj2" fmla="val 27625"/>
                </a:avLst>
              </a:prstGeom>
              <a:noFill/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222630" y="5775875"/>
                <a:ext cx="335280" cy="326198"/>
              </a:xfrm>
              <a:prstGeom prst="ellipse">
                <a:avLst/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4</a:t>
                </a:r>
              </a:p>
            </p:txBody>
          </p:sp>
        </p:grpSp>
      </p:grpSp>
      <p:grpSp>
        <p:nvGrpSpPr>
          <p:cNvPr id="87" name="Group 86"/>
          <p:cNvGrpSpPr/>
          <p:nvPr/>
        </p:nvGrpSpPr>
        <p:grpSpPr>
          <a:xfrm>
            <a:off x="596899" y="3207128"/>
            <a:ext cx="6083301" cy="3077029"/>
            <a:chOff x="596899" y="3207128"/>
            <a:chExt cx="6083301" cy="3077029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3643745" y="3907587"/>
              <a:ext cx="30742" cy="237657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596899" y="3207128"/>
              <a:ext cx="6083301" cy="3077028"/>
              <a:chOff x="596899" y="3207128"/>
              <a:chExt cx="6083301" cy="3077028"/>
            </a:xfrm>
          </p:grpSpPr>
          <p:sp>
            <p:nvSpPr>
              <p:cNvPr id="31" name="Snip Diagonal Corner Rectangle 30"/>
              <p:cNvSpPr/>
              <p:nvPr/>
            </p:nvSpPr>
            <p:spPr>
              <a:xfrm>
                <a:off x="917182" y="3207128"/>
                <a:ext cx="5514610" cy="700459"/>
              </a:xfrm>
              <a:prstGeom prst="snip2DiagRect">
                <a:avLst>
                  <a:gd name="adj1" fmla="val 30221"/>
                  <a:gd name="adj2" fmla="val 0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dụ 4: Nối các ý ở cột thứ nhất với các ý của cột thứ hai</a:t>
                </a:r>
                <a:r>
                  <a:rPr lang="en-US" sz="2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được </a:t>
                </a:r>
                <a:r>
                  <a:rPr lang="en-US" sz="22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lang="en-US" sz="2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2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vi-VN" sz="2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Hộp Văn bản 19">
                <a:extLst>
                  <a:ext uri="{FF2B5EF4-FFF2-40B4-BE49-F238E27FC236}">
                    <a16:creationId xmlns:a16="http://schemas.microsoft.com/office/drawing/2014/main" id="{46CC71CE-E565-40DE-A30B-7F31DA290EA5}"/>
                  </a:ext>
                </a:extLst>
              </p:cNvPr>
              <p:cNvSpPr txBox="1"/>
              <p:nvPr/>
            </p:nvSpPr>
            <p:spPr>
              <a:xfrm>
                <a:off x="911735" y="3941710"/>
                <a:ext cx="194518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l">
                  <a:lnSpc>
                    <a:spcPct val="150000"/>
                  </a:lnSpc>
                  <a:buAutoNum type="alphaLcParenR"/>
                </a:pP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sin </a:t>
                </a:r>
                <a:r>
                  <a:rPr lang="vi-VN" sz="2400" dirty="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30</a:t>
                </a:r>
                <a:r>
                  <a:rPr lang="vi-VN" sz="2400" baseline="30000" dirty="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 dirty="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</a:t>
                </a:r>
              </a:p>
              <a:p>
                <a:pPr marL="457200" indent="-457200" algn="l">
                  <a:lnSpc>
                    <a:spcPct val="150000"/>
                  </a:lnSpc>
                  <a:buAutoNum type="alphaLcParenR"/>
                </a:pP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cos </a:t>
                </a:r>
                <a:r>
                  <a:rPr lang="vi-VN" sz="2400" dirty="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30</a:t>
                </a:r>
                <a:r>
                  <a:rPr lang="vi-VN" sz="2400" baseline="30000" dirty="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 dirty="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</a:t>
                </a: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tan 30</a:t>
                </a:r>
                <a:r>
                  <a:rPr lang="vi-VN" sz="2400" baseline="300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cot 30</a:t>
                </a:r>
                <a:r>
                  <a:rPr lang="vi-VN" sz="2400" baseline="300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</a:t>
                </a:r>
                <a:endPara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Hộp Văn bản 19">
                <a:extLst>
                  <a:ext uri="{FF2B5EF4-FFF2-40B4-BE49-F238E27FC236}">
                    <a16:creationId xmlns:a16="http://schemas.microsoft.com/office/drawing/2014/main" id="{46CC71CE-E565-40DE-A30B-7F31DA290EA5}"/>
                  </a:ext>
                </a:extLst>
              </p:cNvPr>
              <p:cNvSpPr txBox="1"/>
              <p:nvPr/>
            </p:nvSpPr>
            <p:spPr>
              <a:xfrm>
                <a:off x="4593576" y="3941710"/>
                <a:ext cx="194518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sin 60</a:t>
                </a:r>
                <a:r>
                  <a:rPr lang="vi-VN" sz="2400" baseline="300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(e)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cos 60</a:t>
                </a:r>
                <a:r>
                  <a:rPr lang="vi-VN" sz="2400" baseline="300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(f) cot 60</a:t>
                </a:r>
                <a:r>
                  <a:rPr lang="vi-VN" sz="2400" baseline="300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(g)  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tan 60</a:t>
                </a:r>
                <a:r>
                  <a:rPr lang="vi-VN" sz="2400" baseline="300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2400">
                    <a:solidFill>
                      <a:schemeClr val="bg1"/>
                    </a:solidFill>
                    <a:latin typeface="+mj-lt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(h) </a:t>
                </a:r>
                <a:endParaRPr lang="vi-VN" sz="240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3" name="Elbow Connector 72"/>
              <p:cNvCxnSpPr>
                <a:stCxn id="31" idx="2"/>
              </p:cNvCxnSpPr>
              <p:nvPr/>
            </p:nvCxnSpPr>
            <p:spPr>
              <a:xfrm rot="10800000" flipV="1">
                <a:off x="596900" y="3557357"/>
                <a:ext cx="320282" cy="2726799"/>
              </a:xfrm>
              <a:prstGeom prst="bentConnector2">
                <a:avLst/>
              </a:prstGeom>
              <a:ln w="127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Elbow Connector 74"/>
              <p:cNvCxnSpPr>
                <a:stCxn id="31" idx="0"/>
              </p:cNvCxnSpPr>
              <p:nvPr/>
            </p:nvCxnSpPr>
            <p:spPr>
              <a:xfrm>
                <a:off x="6431792" y="3557358"/>
                <a:ext cx="245338" cy="2726798"/>
              </a:xfrm>
              <a:prstGeom prst="bentConnector2">
                <a:avLst/>
              </a:prstGeom>
              <a:ln w="127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596899" y="6284156"/>
                <a:ext cx="6083301" cy="0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Box 62"/>
          <p:cNvSpPr txBox="1"/>
          <p:nvPr/>
        </p:nvSpPr>
        <p:spPr>
          <a:xfrm>
            <a:off x="7365481" y="243393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2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 rot="-1920000">
            <a:off x="7552024" y="1862043"/>
            <a:ext cx="862582" cy="576655"/>
          </a:xfrm>
          <a:prstGeom prst="rect">
            <a:avLst/>
          </a:prstGeom>
          <a:solidFill>
            <a:srgbClr val="054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72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193152" y="1904293"/>
            <a:ext cx="8385266" cy="4006262"/>
            <a:chOff x="1379220" y="1080769"/>
            <a:chExt cx="9644380" cy="52768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F99CD29-7D0D-443D-9A8A-BDF8CC311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9220" y="1080769"/>
              <a:ext cx="9644380" cy="5276807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9543245" y="166137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baseline="30000">
                  <a:solidFill>
                    <a:schemeClr val="bg1"/>
                  </a:solidFill>
                </a:rPr>
                <a:t>0</a:t>
              </a:r>
              <a:endParaRPr lang="vi-VN" sz="2400" b="1" baseline="30000">
                <a:solidFill>
                  <a:schemeClr val="bg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050687" y="1113742"/>
            <a:ext cx="9177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 TỈ SỐ LƯỢNG GIÁC CỦA CÁC GÓC ĐẶC BIỆT</a:t>
            </a:r>
            <a:endParaRPr lang="vi-VN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076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5" name="Hộp Văn bản 12">
            <a:extLst>
              <a:ext uri="{FF2B5EF4-FFF2-40B4-BE49-F238E27FC236}">
                <a16:creationId xmlns:a16="http://schemas.microsoft.com/office/drawing/2014/main" id="{92FD26ED-D996-4438-BF87-27F08907FC22}"/>
              </a:ext>
            </a:extLst>
          </p:cNvPr>
          <p:cNvSpPr txBox="1"/>
          <p:nvPr/>
        </p:nvSpPr>
        <p:spPr>
          <a:xfrm>
            <a:off x="741314" y="860009"/>
            <a:ext cx="2395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thức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18DD05-554D-4A25-AB3C-FD9A38E71C52}"/>
                  </a:ext>
                </a:extLst>
              </p:cNvPr>
              <p:cNvSpPr txBox="1"/>
              <p:nvPr/>
            </p:nvSpPr>
            <p:spPr>
              <a:xfrm>
                <a:off x="774926" y="1303325"/>
                <a:ext cx="7128369" cy="222458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vi-VN" sz="2200" b="1" dirty="0">
                    <a:solidFill>
                      <a:srgbClr val="15C8DB"/>
                    </a:solidFill>
                    <a:latin typeface="+mj-lt"/>
                  </a:rPr>
                  <a:t>Bài tập</a:t>
                </a:r>
              </a:p>
              <a:p>
                <a:r>
                  <a:rPr lang="vi-VN" sz="2200" dirty="0">
                    <a:solidFill>
                      <a:schemeClr val="bg1"/>
                    </a:solidFill>
                    <a:latin typeface="+mj-lt"/>
                    <a:cs typeface="Times New Roman" panose="02020603050405020304" pitchFamily="18" charset="0"/>
                  </a:rPr>
                  <a:t>Bài 1</a:t>
                </a:r>
                <a:r>
                  <a:rPr lang="en-US" sz="2200" dirty="0">
                    <a:solidFill>
                      <a:schemeClr val="bg1"/>
                    </a:solidFill>
                    <a:latin typeface="+mj-lt"/>
                    <a:cs typeface="Times New Roman" panose="02020603050405020304" pitchFamily="18" charset="0"/>
                  </a:rPr>
                  <a:t>4/77 </a:t>
                </a:r>
                <a:r>
                  <a:rPr lang="en-US" sz="2200" dirty="0" err="1">
                    <a:solidFill>
                      <a:schemeClr val="bg1"/>
                    </a:solidFill>
                    <a:latin typeface="+mj-lt"/>
                    <a:cs typeface="Times New Roman" panose="02020603050405020304" pitchFamily="18" charset="0"/>
                  </a:rPr>
                  <a:t>sgk</a:t>
                </a:r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. Chứng minh rằng với góc nhọn </a:t>
                </a:r>
                <a14:m>
                  <m:oMath xmlns:m="http://schemas.openxmlformats.org/officeDocument/2006/math">
                    <m:r>
                      <a:rPr lang="vi-VN" sz="22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tùy ý, ta có: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vi-VN" sz="2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unc>
                        <m:funcPr>
                          <m:ctrlP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vi-VN" sz="22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vi-VN" sz="2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vi-VN" sz="2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vi-VN" sz="2200" b="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vi-VN" sz="2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vi-VN" sz="2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vi-VN" sz="2200" b="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vi-VN" sz="2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  <m: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   </m:t>
                          </m:r>
                          <m:func>
                            <m:funcPr>
                              <m:ctrlPr>
                                <a:rPr lang="vi-VN" sz="2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vi-VN" sz="22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vi-VN" sz="2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vi-VN" sz="2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vi-VN" sz="2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vi-VN" sz="22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vi-VN" sz="2200" b="0" i="0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vi-VN" sz="22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vi-VN" sz="22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vi-VN" sz="2200" b="0" i="0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vi-VN" sz="22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func>
                        </m:e>
                      </m:func>
                      <m:r>
                        <a:rPr lang="vi-VN" sz="2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;    </m:t>
                      </m:r>
                      <m:func>
                        <m:funcPr>
                          <m:ctrlP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vi-VN" sz="22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e>
                      </m:func>
                      <m:func>
                        <m:funcPr>
                          <m:ctrlP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vi-VN" sz="22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vi-VN" sz="2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vi-VN" sz="2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vi-VN" sz="2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vi-VN" sz="2200" dirty="0">
                  <a:solidFill>
                    <a:schemeClr val="bg1"/>
                  </a:solidFill>
                  <a:latin typeface="+mj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vi-VN" sz="2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e>
                      <m:sup>
                        <m:r>
                          <a:rPr lang="vi-VN" sz="2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vi-VN" sz="220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vi-VN" sz="2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e>
                      <m:sup>
                        <m:r>
                          <a:rPr lang="vi-VN" sz="2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18DD05-554D-4A25-AB3C-FD9A38E71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26" y="1303325"/>
                <a:ext cx="7128369" cy="2224583"/>
              </a:xfrm>
              <a:prstGeom prst="rect">
                <a:avLst/>
              </a:prstGeom>
              <a:blipFill>
                <a:blip r:embed="rId3"/>
                <a:stretch>
                  <a:fillRect l="-1025" t="-1635" b="-163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C564AE0-F02F-495D-97F4-C5AAE029A50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806" y="1583285"/>
            <a:ext cx="3230880" cy="14782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Hộp Văn bản 17">
            <a:extLst>
              <a:ext uri="{FF2B5EF4-FFF2-40B4-BE49-F238E27FC236}">
                <a16:creationId xmlns:a16="http://schemas.microsoft.com/office/drawing/2014/main" id="{8F7530A4-FA6F-473D-83D0-01DDC90D6F05}"/>
              </a:ext>
            </a:extLst>
          </p:cNvPr>
          <p:cNvSpPr txBox="1"/>
          <p:nvPr/>
        </p:nvSpPr>
        <p:spPr>
          <a:xfrm>
            <a:off x="7946218" y="2607661"/>
            <a:ext cx="38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17">
            <a:extLst>
              <a:ext uri="{FF2B5EF4-FFF2-40B4-BE49-F238E27FC236}">
                <a16:creationId xmlns:a16="http://schemas.microsoft.com/office/drawing/2014/main" id="{CE65E93E-B7C6-424D-AB4C-3539E20685F4}"/>
              </a:ext>
            </a:extLst>
          </p:cNvPr>
          <p:cNvSpPr txBox="1"/>
          <p:nvPr/>
        </p:nvSpPr>
        <p:spPr>
          <a:xfrm>
            <a:off x="10422709" y="1210669"/>
            <a:ext cx="416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17">
            <a:extLst>
              <a:ext uri="{FF2B5EF4-FFF2-40B4-BE49-F238E27FC236}">
                <a16:creationId xmlns:a16="http://schemas.microsoft.com/office/drawing/2014/main" id="{36066AF8-7E1A-4157-9837-9050BC7608E5}"/>
              </a:ext>
            </a:extLst>
          </p:cNvPr>
          <p:cNvSpPr txBox="1"/>
          <p:nvPr/>
        </p:nvSpPr>
        <p:spPr>
          <a:xfrm>
            <a:off x="11371078" y="2638141"/>
            <a:ext cx="38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BB7A50C-96A6-4A59-BEA0-6E56B1CD4F2A}"/>
                  </a:ext>
                </a:extLst>
              </p:cNvPr>
              <p:cNvSpPr txBox="1"/>
              <p:nvPr/>
            </p:nvSpPr>
            <p:spPr>
              <a:xfrm>
                <a:off x="8952742" y="3889572"/>
                <a:ext cx="2270249" cy="2461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>
                  <a:defRPr sz="2200" i="1">
                    <a:solidFill>
                      <a:srgbClr val="FFFF00"/>
                    </a:solidFill>
                    <a:latin typeface="+mj-lt"/>
                  </a:defRPr>
                </a:lvl1pPr>
              </a:lstStyle>
              <a:p>
                <a:r>
                  <a:rPr lang="vi-VN" dirty="0">
                    <a:solidFill>
                      <a:schemeClr val="bg1"/>
                    </a:solidFill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vi-VN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vi-VN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vi-VN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vi-VN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  <m:sup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vi-VN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  <m:sup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vi-VN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  <m:sup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vi-VN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  <m:sup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vi-VN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vi-VN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  <m:sup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vi-VN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vi-VN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  <m:sup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vi-VN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  <m:sup>
                              <m:r>
                                <a:rPr lang="vi-VN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vi-VN" dirty="0">
                  <a:solidFill>
                    <a:schemeClr val="bg1"/>
                  </a:solidFill>
                </a:endParaRPr>
              </a:p>
              <a:p>
                <a:r>
                  <a:rPr lang="vi-VN" sz="2800" b="1" dirty="0">
                    <a:solidFill>
                      <a:schemeClr val="bg1"/>
                    </a:solidFill>
                  </a:rPr>
                  <a:t>=</a:t>
                </a:r>
                <a:r>
                  <a:rPr lang="vi-VN" sz="28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vi-VN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vi-VN" sz="28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vi-VN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vi-VN" sz="28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vi-VN" sz="28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8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vi-VN" sz="2800" dirty="0">
                    <a:solidFill>
                      <a:schemeClr val="bg1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BB7A50C-96A6-4A59-BEA0-6E56B1CD4F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2742" y="3889572"/>
                <a:ext cx="2270249" cy="2461828"/>
              </a:xfrm>
              <a:prstGeom prst="rect">
                <a:avLst/>
              </a:prstGeom>
              <a:blipFill>
                <a:blip r:embed="rId5"/>
                <a:stretch>
                  <a:fillRect l="-5645" t="-1733"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770031" y="3639694"/>
            <a:ext cx="10515418" cy="2757591"/>
            <a:chOff x="599622" y="3639694"/>
            <a:chExt cx="10515418" cy="2757591"/>
          </a:xfrm>
        </p:grpSpPr>
        <p:sp>
          <p:nvSpPr>
            <p:cNvPr id="2" name="Snip Diagonal Corner Rectangle 1"/>
            <p:cNvSpPr/>
            <p:nvPr/>
          </p:nvSpPr>
          <p:spPr>
            <a:xfrm>
              <a:off x="3137095" y="3639694"/>
              <a:ext cx="1993705" cy="345128"/>
            </a:xfrm>
            <a:prstGeom prst="snip2DiagRect">
              <a:avLst>
                <a:gd name="adj1" fmla="val 50000"/>
                <a:gd name="adj2" fmla="val 1666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cxnSp>
          <p:nvCxnSpPr>
            <p:cNvPr id="13" name="Elbow Connector 12"/>
            <p:cNvCxnSpPr>
              <a:stCxn id="2" idx="2"/>
            </p:cNvCxnSpPr>
            <p:nvPr/>
          </p:nvCxnSpPr>
          <p:spPr>
            <a:xfrm rot="10800000" flipV="1">
              <a:off x="599623" y="3812258"/>
              <a:ext cx="2537472" cy="2573268"/>
            </a:xfrm>
            <a:prstGeom prst="bentConnector2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2" idx="0"/>
            </p:cNvCxnSpPr>
            <p:nvPr/>
          </p:nvCxnSpPr>
          <p:spPr>
            <a:xfrm>
              <a:off x="5130800" y="3812258"/>
              <a:ext cx="5984240" cy="2573268"/>
            </a:xfrm>
            <a:prstGeom prst="bentConnector3">
              <a:avLst>
                <a:gd name="adj1" fmla="val 99964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599622" y="6385526"/>
              <a:ext cx="10515418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283281" y="3800499"/>
              <a:ext cx="0" cy="259678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59D6A07-F436-49A1-9610-058C50B366B1}"/>
                  </a:ext>
                </a:extLst>
              </p:cNvPr>
              <p:cNvSpPr txBox="1"/>
              <p:nvPr/>
            </p:nvSpPr>
            <p:spPr>
              <a:xfrm>
                <a:off x="916795" y="3495488"/>
                <a:ext cx="7478974" cy="2347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2200" i="1" dirty="0">
                    <a:solidFill>
                      <a:srgbClr val="FFFF00"/>
                    </a:solidFill>
                    <a:latin typeface="+mj-lt"/>
                  </a:rPr>
                  <a:t>			</a:t>
                </a:r>
                <a:r>
                  <a:rPr lang="vi-VN" sz="2200" b="1" i="1" dirty="0">
                    <a:solidFill>
                      <a:srgbClr val="FF0000"/>
                    </a:solidFill>
                    <a:latin typeface="+mj-lt"/>
                  </a:rPr>
                  <a:t>Hướng dẫn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Gọi tam giác vuông  </a:t>
                </a:r>
                <a14:m>
                  <m:oMath xmlns:m="http://schemas.openxmlformats.org/officeDocument/2006/math"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𝐴𝐵𝐶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ó  </m:t>
                    </m:r>
                    <m:acc>
                      <m:accPr>
                        <m:chr m:val="̂"/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90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 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 </m:t>
                    </m:r>
                    <m:acc>
                      <m:accPr>
                        <m:chr m:val="̂"/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vi-VN" sz="2200" dirty="0">
                  <a:solidFill>
                    <a:schemeClr val="bg1"/>
                  </a:solidFill>
                  <a:latin typeface="+mj-lt"/>
                </a:endParaRPr>
              </a:p>
              <a:p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Ta có: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sin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  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; </a:t>
                </a:r>
                <a14:m>
                  <m:oMath xmlns:m="http://schemas.openxmlformats.org/officeDocument/2006/math"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𝑐𝑜𝑡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den>
                    </m:f>
                  </m:oMath>
                </a14:m>
                <a:endParaRPr lang="vi-VN" sz="2200" dirty="0">
                  <a:solidFill>
                    <a:schemeClr val="bg1"/>
                  </a:solidFill>
                  <a:latin typeface="+mj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a)</a:t>
                </a:r>
                <a14:m>
                  <m:oMath xmlns:m="http://schemas.openxmlformats.org/officeDocument/2006/math">
                    <m: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vi-VN" sz="2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vi-VN" sz="2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 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  <m: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tan</m:t>
                    </m:r>
                    <m:r>
                      <m:rPr>
                        <m:sty m:val="p"/>
                      </m:rPr>
                      <a:rPr lang="el-GR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vi-VN" sz="2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𝑜𝑠</m:t>
                        </m:r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 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  <m:r>
                      <a:rPr lang="vi-VN" sz="22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𝑐𝑜𝑡</m:t>
                    </m:r>
                    <m:r>
                      <m:rPr>
                        <m:sty m:val="p"/>
                      </m:rPr>
                      <a:rPr lang="el-GR" sz="2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vi-VN" sz="2200" dirty="0">
                    <a:solidFill>
                      <a:schemeClr val="bg1"/>
                    </a:solidFill>
                    <a:latin typeface="+mj-lt"/>
                  </a:rPr>
                  <a:t>;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59D6A07-F436-49A1-9610-058C50B36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795" y="3495488"/>
                <a:ext cx="7478974" cy="2347822"/>
              </a:xfrm>
              <a:prstGeom prst="rect">
                <a:avLst/>
              </a:prstGeom>
              <a:blipFill>
                <a:blip r:embed="rId6"/>
                <a:stretch>
                  <a:fillRect l="-10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511907"/>
              </p:ext>
            </p:extLst>
          </p:nvPr>
        </p:nvGraphicFramePr>
        <p:xfrm>
          <a:off x="1284343" y="5778804"/>
          <a:ext cx="2342777" cy="56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9" name="Equation" r:id="rId7" imgW="1777680" imgH="431640" progId="Equation.DSMT4">
                  <p:embed/>
                </p:oleObj>
              </mc:Choice>
              <mc:Fallback>
                <p:oleObj name="Equation" r:id="rId7" imgW="17776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84343" y="5778804"/>
                        <a:ext cx="2342777" cy="56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2101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5" name="Hộp Văn bản 12">
            <a:extLst>
              <a:ext uri="{FF2B5EF4-FFF2-40B4-BE49-F238E27FC236}">
                <a16:creationId xmlns:a16="http://schemas.microsoft.com/office/drawing/2014/main" id="{92FD26ED-D996-4438-BF87-27F08907FC22}"/>
              </a:ext>
            </a:extLst>
          </p:cNvPr>
          <p:cNvSpPr txBox="1"/>
          <p:nvPr/>
        </p:nvSpPr>
        <p:spPr>
          <a:xfrm>
            <a:off x="741314" y="860009"/>
            <a:ext cx="2395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thức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18DD05-554D-4A25-AB3C-FD9A38E71C52}"/>
                  </a:ext>
                </a:extLst>
              </p:cNvPr>
              <p:cNvSpPr txBox="1"/>
              <p:nvPr/>
            </p:nvSpPr>
            <p:spPr>
              <a:xfrm>
                <a:off x="1204494" y="1598814"/>
                <a:ext cx="3715849" cy="304698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vi-VN" sz="2400">
                    <a:solidFill>
                      <a:schemeClr val="bg1"/>
                    </a:solidFill>
                    <a:latin typeface="+mj-lt"/>
                  </a:rPr>
                  <a:t>Với </a:t>
                </a:r>
                <a:r>
                  <a:rPr lang="vi-VN" sz="2400" dirty="0">
                    <a:solidFill>
                      <a:schemeClr val="bg1"/>
                    </a:solidFill>
                    <a:latin typeface="+mj-lt"/>
                  </a:rPr>
                  <a:t>góc nhọn </a:t>
                </a:r>
                <a14:m>
                  <m:oMath xmlns:m="http://schemas.openxmlformats.org/officeDocument/2006/math">
                    <m:r>
                      <a:rPr lang="vi-VN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>
                    <a:solidFill>
                      <a:schemeClr val="bg1"/>
                    </a:solidFill>
                    <a:latin typeface="+mj-lt"/>
                  </a:rPr>
                  <a:t>tùy ý thì:</a:t>
                </a:r>
              </a:p>
              <a:p>
                <a:endParaRPr lang="vi-VN" sz="2400">
                  <a:solidFill>
                    <a:schemeClr val="bg1"/>
                  </a:solidFill>
                  <a:latin typeface="+mj-lt"/>
                </a:endParaRPr>
              </a:p>
              <a:p>
                <a:endParaRPr lang="vi-VN" sz="2400">
                  <a:solidFill>
                    <a:schemeClr val="bg1"/>
                  </a:solidFill>
                  <a:latin typeface="+mj-lt"/>
                </a:endParaRPr>
              </a:p>
              <a:p>
                <a:endParaRPr lang="vi-VN" sz="2400">
                  <a:solidFill>
                    <a:schemeClr val="bg1"/>
                  </a:solidFill>
                  <a:latin typeface="+mj-lt"/>
                </a:endParaRPr>
              </a:p>
              <a:p>
                <a:endParaRPr lang="vi-VN" sz="2400">
                  <a:solidFill>
                    <a:schemeClr val="bg1"/>
                  </a:solidFill>
                  <a:latin typeface="+mj-lt"/>
                </a:endParaRPr>
              </a:p>
              <a:p>
                <a:endParaRPr lang="vi-VN" sz="2400">
                  <a:solidFill>
                    <a:schemeClr val="bg1"/>
                  </a:solidFill>
                  <a:latin typeface="+mj-lt"/>
                </a:endParaRPr>
              </a:p>
              <a:p>
                <a:endParaRPr lang="vi-VN" sz="2400">
                  <a:solidFill>
                    <a:schemeClr val="bg1"/>
                  </a:solidFill>
                  <a:latin typeface="+mj-lt"/>
                </a:endParaRPr>
              </a:p>
              <a:p>
                <a:r>
                  <a:rPr lang="vi-VN" sz="2400">
                    <a:solidFill>
                      <a:schemeClr val="bg1"/>
                    </a:solidFill>
                    <a:latin typeface="+mj-lt"/>
                  </a:rPr>
                  <a:t> </a:t>
                </a:r>
                <a:endParaRPr lang="vi-VN" sz="240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18DD05-554D-4A25-AB3C-FD9A38E71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494" y="1598814"/>
                <a:ext cx="3715849" cy="3046988"/>
              </a:xfrm>
              <a:prstGeom prst="rect">
                <a:avLst/>
              </a:prstGeom>
              <a:blipFill>
                <a:blip r:embed="rId3"/>
                <a:stretch>
                  <a:fillRect l="-2455" t="-1394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C564AE0-F02F-495D-97F4-C5AAE029A50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006" y="2294484"/>
            <a:ext cx="3230880" cy="14782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Hộp Văn bản 17">
            <a:extLst>
              <a:ext uri="{FF2B5EF4-FFF2-40B4-BE49-F238E27FC236}">
                <a16:creationId xmlns:a16="http://schemas.microsoft.com/office/drawing/2014/main" id="{8F7530A4-FA6F-473D-83D0-01DDC90D6F05}"/>
              </a:ext>
            </a:extLst>
          </p:cNvPr>
          <p:cNvSpPr txBox="1"/>
          <p:nvPr/>
        </p:nvSpPr>
        <p:spPr>
          <a:xfrm>
            <a:off x="6117418" y="3318860"/>
            <a:ext cx="38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17">
            <a:extLst>
              <a:ext uri="{FF2B5EF4-FFF2-40B4-BE49-F238E27FC236}">
                <a16:creationId xmlns:a16="http://schemas.microsoft.com/office/drawing/2014/main" id="{CE65E93E-B7C6-424D-AB4C-3539E20685F4}"/>
              </a:ext>
            </a:extLst>
          </p:cNvPr>
          <p:cNvSpPr txBox="1"/>
          <p:nvPr/>
        </p:nvSpPr>
        <p:spPr>
          <a:xfrm>
            <a:off x="8593909" y="1921868"/>
            <a:ext cx="416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17">
            <a:extLst>
              <a:ext uri="{FF2B5EF4-FFF2-40B4-BE49-F238E27FC236}">
                <a16:creationId xmlns:a16="http://schemas.microsoft.com/office/drawing/2014/main" id="{36066AF8-7E1A-4157-9837-9050BC7608E5}"/>
              </a:ext>
            </a:extLst>
          </p:cNvPr>
          <p:cNvSpPr txBox="1"/>
          <p:nvPr/>
        </p:nvSpPr>
        <p:spPr>
          <a:xfrm>
            <a:off x="9542278" y="3349340"/>
            <a:ext cx="38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206627"/>
              </p:ext>
            </p:extLst>
          </p:nvPr>
        </p:nvGraphicFramePr>
        <p:xfrm>
          <a:off x="1334075" y="2074077"/>
          <a:ext cx="2396096" cy="2511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Equation" r:id="rId5" imgW="1320480" imgH="1384200" progId="Equation.DSMT4">
                  <p:embed/>
                </p:oleObj>
              </mc:Choice>
              <mc:Fallback>
                <p:oleObj name="Equation" r:id="rId5" imgW="13204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4075" y="2074077"/>
                        <a:ext cx="2396096" cy="2511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63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Arrow Connector 87"/>
          <p:cNvCxnSpPr/>
          <p:nvPr/>
        </p:nvCxnSpPr>
        <p:spPr>
          <a:xfrm flipH="1">
            <a:off x="2230684" y="4592112"/>
            <a:ext cx="3146662" cy="1933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2267280" y="5852648"/>
            <a:ext cx="3118575" cy="1933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98" name="Elbow Connector 36897"/>
          <p:cNvCxnSpPr>
            <a:endCxn id="37" idx="1"/>
          </p:cNvCxnSpPr>
          <p:nvPr/>
        </p:nvCxnSpPr>
        <p:spPr>
          <a:xfrm>
            <a:off x="8923338" y="1886216"/>
            <a:ext cx="992187" cy="273239"/>
          </a:xfrm>
          <a:prstGeom prst="bentConnector3">
            <a:avLst>
              <a:gd name="adj1" fmla="val -1840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02" name="Elbow Connector 36901"/>
          <p:cNvCxnSpPr>
            <a:endCxn id="38" idx="1"/>
          </p:cNvCxnSpPr>
          <p:nvPr/>
        </p:nvCxnSpPr>
        <p:spPr>
          <a:xfrm>
            <a:off x="8538526" y="1893179"/>
            <a:ext cx="1376999" cy="749331"/>
          </a:xfrm>
          <a:prstGeom prst="bentConnector3">
            <a:avLst>
              <a:gd name="adj1" fmla="val 888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04" name="Elbow Connector 36903"/>
          <p:cNvCxnSpPr>
            <a:endCxn id="39" idx="1"/>
          </p:cNvCxnSpPr>
          <p:nvPr/>
        </p:nvCxnSpPr>
        <p:spPr>
          <a:xfrm>
            <a:off x="8159753" y="1673882"/>
            <a:ext cx="1755772" cy="1436601"/>
          </a:xfrm>
          <a:prstGeom prst="bentConnector3">
            <a:avLst>
              <a:gd name="adj1" fmla="val 1175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86" name="Straight Arrow Connector 36885"/>
          <p:cNvCxnSpPr>
            <a:endCxn id="62" idx="6"/>
          </p:cNvCxnSpPr>
          <p:nvPr/>
        </p:nvCxnSpPr>
        <p:spPr>
          <a:xfrm flipH="1">
            <a:off x="2974017" y="3110110"/>
            <a:ext cx="2304272" cy="141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2" idx="0"/>
            <a:endCxn id="2" idx="4"/>
          </p:cNvCxnSpPr>
          <p:nvPr/>
        </p:nvCxnSpPr>
        <p:spPr bwMode="auto">
          <a:xfrm>
            <a:off x="5383001" y="2133900"/>
            <a:ext cx="3722507" cy="40224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" name="Group 17"/>
          <p:cNvGrpSpPr/>
          <p:nvPr/>
        </p:nvGrpSpPr>
        <p:grpSpPr>
          <a:xfrm>
            <a:off x="5383001" y="2133900"/>
            <a:ext cx="3722507" cy="4190030"/>
            <a:chOff x="4876006" y="1372394"/>
            <a:chExt cx="3352800" cy="3810017"/>
          </a:xfrm>
        </p:grpSpPr>
        <p:sp>
          <p:nvSpPr>
            <p:cNvPr id="2" name="Right Triangle 1"/>
            <p:cNvSpPr/>
            <p:nvPr/>
          </p:nvSpPr>
          <p:spPr bwMode="auto">
            <a:xfrm>
              <a:off x="4876006" y="1372394"/>
              <a:ext cx="3352800" cy="3657600"/>
            </a:xfrm>
            <a:prstGeom prst="rtTriangle">
              <a:avLst/>
            </a:prstGeom>
            <a:noFill/>
            <a:ln w="571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sp>
          <p:nvSpPr>
            <p:cNvPr id="3" name="Half Frame 2"/>
            <p:cNvSpPr/>
            <p:nvPr/>
          </p:nvSpPr>
          <p:spPr bwMode="auto">
            <a:xfrm rot="5400000">
              <a:off x="4876006" y="4648994"/>
              <a:ext cx="381000" cy="381000"/>
            </a:xfrm>
            <a:prstGeom prst="halfFrame">
              <a:avLst>
                <a:gd name="adj1" fmla="val 6666"/>
                <a:gd name="adj2" fmla="val 6666"/>
              </a:avLst>
            </a:prstGeom>
            <a:solidFill>
              <a:schemeClr val="tx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bg1"/>
                </a:solidFill>
                <a:latin typeface="VNI-Times" pitchFamily="2" charset="0"/>
              </a:endParaRPr>
            </a:p>
          </p:txBody>
        </p:sp>
        <p:sp>
          <p:nvSpPr>
            <p:cNvPr id="4" name="Block Arc 3"/>
            <p:cNvSpPr/>
            <p:nvPr/>
          </p:nvSpPr>
          <p:spPr bwMode="auto">
            <a:xfrm rot="18379660">
              <a:off x="7559271" y="4649011"/>
              <a:ext cx="609600" cy="457200"/>
            </a:xfrm>
            <a:prstGeom prst="blockArc">
              <a:avLst>
                <a:gd name="adj1" fmla="val 11785282"/>
                <a:gd name="adj2" fmla="val 19559271"/>
                <a:gd name="adj3" fmla="val 9194"/>
              </a:avLst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30762" y="4521137"/>
              <a:ext cx="369902" cy="475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chemeClr val="bg1"/>
                  </a:solidFill>
                  <a:sym typeface="Symbol"/>
                </a:rPr>
                <a:t></a:t>
              </a:r>
              <a:endParaRPr lang="en-US" sz="2800" b="1">
                <a:solidFill>
                  <a:schemeClr val="bg1"/>
                </a:solidFill>
              </a:endParaRPr>
            </a:p>
          </p:txBody>
        </p:sp>
      </p:grpSp>
      <p:cxnSp>
        <p:nvCxnSpPr>
          <p:cNvPr id="12" name="Straight Connector 11"/>
          <p:cNvCxnSpPr>
            <a:stCxn id="2" idx="2"/>
            <a:endCxn id="2" idx="4"/>
          </p:cNvCxnSpPr>
          <p:nvPr/>
        </p:nvCxnSpPr>
        <p:spPr bwMode="auto">
          <a:xfrm>
            <a:off x="5383001" y="6156311"/>
            <a:ext cx="37225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2" idx="0"/>
            <a:endCxn id="2" idx="2"/>
          </p:cNvCxnSpPr>
          <p:nvPr/>
        </p:nvCxnSpPr>
        <p:spPr bwMode="auto">
          <a:xfrm>
            <a:off x="5383000" y="2133900"/>
            <a:ext cx="0" cy="40224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5064162" y="1714673"/>
            <a:ext cx="484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21093" y="5841669"/>
            <a:ext cx="502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0826" y="5832302"/>
            <a:ext cx="484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07638" y="6093912"/>
            <a:ext cx="1584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Cạnh kề</a:t>
            </a:r>
          </a:p>
        </p:txBody>
      </p:sp>
      <p:sp>
        <p:nvSpPr>
          <p:cNvPr id="26" name="TextBox 25"/>
          <p:cNvSpPr txBox="1"/>
          <p:nvPr/>
        </p:nvSpPr>
        <p:spPr>
          <a:xfrm rot="2823473">
            <a:off x="6488955" y="3783330"/>
            <a:ext cx="2168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+mj-lt"/>
              </a:rPr>
              <a:t>Cạnh huyền</a:t>
            </a:r>
          </a:p>
        </p:txBody>
      </p:sp>
      <p:sp>
        <p:nvSpPr>
          <p:cNvPr id="27" name="TextBox 26"/>
          <p:cNvSpPr txBox="1"/>
          <p:nvPr/>
        </p:nvSpPr>
        <p:spPr>
          <a:xfrm rot="16200000">
            <a:off x="4753838" y="3678144"/>
            <a:ext cx="1690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+mj-lt"/>
              </a:rPr>
              <a:t>Cạnh đối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87479" y="3762646"/>
            <a:ext cx="2897811" cy="2246249"/>
          </a:xfrm>
          <a:prstGeom prst="rect">
            <a:avLst/>
          </a:prstGeom>
          <a:noFill/>
        </p:spPr>
        <p:txBody>
          <a:bodyPr wrap="square" lIns="91419" tIns="45709" rIns="91419" bIns="45709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799" b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Tỉ số </a:t>
            </a:r>
          </a:p>
          <a:p>
            <a:r>
              <a:rPr lang="en-US" sz="2799" b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lượng giác </a:t>
            </a:r>
          </a:p>
          <a:p>
            <a:r>
              <a:rPr lang="en-US" sz="2400" b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của</a:t>
            </a:r>
            <a:r>
              <a:rPr lang="en-US" sz="2799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  <a:r>
              <a:rPr lang="en-US" sz="2799" b="1">
                <a:ln w="11430"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góc nhọn</a:t>
            </a:r>
            <a:r>
              <a:rPr lang="en-US" sz="2799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2799" b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trong </a:t>
            </a:r>
            <a:r>
              <a:rPr lang="en-US" sz="2799" b="1">
                <a:ln w="11430">
                  <a:solidFill>
                    <a:srgbClr val="FFC000"/>
                  </a:solidFill>
                </a:ln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tam giác                    vuông</a:t>
            </a:r>
            <a:r>
              <a:rPr lang="en-US" sz="2799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09159" y="252350"/>
            <a:ext cx="9411048" cy="584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91419" tIns="45709" rIns="91419" bIns="45709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199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Tỉ</a:t>
            </a:r>
            <a:r>
              <a:rPr lang="en-US" sz="3199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</a:t>
            </a:r>
            <a:r>
              <a:rPr lang="en-US" sz="3199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số</a:t>
            </a:r>
            <a:r>
              <a:rPr lang="en-US" sz="3199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</a:t>
            </a:r>
            <a:r>
              <a:rPr lang="en-US" sz="3199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lượng</a:t>
            </a:r>
            <a:r>
              <a:rPr lang="en-US" sz="3199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</a:t>
            </a:r>
            <a:r>
              <a:rPr lang="en-US" sz="3199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giác</a:t>
            </a:r>
            <a:r>
              <a:rPr lang="en-US" sz="3199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</a:t>
            </a:r>
            <a:r>
              <a:rPr lang="en-US" sz="3199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của</a:t>
            </a:r>
            <a:r>
              <a:rPr lang="en-US" sz="3199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</a:t>
            </a:r>
            <a:r>
              <a:rPr lang="en-US" sz="3199" b="1" dirty="0" err="1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góc</a:t>
            </a:r>
            <a:r>
              <a:rPr lang="en-US" sz="3199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  <a:r>
              <a:rPr lang="en-US" sz="3199" b="1" dirty="0" err="1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nhọn</a:t>
            </a:r>
            <a:r>
              <a:rPr lang="en-US" sz="3199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  <a:r>
              <a:rPr lang="en-US" sz="3199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trong</a:t>
            </a:r>
            <a:r>
              <a:rPr lang="en-US" sz="3199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  <a:r>
              <a:rPr lang="en-US" sz="3199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tam </a:t>
            </a:r>
            <a:r>
              <a:rPr lang="en-US" sz="3199" b="1" dirty="0" err="1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giác</a:t>
            </a:r>
            <a:r>
              <a:rPr lang="en-US" sz="3199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  <a:r>
              <a:rPr lang="en-US" sz="3199" b="1" dirty="0" err="1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vuông</a:t>
            </a:r>
            <a:r>
              <a:rPr lang="en-US" sz="3199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458" y="2012764"/>
            <a:ext cx="3656816" cy="4292219"/>
          </a:xfrm>
          <a:prstGeom prst="rect">
            <a:avLst/>
          </a:prstGeom>
        </p:spPr>
      </p:pic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707808"/>
              </p:ext>
            </p:extLst>
          </p:nvPr>
        </p:nvGraphicFramePr>
        <p:xfrm>
          <a:off x="9915525" y="1438275"/>
          <a:ext cx="16906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2" name="Equation" r:id="rId5" imgW="723600" imgH="190440" progId="Equation.DSMT4">
                  <p:embed/>
                </p:oleObj>
              </mc:Choice>
              <mc:Fallback>
                <p:oleObj name="Equation" r:id="rId5" imgW="723600" imgH="19044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15525" y="1438275"/>
                        <a:ext cx="1690688" cy="444500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646109"/>
              </p:ext>
            </p:extLst>
          </p:nvPr>
        </p:nvGraphicFramePr>
        <p:xfrm>
          <a:off x="9915525" y="1937205"/>
          <a:ext cx="16875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3" name="Equation" r:id="rId7" imgW="723600" imgH="190440" progId="Equation.DSMT4">
                  <p:embed/>
                </p:oleObj>
              </mc:Choice>
              <mc:Fallback>
                <p:oleObj name="Equation" r:id="rId7" imgW="723600" imgH="1904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15525" y="1937205"/>
                        <a:ext cx="1687513" cy="444500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295726"/>
              </p:ext>
            </p:extLst>
          </p:nvPr>
        </p:nvGraphicFramePr>
        <p:xfrm>
          <a:off x="9915525" y="2436135"/>
          <a:ext cx="16891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4" name="Equation" r:id="rId9" imgW="723600" imgH="177480" progId="Equation.DSMT4">
                  <p:embed/>
                </p:oleObj>
              </mc:Choice>
              <mc:Fallback>
                <p:oleObj name="Equation" r:id="rId9" imgW="723600" imgH="17748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15525" y="2436135"/>
                        <a:ext cx="1689100" cy="412750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10933"/>
              </p:ext>
            </p:extLst>
          </p:nvPr>
        </p:nvGraphicFramePr>
        <p:xfrm>
          <a:off x="9915525" y="2903315"/>
          <a:ext cx="1687513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5" name="Equation" r:id="rId11" imgW="723600" imgH="177480" progId="Equation.DSMT4">
                  <p:embed/>
                </p:oleObj>
              </mc:Choice>
              <mc:Fallback>
                <p:oleObj name="Equation" r:id="rId11" imgW="723600" imgH="17748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15525" y="2903315"/>
                        <a:ext cx="1687513" cy="414337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59"/>
          <p:cNvGrpSpPr/>
          <p:nvPr/>
        </p:nvGrpSpPr>
        <p:grpSpPr>
          <a:xfrm>
            <a:off x="463155" y="1094563"/>
            <a:ext cx="2610050" cy="1021324"/>
            <a:chOff x="8609806" y="2972594"/>
            <a:chExt cx="3505200" cy="1371600"/>
          </a:xfrm>
        </p:grpSpPr>
        <p:sp>
          <p:nvSpPr>
            <p:cNvPr id="57" name="Oval 56"/>
            <p:cNvSpPr/>
            <p:nvPr/>
          </p:nvSpPr>
          <p:spPr bwMode="auto">
            <a:xfrm>
              <a:off x="8609806" y="2972594"/>
              <a:ext cx="3505200" cy="13716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9005420" y="3027058"/>
              <a:ext cx="2734269" cy="1281330"/>
              <a:chOff x="9005420" y="3027058"/>
              <a:chExt cx="2734269" cy="1281330"/>
            </a:xfrm>
          </p:grpSpPr>
          <p:graphicFrame>
            <p:nvGraphicFramePr>
              <p:cNvPr id="25" name="Object 24"/>
              <p:cNvGraphicFramePr>
                <a:graphicFrameLocks noChangeAspect="1"/>
              </p:cNvGraphicFramePr>
              <p:nvPr/>
            </p:nvGraphicFramePr>
            <p:xfrm>
              <a:off x="9005420" y="3325019"/>
              <a:ext cx="1433186" cy="552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06" name="Equation" r:id="rId13" imgW="495000" imgH="190440" progId="Equation.DSMT4">
                      <p:embed/>
                    </p:oleObj>
                  </mc:Choice>
                  <mc:Fallback>
                    <p:oleObj name="Equation" r:id="rId13" imgW="495000" imgH="190440" progId="Equation.DSMT4">
                      <p:embed/>
                      <p:pic>
                        <p:nvPicPr>
                          <p:cNvPr id="25" name="Object 24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9005420" y="3325019"/>
                            <a:ext cx="1433186" cy="5522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0" name="Group 39"/>
              <p:cNvGrpSpPr/>
              <p:nvPr/>
            </p:nvGrpSpPr>
            <p:grpSpPr>
              <a:xfrm>
                <a:off x="10290440" y="3027058"/>
                <a:ext cx="1449249" cy="1281330"/>
                <a:chOff x="7642321" y="2489123"/>
                <a:chExt cx="1449249" cy="1281330"/>
              </a:xfrm>
            </p:grpSpPr>
            <p:sp>
              <p:nvSpPr>
                <p:cNvPr id="28" name="TextBox 27"/>
                <p:cNvSpPr txBox="1"/>
                <p:nvPr/>
              </p:nvSpPr>
              <p:spPr>
                <a:xfrm>
                  <a:off x="7642321" y="2489123"/>
                  <a:ext cx="1449249" cy="1281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0000FF"/>
                      </a:solidFill>
                      <a:latin typeface="+mj-lt"/>
                    </a:rPr>
                    <a:t>đối</a:t>
                  </a:r>
                </a:p>
                <a:p>
                  <a:pPr algn="ctr"/>
                  <a:r>
                    <a:rPr lang="en-US" sz="2800">
                      <a:solidFill>
                        <a:srgbClr val="FF0000"/>
                      </a:solidFill>
                      <a:latin typeface="+mj-lt"/>
                    </a:rPr>
                    <a:t>huyền</a:t>
                  </a:r>
                </a:p>
              </p:txBody>
            </p:sp>
            <p:cxnSp>
              <p:nvCxnSpPr>
                <p:cNvPr id="31" name="Straight Connector 30"/>
                <p:cNvCxnSpPr>
                  <a:stCxn id="28" idx="1"/>
                  <a:endCxn id="28" idx="3"/>
                </p:cNvCxnSpPr>
                <p:nvPr/>
              </p:nvCxnSpPr>
              <p:spPr bwMode="auto">
                <a:xfrm>
                  <a:off x="7780869" y="3115122"/>
                  <a:ext cx="1207382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grpSp>
        <p:nvGrpSpPr>
          <p:cNvPr id="59" name="Group 58"/>
          <p:cNvGrpSpPr/>
          <p:nvPr/>
        </p:nvGrpSpPr>
        <p:grpSpPr>
          <a:xfrm>
            <a:off x="463155" y="2613608"/>
            <a:ext cx="2510862" cy="1021324"/>
            <a:chOff x="8819210" y="4424212"/>
            <a:chExt cx="3371996" cy="1371600"/>
          </a:xfrm>
        </p:grpSpPr>
        <p:sp>
          <p:nvSpPr>
            <p:cNvPr id="62" name="Oval 61"/>
            <p:cNvSpPr/>
            <p:nvPr/>
          </p:nvSpPr>
          <p:spPr bwMode="auto">
            <a:xfrm>
              <a:off x="8819210" y="4424212"/>
              <a:ext cx="3371996" cy="13716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9080500" y="4450331"/>
              <a:ext cx="2844731" cy="1281330"/>
              <a:chOff x="9080500" y="4450331"/>
              <a:chExt cx="2844731" cy="1281330"/>
            </a:xfrm>
          </p:grpSpPr>
          <p:graphicFrame>
            <p:nvGraphicFramePr>
              <p:cNvPr id="32" name="Object 31"/>
              <p:cNvGraphicFramePr>
                <a:graphicFrameLocks noChangeAspect="1"/>
              </p:cNvGraphicFramePr>
              <p:nvPr/>
            </p:nvGraphicFramePr>
            <p:xfrm>
              <a:off x="9080500" y="4912519"/>
              <a:ext cx="1510506" cy="4418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07" name="Equation" r:id="rId15" imgW="520560" imgH="152280" progId="Equation.DSMT4">
                      <p:embed/>
                    </p:oleObj>
                  </mc:Choice>
                  <mc:Fallback>
                    <p:oleObj name="Equation" r:id="rId15" imgW="520560" imgH="152280" progId="Equation.DSMT4">
                      <p:embed/>
                      <p:pic>
                        <p:nvPicPr>
                          <p:cNvPr id="32" name="Object 31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9080500" y="4912519"/>
                            <a:ext cx="1510506" cy="44183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4" name="Group 43"/>
              <p:cNvGrpSpPr/>
              <p:nvPr/>
            </p:nvGrpSpPr>
            <p:grpSpPr>
              <a:xfrm>
                <a:off x="10475981" y="4450331"/>
                <a:ext cx="1449250" cy="1281330"/>
                <a:chOff x="7659935" y="2455569"/>
                <a:chExt cx="1449250" cy="1281330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7659935" y="2455569"/>
                  <a:ext cx="1449250" cy="1281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00CC00"/>
                      </a:solidFill>
                      <a:latin typeface="+mj-lt"/>
                    </a:rPr>
                    <a:t>kề</a:t>
                  </a:r>
                </a:p>
                <a:p>
                  <a:pPr algn="ctr"/>
                  <a:r>
                    <a:rPr lang="en-US" sz="2800">
                      <a:solidFill>
                        <a:srgbClr val="FF0000"/>
                      </a:solidFill>
                      <a:latin typeface="+mj-lt"/>
                    </a:rPr>
                    <a:t>huyền</a:t>
                  </a:r>
                </a:p>
              </p:txBody>
            </p:sp>
            <p:cxnSp>
              <p:nvCxnSpPr>
                <p:cNvPr id="46" name="Straight Connector 45"/>
                <p:cNvCxnSpPr>
                  <a:stCxn id="45" idx="1"/>
                  <a:endCxn id="45" idx="3"/>
                </p:cNvCxnSpPr>
                <p:nvPr/>
              </p:nvCxnSpPr>
              <p:spPr bwMode="auto">
                <a:xfrm>
                  <a:off x="7780869" y="3115122"/>
                  <a:ext cx="1207382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grpSp>
        <p:nvGrpSpPr>
          <p:cNvPr id="56" name="Group 55"/>
          <p:cNvGrpSpPr/>
          <p:nvPr/>
        </p:nvGrpSpPr>
        <p:grpSpPr>
          <a:xfrm>
            <a:off x="463155" y="4117814"/>
            <a:ext cx="1805796" cy="995167"/>
            <a:chOff x="545888" y="2238668"/>
            <a:chExt cx="2425118" cy="1336475"/>
          </a:xfrm>
        </p:grpSpPr>
        <p:sp>
          <p:nvSpPr>
            <p:cNvPr id="41" name="Rounded Rectangle 40"/>
            <p:cNvSpPr/>
            <p:nvPr/>
          </p:nvSpPr>
          <p:spPr bwMode="auto">
            <a:xfrm>
              <a:off x="545888" y="2238668"/>
              <a:ext cx="2425118" cy="1219200"/>
            </a:xfrm>
            <a:prstGeom prst="round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571500" y="2293810"/>
              <a:ext cx="2349730" cy="1281333"/>
              <a:chOff x="571500" y="2293810"/>
              <a:chExt cx="2349730" cy="1281333"/>
            </a:xfrm>
          </p:grpSpPr>
          <p:graphicFrame>
            <p:nvGraphicFramePr>
              <p:cNvPr id="33" name="Object 32"/>
              <p:cNvGraphicFramePr>
                <a:graphicFrameLocks noChangeAspect="1"/>
              </p:cNvGraphicFramePr>
              <p:nvPr/>
            </p:nvGraphicFramePr>
            <p:xfrm>
              <a:off x="571500" y="2667794"/>
              <a:ext cx="1471846" cy="4791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08" name="Equation" r:id="rId17" imgW="507960" imgH="164880" progId="Equation.DSMT4">
                      <p:embed/>
                    </p:oleObj>
                  </mc:Choice>
                  <mc:Fallback>
                    <p:oleObj name="Equation" r:id="rId17" imgW="507960" imgH="164880" progId="Equation.DSMT4">
                      <p:embed/>
                      <p:pic>
                        <p:nvPicPr>
                          <p:cNvPr id="33" name="Object 32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571500" y="2667794"/>
                            <a:ext cx="1471846" cy="47910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7" name="Group 46"/>
              <p:cNvGrpSpPr/>
              <p:nvPr/>
            </p:nvGrpSpPr>
            <p:grpSpPr>
              <a:xfrm>
                <a:off x="2053230" y="2293810"/>
                <a:ext cx="868000" cy="1281333"/>
                <a:chOff x="7950560" y="2507457"/>
                <a:chExt cx="868000" cy="128133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7950560" y="2507457"/>
                  <a:ext cx="868000" cy="1281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0000FF"/>
                      </a:solidFill>
                      <a:latin typeface="+mj-lt"/>
                    </a:rPr>
                    <a:t>đối</a:t>
                  </a:r>
                </a:p>
                <a:p>
                  <a:pPr algn="ctr"/>
                  <a:r>
                    <a:rPr lang="en-US" sz="2800">
                      <a:solidFill>
                        <a:srgbClr val="00CC00"/>
                      </a:solidFill>
                      <a:latin typeface="+mj-lt"/>
                    </a:rPr>
                    <a:t>kề</a:t>
                  </a:r>
                </a:p>
              </p:txBody>
            </p:sp>
            <p:cxnSp>
              <p:nvCxnSpPr>
                <p:cNvPr id="49" name="Straight Connector 48"/>
                <p:cNvCxnSpPr>
                  <a:stCxn id="48" idx="1"/>
                  <a:endCxn id="48" idx="3"/>
                </p:cNvCxnSpPr>
                <p:nvPr/>
              </p:nvCxnSpPr>
              <p:spPr bwMode="auto">
                <a:xfrm>
                  <a:off x="8030136" y="3115250"/>
                  <a:ext cx="708847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grpSp>
        <p:nvGrpSpPr>
          <p:cNvPr id="55" name="Group 54"/>
          <p:cNvGrpSpPr/>
          <p:nvPr/>
        </p:nvGrpSpPr>
        <p:grpSpPr>
          <a:xfrm>
            <a:off x="463155" y="5462999"/>
            <a:ext cx="1805796" cy="954108"/>
            <a:chOff x="545888" y="3988301"/>
            <a:chExt cx="2425118" cy="1281333"/>
          </a:xfrm>
        </p:grpSpPr>
        <p:sp>
          <p:nvSpPr>
            <p:cNvPr id="58" name="Rounded Rectangle 57"/>
            <p:cNvSpPr/>
            <p:nvPr/>
          </p:nvSpPr>
          <p:spPr bwMode="auto">
            <a:xfrm>
              <a:off x="545888" y="4023352"/>
              <a:ext cx="2425118" cy="1219200"/>
            </a:xfrm>
            <a:prstGeom prst="round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571500" y="3988301"/>
              <a:ext cx="2349730" cy="1281333"/>
              <a:chOff x="571500" y="3988301"/>
              <a:chExt cx="2349730" cy="1281333"/>
            </a:xfrm>
          </p:grpSpPr>
          <p:graphicFrame>
            <p:nvGraphicFramePr>
              <p:cNvPr id="34" name="Object 33"/>
              <p:cNvGraphicFramePr>
                <a:graphicFrameLocks noChangeAspect="1"/>
              </p:cNvGraphicFramePr>
              <p:nvPr/>
            </p:nvGraphicFramePr>
            <p:xfrm>
              <a:off x="571500" y="4374357"/>
              <a:ext cx="1471846" cy="4791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09" name="Equation" r:id="rId19" imgW="507960" imgH="164880" progId="Equation.DSMT4">
                      <p:embed/>
                    </p:oleObj>
                  </mc:Choice>
                  <mc:Fallback>
                    <p:oleObj name="Equation" r:id="rId19" imgW="507960" imgH="164880" progId="Equation.DSMT4">
                      <p:embed/>
                      <p:pic>
                        <p:nvPicPr>
                          <p:cNvPr id="34" name="Object 33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571500" y="4374357"/>
                            <a:ext cx="1471846" cy="47911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50" name="Group 49"/>
              <p:cNvGrpSpPr/>
              <p:nvPr/>
            </p:nvGrpSpPr>
            <p:grpSpPr>
              <a:xfrm>
                <a:off x="2053230" y="3988301"/>
                <a:ext cx="868000" cy="1281333"/>
                <a:chOff x="7950560" y="2472865"/>
                <a:chExt cx="868000" cy="1281333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7950560" y="2472865"/>
                  <a:ext cx="868000" cy="1281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00CC00"/>
                      </a:solidFill>
                      <a:latin typeface="+mj-lt"/>
                    </a:rPr>
                    <a:t>kề</a:t>
                  </a:r>
                </a:p>
                <a:p>
                  <a:pPr algn="ctr"/>
                  <a:r>
                    <a:rPr lang="en-US" sz="2800">
                      <a:solidFill>
                        <a:srgbClr val="0000FF"/>
                      </a:solidFill>
                      <a:latin typeface="+mj-lt"/>
                    </a:rPr>
                    <a:t>đối</a:t>
                  </a:r>
                </a:p>
              </p:txBody>
            </p:sp>
            <p:cxnSp>
              <p:nvCxnSpPr>
                <p:cNvPr id="52" name="Straight Connector 51"/>
                <p:cNvCxnSpPr>
                  <a:stCxn id="51" idx="1"/>
                  <a:endCxn id="51" idx="3"/>
                </p:cNvCxnSpPr>
                <p:nvPr/>
              </p:nvCxnSpPr>
              <p:spPr bwMode="auto">
                <a:xfrm>
                  <a:off x="8030136" y="3115250"/>
                  <a:ext cx="708848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7238736" y="1372076"/>
          <a:ext cx="1989565" cy="576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0" name="Equation" r:id="rId21" imgW="787320" imgH="228600" progId="Equation.DSMT4">
                  <p:embed/>
                </p:oleObj>
              </mc:Choice>
              <mc:Fallback>
                <p:oleObj name="Equation" r:id="rId21" imgW="787320" imgH="22860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238736" y="1372076"/>
                        <a:ext cx="1989565" cy="57652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881" name="Elbow Connector 36880"/>
          <p:cNvCxnSpPr>
            <a:endCxn id="57" idx="6"/>
          </p:cNvCxnSpPr>
          <p:nvPr/>
        </p:nvCxnSpPr>
        <p:spPr>
          <a:xfrm rot="10800000">
            <a:off x="3073206" y="1605225"/>
            <a:ext cx="2309795" cy="405672"/>
          </a:xfrm>
          <a:prstGeom prst="bentConnector3">
            <a:avLst>
              <a:gd name="adj1" fmla="val -1547"/>
            </a:avLst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91" name="Elbow Connector 36890"/>
          <p:cNvCxnSpPr>
            <a:endCxn id="35" idx="1"/>
          </p:cNvCxnSpPr>
          <p:nvPr/>
        </p:nvCxnSpPr>
        <p:spPr>
          <a:xfrm rot="5400000" flipH="1" flipV="1">
            <a:off x="6074171" y="1676404"/>
            <a:ext cx="1180631" cy="1148499"/>
          </a:xfrm>
          <a:prstGeom prst="bentConnector2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93" name="Elbow Connector 36892"/>
          <p:cNvCxnSpPr>
            <a:stCxn id="35" idx="3"/>
            <a:endCxn id="36" idx="1"/>
          </p:cNvCxnSpPr>
          <p:nvPr/>
        </p:nvCxnSpPr>
        <p:spPr>
          <a:xfrm>
            <a:off x="9228301" y="1660337"/>
            <a:ext cx="687224" cy="188"/>
          </a:xfrm>
          <a:prstGeom prst="bentConnector3">
            <a:avLst>
              <a:gd name="adj1" fmla="val 50000"/>
            </a:avLst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/>
        </p:nvGrpSpPr>
        <p:grpSpPr>
          <a:xfrm>
            <a:off x="8568552" y="5717737"/>
            <a:ext cx="3078372" cy="335127"/>
            <a:chOff x="8568552" y="5717737"/>
            <a:chExt cx="3078372" cy="335127"/>
          </a:xfrm>
        </p:grpSpPr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7221345"/>
                </p:ext>
              </p:extLst>
            </p:nvPr>
          </p:nvGraphicFramePr>
          <p:xfrm>
            <a:off x="9720224" y="5717737"/>
            <a:ext cx="1926700" cy="335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11" name="Equation" r:id="rId23" imgW="1168200" imgH="203040" progId="Equation.DSMT4">
                    <p:embed/>
                  </p:oleObj>
                </mc:Choice>
                <mc:Fallback>
                  <p:oleObj name="Equation" r:id="rId23" imgW="1168200" imgH="203040" progId="Equation.DSMT4">
                    <p:embed/>
                    <p:pic>
                      <p:nvPicPr>
                        <p:cNvPr id="36" name="Object 35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9720224" y="5717737"/>
                          <a:ext cx="1926700" cy="335127"/>
                        </a:xfrm>
                        <a:prstGeom prst="rect">
                          <a:avLst/>
                        </a:prstGeom>
                        <a:solidFill>
                          <a:srgbClr val="0099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8" name="Elbow Connector 67"/>
            <p:cNvCxnSpPr/>
            <p:nvPr/>
          </p:nvCxnSpPr>
          <p:spPr>
            <a:xfrm>
              <a:off x="8568552" y="5889871"/>
              <a:ext cx="1144549" cy="13315"/>
            </a:xfrm>
            <a:prstGeom prst="bentConnector3">
              <a:avLst>
                <a:gd name="adj1" fmla="val 49446"/>
              </a:avLst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8519128" y="3979863"/>
            <a:ext cx="3085497" cy="1878447"/>
            <a:chOff x="8490001" y="3570288"/>
            <a:chExt cx="3085497" cy="1878447"/>
          </a:xfrm>
        </p:grpSpPr>
        <p:graphicFrame>
          <p:nvGraphicFramePr>
            <p:cNvPr id="72" name="Object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5924196"/>
                </p:ext>
              </p:extLst>
            </p:nvPr>
          </p:nvGraphicFramePr>
          <p:xfrm>
            <a:off x="10024511" y="3570288"/>
            <a:ext cx="1550987" cy="1341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12" name="Equation" r:id="rId25" imgW="939600" imgH="812520" progId="Equation.DSMT4">
                    <p:embed/>
                  </p:oleObj>
                </mc:Choice>
                <mc:Fallback>
                  <p:oleObj name="Equation" r:id="rId25" imgW="939600" imgH="812520" progId="Equation.DSMT4">
                    <p:embed/>
                    <p:pic>
                      <p:nvPicPr>
                        <p:cNvPr id="71" name="Object 70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0024511" y="3570288"/>
                          <a:ext cx="1550987" cy="1341437"/>
                        </a:xfrm>
                        <a:prstGeom prst="rect">
                          <a:avLst/>
                        </a:prstGeom>
                        <a:solidFill>
                          <a:srgbClr val="0099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4" name="Elbow Connector 73"/>
            <p:cNvCxnSpPr>
              <a:stCxn id="5" idx="3"/>
              <a:endCxn id="72" idx="1"/>
            </p:cNvCxnSpPr>
            <p:nvPr/>
          </p:nvCxnSpPr>
          <p:spPr>
            <a:xfrm flipV="1">
              <a:off x="8490001" y="4241591"/>
              <a:ext cx="1493631" cy="1207144"/>
            </a:xfrm>
            <a:prstGeom prst="bentConnector3">
              <a:avLst>
                <a:gd name="adj1" fmla="val -2292"/>
              </a:avLst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8711776" y="5376876"/>
            <a:ext cx="2935148" cy="334323"/>
            <a:chOff x="8711776" y="5376876"/>
            <a:chExt cx="2935148" cy="334323"/>
          </a:xfrm>
        </p:grpSpPr>
        <p:graphicFrame>
          <p:nvGraphicFramePr>
            <p:cNvPr id="78" name="Object 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6784201"/>
                </p:ext>
              </p:extLst>
            </p:nvPr>
          </p:nvGraphicFramePr>
          <p:xfrm>
            <a:off x="10138799" y="5376876"/>
            <a:ext cx="1508125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13" name="Equation" r:id="rId27" imgW="914400" imgH="177480" progId="Equation.DSMT4">
                    <p:embed/>
                  </p:oleObj>
                </mc:Choice>
                <mc:Fallback>
                  <p:oleObj name="Equation" r:id="rId27" imgW="914400" imgH="177480" progId="Equation.DSMT4">
                    <p:embed/>
                    <p:pic>
                      <p:nvPicPr>
                        <p:cNvPr id="71" name="Object 70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0138799" y="5376876"/>
                          <a:ext cx="1508125" cy="293688"/>
                        </a:xfrm>
                        <a:prstGeom prst="rect">
                          <a:avLst/>
                        </a:prstGeom>
                        <a:solidFill>
                          <a:srgbClr val="0099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" name="Elbow Connector 29"/>
            <p:cNvCxnSpPr>
              <a:stCxn id="4" idx="1"/>
              <a:endCxn id="78" idx="1"/>
            </p:cNvCxnSpPr>
            <p:nvPr/>
          </p:nvCxnSpPr>
          <p:spPr>
            <a:xfrm flipV="1">
              <a:off x="8711776" y="5523720"/>
              <a:ext cx="1427023" cy="187479"/>
            </a:xfrm>
            <a:prstGeom prst="bentConnector3">
              <a:avLst>
                <a:gd name="adj1" fmla="val -1395"/>
              </a:avLst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9497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48148E-6 L -0.08515 0.0067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8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5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7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0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  <p:bldP spid="20" grpId="0"/>
      <p:bldP spid="26" grpId="0"/>
      <p:bldP spid="27" grpId="0"/>
      <p:bldP spid="21" grpId="0"/>
      <p:bldP spid="21" grpId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triped Right Arrow 16"/>
          <p:cNvSpPr/>
          <p:nvPr/>
        </p:nvSpPr>
        <p:spPr>
          <a:xfrm flipH="1">
            <a:off x="1672055" y="3363870"/>
            <a:ext cx="10159965" cy="2587820"/>
          </a:xfrm>
          <a:prstGeom prst="stripedRightArrow">
            <a:avLst>
              <a:gd name="adj1" fmla="val 86427"/>
              <a:gd name="adj2" fmla="val 18414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50BABD2-01CA-4814-B6E0-9A0B0B1B79A8}"/>
              </a:ext>
            </a:extLst>
          </p:cNvPr>
          <p:cNvGrpSpPr/>
          <p:nvPr/>
        </p:nvGrpSpPr>
        <p:grpSpPr>
          <a:xfrm>
            <a:off x="751188" y="2922026"/>
            <a:ext cx="2651037" cy="3104701"/>
            <a:chOff x="1199675" y="3436329"/>
            <a:chExt cx="2643206" cy="346178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B83307B9-2323-4347-A6C5-DAAE6DE11A47}"/>
                </a:ext>
              </a:extLst>
            </p:cNvPr>
            <p:cNvGrpSpPr/>
            <p:nvPr/>
          </p:nvGrpSpPr>
          <p:grpSpPr>
            <a:xfrm>
              <a:off x="1199675" y="3436329"/>
              <a:ext cx="2643206" cy="3461782"/>
              <a:chOff x="4071934" y="4143380"/>
              <a:chExt cx="2786082" cy="3461782"/>
            </a:xfrm>
          </p:grpSpPr>
          <p:pic>
            <p:nvPicPr>
              <p:cNvPr id="50" name="Picture 49" descr="Don thuc dong dang">
                <a:extLst>
                  <a:ext uri="{FF2B5EF4-FFF2-40B4-BE49-F238E27FC236}">
                    <a16:creationId xmlns:a16="http://schemas.microsoft.com/office/drawing/2014/main" id="{6A081E80-5D0E-4A67-9D6F-6208AB49859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71934" y="4143380"/>
                <a:ext cx="2786082" cy="34617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TextBox 17">
                <a:extLst>
                  <a:ext uri="{FF2B5EF4-FFF2-40B4-BE49-F238E27FC236}">
                    <a16:creationId xmlns:a16="http://schemas.microsoft.com/office/drawing/2014/main" id="{89229789-D71E-48D5-845E-59195738BE12}"/>
                  </a:ext>
                </a:extLst>
              </p:cNvPr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4214810" y="4286256"/>
                <a:ext cx="192882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rial "/>
                </a:endParaRPr>
              </a:p>
            </p:txBody>
          </p:sp>
        </p:grpSp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05F1EAAD-0018-4BD0-9A0A-4FF0AD3B0BCA}"/>
                </a:ext>
              </a:extLst>
            </p:cNvPr>
            <p:cNvPicPr/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8369" y="3941881"/>
              <a:ext cx="214314" cy="42862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EFB6F4F-DA17-4BE9-A688-1240F6841649}"/>
                </a:ext>
              </a:extLst>
            </p:cNvPr>
            <p:cNvPicPr/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87491" y="3891343"/>
              <a:ext cx="142876" cy="3571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0D2FD6DD-4ABB-4E9E-A01A-871EAA25D6B3}"/>
                </a:ext>
              </a:extLst>
            </p:cNvPr>
            <p:cNvPicPr/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71377" y="3727567"/>
              <a:ext cx="142876" cy="3571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9635E779-7973-4D1E-8416-859B0C2773CE}"/>
                </a:ext>
              </a:extLst>
            </p:cNvPr>
            <p:cNvPicPr/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485427" y="3513253"/>
              <a:ext cx="357190" cy="4286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pic>
        <p:nvPicPr>
          <p:cNvPr id="7" name="Hình ảnh 21">
            <a:extLst>
              <a:ext uri="{FF2B5EF4-FFF2-40B4-BE49-F238E27FC236}">
                <a16:creationId xmlns:a16="http://schemas.microsoft.com/office/drawing/2014/main" id="{3DBFFDA0-D499-493E-BE27-128CE26AD7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1442" y="782301"/>
            <a:ext cx="3210457" cy="2529838"/>
          </a:xfrm>
          <a:prstGeom prst="rect">
            <a:avLst/>
          </a:prstGeom>
          <a:ln>
            <a:noFill/>
          </a:ln>
        </p:spPr>
      </p:pic>
      <p:grpSp>
        <p:nvGrpSpPr>
          <p:cNvPr id="60" name="Group 59"/>
          <p:cNvGrpSpPr/>
          <p:nvPr/>
        </p:nvGrpSpPr>
        <p:grpSpPr>
          <a:xfrm>
            <a:off x="3548054" y="3125315"/>
            <a:ext cx="4714999" cy="3392960"/>
            <a:chOff x="4019114" y="2875928"/>
            <a:chExt cx="4714999" cy="3392960"/>
          </a:xfrm>
        </p:grpSpPr>
        <p:graphicFrame>
          <p:nvGraphicFramePr>
            <p:cNvPr id="8" name="Đối tượng 24">
              <a:extLst>
                <a:ext uri="{FF2B5EF4-FFF2-40B4-BE49-F238E27FC236}">
                  <a16:creationId xmlns:a16="http://schemas.microsoft.com/office/drawing/2014/main" id="{A949E3DE-2A00-43BC-BCFB-8DD8770E604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5563624"/>
                </p:ext>
              </p:extLst>
            </p:nvPr>
          </p:nvGraphicFramePr>
          <p:xfrm>
            <a:off x="4019114" y="2875928"/>
            <a:ext cx="4714999" cy="429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0" name="Equation" r:id="rId8" imgW="5854680" imgH="533160" progId="Equation.DSMT4">
                    <p:embed/>
                  </p:oleObj>
                </mc:Choice>
                <mc:Fallback>
                  <p:oleObj name="Equation" r:id="rId8" imgW="5854680" imgH="533160" progId="Equation.DSMT4">
                    <p:embed/>
                    <p:pic>
                      <p:nvPicPr>
                        <p:cNvPr id="8" name="Đối tượng 24">
                          <a:extLst>
                            <a:ext uri="{FF2B5EF4-FFF2-40B4-BE49-F238E27FC236}">
                              <a16:creationId xmlns:a16="http://schemas.microsoft.com/office/drawing/2014/main" id="{A949E3DE-2A00-43BC-BCFB-8DD8770E604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019114" y="2875928"/>
                          <a:ext cx="4714999" cy="4295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Đối tượng 29">
              <a:extLst>
                <a:ext uri="{FF2B5EF4-FFF2-40B4-BE49-F238E27FC236}">
                  <a16:creationId xmlns:a16="http://schemas.microsoft.com/office/drawing/2014/main" id="{526E6FE5-34BE-4878-80CF-761CFD21D4B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3435567"/>
                </p:ext>
              </p:extLst>
            </p:nvPr>
          </p:nvGraphicFramePr>
          <p:xfrm>
            <a:off x="4303148" y="3351063"/>
            <a:ext cx="2433637" cy="674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1" name="Equation" r:id="rId10" imgW="3022560" imgH="838080" progId="Equation.DSMT4">
                    <p:embed/>
                  </p:oleObj>
                </mc:Choice>
                <mc:Fallback>
                  <p:oleObj name="Equation" r:id="rId10" imgW="3022560" imgH="838080" progId="Equation.DSMT4">
                    <p:embed/>
                    <p:pic>
                      <p:nvPicPr>
                        <p:cNvPr id="13" name="Đối tượng 29">
                          <a:extLst>
                            <a:ext uri="{FF2B5EF4-FFF2-40B4-BE49-F238E27FC236}">
                              <a16:creationId xmlns:a16="http://schemas.microsoft.com/office/drawing/2014/main" id="{526E6FE5-34BE-4878-80CF-761CFD21D4B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303148" y="3351063"/>
                          <a:ext cx="2433637" cy="6746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Đối tượng 30">
              <a:extLst>
                <a:ext uri="{FF2B5EF4-FFF2-40B4-BE49-F238E27FC236}">
                  <a16:creationId xmlns:a16="http://schemas.microsoft.com/office/drawing/2014/main" id="{93C44914-59D2-4A3F-B524-A927D15DC0C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313017"/>
                </p:ext>
              </p:extLst>
            </p:nvPr>
          </p:nvGraphicFramePr>
          <p:xfrm>
            <a:off x="4153489" y="4081313"/>
            <a:ext cx="2497138" cy="674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2" name="Equation" r:id="rId12" imgW="3098520" imgH="838080" progId="Equation.DSMT4">
                    <p:embed/>
                  </p:oleObj>
                </mc:Choice>
                <mc:Fallback>
                  <p:oleObj name="Equation" r:id="rId12" imgW="3098520" imgH="838080" progId="Equation.DSMT4">
                    <p:embed/>
                    <p:pic>
                      <p:nvPicPr>
                        <p:cNvPr id="14" name="Đối tượng 30">
                          <a:extLst>
                            <a:ext uri="{FF2B5EF4-FFF2-40B4-BE49-F238E27FC236}">
                              <a16:creationId xmlns:a16="http://schemas.microsoft.com/office/drawing/2014/main" id="{93C44914-59D2-4A3F-B524-A927D15DC0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4153489" y="4081313"/>
                          <a:ext cx="2497138" cy="6746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Đối tượng 31">
              <a:extLst>
                <a:ext uri="{FF2B5EF4-FFF2-40B4-BE49-F238E27FC236}">
                  <a16:creationId xmlns:a16="http://schemas.microsoft.com/office/drawing/2014/main" id="{44FCB1B5-2420-4FB7-B016-3E5535FCADB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1437874"/>
                </p:ext>
              </p:extLst>
            </p:nvPr>
          </p:nvGraphicFramePr>
          <p:xfrm>
            <a:off x="4308610" y="4812468"/>
            <a:ext cx="2342158" cy="675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3" name="Equation" r:id="rId14" imgW="2908080" imgH="838080" progId="Equation.DSMT4">
                    <p:embed/>
                  </p:oleObj>
                </mc:Choice>
                <mc:Fallback>
                  <p:oleObj name="Equation" r:id="rId14" imgW="2908080" imgH="838080" progId="Equation.DSMT4">
                    <p:embed/>
                    <p:pic>
                      <p:nvPicPr>
                        <p:cNvPr id="15" name="Đối tượng 31">
                          <a:extLst>
                            <a:ext uri="{FF2B5EF4-FFF2-40B4-BE49-F238E27FC236}">
                              <a16:creationId xmlns:a16="http://schemas.microsoft.com/office/drawing/2014/main" id="{44FCB1B5-2420-4FB7-B016-3E5535FCADB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308610" y="4812468"/>
                          <a:ext cx="2342158" cy="675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Đối tượng 32">
              <a:extLst>
                <a:ext uri="{FF2B5EF4-FFF2-40B4-BE49-F238E27FC236}">
                  <a16:creationId xmlns:a16="http://schemas.microsoft.com/office/drawing/2014/main" id="{E3D15FC3-CFE8-4814-94D2-036B15D064B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7773190"/>
                </p:ext>
              </p:extLst>
            </p:nvPr>
          </p:nvGraphicFramePr>
          <p:xfrm>
            <a:off x="4303148" y="5594201"/>
            <a:ext cx="2341562" cy="674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4" name="Equation" r:id="rId16" imgW="2908080" imgH="838080" progId="Equation.DSMT4">
                    <p:embed/>
                  </p:oleObj>
                </mc:Choice>
                <mc:Fallback>
                  <p:oleObj name="Equation" r:id="rId16" imgW="2908080" imgH="838080" progId="Equation.DSMT4">
                    <p:embed/>
                    <p:pic>
                      <p:nvPicPr>
                        <p:cNvPr id="16" name="Đối tượng 32">
                          <a:extLst>
                            <a:ext uri="{FF2B5EF4-FFF2-40B4-BE49-F238E27FC236}">
                              <a16:creationId xmlns:a16="http://schemas.microsoft.com/office/drawing/2014/main" id="{E3D15FC3-CFE8-4814-94D2-036B15D064B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4303148" y="5594201"/>
                          <a:ext cx="2341562" cy="674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8044433" y="244212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</a:p>
        </p:txBody>
      </p:sp>
      <p:graphicFrame>
        <p:nvGraphicFramePr>
          <p:cNvPr id="24" name="Đối tượng 29">
            <a:extLst>
              <a:ext uri="{FF2B5EF4-FFF2-40B4-BE49-F238E27FC236}">
                <a16:creationId xmlns:a16="http://schemas.microsoft.com/office/drawing/2014/main" id="{526E6FE5-34BE-4878-80CF-761CFD21D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942532"/>
              </p:ext>
            </p:extLst>
          </p:nvPr>
        </p:nvGraphicFramePr>
        <p:xfrm>
          <a:off x="6292137" y="3546475"/>
          <a:ext cx="3044825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Equation" r:id="rId18" imgW="4012920" imgH="990360" progId="Equation.DSMT4">
                  <p:embed/>
                </p:oleObj>
              </mc:Choice>
              <mc:Fallback>
                <p:oleObj name="Equation" r:id="rId18" imgW="4012920" imgH="990360" progId="Equation.DSMT4">
                  <p:embed/>
                  <p:pic>
                    <p:nvPicPr>
                      <p:cNvPr id="13" name="Đối tượng 29">
                        <a:extLst>
                          <a:ext uri="{FF2B5EF4-FFF2-40B4-BE49-F238E27FC236}">
                            <a16:creationId xmlns:a16="http://schemas.microsoft.com/office/drawing/2014/main" id="{526E6FE5-34BE-4878-80CF-761CFD21D4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292137" y="3546475"/>
                        <a:ext cx="3044825" cy="750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796929" y="3553686"/>
            <a:ext cx="2000250" cy="704850"/>
          </a:xfrm>
          <a:prstGeom prst="rect">
            <a:avLst/>
          </a:prstGeom>
        </p:spPr>
      </p:pic>
      <p:graphicFrame>
        <p:nvGraphicFramePr>
          <p:cNvPr id="33" name="Đối tượng 29">
            <a:extLst>
              <a:ext uri="{FF2B5EF4-FFF2-40B4-BE49-F238E27FC236}">
                <a16:creationId xmlns:a16="http://schemas.microsoft.com/office/drawing/2014/main" id="{526E6FE5-34BE-4878-80CF-761CFD21D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22974"/>
              </p:ext>
            </p:extLst>
          </p:nvPr>
        </p:nvGraphicFramePr>
        <p:xfrm>
          <a:off x="6180138" y="4311650"/>
          <a:ext cx="313848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Equation" r:id="rId21" imgW="4140000" imgH="990360" progId="Equation.DSMT4">
                  <p:embed/>
                </p:oleObj>
              </mc:Choice>
              <mc:Fallback>
                <p:oleObj name="Equation" r:id="rId21" imgW="4140000" imgH="990360" progId="Equation.DSMT4">
                  <p:embed/>
                  <p:pic>
                    <p:nvPicPr>
                      <p:cNvPr id="24" name="Đối tượng 29">
                        <a:extLst>
                          <a:ext uri="{FF2B5EF4-FFF2-40B4-BE49-F238E27FC236}">
                            <a16:creationId xmlns:a16="http://schemas.microsoft.com/office/drawing/2014/main" id="{526E6FE5-34BE-4878-80CF-761CFD21D4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180138" y="4311650"/>
                        <a:ext cx="3138487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805091" y="4314245"/>
            <a:ext cx="2000250" cy="704850"/>
          </a:xfrm>
          <a:prstGeom prst="rect">
            <a:avLst/>
          </a:prstGeom>
        </p:spPr>
      </p:pic>
      <p:graphicFrame>
        <p:nvGraphicFramePr>
          <p:cNvPr id="34" name="Đối tượng 29">
            <a:extLst>
              <a:ext uri="{FF2B5EF4-FFF2-40B4-BE49-F238E27FC236}">
                <a16:creationId xmlns:a16="http://schemas.microsoft.com/office/drawing/2014/main" id="{526E6FE5-34BE-4878-80CF-761CFD21D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399043"/>
              </p:ext>
            </p:extLst>
          </p:nvPr>
        </p:nvGraphicFramePr>
        <p:xfrm>
          <a:off x="6255624" y="5051425"/>
          <a:ext cx="3081338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Equation" r:id="rId24" imgW="4063680" imgH="990360" progId="Equation.DSMT4">
                  <p:embed/>
                </p:oleObj>
              </mc:Choice>
              <mc:Fallback>
                <p:oleObj name="Equation" r:id="rId24" imgW="4063680" imgH="990360" progId="Equation.DSMT4">
                  <p:embed/>
                  <p:pic>
                    <p:nvPicPr>
                      <p:cNvPr id="33" name="Đối tượng 29">
                        <a:extLst>
                          <a:ext uri="{FF2B5EF4-FFF2-40B4-BE49-F238E27FC236}">
                            <a16:creationId xmlns:a16="http://schemas.microsoft.com/office/drawing/2014/main" id="{526E6FE5-34BE-4878-80CF-761CFD21D4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255624" y="5051425"/>
                        <a:ext cx="3081338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2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331985" y="4582742"/>
            <a:ext cx="371429" cy="21904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331985" y="3832543"/>
            <a:ext cx="371429" cy="21904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331985" y="5332042"/>
            <a:ext cx="371429" cy="21904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9805091" y="5060950"/>
            <a:ext cx="2000250" cy="704850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E93DFC9E-94EC-4A3A-9878-9B51FFF4ABB2}"/>
              </a:ext>
            </a:extLst>
          </p:cNvPr>
          <p:cNvGrpSpPr/>
          <p:nvPr/>
        </p:nvGrpSpPr>
        <p:grpSpPr>
          <a:xfrm>
            <a:off x="323194" y="912535"/>
            <a:ext cx="5667060" cy="1932669"/>
            <a:chOff x="2141033" y="445799"/>
            <a:chExt cx="5443603" cy="2438273"/>
          </a:xfrm>
        </p:grpSpPr>
        <p:sp>
          <p:nvSpPr>
            <p:cNvPr id="39" name="Cloud Callout 38">
              <a:extLst>
                <a:ext uri="{FF2B5EF4-FFF2-40B4-BE49-F238E27FC236}">
                  <a16:creationId xmlns:a16="http://schemas.microsoft.com/office/drawing/2014/main" id="{8CC5144F-0081-488A-86BA-BF6440DA9231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2141033" y="445799"/>
              <a:ext cx="5443603" cy="2438273"/>
            </a:xfrm>
            <a:prstGeom prst="cloudCallout">
              <a:avLst>
                <a:gd name="adj1" fmla="val -28440"/>
                <a:gd name="adj2" fmla="val 80523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prstClr val="white"/>
                </a:solidFill>
                <a:latin typeface="Arial 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B3FA244-E9D0-4E8D-B80D-612C943C4AB1}"/>
                </a:ext>
              </a:extLst>
            </p:cNvPr>
            <p:cNvSpPr txBox="1"/>
            <p:nvPr/>
          </p:nvSpPr>
          <p:spPr>
            <a:xfrm>
              <a:off x="2812723" y="743773"/>
              <a:ext cx="4276631" cy="1669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tam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vuông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</a:p>
            <a:p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dài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nhọn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9678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5" name="Hộp Văn bản 3">
            <a:extLst>
              <a:ext uri="{FF2B5EF4-FFF2-40B4-BE49-F238E27FC236}">
                <a16:creationId xmlns:a16="http://schemas.microsoft.com/office/drawing/2014/main" id="{116BBC9A-71BE-43A7-9D14-40A842768FF7}"/>
              </a:ext>
            </a:extLst>
          </p:cNvPr>
          <p:cNvSpPr txBox="1"/>
          <p:nvPr/>
        </p:nvSpPr>
        <p:spPr>
          <a:xfrm>
            <a:off x="3379954" y="860173"/>
            <a:ext cx="5174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Ở NHÀ</a:t>
            </a:r>
            <a:endParaRPr lang="vi-VN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4">
            <a:extLst>
              <a:ext uri="{FF2B5EF4-FFF2-40B4-BE49-F238E27FC236}">
                <a16:creationId xmlns:a16="http://schemas.microsoft.com/office/drawing/2014/main" id="{B3A4564E-70BD-4808-BF58-C4F0D595B979}"/>
              </a:ext>
            </a:extLst>
          </p:cNvPr>
          <p:cNvSpPr txBox="1"/>
          <p:nvPr/>
        </p:nvSpPr>
        <p:spPr>
          <a:xfrm>
            <a:off x="273061" y="1407699"/>
            <a:ext cx="120647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các bài tập: 1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trang 76; 77 sgk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trước bài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hệ thức về cạnh và góc trong tam giác vuông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3">
            <a:extLst>
              <a:ext uri="{FF2B5EF4-FFF2-40B4-BE49-F238E27FC236}">
                <a16:creationId xmlns:a16="http://schemas.microsoft.com/office/drawing/2014/main" id="{EB6418A8-F3AC-409E-89C6-052EA4A0A6A4}"/>
              </a:ext>
            </a:extLst>
          </p:cNvPr>
          <p:cNvSpPr txBox="1"/>
          <p:nvPr/>
        </p:nvSpPr>
        <p:spPr>
          <a:xfrm>
            <a:off x="3187672" y="5811568"/>
            <a:ext cx="555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TẬP TỐT</a:t>
            </a:r>
            <a:endParaRPr lang="vi-VN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2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50BABD2-01CA-4814-B6E0-9A0B0B1B79A8}"/>
              </a:ext>
            </a:extLst>
          </p:cNvPr>
          <p:cNvGrpSpPr/>
          <p:nvPr/>
        </p:nvGrpSpPr>
        <p:grpSpPr>
          <a:xfrm>
            <a:off x="277090" y="3731561"/>
            <a:ext cx="3643745" cy="2820189"/>
            <a:chOff x="1199675" y="3436329"/>
            <a:chExt cx="2643206" cy="346178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83307B9-2323-4347-A6C5-DAAE6DE11A47}"/>
                </a:ext>
              </a:extLst>
            </p:cNvPr>
            <p:cNvGrpSpPr/>
            <p:nvPr/>
          </p:nvGrpSpPr>
          <p:grpSpPr>
            <a:xfrm>
              <a:off x="1199675" y="3436329"/>
              <a:ext cx="2643206" cy="3461782"/>
              <a:chOff x="4071934" y="4143380"/>
              <a:chExt cx="2786082" cy="3461782"/>
            </a:xfrm>
          </p:grpSpPr>
          <p:pic>
            <p:nvPicPr>
              <p:cNvPr id="11" name="Picture 10" descr="Don thuc dong dang">
                <a:extLst>
                  <a:ext uri="{FF2B5EF4-FFF2-40B4-BE49-F238E27FC236}">
                    <a16:creationId xmlns:a16="http://schemas.microsoft.com/office/drawing/2014/main" id="{6A081E80-5D0E-4A67-9D6F-6208AB49859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71934" y="4143380"/>
                <a:ext cx="2786082" cy="34617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Box 17">
                <a:extLst>
                  <a:ext uri="{FF2B5EF4-FFF2-40B4-BE49-F238E27FC236}">
                    <a16:creationId xmlns:a16="http://schemas.microsoft.com/office/drawing/2014/main" id="{89229789-D71E-48D5-845E-59195738BE12}"/>
                  </a:ext>
                </a:extLst>
              </p:cNvPr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4214810" y="4286256"/>
                <a:ext cx="192882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prstClr val="black"/>
                  </a:solidFill>
                  <a:latin typeface="Arial "/>
                </a:endParaRPr>
              </a:p>
            </p:txBody>
          </p: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5F1EAAD-0018-4BD0-9A0A-4FF0AD3B0BCA}"/>
                </a:ext>
              </a:extLst>
            </p:cNvPr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28369" y="3941881"/>
              <a:ext cx="214314" cy="42862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EFB6F4F-DA17-4BE9-A688-1240F6841649}"/>
                </a:ext>
              </a:extLst>
            </p:cNvPr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87491" y="3891343"/>
              <a:ext cx="142876" cy="3571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D2FD6DD-4ABB-4E9E-A01A-871EAA25D6B3}"/>
                </a:ext>
              </a:extLst>
            </p:cNvPr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71377" y="3727567"/>
              <a:ext cx="142876" cy="3571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635E779-7973-4D1E-8416-859B0C2773CE}"/>
                </a:ext>
              </a:extLst>
            </p:cNvPr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5427" y="3513253"/>
              <a:ext cx="357190" cy="4286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53242F9-B03C-4CC0-8476-13F9A6E06A0F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737" y="2992421"/>
            <a:ext cx="3230880" cy="14782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E93DFC9E-94EC-4A3A-9878-9B51FFF4ABB2}"/>
              </a:ext>
            </a:extLst>
          </p:cNvPr>
          <p:cNvGrpSpPr/>
          <p:nvPr/>
        </p:nvGrpSpPr>
        <p:grpSpPr>
          <a:xfrm>
            <a:off x="2300058" y="484191"/>
            <a:ext cx="5667060" cy="1932669"/>
            <a:chOff x="2141033" y="445799"/>
            <a:chExt cx="5443603" cy="2438273"/>
          </a:xfrm>
        </p:grpSpPr>
        <p:sp>
          <p:nvSpPr>
            <p:cNvPr id="18" name="Cloud Callout 17">
              <a:extLst>
                <a:ext uri="{FF2B5EF4-FFF2-40B4-BE49-F238E27FC236}">
                  <a16:creationId xmlns:a16="http://schemas.microsoft.com/office/drawing/2014/main" id="{8CC5144F-0081-488A-86BA-BF6440DA9231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2141033" y="445799"/>
              <a:ext cx="5443603" cy="2438273"/>
            </a:xfrm>
            <a:prstGeom prst="cloudCallout">
              <a:avLst>
                <a:gd name="adj1" fmla="val -29418"/>
                <a:gd name="adj2" fmla="val 17156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prstClr val="white"/>
                </a:solidFill>
                <a:latin typeface="Arial 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B3FA244-E9D0-4E8D-B80D-612C943C4AB1}"/>
                </a:ext>
              </a:extLst>
            </p:cNvPr>
            <p:cNvSpPr txBox="1"/>
            <p:nvPr/>
          </p:nvSpPr>
          <p:spPr>
            <a:xfrm>
              <a:off x="2832548" y="781064"/>
              <a:ext cx="4276631" cy="1669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tam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vuông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</a:p>
            <a:p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dài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nhọn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</a:t>
              </a:r>
              <a:r>
                <a:rPr lang="en-US" sz="20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919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stCxn id="2" idx="0"/>
            <a:endCxn id="2" idx="4"/>
          </p:cNvCxnSpPr>
          <p:nvPr/>
        </p:nvCxnSpPr>
        <p:spPr bwMode="auto">
          <a:xfrm>
            <a:off x="2457342" y="1989447"/>
            <a:ext cx="3722507" cy="40224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" name="Group 17"/>
          <p:cNvGrpSpPr/>
          <p:nvPr/>
        </p:nvGrpSpPr>
        <p:grpSpPr>
          <a:xfrm>
            <a:off x="2457342" y="1989447"/>
            <a:ext cx="3722507" cy="4190030"/>
            <a:chOff x="4876006" y="1372394"/>
            <a:chExt cx="3352800" cy="3810017"/>
          </a:xfrm>
        </p:grpSpPr>
        <p:sp>
          <p:nvSpPr>
            <p:cNvPr id="2" name="Right Triangle 1"/>
            <p:cNvSpPr/>
            <p:nvPr/>
          </p:nvSpPr>
          <p:spPr bwMode="auto">
            <a:xfrm>
              <a:off x="4876006" y="1372394"/>
              <a:ext cx="3352800" cy="3657600"/>
            </a:xfrm>
            <a:prstGeom prst="rtTriangl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sp>
          <p:nvSpPr>
            <p:cNvPr id="3" name="Half Frame 2"/>
            <p:cNvSpPr/>
            <p:nvPr/>
          </p:nvSpPr>
          <p:spPr bwMode="auto">
            <a:xfrm rot="5400000">
              <a:off x="4876006" y="4648994"/>
              <a:ext cx="381000" cy="381000"/>
            </a:xfrm>
            <a:prstGeom prst="halfFrame">
              <a:avLst>
                <a:gd name="adj1" fmla="val 6666"/>
                <a:gd name="adj2" fmla="val 6666"/>
              </a:avLst>
            </a:prstGeom>
            <a:solidFill>
              <a:schemeClr val="tx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sp>
          <p:nvSpPr>
            <p:cNvPr id="4" name="Block Arc 3"/>
            <p:cNvSpPr/>
            <p:nvPr/>
          </p:nvSpPr>
          <p:spPr bwMode="auto">
            <a:xfrm rot="18379660">
              <a:off x="7559271" y="4649011"/>
              <a:ext cx="609600" cy="457200"/>
            </a:xfrm>
            <a:prstGeom prst="blockArc">
              <a:avLst>
                <a:gd name="adj1" fmla="val 11785282"/>
                <a:gd name="adj2" fmla="val 19559271"/>
                <a:gd name="adj3" fmla="val 9194"/>
              </a:avLst>
            </a:prstGeom>
            <a:solidFill>
              <a:schemeClr val="tx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19" tIns="45709" rIns="91419" bIns="45709" numCol="1" rtlCol="0" anchor="ctr" anchorCtr="0" compatLnSpc="1">
              <a:prstTxWarp prst="textNoShape">
                <a:avLst/>
              </a:prstTxWarp>
            </a:bodyPr>
            <a:lstStyle/>
            <a:p>
              <a:pPr defTabSz="91421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tx2"/>
                </a:solidFill>
                <a:latin typeface="VNI-Times" pitchFamily="2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296923" y="4493311"/>
              <a:ext cx="341026" cy="4197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</a:t>
              </a:r>
              <a:endPara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2" name="Straight Connector 11"/>
          <p:cNvCxnSpPr>
            <a:stCxn id="2" idx="2"/>
            <a:endCxn id="2" idx="4"/>
          </p:cNvCxnSpPr>
          <p:nvPr/>
        </p:nvCxnSpPr>
        <p:spPr bwMode="auto">
          <a:xfrm>
            <a:off x="2457342" y="6011857"/>
            <a:ext cx="37225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2" idx="0"/>
            <a:endCxn id="2" idx="2"/>
          </p:cNvCxnSpPr>
          <p:nvPr/>
        </p:nvCxnSpPr>
        <p:spPr bwMode="auto">
          <a:xfrm>
            <a:off x="2457341" y="1989447"/>
            <a:ext cx="0" cy="40224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109074" y="1533878"/>
            <a:ext cx="484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95800" y="5868043"/>
            <a:ext cx="502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64137" y="5820769"/>
            <a:ext cx="484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22145" y="6014021"/>
            <a:ext cx="1584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endParaRPr lang="en-US" sz="240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2823473">
            <a:off x="3563296" y="3638876"/>
            <a:ext cx="2168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1936690" y="3413922"/>
            <a:ext cx="1690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352" y="1754023"/>
            <a:ext cx="3656816" cy="4275763"/>
          </a:xfrm>
          <a:prstGeom prst="rect">
            <a:avLst/>
          </a:prstGeom>
        </p:spPr>
      </p:pic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6946332" y="2562071"/>
            <a:ext cx="4548363" cy="103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25" tIns="54412" rIns="108825" bIns="54412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err="1">
                <a:solidFill>
                  <a:schemeClr val="bg1"/>
                </a:solidFill>
                <a:sym typeface="Symbol" pitchFamily="18" charset="2"/>
              </a:rPr>
              <a:t>Xeùt</a:t>
            </a:r>
            <a:r>
              <a:rPr lang="en-US" altLang="en-US" b="1" dirty="0">
                <a:solidFill>
                  <a:schemeClr val="bg1"/>
                </a:solidFill>
                <a:sym typeface="Symbol" pitchFamily="18" charset="2"/>
              </a:rPr>
              <a:t> ABC </a:t>
            </a:r>
            <a:r>
              <a:rPr lang="en-US" altLang="en-US" b="1" dirty="0" err="1">
                <a:solidFill>
                  <a:schemeClr val="bg1"/>
                </a:solidFill>
                <a:sym typeface="Symbol" pitchFamily="18" charset="2"/>
              </a:rPr>
              <a:t>vuoâng</a:t>
            </a:r>
            <a:r>
              <a:rPr lang="en-US" altLang="en-US" b="1" dirty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sym typeface="Symbol" pitchFamily="18" charset="2"/>
              </a:rPr>
              <a:t>taïi</a:t>
            </a:r>
            <a:r>
              <a:rPr lang="en-US" altLang="en-US" b="1" dirty="0">
                <a:solidFill>
                  <a:schemeClr val="bg1"/>
                </a:solidFill>
                <a:sym typeface="Symbol" pitchFamily="18" charset="2"/>
              </a:rPr>
              <a:t> A </a:t>
            </a:r>
            <a:r>
              <a:rPr lang="en-US" altLang="en-US" b="1" dirty="0" err="1">
                <a:solidFill>
                  <a:schemeClr val="bg1"/>
                </a:solidFill>
                <a:sym typeface="Symbol" pitchFamily="18" charset="2"/>
              </a:rPr>
              <a:t>coù</a:t>
            </a:r>
            <a:r>
              <a:rPr lang="en-US" altLang="en-US" b="1" dirty="0">
                <a:solidFill>
                  <a:schemeClr val="bg1"/>
                </a:solidFill>
                <a:sym typeface="Symbol" pitchFamily="18" charset="2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 </a:t>
            </a:r>
            <a:r>
              <a:rPr lang="en-US" altLang="en-US" b="1" i="1" dirty="0">
                <a:solidFill>
                  <a:srgbClr val="FF0000"/>
                </a:solidFill>
                <a:sym typeface="Symbol" pitchFamily="18" charset="2"/>
              </a:rPr>
              <a:t>BC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laø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b="1" i="1" u="sng" dirty="0" err="1">
                <a:solidFill>
                  <a:srgbClr val="FF0000"/>
                </a:solidFill>
              </a:rPr>
              <a:t>caïnh</a:t>
            </a:r>
            <a:r>
              <a:rPr lang="en-US" altLang="en-US" b="1" i="1" u="sng" dirty="0">
                <a:solidFill>
                  <a:srgbClr val="FF0000"/>
                </a:solidFill>
              </a:rPr>
              <a:t> </a:t>
            </a:r>
            <a:r>
              <a:rPr lang="en-US" altLang="en-US" b="1" i="1" u="sng" dirty="0" err="1">
                <a:solidFill>
                  <a:srgbClr val="FF0000"/>
                </a:solidFill>
              </a:rPr>
              <a:t>huyền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68" name="Text Box 25"/>
          <p:cNvSpPr txBox="1">
            <a:spLocks noChangeArrowheads="1"/>
          </p:cNvSpPr>
          <p:nvPr/>
        </p:nvSpPr>
        <p:spPr bwMode="auto">
          <a:xfrm>
            <a:off x="6936492" y="3607875"/>
            <a:ext cx="4923348" cy="47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25" tIns="54412" rIns="108825" bIns="54412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CC00"/>
                </a:solidFill>
                <a:sym typeface="Symbol" pitchFamily="18" charset="2"/>
              </a:rPr>
              <a:t> </a:t>
            </a:r>
            <a:r>
              <a:rPr lang="en-US" altLang="en-US" b="1" i="1" dirty="0">
                <a:solidFill>
                  <a:srgbClr val="00CC00"/>
                </a:solidFill>
              </a:rPr>
              <a:t>AB </a:t>
            </a:r>
            <a:r>
              <a:rPr lang="en-US" altLang="en-US" b="1" i="1" dirty="0" err="1">
                <a:solidFill>
                  <a:srgbClr val="00CC00"/>
                </a:solidFill>
              </a:rPr>
              <a:t>laø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u="sng" dirty="0" err="1">
                <a:solidFill>
                  <a:srgbClr val="00CC00"/>
                </a:solidFill>
              </a:rPr>
              <a:t>caïnh</a:t>
            </a:r>
            <a:r>
              <a:rPr lang="en-US" altLang="en-US" b="1" i="1" u="sng" dirty="0">
                <a:solidFill>
                  <a:srgbClr val="00CC00"/>
                </a:solidFill>
              </a:rPr>
              <a:t> </a:t>
            </a:r>
            <a:r>
              <a:rPr lang="en-US" altLang="en-US" b="1" i="1" u="sng" dirty="0" err="1">
                <a:solidFill>
                  <a:srgbClr val="00CC00"/>
                </a:solidFill>
              </a:rPr>
              <a:t>keà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cuûa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goùc</a:t>
            </a:r>
            <a:r>
              <a:rPr lang="en-US" altLang="en-US" b="1" i="1" dirty="0">
                <a:solidFill>
                  <a:srgbClr val="00CC00"/>
                </a:solidFill>
              </a:rPr>
              <a:t> B</a:t>
            </a:r>
          </a:p>
        </p:txBody>
      </p:sp>
      <p:sp>
        <p:nvSpPr>
          <p:cNvPr id="69" name="Text Box 25"/>
          <p:cNvSpPr txBox="1">
            <a:spLocks noChangeArrowheads="1"/>
          </p:cNvSpPr>
          <p:nvPr/>
        </p:nvSpPr>
        <p:spPr bwMode="auto">
          <a:xfrm>
            <a:off x="6962908" y="4167293"/>
            <a:ext cx="3922328" cy="479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25" tIns="54412" rIns="108825" bIns="54412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B0F0"/>
                </a:solidFill>
                <a:sym typeface="Symbol" pitchFamily="18" charset="2"/>
              </a:rPr>
              <a:t> </a:t>
            </a:r>
            <a:r>
              <a:rPr lang="en-US" altLang="en-US" b="1" i="1">
                <a:solidFill>
                  <a:srgbClr val="00B0F0"/>
                </a:solidFill>
              </a:rPr>
              <a:t>AC laø </a:t>
            </a:r>
            <a:r>
              <a:rPr lang="en-US" altLang="en-US" b="1" i="1" u="sng">
                <a:solidFill>
                  <a:srgbClr val="00B0F0"/>
                </a:solidFill>
              </a:rPr>
              <a:t>caïnh ñoái</a:t>
            </a:r>
            <a:r>
              <a:rPr lang="en-US" altLang="en-US" b="1" i="1">
                <a:solidFill>
                  <a:srgbClr val="00B0F0"/>
                </a:solidFill>
              </a:rPr>
              <a:t> cuûa goùc B</a:t>
            </a:r>
          </a:p>
        </p:txBody>
      </p:sp>
      <p:sp>
        <p:nvSpPr>
          <p:cNvPr id="8" name="Striped Right Arrow 7"/>
          <p:cNvSpPr/>
          <p:nvPr/>
        </p:nvSpPr>
        <p:spPr>
          <a:xfrm>
            <a:off x="6167289" y="2227079"/>
            <a:ext cx="5327406" cy="2684640"/>
          </a:xfrm>
          <a:prstGeom prst="stripedRightArrow">
            <a:avLst>
              <a:gd name="adj1" fmla="val 84404"/>
              <a:gd name="adj2" fmla="val 22764"/>
            </a:avLst>
          </a:prstGeom>
          <a:ln w="38100">
            <a:solidFill>
              <a:srgbClr val="FFC000"/>
            </a:solidFill>
            <a:headEnd type="none" w="med" len="med"/>
            <a:tailEnd type="triangle" w="med" len="med"/>
          </a:ln>
        </p:spPr>
        <p:txBody>
          <a:bodyPr vert="horz" wrap="none" lIns="91419" tIns="45709" rIns="91419" bIns="45709" numCol="1" rtlCol="0" anchor="ctr" anchorCtr="0" compatLnSpc="1">
            <a:prstTxWarp prst="textNoShape">
              <a:avLst/>
            </a:prstTxWarp>
          </a:bodyPr>
          <a:lstStyle/>
          <a:p>
            <a:pPr defTabSz="914217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FEB206-D9BB-4D6C-9226-F0B8467A707C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32" name="Hộp Văn bản 12">
            <a:extLst>
              <a:ext uri="{FF2B5EF4-FFF2-40B4-BE49-F238E27FC236}">
                <a16:creationId xmlns:a16="http://schemas.microsoft.com/office/drawing/2014/main" id="{5468D096-B6FA-42B4-95AE-26BB60A490A1}"/>
              </a:ext>
            </a:extLst>
          </p:cNvPr>
          <p:cNvSpPr txBox="1"/>
          <p:nvPr/>
        </p:nvSpPr>
        <p:spPr>
          <a:xfrm>
            <a:off x="1140431" y="1202096"/>
            <a:ext cx="203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a. </a:t>
            </a:r>
            <a:r>
              <a:rPr lang="vi-VN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đầu</a:t>
            </a:r>
            <a:endParaRPr lang="vi-VN" sz="2400" b="1" dirty="0">
              <a:solidFill>
                <a:srgbClr val="15C8DB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Hộp Văn bản 12">
            <a:extLst>
              <a:ext uri="{FF2B5EF4-FFF2-40B4-BE49-F238E27FC236}">
                <a16:creationId xmlns:a16="http://schemas.microsoft.com/office/drawing/2014/main" id="{C6BD84BE-859E-4C92-A1D7-256DF7603212}"/>
              </a:ext>
            </a:extLst>
          </p:cNvPr>
          <p:cNvSpPr txBox="1"/>
          <p:nvPr/>
        </p:nvSpPr>
        <p:spPr>
          <a:xfrm>
            <a:off x="715914" y="860009"/>
            <a:ext cx="707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số lượng giác của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một góc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nhọn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16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5242E-6 -4.1009E-6 L -0.08517 0.0067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8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  <p:bldP spid="20" grpId="0"/>
      <p:bldP spid="26" grpId="0"/>
      <p:bldP spid="27" grpId="0"/>
      <p:bldP spid="67" grpId="0"/>
      <p:bldP spid="68" grpId="0"/>
      <p:bldP spid="69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owchart: Display 55"/>
          <p:cNvSpPr/>
          <p:nvPr/>
        </p:nvSpPr>
        <p:spPr>
          <a:xfrm rot="10800000">
            <a:off x="323194" y="2428462"/>
            <a:ext cx="7985370" cy="4209075"/>
          </a:xfrm>
          <a:custGeom>
            <a:avLst/>
            <a:gdLst>
              <a:gd name="connsiteX0" fmla="*/ 0 w 10000"/>
              <a:gd name="connsiteY0" fmla="*/ 5000 h 10000"/>
              <a:gd name="connsiteX1" fmla="*/ 1667 w 10000"/>
              <a:gd name="connsiteY1" fmla="*/ 0 h 10000"/>
              <a:gd name="connsiteX2" fmla="*/ 8333 w 10000"/>
              <a:gd name="connsiteY2" fmla="*/ 0 h 10000"/>
              <a:gd name="connsiteX3" fmla="*/ 10000 w 10000"/>
              <a:gd name="connsiteY3" fmla="*/ 5000 h 10000"/>
              <a:gd name="connsiteX4" fmla="*/ 8333 w 10000"/>
              <a:gd name="connsiteY4" fmla="*/ 10000 h 10000"/>
              <a:gd name="connsiteX5" fmla="*/ 1667 w 10000"/>
              <a:gd name="connsiteY5" fmla="*/ 10000 h 10000"/>
              <a:gd name="connsiteX6" fmla="*/ 0 w 10000"/>
              <a:gd name="connsiteY6" fmla="*/ 5000 h 10000"/>
              <a:gd name="connsiteX0" fmla="*/ 0 w 10014"/>
              <a:gd name="connsiteY0" fmla="*/ 5140 h 10140"/>
              <a:gd name="connsiteX1" fmla="*/ 1667 w 10014"/>
              <a:gd name="connsiteY1" fmla="*/ 140 h 10140"/>
              <a:gd name="connsiteX2" fmla="*/ 8869 w 10014"/>
              <a:gd name="connsiteY2" fmla="*/ 0 h 10140"/>
              <a:gd name="connsiteX3" fmla="*/ 10000 w 10014"/>
              <a:gd name="connsiteY3" fmla="*/ 5140 h 10140"/>
              <a:gd name="connsiteX4" fmla="*/ 8333 w 10014"/>
              <a:gd name="connsiteY4" fmla="*/ 10140 h 10140"/>
              <a:gd name="connsiteX5" fmla="*/ 1667 w 10014"/>
              <a:gd name="connsiteY5" fmla="*/ 10140 h 10140"/>
              <a:gd name="connsiteX6" fmla="*/ 0 w 10014"/>
              <a:gd name="connsiteY6" fmla="*/ 5140 h 10140"/>
              <a:gd name="connsiteX0" fmla="*/ 0 w 10001"/>
              <a:gd name="connsiteY0" fmla="*/ 5140 h 10175"/>
              <a:gd name="connsiteX1" fmla="*/ 1667 w 10001"/>
              <a:gd name="connsiteY1" fmla="*/ 140 h 10175"/>
              <a:gd name="connsiteX2" fmla="*/ 8869 w 10001"/>
              <a:gd name="connsiteY2" fmla="*/ 0 h 10175"/>
              <a:gd name="connsiteX3" fmla="*/ 10000 w 10001"/>
              <a:gd name="connsiteY3" fmla="*/ 5140 h 10175"/>
              <a:gd name="connsiteX4" fmla="*/ 8741 w 10001"/>
              <a:gd name="connsiteY4" fmla="*/ 10175 h 10175"/>
              <a:gd name="connsiteX5" fmla="*/ 1667 w 10001"/>
              <a:gd name="connsiteY5" fmla="*/ 10140 h 10175"/>
              <a:gd name="connsiteX6" fmla="*/ 0 w 10001"/>
              <a:gd name="connsiteY6" fmla="*/ 5140 h 10175"/>
              <a:gd name="connsiteX0" fmla="*/ 0 w 10001"/>
              <a:gd name="connsiteY0" fmla="*/ 5140 h 10175"/>
              <a:gd name="connsiteX1" fmla="*/ 1324 w 10001"/>
              <a:gd name="connsiteY1" fmla="*/ 140 h 10175"/>
              <a:gd name="connsiteX2" fmla="*/ 8869 w 10001"/>
              <a:gd name="connsiteY2" fmla="*/ 0 h 10175"/>
              <a:gd name="connsiteX3" fmla="*/ 10000 w 10001"/>
              <a:gd name="connsiteY3" fmla="*/ 5140 h 10175"/>
              <a:gd name="connsiteX4" fmla="*/ 8741 w 10001"/>
              <a:gd name="connsiteY4" fmla="*/ 10175 h 10175"/>
              <a:gd name="connsiteX5" fmla="*/ 1667 w 10001"/>
              <a:gd name="connsiteY5" fmla="*/ 10140 h 10175"/>
              <a:gd name="connsiteX6" fmla="*/ 0 w 10001"/>
              <a:gd name="connsiteY6" fmla="*/ 5140 h 10175"/>
              <a:gd name="connsiteX0" fmla="*/ 0 w 10001"/>
              <a:gd name="connsiteY0" fmla="*/ 5140 h 10175"/>
              <a:gd name="connsiteX1" fmla="*/ 1324 w 10001"/>
              <a:gd name="connsiteY1" fmla="*/ 140 h 10175"/>
              <a:gd name="connsiteX2" fmla="*/ 8869 w 10001"/>
              <a:gd name="connsiteY2" fmla="*/ 0 h 10175"/>
              <a:gd name="connsiteX3" fmla="*/ 10000 w 10001"/>
              <a:gd name="connsiteY3" fmla="*/ 5140 h 10175"/>
              <a:gd name="connsiteX4" fmla="*/ 8741 w 10001"/>
              <a:gd name="connsiteY4" fmla="*/ 10175 h 10175"/>
              <a:gd name="connsiteX5" fmla="*/ 1345 w 10001"/>
              <a:gd name="connsiteY5" fmla="*/ 10175 h 10175"/>
              <a:gd name="connsiteX6" fmla="*/ 0 w 10001"/>
              <a:gd name="connsiteY6" fmla="*/ 5140 h 1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1" h="10175">
                <a:moveTo>
                  <a:pt x="0" y="5140"/>
                </a:moveTo>
                <a:lnTo>
                  <a:pt x="1324" y="140"/>
                </a:lnTo>
                <a:cubicBezTo>
                  <a:pt x="3546" y="140"/>
                  <a:pt x="6647" y="0"/>
                  <a:pt x="8869" y="0"/>
                </a:cubicBezTo>
                <a:cubicBezTo>
                  <a:pt x="9790" y="0"/>
                  <a:pt x="10021" y="3444"/>
                  <a:pt x="10000" y="5140"/>
                </a:cubicBezTo>
                <a:cubicBezTo>
                  <a:pt x="9979" y="6836"/>
                  <a:pt x="9662" y="10175"/>
                  <a:pt x="8741" y="10175"/>
                </a:cubicBezTo>
                <a:lnTo>
                  <a:pt x="1345" y="10175"/>
                </a:lnTo>
                <a:lnTo>
                  <a:pt x="0" y="5140"/>
                </a:lnTo>
                <a:close/>
              </a:path>
            </a:pathLst>
          </a:custGeom>
          <a:solidFill>
            <a:srgbClr val="05452D"/>
          </a:solidFill>
          <a:ln w="19050">
            <a:solidFill>
              <a:srgbClr val="00FFFF"/>
            </a:solidFill>
            <a:headEnd type="none" w="med" len="med"/>
            <a:tailEnd type="triangle" w="med" len="med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VNI-Times" pitchFamily="2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6146006" y="1410494"/>
            <a:ext cx="5487194" cy="1447800"/>
          </a:xfrm>
          <a:prstGeom prst="flowChartAlternateProcess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VNI-Times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374607" y="1614982"/>
            <a:ext cx="689998" cy="47924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b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?1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151895"/>
              </p:ext>
            </p:extLst>
          </p:nvPr>
        </p:nvGraphicFramePr>
        <p:xfrm>
          <a:off x="7142163" y="1584325"/>
          <a:ext cx="443547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2" name="Equation" r:id="rId3" imgW="2577960" imgH="660240" progId="Equation.DSMT4">
                  <p:embed/>
                </p:oleObj>
              </mc:Choice>
              <mc:Fallback>
                <p:oleObj name="Equation" r:id="rId3" imgW="2577960" imgH="6602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42163" y="1584325"/>
                        <a:ext cx="4435475" cy="113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8564" y="3193777"/>
            <a:ext cx="2893119" cy="2553637"/>
          </a:xfrm>
          <a:prstGeom prst="rect">
            <a:avLst/>
          </a:prstGeom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933670"/>
              </p:ext>
            </p:extLst>
          </p:nvPr>
        </p:nvGraphicFramePr>
        <p:xfrm>
          <a:off x="1031244" y="2428462"/>
          <a:ext cx="6613525" cy="397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3" name="Equation" r:id="rId6" imgW="4051080" imgH="2438280" progId="Equation.DSMT4">
                  <p:embed/>
                </p:oleObj>
              </mc:Choice>
              <mc:Fallback>
                <p:oleObj name="Equation" r:id="rId6" imgW="4051080" imgH="24382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31244" y="2428462"/>
                        <a:ext cx="6613525" cy="3979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031244" y="2490332"/>
            <a:ext cx="4562502" cy="708592"/>
          </a:xfrm>
          <a:prstGeom prst="rect">
            <a:avLst/>
          </a:prstGeom>
          <a:solidFill>
            <a:srgbClr val="05452D"/>
          </a:solidFill>
          <a:ln w="38100">
            <a:noFill/>
            <a:headEnd type="none" w="med" len="med"/>
            <a:tailEnd type="triangle" w="med" len="med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VNI-Times" pitchFamily="2" charset="0"/>
            </a:endParaRPr>
          </a:p>
        </p:txBody>
      </p:sp>
      <p:sp>
        <p:nvSpPr>
          <p:cNvPr id="37" name="Hộp Văn bản 12">
            <a:extLst>
              <a:ext uri="{FF2B5EF4-FFF2-40B4-BE49-F238E27FC236}">
                <a16:creationId xmlns:a16="http://schemas.microsoft.com/office/drawing/2014/main" id="{C6BD84BE-859E-4C92-A1D7-256DF7603212}"/>
              </a:ext>
            </a:extLst>
          </p:cNvPr>
          <p:cNvSpPr txBox="1"/>
          <p:nvPr/>
        </p:nvSpPr>
        <p:spPr>
          <a:xfrm>
            <a:off x="715914" y="860009"/>
            <a:ext cx="707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số lượng giác của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một góc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nhọn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Hộp Văn bản 12">
            <a:extLst>
              <a:ext uri="{FF2B5EF4-FFF2-40B4-BE49-F238E27FC236}">
                <a16:creationId xmlns:a16="http://schemas.microsoft.com/office/drawing/2014/main" id="{5468D096-B6FA-42B4-95AE-26BB60A490A1}"/>
              </a:ext>
            </a:extLst>
          </p:cNvPr>
          <p:cNvSpPr txBox="1"/>
          <p:nvPr/>
        </p:nvSpPr>
        <p:spPr>
          <a:xfrm>
            <a:off x="1115031" y="1202096"/>
            <a:ext cx="203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a. </a:t>
            </a:r>
            <a:r>
              <a:rPr lang="vi-VN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đầu</a:t>
            </a:r>
            <a:endParaRPr lang="vi-VN" sz="2400" b="1" dirty="0">
              <a:solidFill>
                <a:srgbClr val="15C8DB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Hộp Văn bản 12">
            <a:extLst>
              <a:ext uri="{FF2B5EF4-FFF2-40B4-BE49-F238E27FC236}">
                <a16:creationId xmlns:a16="http://schemas.microsoft.com/office/drawing/2014/main" id="{5468D096-B6FA-42B4-95AE-26BB60A490A1}"/>
              </a:ext>
            </a:extLst>
          </p:cNvPr>
          <p:cNvSpPr txBox="1"/>
          <p:nvPr/>
        </p:nvSpPr>
        <p:spPr>
          <a:xfrm>
            <a:off x="9802835" y="5055828"/>
            <a:ext cx="643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45</a:t>
            </a:r>
            <a:r>
              <a:rPr lang="en-US" sz="2400" b="1" baseline="30000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8595352" y="4647459"/>
            <a:ext cx="955048" cy="984657"/>
            <a:chOff x="8595352" y="4647459"/>
            <a:chExt cx="955048" cy="984657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9550400" y="5424926"/>
              <a:ext cx="0" cy="20719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>
              <a:off x="8698947" y="4543864"/>
              <a:ext cx="0" cy="20719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8523889" y="304323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20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00527" y="3334785"/>
            <a:ext cx="238648" cy="249512"/>
          </a:xfrm>
          <a:prstGeom prst="rect">
            <a:avLst/>
          </a:prstGeom>
          <a:solidFill>
            <a:srgbClr val="054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/>
          <p:cNvSpPr/>
          <p:nvPr/>
        </p:nvSpPr>
        <p:spPr>
          <a:xfrm>
            <a:off x="944409" y="3192528"/>
            <a:ext cx="6700359" cy="1277872"/>
          </a:xfrm>
          <a:prstGeom prst="rect">
            <a:avLst/>
          </a:prstGeom>
          <a:solidFill>
            <a:srgbClr val="05452D"/>
          </a:solidFill>
          <a:ln w="38100">
            <a:noFill/>
            <a:headEnd type="none" w="med" len="med"/>
            <a:tailEnd type="triangle" w="med" len="med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VNI-Times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39124" y="4361186"/>
            <a:ext cx="4608871" cy="784079"/>
          </a:xfrm>
          <a:prstGeom prst="rect">
            <a:avLst/>
          </a:prstGeom>
          <a:solidFill>
            <a:srgbClr val="05452D"/>
          </a:solidFill>
          <a:ln w="38100">
            <a:noFill/>
            <a:headEnd type="none" w="med" len="med"/>
            <a:tailEnd type="triangle" w="med" len="med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VNI-Times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61124" y="5167441"/>
            <a:ext cx="5413483" cy="1235683"/>
          </a:xfrm>
          <a:prstGeom prst="rect">
            <a:avLst/>
          </a:prstGeom>
          <a:solidFill>
            <a:srgbClr val="05452D"/>
          </a:solidFill>
          <a:ln w="38100">
            <a:noFill/>
            <a:headEnd type="none" w="med" len="med"/>
            <a:tailEnd type="triangle" w="med" len="med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84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6" grpId="0" animBg="1"/>
      <p:bldP spid="41" grpId="1"/>
      <p:bldP spid="41" grpId="2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5" name="Hộp Văn bản 12">
            <a:extLst>
              <a:ext uri="{FF2B5EF4-FFF2-40B4-BE49-F238E27FC236}">
                <a16:creationId xmlns:a16="http://schemas.microsoft.com/office/drawing/2014/main" id="{C6BD84BE-859E-4C92-A1D7-256DF7603212}"/>
              </a:ext>
            </a:extLst>
          </p:cNvPr>
          <p:cNvSpPr txBox="1"/>
          <p:nvPr/>
        </p:nvSpPr>
        <p:spPr>
          <a:xfrm>
            <a:off x="715914" y="860009"/>
            <a:ext cx="707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số lượng giác của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một góc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nhọn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12">
            <a:extLst>
              <a:ext uri="{FF2B5EF4-FFF2-40B4-BE49-F238E27FC236}">
                <a16:creationId xmlns:a16="http://schemas.microsoft.com/office/drawing/2014/main" id="{5468D096-B6FA-42B4-95AE-26BB60A490A1}"/>
              </a:ext>
            </a:extLst>
          </p:cNvPr>
          <p:cNvSpPr txBox="1"/>
          <p:nvPr/>
        </p:nvSpPr>
        <p:spPr>
          <a:xfrm>
            <a:off x="1115031" y="1202096"/>
            <a:ext cx="203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vi-VN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Định nghĩa</a:t>
            </a:r>
          </a:p>
        </p:txBody>
      </p:sp>
      <p:sp>
        <p:nvSpPr>
          <p:cNvPr id="10" name="Text Box 47"/>
          <p:cNvSpPr txBox="1">
            <a:spLocks noChangeArrowheads="1"/>
          </p:cNvSpPr>
          <p:nvPr/>
        </p:nvSpPr>
        <p:spPr bwMode="auto">
          <a:xfrm>
            <a:off x="619723" y="1635877"/>
            <a:ext cx="6890268" cy="134101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b="1" i="1" dirty="0">
                <a:solidFill>
                  <a:schemeClr val="bg1"/>
                </a:solidFill>
              </a:rPr>
              <a:t>Veõ moät goùc </a:t>
            </a: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nhoïn xBy coù soá ño baèng  ,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 töø moät ñieåm C treân caïnh Bx veõ ñöôøng vuoâng goùc vôùi By taïi A . 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Ta được tam giaùc ABC vuoâng taïi A coù moät goùc nhoïn  .</a:t>
            </a:r>
          </a:p>
        </p:txBody>
      </p:sp>
      <p:sp>
        <p:nvSpPr>
          <p:cNvPr id="12" name="Line 26"/>
          <p:cNvSpPr>
            <a:spLocks noChangeShapeType="1"/>
          </p:cNvSpPr>
          <p:nvPr/>
        </p:nvSpPr>
        <p:spPr bwMode="auto">
          <a:xfrm flipH="1">
            <a:off x="7926879" y="991566"/>
            <a:ext cx="3432786" cy="150053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Line 27"/>
          <p:cNvSpPr>
            <a:spLocks noChangeShapeType="1"/>
          </p:cNvSpPr>
          <p:nvPr/>
        </p:nvSpPr>
        <p:spPr bwMode="auto">
          <a:xfrm>
            <a:off x="7939576" y="2492101"/>
            <a:ext cx="357458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7551392" y="2189065"/>
            <a:ext cx="586003" cy="47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0546970" y="2411119"/>
            <a:ext cx="524865" cy="47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 rot="20120024">
            <a:off x="8371320" y="1245771"/>
            <a:ext cx="2234909" cy="47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caïnh huyeàn</a:t>
            </a:r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8647618" y="2440957"/>
            <a:ext cx="1699461" cy="47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caïnh keà</a:t>
            </a: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 rot="5400000">
            <a:off x="10233794" y="1672112"/>
            <a:ext cx="1500535" cy="47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caïnh ñoái</a:t>
            </a:r>
          </a:p>
        </p:txBody>
      </p:sp>
      <p:sp>
        <p:nvSpPr>
          <p:cNvPr id="19" name="Line 33"/>
          <p:cNvSpPr>
            <a:spLocks noChangeShapeType="1"/>
          </p:cNvSpPr>
          <p:nvPr/>
        </p:nvSpPr>
        <p:spPr bwMode="auto">
          <a:xfrm>
            <a:off x="10737440" y="1255152"/>
            <a:ext cx="0" cy="12385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11160724" y="989979"/>
            <a:ext cx="353438" cy="47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11277115" y="2346017"/>
            <a:ext cx="491003" cy="47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22" name="Line 36"/>
          <p:cNvSpPr>
            <a:spLocks noChangeShapeType="1"/>
          </p:cNvSpPr>
          <p:nvPr/>
        </p:nvSpPr>
        <p:spPr bwMode="auto">
          <a:xfrm flipH="1">
            <a:off x="10566720" y="2320800"/>
            <a:ext cx="17777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Line 37"/>
          <p:cNvSpPr>
            <a:spLocks noChangeShapeType="1"/>
          </p:cNvSpPr>
          <p:nvPr/>
        </p:nvSpPr>
        <p:spPr bwMode="auto">
          <a:xfrm>
            <a:off x="10566720" y="2302473"/>
            <a:ext cx="0" cy="185659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38"/>
          <p:cNvGrpSpPr>
            <a:grpSpLocks/>
          </p:cNvGrpSpPr>
          <p:nvPr/>
        </p:nvGrpSpPr>
        <p:grpSpPr bwMode="auto">
          <a:xfrm>
            <a:off x="10453848" y="785143"/>
            <a:ext cx="594707" cy="644675"/>
            <a:chOff x="4623" y="87"/>
            <a:chExt cx="281" cy="406"/>
          </a:xfrm>
        </p:grpSpPr>
        <p:sp>
          <p:nvSpPr>
            <p:cNvPr id="25" name="Text Box 39"/>
            <p:cNvSpPr txBox="1">
              <a:spLocks noChangeArrowheads="1"/>
            </p:cNvSpPr>
            <p:nvPr/>
          </p:nvSpPr>
          <p:spPr bwMode="auto">
            <a:xfrm>
              <a:off x="4623" y="87"/>
              <a:ext cx="2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2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2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4693" y="270"/>
              <a:ext cx="211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2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2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700">
                  <a:solidFill>
                    <a:schemeClr val="bg1"/>
                  </a:solidFill>
                  <a:sym typeface="Symbol" pitchFamily="18" charset="2"/>
                </a:rPr>
                <a:t></a:t>
              </a:r>
            </a:p>
          </p:txBody>
        </p:sp>
      </p:grpSp>
      <p:grpSp>
        <p:nvGrpSpPr>
          <p:cNvPr id="27" name="Group 41"/>
          <p:cNvGrpSpPr>
            <a:grpSpLocks/>
          </p:cNvGrpSpPr>
          <p:nvPr/>
        </p:nvGrpSpPr>
        <p:grpSpPr bwMode="auto">
          <a:xfrm>
            <a:off x="8440101" y="2044986"/>
            <a:ext cx="772483" cy="523996"/>
            <a:chOff x="3592" y="873"/>
            <a:chExt cx="365" cy="330"/>
          </a:xfrm>
        </p:grpSpPr>
        <p:sp>
          <p:nvSpPr>
            <p:cNvPr id="28" name="Text Box 42"/>
            <p:cNvSpPr txBox="1">
              <a:spLocks noChangeArrowheads="1"/>
            </p:cNvSpPr>
            <p:nvPr/>
          </p:nvSpPr>
          <p:spPr bwMode="auto">
            <a:xfrm>
              <a:off x="3709" y="873"/>
              <a:ext cx="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2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2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  <a:sym typeface="Symbol" pitchFamily="18" charset="2"/>
                </a:rPr>
                <a:t></a:t>
              </a:r>
            </a:p>
          </p:txBody>
        </p:sp>
        <p:sp>
          <p:nvSpPr>
            <p:cNvPr id="29" name="Arc 43"/>
            <p:cNvSpPr>
              <a:spLocks/>
            </p:cNvSpPr>
            <p:nvPr/>
          </p:nvSpPr>
          <p:spPr bwMode="auto">
            <a:xfrm rot="1702531">
              <a:off x="3592" y="1011"/>
              <a:ext cx="123" cy="192"/>
            </a:xfrm>
            <a:custGeom>
              <a:avLst/>
              <a:gdLst>
                <a:gd name="T0" fmla="*/ 0 w 18425"/>
                <a:gd name="T1" fmla="*/ 0 h 21600"/>
                <a:gd name="T2" fmla="*/ 0 w 18425"/>
                <a:gd name="T3" fmla="*/ 0 h 21600"/>
                <a:gd name="T4" fmla="*/ 0 w 1842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425" h="21600" fill="none" extrusionOk="0">
                  <a:moveTo>
                    <a:pt x="-1" y="0"/>
                  </a:moveTo>
                  <a:cubicBezTo>
                    <a:pt x="7520" y="0"/>
                    <a:pt x="14500" y="3912"/>
                    <a:pt x="18425" y="10327"/>
                  </a:cubicBezTo>
                </a:path>
                <a:path w="18425" h="21600" stroke="0" extrusionOk="0">
                  <a:moveTo>
                    <a:pt x="-1" y="0"/>
                  </a:moveTo>
                  <a:cubicBezTo>
                    <a:pt x="7520" y="0"/>
                    <a:pt x="14500" y="3912"/>
                    <a:pt x="18425" y="1032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39148" y="3528181"/>
            <a:ext cx="219891" cy="41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>
            <a:spAutoFit/>
          </a:bodyPr>
          <a:lstStyle/>
          <a:p>
            <a:endParaRPr lang="en-US" altLang="en-US" sz="2000"/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39148" y="3528181"/>
            <a:ext cx="219891" cy="41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>
            <a:spAutoFit/>
          </a:bodyPr>
          <a:lstStyle/>
          <a:p>
            <a:endParaRPr lang="en-US" altLang="en-US" sz="2000"/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9148" y="3537709"/>
            <a:ext cx="219891" cy="41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>
            <a:spAutoFit/>
          </a:bodyPr>
          <a:lstStyle/>
          <a:p>
            <a:endParaRPr lang="en-US" altLang="en-US" sz="2000"/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39148" y="3513890"/>
            <a:ext cx="219891" cy="41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0" tIns="54425" rIns="108850" bIns="54425" anchor="ctr">
            <a:spAutoFit/>
          </a:bodyPr>
          <a:lstStyle/>
          <a:p>
            <a:endParaRPr lang="en-US" altLang="en-US" sz="2000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528035" y="3417864"/>
            <a:ext cx="7212661" cy="41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/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528035" y="3313928"/>
            <a:ext cx="7415835" cy="72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chemeClr val="bg1"/>
                </a:solidFill>
                <a:sym typeface="Symbol" pitchFamily="18" charset="2"/>
              </a:rPr>
              <a:t> </a:t>
            </a:r>
            <a:r>
              <a:rPr lang="en-US" altLang="en-US" sz="2000" b="1" i="1" dirty="0">
                <a:solidFill>
                  <a:schemeClr val="bg1"/>
                </a:solidFill>
              </a:rPr>
              <a:t>Tæ soá giöõa</a:t>
            </a:r>
            <a:r>
              <a:rPr lang="en-US" altLang="en-US" sz="2000" b="1" i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FF00"/>
                </a:solidFill>
              </a:rPr>
              <a:t>caïnh ñoái </a:t>
            </a:r>
            <a:r>
              <a:rPr lang="en-US" altLang="en-US" sz="2000" b="1" i="1" dirty="0">
                <a:solidFill>
                  <a:schemeClr val="bg1"/>
                </a:solidFill>
              </a:rPr>
              <a:t>vaø</a:t>
            </a:r>
            <a:r>
              <a:rPr lang="en-US" altLang="en-US" sz="2000" b="1" i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FF00"/>
                </a:solidFill>
              </a:rPr>
              <a:t>caïnh huyeàn </a:t>
            </a:r>
            <a:r>
              <a:rPr lang="en-US" altLang="en-US" sz="2000" b="1" i="1" dirty="0">
                <a:solidFill>
                  <a:schemeClr val="bg1"/>
                </a:solidFill>
              </a:rPr>
              <a:t>ñöôïc goïi laø sin cuûa goùc </a:t>
            </a: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 , </a:t>
            </a:r>
            <a:b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</a:b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   kyù hieäu laø sin .</a:t>
            </a: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528035" y="4074139"/>
            <a:ext cx="7415835" cy="72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chemeClr val="bg1"/>
                </a:solidFill>
                <a:sym typeface="Symbol" pitchFamily="18" charset="2"/>
              </a:rPr>
              <a:t> </a:t>
            </a:r>
            <a:r>
              <a:rPr lang="en-US" altLang="en-US" sz="2000" b="1" i="1" dirty="0">
                <a:solidFill>
                  <a:schemeClr val="bg1"/>
                </a:solidFill>
              </a:rPr>
              <a:t>Tæ soá giöõa </a:t>
            </a:r>
            <a:r>
              <a:rPr lang="en-US" altLang="en-US" sz="2000" b="1" dirty="0">
                <a:solidFill>
                  <a:srgbClr val="FFFF00"/>
                </a:solidFill>
              </a:rPr>
              <a:t>caïnh keà </a:t>
            </a:r>
            <a:r>
              <a:rPr lang="en-US" altLang="en-US" sz="2000" b="1" i="1" dirty="0">
                <a:solidFill>
                  <a:schemeClr val="bg1"/>
                </a:solidFill>
              </a:rPr>
              <a:t>vaø </a:t>
            </a:r>
            <a:r>
              <a:rPr lang="en-US" altLang="en-US" sz="2000" b="1" dirty="0">
                <a:solidFill>
                  <a:srgbClr val="FFFF00"/>
                </a:solidFill>
              </a:rPr>
              <a:t>caïnh huyeàn</a:t>
            </a:r>
            <a:r>
              <a:rPr lang="en-US" altLang="en-US" sz="2000" b="1" i="1" dirty="0">
                <a:solidFill>
                  <a:schemeClr val="bg1"/>
                </a:solidFill>
              </a:rPr>
              <a:t> ñöôïc goïi laø coâsin cuûa goùc </a:t>
            </a: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 , </a:t>
            </a:r>
            <a:b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</a:b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   kyù hieäu laø cos .</a:t>
            </a: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528035" y="4931076"/>
            <a:ext cx="7415835" cy="787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000" dirty="0">
                <a:solidFill>
                  <a:schemeClr val="bg1"/>
                </a:solidFill>
                <a:sym typeface="Symbol" pitchFamily="18" charset="2"/>
              </a:rPr>
              <a:t> </a:t>
            </a:r>
            <a:r>
              <a:rPr lang="en-US" altLang="en-US" sz="2000" b="1" i="1" dirty="0">
                <a:solidFill>
                  <a:schemeClr val="bg1"/>
                </a:solidFill>
              </a:rPr>
              <a:t>Tæ soá giöõa </a:t>
            </a:r>
            <a:r>
              <a:rPr lang="en-US" altLang="en-US" sz="2000" b="1" dirty="0">
                <a:solidFill>
                  <a:srgbClr val="FFFF00"/>
                </a:solidFill>
              </a:rPr>
              <a:t>caïnh ñoái </a:t>
            </a:r>
            <a:r>
              <a:rPr lang="en-US" altLang="en-US" sz="2000" b="1" i="1" dirty="0">
                <a:solidFill>
                  <a:schemeClr val="bg1"/>
                </a:solidFill>
              </a:rPr>
              <a:t>vaø </a:t>
            </a:r>
            <a:r>
              <a:rPr lang="en-US" altLang="en-US" sz="2000" b="1" dirty="0">
                <a:solidFill>
                  <a:srgbClr val="FFFF00"/>
                </a:solidFill>
              </a:rPr>
              <a:t>caïnh keà</a:t>
            </a:r>
            <a:r>
              <a:rPr lang="en-US" altLang="en-US" sz="2000" b="1" i="1" dirty="0">
                <a:solidFill>
                  <a:srgbClr val="FFFF00"/>
                </a:solidFill>
              </a:rPr>
              <a:t> </a:t>
            </a:r>
            <a:r>
              <a:rPr lang="en-US" altLang="en-US" sz="2000" b="1" i="1" dirty="0">
                <a:solidFill>
                  <a:schemeClr val="bg1"/>
                </a:solidFill>
              </a:rPr>
              <a:t>ñöôïc goïi laø tang cuûa goùc </a:t>
            </a: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 ,        </a:t>
            </a:r>
          </a:p>
          <a:p>
            <a:pPr algn="just">
              <a:spcBef>
                <a:spcPct val="20000"/>
              </a:spcBef>
            </a:pP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   kyù hieäu laø tan .</a:t>
            </a: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528035" y="5695917"/>
            <a:ext cx="7415835" cy="72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0" tIns="54425" rIns="108850" bIns="54425"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chemeClr val="bg1"/>
                </a:solidFill>
                <a:sym typeface="Symbol" pitchFamily="18" charset="2"/>
              </a:rPr>
              <a:t> </a:t>
            </a:r>
            <a:r>
              <a:rPr lang="en-US" altLang="en-US" sz="2000" b="1" i="1" dirty="0">
                <a:solidFill>
                  <a:schemeClr val="bg1"/>
                </a:solidFill>
              </a:rPr>
              <a:t>Tæ soá giöõa </a:t>
            </a:r>
            <a:r>
              <a:rPr lang="en-US" altLang="en-US" sz="2000" b="1" dirty="0">
                <a:solidFill>
                  <a:srgbClr val="FFFF00"/>
                </a:solidFill>
              </a:rPr>
              <a:t>caïnh keà </a:t>
            </a:r>
            <a:r>
              <a:rPr lang="en-US" altLang="en-US" sz="2000" b="1" i="1" dirty="0">
                <a:solidFill>
                  <a:schemeClr val="bg1"/>
                </a:solidFill>
              </a:rPr>
              <a:t>vaø </a:t>
            </a:r>
            <a:r>
              <a:rPr lang="en-US" altLang="en-US" sz="2000" b="1" dirty="0">
                <a:solidFill>
                  <a:srgbClr val="FFFF00"/>
                </a:solidFill>
              </a:rPr>
              <a:t>caïnh ñoái </a:t>
            </a:r>
            <a:r>
              <a:rPr lang="en-US" altLang="en-US" sz="2000" b="1" i="1" dirty="0">
                <a:solidFill>
                  <a:schemeClr val="bg1"/>
                </a:solidFill>
              </a:rPr>
              <a:t>ñöôïc goïi laø coâtang cuûa goùc </a:t>
            </a: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 , </a:t>
            </a:r>
            <a:b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</a:br>
            <a:r>
              <a:rPr lang="en-US" altLang="en-US" sz="2000" b="1" i="1" dirty="0">
                <a:solidFill>
                  <a:schemeClr val="bg1"/>
                </a:solidFill>
                <a:sym typeface="Symbol" pitchFamily="18" charset="2"/>
              </a:rPr>
              <a:t>   kyù hieäu laø cot .</a:t>
            </a:r>
          </a:p>
        </p:txBody>
      </p:sp>
      <p:grpSp>
        <p:nvGrpSpPr>
          <p:cNvPr id="58" name="Group 16"/>
          <p:cNvGrpSpPr>
            <a:grpSpLocks/>
          </p:cNvGrpSpPr>
          <p:nvPr/>
        </p:nvGrpSpPr>
        <p:grpSpPr bwMode="auto">
          <a:xfrm>
            <a:off x="561897" y="2889679"/>
            <a:ext cx="10791480" cy="3521469"/>
            <a:chOff x="247" y="1496"/>
            <a:chExt cx="5099" cy="2418"/>
          </a:xfrm>
        </p:grpSpPr>
        <p:sp>
          <p:nvSpPr>
            <p:cNvPr id="59" name="Line 17"/>
            <p:cNvSpPr>
              <a:spLocks noChangeShapeType="1"/>
            </p:cNvSpPr>
            <p:nvPr/>
          </p:nvSpPr>
          <p:spPr bwMode="auto">
            <a:xfrm>
              <a:off x="256" y="3914"/>
              <a:ext cx="509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0" name="Line 18"/>
            <p:cNvSpPr>
              <a:spLocks noChangeShapeType="1"/>
            </p:cNvSpPr>
            <p:nvPr/>
          </p:nvSpPr>
          <p:spPr bwMode="auto">
            <a:xfrm>
              <a:off x="247" y="3398"/>
              <a:ext cx="509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1" name="Line 19"/>
            <p:cNvSpPr>
              <a:spLocks noChangeShapeType="1"/>
            </p:cNvSpPr>
            <p:nvPr/>
          </p:nvSpPr>
          <p:spPr bwMode="auto">
            <a:xfrm>
              <a:off x="256" y="2872"/>
              <a:ext cx="507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2" name="Line 20"/>
            <p:cNvSpPr>
              <a:spLocks noChangeShapeType="1"/>
            </p:cNvSpPr>
            <p:nvPr/>
          </p:nvSpPr>
          <p:spPr bwMode="auto">
            <a:xfrm>
              <a:off x="256" y="2285"/>
              <a:ext cx="507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3" name="Line 21"/>
            <p:cNvSpPr>
              <a:spLocks noChangeShapeType="1"/>
            </p:cNvSpPr>
            <p:nvPr/>
          </p:nvSpPr>
          <p:spPr bwMode="auto">
            <a:xfrm>
              <a:off x="256" y="1747"/>
              <a:ext cx="507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247" y="1503"/>
              <a:ext cx="508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5" name="Line 23"/>
            <p:cNvSpPr>
              <a:spLocks noChangeShapeType="1"/>
            </p:cNvSpPr>
            <p:nvPr/>
          </p:nvSpPr>
          <p:spPr bwMode="auto">
            <a:xfrm>
              <a:off x="256" y="1503"/>
              <a:ext cx="0" cy="241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6" name="Line 24"/>
            <p:cNvSpPr>
              <a:spLocks noChangeShapeType="1"/>
            </p:cNvSpPr>
            <p:nvPr/>
          </p:nvSpPr>
          <p:spPr bwMode="auto">
            <a:xfrm>
              <a:off x="3824" y="1496"/>
              <a:ext cx="0" cy="241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7" name="Line 25"/>
            <p:cNvSpPr>
              <a:spLocks noChangeShapeType="1"/>
            </p:cNvSpPr>
            <p:nvPr/>
          </p:nvSpPr>
          <p:spPr bwMode="auto">
            <a:xfrm>
              <a:off x="5335" y="1496"/>
              <a:ext cx="11" cy="241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68" name="Group 44"/>
          <p:cNvGrpSpPr>
            <a:grpSpLocks/>
          </p:cNvGrpSpPr>
          <p:nvPr/>
        </p:nvGrpSpPr>
        <p:grpSpPr bwMode="auto">
          <a:xfrm>
            <a:off x="1744857" y="2851363"/>
            <a:ext cx="9756563" cy="404905"/>
            <a:chOff x="939" y="1442"/>
            <a:chExt cx="4610" cy="255"/>
          </a:xfrm>
        </p:grpSpPr>
        <p:sp>
          <p:nvSpPr>
            <p:cNvPr id="69" name="Text Box 45"/>
            <p:cNvSpPr txBox="1">
              <a:spLocks noChangeArrowheads="1"/>
            </p:cNvSpPr>
            <p:nvPr/>
          </p:nvSpPr>
          <p:spPr bwMode="auto">
            <a:xfrm>
              <a:off x="939" y="1445"/>
              <a:ext cx="33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2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2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15C8DB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Caùc tæ soá löôïng giaùc cuûa goùc nhoïn </a:t>
              </a:r>
              <a:r>
                <a:rPr lang="en-US" altLang="en-US" sz="2000" b="1">
                  <a:solidFill>
                    <a:srgbClr val="15C8DB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Symbol" pitchFamily="18" charset="2"/>
                </a:rPr>
                <a:t></a:t>
              </a:r>
            </a:p>
          </p:txBody>
        </p:sp>
        <p:sp>
          <p:nvSpPr>
            <p:cNvPr id="70" name="Text Box 46"/>
            <p:cNvSpPr txBox="1">
              <a:spLocks noChangeArrowheads="1"/>
            </p:cNvSpPr>
            <p:nvPr/>
          </p:nvSpPr>
          <p:spPr bwMode="auto">
            <a:xfrm>
              <a:off x="4359" y="1442"/>
              <a:ext cx="11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2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2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15C8DB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Coâng thöùc</a:t>
              </a:r>
              <a:endParaRPr lang="en-US" altLang="en-US" sz="2000" b="1">
                <a:solidFill>
                  <a:srgbClr val="15C8D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endParaRPr>
            </a:p>
          </p:txBody>
        </p:sp>
      </p:grpSp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608570"/>
              </p:ext>
            </p:extLst>
          </p:nvPr>
        </p:nvGraphicFramePr>
        <p:xfrm>
          <a:off x="8322468" y="3302561"/>
          <a:ext cx="2181280" cy="727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0" name="Equation" r:id="rId4" imgW="1371600" imgH="457200" progId="Equation.DSMT4">
                  <p:embed/>
                </p:oleObj>
              </mc:Choice>
              <mc:Fallback>
                <p:oleObj name="Equation" r:id="rId4" imgW="1371600" imgH="457200" progId="Equation.DSMT4">
                  <p:embed/>
                  <p:pic>
                    <p:nvPicPr>
                      <p:cNvPr id="71" name="Object 7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22468" y="3302561"/>
                        <a:ext cx="2181280" cy="727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898701"/>
              </p:ext>
            </p:extLst>
          </p:nvPr>
        </p:nvGraphicFramePr>
        <p:xfrm>
          <a:off x="8331200" y="4094163"/>
          <a:ext cx="22034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1" name="Equation" r:id="rId6" imgW="1384200" imgH="457200" progId="Equation.DSMT4">
                  <p:embed/>
                </p:oleObj>
              </mc:Choice>
              <mc:Fallback>
                <p:oleObj name="Equation" r:id="rId6" imgW="1384200" imgH="45720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31200" y="4094163"/>
                        <a:ext cx="2203450" cy="727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830197"/>
              </p:ext>
            </p:extLst>
          </p:nvPr>
        </p:nvGraphicFramePr>
        <p:xfrm>
          <a:off x="8331200" y="4886325"/>
          <a:ext cx="18796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2" name="Equation" r:id="rId8" imgW="1180800" imgH="457200" progId="Equation.DSMT4">
                  <p:embed/>
                </p:oleObj>
              </mc:Choice>
              <mc:Fallback>
                <p:oleObj name="Equation" r:id="rId8" imgW="1180800" imgH="45720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31200" y="4886325"/>
                        <a:ext cx="1879600" cy="727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943546"/>
              </p:ext>
            </p:extLst>
          </p:nvPr>
        </p:nvGraphicFramePr>
        <p:xfrm>
          <a:off x="8322468" y="5677660"/>
          <a:ext cx="1898241" cy="726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3" name="Equation" r:id="rId10" imgW="1193760" imgH="457200" progId="Equation.DSMT4">
                  <p:embed/>
                </p:oleObj>
              </mc:Choice>
              <mc:Fallback>
                <p:oleObj name="Equation" r:id="rId10" imgW="1193760" imgH="45720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22468" y="5677660"/>
                        <a:ext cx="1898241" cy="726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5" name="Group 74"/>
          <p:cNvGrpSpPr/>
          <p:nvPr/>
        </p:nvGrpSpPr>
        <p:grpSpPr>
          <a:xfrm>
            <a:off x="703980" y="1638131"/>
            <a:ext cx="6534806" cy="1187131"/>
            <a:chOff x="700660" y="-275989"/>
            <a:chExt cx="6534806" cy="1187131"/>
          </a:xfrm>
        </p:grpSpPr>
        <p:sp>
          <p:nvSpPr>
            <p:cNvPr id="76" name="Text Box 47"/>
            <p:cNvSpPr txBox="1">
              <a:spLocks noChangeArrowheads="1"/>
            </p:cNvSpPr>
            <p:nvPr/>
          </p:nvSpPr>
          <p:spPr bwMode="auto">
            <a:xfrm>
              <a:off x="700660" y="-275989"/>
              <a:ext cx="6534806" cy="118713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8850" tIns="54425" rIns="108850" bIns="54425">
              <a:spAutoFit/>
            </a:bodyPr>
            <a:lstStyle>
              <a:lvl1pPr>
                <a:defRPr sz="2400">
                  <a:solidFill>
                    <a:schemeClr val="tx2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2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2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2"/>
                  </a:solidFill>
                  <a:latin typeface="VNI-Times" pitchFamily="2" charset="0"/>
                </a:defRPr>
              </a:lvl9pPr>
            </a:lstStyle>
            <a:p>
              <a:pPr algn="just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sz="2000" b="1" i="1" dirty="0">
                  <a:solidFill>
                    <a:schemeClr val="bg1"/>
                  </a:solidFill>
                  <a:sym typeface="Symbol" pitchFamily="18" charset="2"/>
                </a:rPr>
                <a:t>Chuù yù: SGK ghi k</a:t>
              </a:r>
              <a:r>
                <a:rPr lang="en-US" altLang="en-US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ý</a:t>
              </a:r>
              <a:r>
                <a:rPr lang="en-US" altLang="en-US" sz="2000" b="1" i="1" dirty="0">
                  <a:solidFill>
                    <a:schemeClr val="bg1"/>
                  </a:solidFill>
                  <a:sym typeface="Symbol" pitchFamily="18" charset="2"/>
                </a:rPr>
                <a:t> hieäu tg                      tan .</a:t>
              </a:r>
            </a:p>
            <a:p>
              <a:pPr algn="just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sz="2000" b="1" i="1" dirty="0">
                  <a:solidFill>
                    <a:schemeClr val="bg1"/>
                  </a:solidFill>
                  <a:sym typeface="Symbol" pitchFamily="18" charset="2"/>
                </a:rPr>
                <a:t>        SGK ghi k</a:t>
              </a:r>
              <a:r>
                <a:rPr lang="en-US" altLang="en-US" sz="20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ý</a:t>
              </a:r>
              <a:r>
                <a:rPr lang="en-US" altLang="en-US" sz="2000" b="1" i="1" dirty="0">
                  <a:solidFill>
                    <a:schemeClr val="bg1"/>
                  </a:solidFill>
                  <a:sym typeface="Symbol" pitchFamily="18" charset="2"/>
                </a:rPr>
                <a:t> hieäu cotg                      cot .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888376" y="-203930"/>
              <a:ext cx="1214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FFC000"/>
                  </a:solidFill>
                </a:rPr>
                <a:t>Ký</a:t>
              </a:r>
              <a:r>
                <a:rPr lang="en-US" b="1" dirty="0">
                  <a:solidFill>
                    <a:srgbClr val="FFC000"/>
                  </a:solidFill>
                </a:rPr>
                <a:t>  hiệu lại</a:t>
              </a:r>
              <a:endParaRPr lang="vi-VN" b="1" dirty="0">
                <a:solidFill>
                  <a:srgbClr val="FFC000"/>
                </a:solidFill>
              </a:endParaRPr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3817258" y="142551"/>
              <a:ext cx="1234633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3861996" y="413027"/>
              <a:ext cx="1214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FFC000"/>
                  </a:solidFill>
                </a:rPr>
                <a:t>Ký</a:t>
              </a:r>
              <a:r>
                <a:rPr lang="en-US" b="1" dirty="0">
                  <a:solidFill>
                    <a:srgbClr val="FFC000"/>
                  </a:solidFill>
                </a:rPr>
                <a:t>  hiệu lại</a:t>
              </a:r>
              <a:endParaRPr lang="vi-VN" b="1" dirty="0">
                <a:solidFill>
                  <a:srgbClr val="FFC000"/>
                </a:solidFill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>
              <a:off x="3790878" y="759508"/>
              <a:ext cx="1234633" cy="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15587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100"/>
                            </p:stCondLst>
                            <p:childTnLst>
                              <p:par>
                                <p:cTn id="3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600"/>
                            </p:stCondLst>
                            <p:childTnLst>
                              <p:par>
                                <p:cTn id="3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1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6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1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6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1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60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1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2" grpId="0" animBg="1"/>
      <p:bldP spid="23" grpId="0" animBg="1"/>
      <p:bldP spid="54" grpId="0"/>
      <p:bldP spid="55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3" name="Hộp Văn bản 17">
            <a:extLst>
              <a:ext uri="{FF2B5EF4-FFF2-40B4-BE49-F238E27FC236}">
                <a16:creationId xmlns:a16="http://schemas.microsoft.com/office/drawing/2014/main" id="{327369D9-4DD2-4FF6-B779-B493CDAB751C}"/>
              </a:ext>
            </a:extLst>
          </p:cNvPr>
          <p:cNvSpPr txBox="1"/>
          <p:nvPr/>
        </p:nvSpPr>
        <p:spPr>
          <a:xfrm>
            <a:off x="1140431" y="1851812"/>
            <a:ext cx="228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  <a:endParaRPr lang="vi-V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12">
            <a:extLst>
              <a:ext uri="{FF2B5EF4-FFF2-40B4-BE49-F238E27FC236}">
                <a16:creationId xmlns:a16="http://schemas.microsoft.com/office/drawing/2014/main" id="{186932A6-AAD5-48DE-B406-3A66F4FB8228}"/>
              </a:ext>
            </a:extLst>
          </p:cNvPr>
          <p:cNvSpPr txBox="1"/>
          <p:nvPr/>
        </p:nvSpPr>
        <p:spPr>
          <a:xfrm>
            <a:off x="741314" y="860009"/>
            <a:ext cx="707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số lượng giác của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một góc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nhọn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12">
            <a:extLst>
              <a:ext uri="{FF2B5EF4-FFF2-40B4-BE49-F238E27FC236}">
                <a16:creationId xmlns:a16="http://schemas.microsoft.com/office/drawing/2014/main" id="{44912369-09E7-43CB-8934-B2DC7C2A678D}"/>
              </a:ext>
            </a:extLst>
          </p:cNvPr>
          <p:cNvSpPr txBox="1"/>
          <p:nvPr/>
        </p:nvSpPr>
        <p:spPr>
          <a:xfrm>
            <a:off x="1140431" y="1202096"/>
            <a:ext cx="203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vi-VN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nghĩa</a:t>
            </a:r>
            <a:endParaRPr lang="vi-VN" sz="2400" b="1" dirty="0">
              <a:solidFill>
                <a:srgbClr val="15C8DB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25">
            <a:extLst>
              <a:ext uri="{FF2B5EF4-FFF2-40B4-BE49-F238E27FC236}">
                <a16:creationId xmlns:a16="http://schemas.microsoft.com/office/drawing/2014/main" id="{1C085681-B329-469E-9F38-0F2C2294CD84}"/>
              </a:ext>
            </a:extLst>
          </p:cNvPr>
          <p:cNvCxnSpPr>
            <a:cxnSpLocks/>
          </p:cNvCxnSpPr>
          <p:nvPr/>
        </p:nvCxnSpPr>
        <p:spPr>
          <a:xfrm>
            <a:off x="3303335" y="1973943"/>
            <a:ext cx="0" cy="404948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ộp Văn bản 17">
            <a:extLst>
              <a:ext uri="{FF2B5EF4-FFF2-40B4-BE49-F238E27FC236}">
                <a16:creationId xmlns:a16="http://schemas.microsoft.com/office/drawing/2014/main" id="{8D80D6B9-EB2F-44B3-A733-E9E8D505007C}"/>
              </a:ext>
            </a:extLst>
          </p:cNvPr>
          <p:cNvSpPr txBox="1"/>
          <p:nvPr/>
        </p:nvSpPr>
        <p:spPr>
          <a:xfrm>
            <a:off x="3694259" y="2967802"/>
            <a:ext cx="24652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Sin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ọc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Cos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hông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ư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Tan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oàn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ết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Cot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ết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oàn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43D5AA5E-D246-4B04-A7F1-1B9FE80302BC}"/>
              </a:ext>
            </a:extLst>
          </p:cNvPr>
          <p:cNvSpPr/>
          <p:nvPr/>
        </p:nvSpPr>
        <p:spPr>
          <a:xfrm>
            <a:off x="3430174" y="2023884"/>
            <a:ext cx="767135" cy="7293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773610"/>
              </p:ext>
            </p:extLst>
          </p:nvPr>
        </p:nvGraphicFramePr>
        <p:xfrm>
          <a:off x="771678" y="2446608"/>
          <a:ext cx="2494993" cy="83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8" name="Equation" r:id="rId3" imgW="1371600" imgH="457200" progId="Equation.DSMT4">
                  <p:embed/>
                </p:oleObj>
              </mc:Choice>
              <mc:Fallback>
                <p:oleObj name="Equation" r:id="rId3" imgW="1371600" imgH="457200" progId="Equation.DSMT4">
                  <p:embed/>
                  <p:pic>
                    <p:nvPicPr>
                      <p:cNvPr id="71" name="Object 7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1678" y="2446608"/>
                        <a:ext cx="2494993" cy="831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714065"/>
              </p:ext>
            </p:extLst>
          </p:nvPr>
        </p:nvGraphicFramePr>
        <p:xfrm>
          <a:off x="780410" y="3361853"/>
          <a:ext cx="2520353" cy="83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9" name="Equation" r:id="rId5" imgW="1384200" imgH="457200" progId="Equation.DSMT4">
                  <p:embed/>
                </p:oleObj>
              </mc:Choice>
              <mc:Fallback>
                <p:oleObj name="Equation" r:id="rId5" imgW="1384200" imgH="45720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0410" y="3361853"/>
                        <a:ext cx="2520353" cy="831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783528"/>
              </p:ext>
            </p:extLst>
          </p:nvPr>
        </p:nvGraphicFramePr>
        <p:xfrm>
          <a:off x="780410" y="4277078"/>
          <a:ext cx="2149927" cy="83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0" name="Equation" r:id="rId7" imgW="1180800" imgH="457200" progId="Equation.DSMT4">
                  <p:embed/>
                </p:oleObj>
              </mc:Choice>
              <mc:Fallback>
                <p:oleObj name="Equation" r:id="rId7" imgW="1180800" imgH="45720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0410" y="4277078"/>
                        <a:ext cx="2149927" cy="831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218062"/>
              </p:ext>
            </p:extLst>
          </p:nvPr>
        </p:nvGraphicFramePr>
        <p:xfrm>
          <a:off x="771679" y="5192303"/>
          <a:ext cx="2171248" cy="831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1" name="Equation" r:id="rId9" imgW="1193760" imgH="457200" progId="Equation.DSMT4">
                  <p:embed/>
                </p:oleObj>
              </mc:Choice>
              <mc:Fallback>
                <p:oleObj name="Equation" r:id="rId9" imgW="1193760" imgH="45720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1679" y="5192303"/>
                        <a:ext cx="2171248" cy="831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Snip and Round Single Corner Rectangle 23"/>
          <p:cNvSpPr/>
          <p:nvPr/>
        </p:nvSpPr>
        <p:spPr>
          <a:xfrm>
            <a:off x="3619243" y="2902965"/>
            <a:ext cx="2234821" cy="1683593"/>
          </a:xfrm>
          <a:prstGeom prst="snipRound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Hộp Văn bản 17">
            <a:extLst>
              <a:ext uri="{FF2B5EF4-FFF2-40B4-BE49-F238E27FC236}">
                <a16:creationId xmlns:a16="http://schemas.microsoft.com/office/drawing/2014/main" id="{8D80D6B9-EB2F-44B3-A733-E9E8D505007C}"/>
              </a:ext>
            </a:extLst>
          </p:cNvPr>
          <p:cNvSpPr txBox="1"/>
          <p:nvPr/>
        </p:nvSpPr>
        <p:spPr>
          <a:xfrm>
            <a:off x="6544083" y="2967802"/>
            <a:ext cx="5106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sin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huyền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Côsin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kề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huyền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tang ta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?</a:t>
            </a:r>
          </a:p>
          <a:p>
            <a:pPr algn="l"/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kề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liền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Côtang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kề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vi-V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nip and Round Single Corner Rectangle 14"/>
          <p:cNvSpPr/>
          <p:nvPr/>
        </p:nvSpPr>
        <p:spPr>
          <a:xfrm>
            <a:off x="6234526" y="2818212"/>
            <a:ext cx="5297714" cy="2536189"/>
          </a:xfrm>
          <a:prstGeom prst="snipRound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9437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2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3176748" y="3069736"/>
            <a:ext cx="5679915" cy="31221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33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243303"/>
              </p:ext>
            </p:extLst>
          </p:nvPr>
        </p:nvGraphicFramePr>
        <p:xfrm>
          <a:off x="3246438" y="3921809"/>
          <a:ext cx="56102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57" name="Equation" r:id="rId4" imgW="4952880" imgH="965160" progId="Equation.DSMT4">
                  <p:embed/>
                </p:oleObj>
              </mc:Choice>
              <mc:Fallback>
                <p:oleObj name="Equation" r:id="rId4" imgW="4952880" imgH="965160" progId="Equation.DSMT4">
                  <p:embed/>
                  <p:pic>
                    <p:nvPicPr>
                      <p:cNvPr id="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46438" y="3921809"/>
                        <a:ext cx="5610225" cy="80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0084"/>
              </p:ext>
            </p:extLst>
          </p:nvPr>
        </p:nvGraphicFramePr>
        <p:xfrm>
          <a:off x="3267075" y="4766359"/>
          <a:ext cx="40211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58" name="Equation" r:id="rId6" imgW="3517560" imgH="825480" progId="Equation.DSMT4">
                  <p:embed/>
                </p:oleObj>
              </mc:Choice>
              <mc:Fallback>
                <p:oleObj name="Equation" r:id="rId6" imgW="3517560" imgH="825480" progId="Equation.DSMT4">
                  <p:embed/>
                  <p:pic>
                    <p:nvPicPr>
                      <p:cNvPr id="33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67075" y="4766359"/>
                        <a:ext cx="4021138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060311"/>
              </p:ext>
            </p:extLst>
          </p:nvPr>
        </p:nvGraphicFramePr>
        <p:xfrm>
          <a:off x="3281363" y="5495021"/>
          <a:ext cx="399097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59" name="Equation" r:id="rId8" imgW="3492360" imgH="838080" progId="Equation.DSMT4">
                  <p:embed/>
                </p:oleObj>
              </mc:Choice>
              <mc:Fallback>
                <p:oleObj name="Equation" r:id="rId8" imgW="3492360" imgH="838080" progId="Equation.DSMT4">
                  <p:embed/>
                  <p:pic>
                    <p:nvPicPr>
                      <p:cNvPr id="35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81363" y="5495021"/>
                        <a:ext cx="3990975" cy="69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795081"/>
              </p:ext>
            </p:extLst>
          </p:nvPr>
        </p:nvGraphicFramePr>
        <p:xfrm>
          <a:off x="3252788" y="3075671"/>
          <a:ext cx="56038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0" name="Equation" r:id="rId10" imgW="4902120" imgH="965160" progId="Equation.DSMT4">
                  <p:embed/>
                </p:oleObj>
              </mc:Choice>
              <mc:Fallback>
                <p:oleObj name="Equation" r:id="rId10" imgW="4902120" imgH="965160" progId="Equation.DSMT4">
                  <p:embed/>
                  <p:pic>
                    <p:nvPicPr>
                      <p:cNvPr id="21" name="Đối tượng 20">
                        <a:extLst>
                          <a:ext uri="{FF2B5EF4-FFF2-40B4-BE49-F238E27FC236}">
                            <a16:creationId xmlns:a16="http://schemas.microsoft.com/office/drawing/2014/main" id="{168F2C95-C3A8-4555-9D9D-346AA6267E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52788" y="3075671"/>
                        <a:ext cx="5603875" cy="80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3176748" y="3075671"/>
            <a:ext cx="2500152" cy="311626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3" name="Hộp Văn bản 13">
            <a:extLst>
              <a:ext uri="{FF2B5EF4-FFF2-40B4-BE49-F238E27FC236}">
                <a16:creationId xmlns:a16="http://schemas.microsoft.com/office/drawing/2014/main" id="{3253242E-A31B-4641-863D-5470C7D2D59C}"/>
              </a:ext>
            </a:extLst>
          </p:cNvPr>
          <p:cNvSpPr txBox="1"/>
          <p:nvPr/>
        </p:nvSpPr>
        <p:spPr>
          <a:xfrm>
            <a:off x="3126553" y="1872343"/>
            <a:ext cx="4421821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Ví dụ 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Từ hình 1, ta viết được</a:t>
            </a:r>
          </a:p>
          <a:p>
            <a:pPr algn="l"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 tỉ số lượng giác của góc B là:</a:t>
            </a:r>
            <a:endParaRPr lang="vi-V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ộp Văn bản 12">
            <a:extLst>
              <a:ext uri="{FF2B5EF4-FFF2-40B4-BE49-F238E27FC236}">
                <a16:creationId xmlns:a16="http://schemas.microsoft.com/office/drawing/2014/main" id="{BE2E765C-D887-4B97-B3F6-C55AFFF72440}"/>
              </a:ext>
            </a:extLst>
          </p:cNvPr>
          <p:cNvSpPr txBox="1"/>
          <p:nvPr/>
        </p:nvSpPr>
        <p:spPr>
          <a:xfrm>
            <a:off x="741314" y="860009"/>
            <a:ext cx="707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số lượng giác của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một góc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nhọn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AE062FE2-0EBB-4A07-9C45-8B6B86A781EF}"/>
              </a:ext>
            </a:extLst>
          </p:cNvPr>
          <p:cNvSpPr txBox="1"/>
          <p:nvPr/>
        </p:nvSpPr>
        <p:spPr>
          <a:xfrm>
            <a:off x="1140431" y="1202096"/>
            <a:ext cx="203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vi-VN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nghĩa</a:t>
            </a:r>
            <a:endParaRPr lang="vi-VN" sz="2400" b="1" dirty="0">
              <a:solidFill>
                <a:srgbClr val="15C8DB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FE5B50-94F7-44C0-8EE1-5D46E57EE250}"/>
              </a:ext>
            </a:extLst>
          </p:cNvPr>
          <p:cNvGrpSpPr/>
          <p:nvPr/>
        </p:nvGrpSpPr>
        <p:grpSpPr>
          <a:xfrm>
            <a:off x="7820698" y="738912"/>
            <a:ext cx="4011323" cy="2474982"/>
            <a:chOff x="7045141" y="803889"/>
            <a:chExt cx="4569529" cy="2543710"/>
          </a:xfrm>
        </p:grpSpPr>
        <p:pic>
          <p:nvPicPr>
            <p:cNvPr id="5" name="Hình ảnh 16">
              <a:extLst>
                <a:ext uri="{FF2B5EF4-FFF2-40B4-BE49-F238E27FC236}">
                  <a16:creationId xmlns:a16="http://schemas.microsoft.com/office/drawing/2014/main" id="{88737811-0422-4AA7-8CDE-93C06D428A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045141" y="803889"/>
              <a:ext cx="4569529" cy="254371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Hộp Văn bản 2">
                  <a:extLst>
                    <a:ext uri="{FF2B5EF4-FFF2-40B4-BE49-F238E27FC236}">
                      <a16:creationId xmlns:a16="http://schemas.microsoft.com/office/drawing/2014/main" id="{1580D45C-BB0A-4D21-B04F-B0CCD4BAA605}"/>
                    </a:ext>
                  </a:extLst>
                </p:cNvPr>
                <p:cNvSpPr txBox="1"/>
                <p:nvPr/>
              </p:nvSpPr>
              <p:spPr>
                <a:xfrm>
                  <a:off x="8944216" y="2505807"/>
                  <a:ext cx="941255" cy="5114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lang="en-US" sz="2400" dirty="0">
                      <a:solidFill>
                        <a:srgbClr val="FFFF00"/>
                      </a:solidFill>
                      <a:latin typeface="Times New Roman" panose="020206030504050203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a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endParaRPr lang="vi-VN" sz="2400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1" name="Hộp Văn bản 2">
                  <a:extLst>
                    <a:ext uri="{FF2B5EF4-FFF2-40B4-BE49-F238E27FC236}">
                      <a16:creationId xmlns:a16="http://schemas.microsoft.com/office/drawing/2014/main" id="{1580D45C-BB0A-4D21-B04F-B0CCD4BAA6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4216" y="2505807"/>
                  <a:ext cx="941255" cy="511456"/>
                </a:xfrm>
                <a:prstGeom prst="rect">
                  <a:avLst/>
                </a:prstGeom>
                <a:blipFill>
                  <a:blip r:embed="rId13"/>
                  <a:stretch>
                    <a:fillRect l="-11029" t="-2469" b="-283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Hộp Văn bản 13">
              <a:extLst>
                <a:ext uri="{FF2B5EF4-FFF2-40B4-BE49-F238E27FC236}">
                  <a16:creationId xmlns:a16="http://schemas.microsoft.com/office/drawing/2014/main" id="{5069A31B-BD13-4C8E-8EDD-64C5879885AB}"/>
                </a:ext>
              </a:extLst>
            </p:cNvPr>
            <p:cNvSpPr txBox="1"/>
            <p:nvPr/>
          </p:nvSpPr>
          <p:spPr>
            <a:xfrm>
              <a:off x="9898695" y="1330373"/>
              <a:ext cx="1444721" cy="513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1</a:t>
              </a:r>
              <a:endPara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Hộp Văn bản 17">
            <a:extLst>
              <a:ext uri="{FF2B5EF4-FFF2-40B4-BE49-F238E27FC236}">
                <a16:creationId xmlns:a16="http://schemas.microsoft.com/office/drawing/2014/main" id="{327369D9-4DD2-4FF6-B779-B493CDAB751C}"/>
              </a:ext>
            </a:extLst>
          </p:cNvPr>
          <p:cNvSpPr txBox="1"/>
          <p:nvPr/>
        </p:nvSpPr>
        <p:spPr>
          <a:xfrm>
            <a:off x="778184" y="1983273"/>
            <a:ext cx="2289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Ghi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nhớ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  <a:endParaRPr lang="vi-VN" sz="22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199331"/>
              </p:ext>
            </p:extLst>
          </p:nvPr>
        </p:nvGraphicFramePr>
        <p:xfrm>
          <a:off x="409431" y="2578069"/>
          <a:ext cx="2494993" cy="83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1" name="Equation" r:id="rId14" imgW="1371600" imgH="457200" progId="Equation.DSMT4">
                  <p:embed/>
                </p:oleObj>
              </mc:Choice>
              <mc:Fallback>
                <p:oleObj name="Equation" r:id="rId14" imgW="1371600" imgH="4572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9431" y="2578069"/>
                        <a:ext cx="2494993" cy="831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445374"/>
              </p:ext>
            </p:extLst>
          </p:nvPr>
        </p:nvGraphicFramePr>
        <p:xfrm>
          <a:off x="418163" y="3493314"/>
          <a:ext cx="2520353" cy="83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2" name="Equation" r:id="rId16" imgW="1384200" imgH="457200" progId="Equation.DSMT4">
                  <p:embed/>
                </p:oleObj>
              </mc:Choice>
              <mc:Fallback>
                <p:oleObj name="Equation" r:id="rId16" imgW="1384200" imgH="4572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18163" y="3493314"/>
                        <a:ext cx="2520353" cy="831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965126"/>
              </p:ext>
            </p:extLst>
          </p:nvPr>
        </p:nvGraphicFramePr>
        <p:xfrm>
          <a:off x="418163" y="4408539"/>
          <a:ext cx="2149927" cy="83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3" name="Equation" r:id="rId18" imgW="1180800" imgH="457200" progId="Equation.DSMT4">
                  <p:embed/>
                </p:oleObj>
              </mc:Choice>
              <mc:Fallback>
                <p:oleObj name="Equation" r:id="rId18" imgW="1180800" imgH="4572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18163" y="4408539"/>
                        <a:ext cx="2149927" cy="831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656451"/>
              </p:ext>
            </p:extLst>
          </p:nvPr>
        </p:nvGraphicFramePr>
        <p:xfrm>
          <a:off x="409432" y="5323764"/>
          <a:ext cx="2171248" cy="831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4" name="Equation" r:id="rId20" imgW="1193760" imgH="457200" progId="Equation.DSMT4">
                  <p:embed/>
                </p:oleObj>
              </mc:Choice>
              <mc:Fallback>
                <p:oleObj name="Equation" r:id="rId20" imgW="1193760" imgH="4572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09432" y="5323764"/>
                        <a:ext cx="2171248" cy="831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ounded Rectangle 36"/>
          <p:cNvSpPr/>
          <p:nvPr/>
        </p:nvSpPr>
        <p:spPr>
          <a:xfrm>
            <a:off x="360107" y="1872343"/>
            <a:ext cx="2649764" cy="43912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38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531521"/>
              </p:ext>
            </p:extLst>
          </p:nvPr>
        </p:nvGraphicFramePr>
        <p:xfrm>
          <a:off x="3108325" y="3276600"/>
          <a:ext cx="26257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5" name="Equation" r:id="rId22" imgW="2298600" imgH="380880" progId="Equation.DSMT4">
                  <p:embed/>
                </p:oleObj>
              </mc:Choice>
              <mc:Fallback>
                <p:oleObj name="Equation" r:id="rId22" imgW="2298600" imgH="380880" progId="Equation.DSMT4">
                  <p:embed/>
                  <p:pic>
                    <p:nvPicPr>
                      <p:cNvPr id="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108325" y="3276600"/>
                        <a:ext cx="2625725" cy="31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209605"/>
              </p:ext>
            </p:extLst>
          </p:nvPr>
        </p:nvGraphicFramePr>
        <p:xfrm>
          <a:off x="3105150" y="4127500"/>
          <a:ext cx="268446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6" name="Equation" r:id="rId24" imgW="2349360" imgH="380880" progId="Equation.DSMT4">
                  <p:embed/>
                </p:oleObj>
              </mc:Choice>
              <mc:Fallback>
                <p:oleObj name="Equation" r:id="rId24" imgW="2349360" imgH="380880" progId="Equation.DSMT4">
                  <p:embed/>
                  <p:pic>
                    <p:nvPicPr>
                      <p:cNvPr id="33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105150" y="4127500"/>
                        <a:ext cx="2684463" cy="31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219159"/>
              </p:ext>
            </p:extLst>
          </p:nvPr>
        </p:nvGraphicFramePr>
        <p:xfrm>
          <a:off x="3122613" y="4891088"/>
          <a:ext cx="27003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7" name="Equation" r:id="rId26" imgW="2361960" imgH="380880" progId="Equation.DSMT4">
                  <p:embed/>
                </p:oleObj>
              </mc:Choice>
              <mc:Fallback>
                <p:oleObj name="Equation" r:id="rId26" imgW="2361960" imgH="380880" progId="Equation.DSMT4">
                  <p:embed/>
                  <p:pic>
                    <p:nvPicPr>
                      <p:cNvPr id="35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122613" y="4891088"/>
                        <a:ext cx="2700337" cy="315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424747"/>
              </p:ext>
            </p:extLst>
          </p:nvPr>
        </p:nvGraphicFramePr>
        <p:xfrm>
          <a:off x="3146425" y="5614988"/>
          <a:ext cx="2671763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8" name="Equation" r:id="rId28" imgW="2336760" imgH="380880" progId="Equation.DSMT4">
                  <p:embed/>
                </p:oleObj>
              </mc:Choice>
              <mc:Fallback>
                <p:oleObj name="Equation" r:id="rId28" imgW="2336760" imgH="380880" progId="Equation.DSMT4">
                  <p:embed/>
                  <p:pic>
                    <p:nvPicPr>
                      <p:cNvPr id="3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3146425" y="5614988"/>
                        <a:ext cx="2671763" cy="319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45"/>
          <p:cNvSpPr/>
          <p:nvPr/>
        </p:nvSpPr>
        <p:spPr>
          <a:xfrm>
            <a:off x="5707222" y="3069736"/>
            <a:ext cx="3149441" cy="85207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/>
          <p:cNvSpPr/>
          <p:nvPr/>
        </p:nvSpPr>
        <p:spPr>
          <a:xfrm>
            <a:off x="5707222" y="3904674"/>
            <a:ext cx="3149441" cy="85207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/>
          <p:cNvSpPr/>
          <p:nvPr/>
        </p:nvSpPr>
        <p:spPr>
          <a:xfrm>
            <a:off x="5747658" y="4734696"/>
            <a:ext cx="3109006" cy="7603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/>
          <p:cNvSpPr/>
          <p:nvPr/>
        </p:nvSpPr>
        <p:spPr>
          <a:xfrm>
            <a:off x="5728494" y="5493435"/>
            <a:ext cx="3128169" cy="6984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60" name="Group 59"/>
          <p:cNvGrpSpPr/>
          <p:nvPr/>
        </p:nvGrpSpPr>
        <p:grpSpPr>
          <a:xfrm>
            <a:off x="8930481" y="3045323"/>
            <a:ext cx="2903297" cy="3121862"/>
            <a:chOff x="8930481" y="3045323"/>
            <a:chExt cx="2903297" cy="3121862"/>
          </a:xfrm>
        </p:grpSpPr>
        <p:sp>
          <p:nvSpPr>
            <p:cNvPr id="52" name="Rounded Rectangle 51"/>
            <p:cNvSpPr/>
            <p:nvPr/>
          </p:nvSpPr>
          <p:spPr>
            <a:xfrm>
              <a:off x="8930481" y="3396859"/>
              <a:ext cx="2845268" cy="2770326"/>
            </a:xfrm>
            <a:prstGeom prst="roundRect">
              <a:avLst/>
            </a:prstGeom>
            <a:solidFill>
              <a:srgbClr val="13DDB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990692" y="3603409"/>
              <a:ext cx="284308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 ý: khi nói </a:t>
              </a:r>
            </a:p>
            <a:p>
              <a:r>
                <a:rPr lang="en-US" sz="24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 tỉ số lượng giác</a:t>
              </a:r>
            </a:p>
            <a:p>
              <a:r>
                <a:rPr lang="en-US" sz="24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 góc ABC, ta viết</a:t>
              </a:r>
              <a:endParaRPr lang="vi-VN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5" name="Đối tượng 20">
              <a:extLst>
                <a:ext uri="{FF2B5EF4-FFF2-40B4-BE49-F238E27FC236}">
                  <a16:creationId xmlns:a16="http://schemas.microsoft.com/office/drawing/2014/main" id="{F9E7E4A2-72FA-4B67-8BB0-AA80E79EACE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9468715"/>
                </p:ext>
              </p:extLst>
            </p:nvPr>
          </p:nvGraphicFramePr>
          <p:xfrm>
            <a:off x="9023540" y="4994275"/>
            <a:ext cx="2570364" cy="758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69" name="Equation" r:id="rId30" imgW="3124080" imgH="914400" progId="Equation.DSMT4">
                    <p:embed/>
                  </p:oleObj>
                </mc:Choice>
                <mc:Fallback>
                  <p:oleObj name="Equation" r:id="rId30" imgW="3124080" imgH="914400" progId="Equation.DSMT4">
                    <p:embed/>
                    <p:pic>
                      <p:nvPicPr>
                        <p:cNvPr id="40" name="Đối tượng 20">
                          <a:extLst>
                            <a:ext uri="{FF2B5EF4-FFF2-40B4-BE49-F238E27FC236}">
                              <a16:creationId xmlns:a16="http://schemas.microsoft.com/office/drawing/2014/main" id="{F9E7E4A2-72FA-4B67-8BB0-AA80E79EACE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9023540" y="4994275"/>
                          <a:ext cx="2570364" cy="7588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3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3098" y="3045323"/>
              <a:ext cx="709257" cy="630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5723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3294301" y="2547696"/>
            <a:ext cx="5679915" cy="344670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33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444764"/>
              </p:ext>
            </p:extLst>
          </p:nvPr>
        </p:nvGraphicFramePr>
        <p:xfrm>
          <a:off x="3865563" y="3435350"/>
          <a:ext cx="4529137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4" name="Equation" r:id="rId4" imgW="4000320" imgH="927000" progId="Equation.DSMT4">
                  <p:embed/>
                </p:oleObj>
              </mc:Choice>
              <mc:Fallback>
                <p:oleObj name="Equation" r:id="rId4" imgW="4000320" imgH="927000" progId="Equation.DSMT4">
                  <p:embed/>
                  <p:pic>
                    <p:nvPicPr>
                      <p:cNvPr id="33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65563" y="3435350"/>
                        <a:ext cx="4529137" cy="769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701803"/>
              </p:ext>
            </p:extLst>
          </p:nvPr>
        </p:nvGraphicFramePr>
        <p:xfrm>
          <a:off x="3863975" y="4333875"/>
          <a:ext cx="460216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5" name="Equation" r:id="rId6" imgW="4025880" imgH="927000" progId="Equation.DSMT4">
                  <p:embed/>
                </p:oleObj>
              </mc:Choice>
              <mc:Fallback>
                <p:oleObj name="Equation" r:id="rId6" imgW="4025880" imgH="927000" progId="Equation.DSMT4">
                  <p:embed/>
                  <p:pic>
                    <p:nvPicPr>
                      <p:cNvPr id="35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63975" y="4333875"/>
                        <a:ext cx="4602163" cy="769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51200"/>
              </p:ext>
            </p:extLst>
          </p:nvPr>
        </p:nvGraphicFramePr>
        <p:xfrm>
          <a:off x="3922713" y="5233988"/>
          <a:ext cx="44259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6" name="Equation" r:id="rId8" imgW="3873240" imgH="825480" progId="Equation.DSMT4">
                  <p:embed/>
                </p:oleObj>
              </mc:Choice>
              <mc:Fallback>
                <p:oleObj name="Equation" r:id="rId8" imgW="3873240" imgH="825480" progId="Equation.DSMT4">
                  <p:embed/>
                  <p:pic>
                    <p:nvPicPr>
                      <p:cNvPr id="3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22713" y="5233988"/>
                        <a:ext cx="442595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079011"/>
              </p:ext>
            </p:extLst>
          </p:nvPr>
        </p:nvGraphicFramePr>
        <p:xfrm>
          <a:off x="3878263" y="2606675"/>
          <a:ext cx="42100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7" name="Equation" r:id="rId10" imgW="3682800" imgH="838080" progId="Equation.DSMT4">
                  <p:embed/>
                </p:oleObj>
              </mc:Choice>
              <mc:Fallback>
                <p:oleObj name="Equation" r:id="rId10" imgW="3682800" imgH="838080" progId="Equation.DSMT4">
                  <p:embed/>
                  <p:pic>
                    <p:nvPicPr>
                      <p:cNvPr id="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78263" y="2606675"/>
                        <a:ext cx="421005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3" name="Hộp Văn bản 13">
            <a:extLst>
              <a:ext uri="{FF2B5EF4-FFF2-40B4-BE49-F238E27FC236}">
                <a16:creationId xmlns:a16="http://schemas.microsoft.com/office/drawing/2014/main" id="{3253242E-A31B-4641-863D-5470C7D2D59C}"/>
              </a:ext>
            </a:extLst>
          </p:cNvPr>
          <p:cNvSpPr txBox="1"/>
          <p:nvPr/>
        </p:nvSpPr>
        <p:spPr>
          <a:xfrm>
            <a:off x="3176748" y="1872343"/>
            <a:ext cx="8412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Ví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dụ </a:t>
            </a:r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Từ hình 2, ta viết được các tỉ số lượng giác của góc C là:</a:t>
            </a:r>
            <a:endParaRPr lang="vi-V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ộp Văn bản 12">
            <a:extLst>
              <a:ext uri="{FF2B5EF4-FFF2-40B4-BE49-F238E27FC236}">
                <a16:creationId xmlns:a16="http://schemas.microsoft.com/office/drawing/2014/main" id="{BE2E765C-D887-4B97-B3F6-C55AFFF72440}"/>
              </a:ext>
            </a:extLst>
          </p:cNvPr>
          <p:cNvSpPr txBox="1"/>
          <p:nvPr/>
        </p:nvSpPr>
        <p:spPr>
          <a:xfrm>
            <a:off x="741314" y="860009"/>
            <a:ext cx="707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số lượng giác của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một góc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nhọn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AE062FE2-0EBB-4A07-9C45-8B6B86A781EF}"/>
              </a:ext>
            </a:extLst>
          </p:cNvPr>
          <p:cNvSpPr txBox="1"/>
          <p:nvPr/>
        </p:nvSpPr>
        <p:spPr>
          <a:xfrm>
            <a:off x="1140431" y="1278296"/>
            <a:ext cx="203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vi-VN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nghĩa</a:t>
            </a:r>
            <a:endParaRPr lang="vi-VN" sz="2400" b="1" dirty="0">
              <a:solidFill>
                <a:srgbClr val="15C8DB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Hộp Văn bản 17">
            <a:extLst>
              <a:ext uri="{FF2B5EF4-FFF2-40B4-BE49-F238E27FC236}">
                <a16:creationId xmlns:a16="http://schemas.microsoft.com/office/drawing/2014/main" id="{327369D9-4DD2-4FF6-B779-B493CDAB751C}"/>
              </a:ext>
            </a:extLst>
          </p:cNvPr>
          <p:cNvSpPr txBox="1"/>
          <p:nvPr/>
        </p:nvSpPr>
        <p:spPr>
          <a:xfrm>
            <a:off x="778184" y="1983273"/>
            <a:ext cx="2289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Ghi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nhớ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  <a:endParaRPr lang="vi-VN" sz="22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199331"/>
              </p:ext>
            </p:extLst>
          </p:nvPr>
        </p:nvGraphicFramePr>
        <p:xfrm>
          <a:off x="409431" y="2578069"/>
          <a:ext cx="2494993" cy="83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8" name="Equation" r:id="rId12" imgW="1371600" imgH="457200" progId="Equation.DSMT4">
                  <p:embed/>
                </p:oleObj>
              </mc:Choice>
              <mc:Fallback>
                <p:oleObj name="Equation" r:id="rId12" imgW="1371600" imgH="45720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9431" y="2578069"/>
                        <a:ext cx="2494993" cy="831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445374"/>
              </p:ext>
            </p:extLst>
          </p:nvPr>
        </p:nvGraphicFramePr>
        <p:xfrm>
          <a:off x="418163" y="3493314"/>
          <a:ext cx="2520353" cy="83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9" name="Equation" r:id="rId14" imgW="1384200" imgH="457200" progId="Equation.DSMT4">
                  <p:embed/>
                </p:oleObj>
              </mc:Choice>
              <mc:Fallback>
                <p:oleObj name="Equation" r:id="rId14" imgW="1384200" imgH="4572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18163" y="3493314"/>
                        <a:ext cx="2520353" cy="831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965126"/>
              </p:ext>
            </p:extLst>
          </p:nvPr>
        </p:nvGraphicFramePr>
        <p:xfrm>
          <a:off x="418163" y="4408539"/>
          <a:ext cx="2149927" cy="83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80" name="Equation" r:id="rId16" imgW="1180800" imgH="457200" progId="Equation.DSMT4">
                  <p:embed/>
                </p:oleObj>
              </mc:Choice>
              <mc:Fallback>
                <p:oleObj name="Equation" r:id="rId16" imgW="1180800" imgH="4572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18163" y="4408539"/>
                        <a:ext cx="2149927" cy="831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656451"/>
              </p:ext>
            </p:extLst>
          </p:nvPr>
        </p:nvGraphicFramePr>
        <p:xfrm>
          <a:off x="409432" y="5323764"/>
          <a:ext cx="2171248" cy="831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81" name="Equation" r:id="rId18" imgW="1193760" imgH="457200" progId="Equation.DSMT4">
                  <p:embed/>
                </p:oleObj>
              </mc:Choice>
              <mc:Fallback>
                <p:oleObj name="Equation" r:id="rId18" imgW="1193760" imgH="4572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09432" y="5323764"/>
                        <a:ext cx="2171248" cy="831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ounded Rectangle 36"/>
          <p:cNvSpPr/>
          <p:nvPr/>
        </p:nvSpPr>
        <p:spPr>
          <a:xfrm>
            <a:off x="360107" y="1872343"/>
            <a:ext cx="2649764" cy="43912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43" name="Hình ảnh 19">
            <a:extLst>
              <a:ext uri="{FF2B5EF4-FFF2-40B4-BE49-F238E27FC236}">
                <a16:creationId xmlns:a16="http://schemas.microsoft.com/office/drawing/2014/main" id="{34509B08-A042-498C-AAB3-8DBDF316CC8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992200" y="2452310"/>
            <a:ext cx="2690130" cy="3296828"/>
          </a:xfrm>
          <a:prstGeom prst="rect">
            <a:avLst/>
          </a:prstGeom>
        </p:spPr>
      </p:pic>
      <p:sp>
        <p:nvSpPr>
          <p:cNvPr id="45" name="Hộp Văn bản 17">
            <a:extLst>
              <a:ext uri="{FF2B5EF4-FFF2-40B4-BE49-F238E27FC236}">
                <a16:creationId xmlns:a16="http://schemas.microsoft.com/office/drawing/2014/main" id="{A6A20E0D-4FD2-4240-BE5B-666102226BBD}"/>
              </a:ext>
            </a:extLst>
          </p:cNvPr>
          <p:cNvSpPr txBox="1"/>
          <p:nvPr/>
        </p:nvSpPr>
        <p:spPr>
          <a:xfrm>
            <a:off x="10395321" y="3158468"/>
            <a:ext cx="1324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</a:t>
            </a:r>
            <a:endParaRPr lang="vi-V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7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887953"/>
              </p:ext>
            </p:extLst>
          </p:nvPr>
        </p:nvGraphicFramePr>
        <p:xfrm>
          <a:off x="1159480" y="2878947"/>
          <a:ext cx="650398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5" name="Equation" r:id="rId4" imgW="5689440" imgH="545760" progId="Equation.DSMT4">
                  <p:embed/>
                </p:oleObj>
              </mc:Choice>
              <mc:Fallback>
                <p:oleObj name="Equation" r:id="rId4" imgW="5689440" imgH="545760" progId="Equation.DSMT4">
                  <p:embed/>
                  <p:pic>
                    <p:nvPicPr>
                      <p:cNvPr id="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59480" y="2878947"/>
                        <a:ext cx="6503987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361F34B-9DA8-4C15-8494-AC1998200518}"/>
              </a:ext>
            </a:extLst>
          </p:cNvPr>
          <p:cNvSpPr txBox="1"/>
          <p:nvPr/>
        </p:nvSpPr>
        <p:spPr>
          <a:xfrm>
            <a:off x="323194" y="323191"/>
            <a:ext cx="1150882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LƯỢNG GIÁC CỦA GÓC NHỌN</a:t>
            </a:r>
          </a:p>
        </p:txBody>
      </p:sp>
      <p:sp>
        <p:nvSpPr>
          <p:cNvPr id="3" name="Hộp Văn bản 13">
            <a:extLst>
              <a:ext uri="{FF2B5EF4-FFF2-40B4-BE49-F238E27FC236}">
                <a16:creationId xmlns:a16="http://schemas.microsoft.com/office/drawing/2014/main" id="{3253242E-A31B-4641-863D-5470C7D2D59C}"/>
              </a:ext>
            </a:extLst>
          </p:cNvPr>
          <p:cNvSpPr txBox="1"/>
          <p:nvPr/>
        </p:nvSpPr>
        <p:spPr>
          <a:xfrm>
            <a:off x="744305" y="1631910"/>
            <a:ext cx="7584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Ví dụ 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3: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Cho ∆ABC vuông tại A, có AB = 6cm, AC = 8cm. 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Hãy tính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tỉ số lượng giác của góc B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góc C.</a:t>
            </a:r>
            <a:r>
              <a:rPr lang="vi-VN" sz="2400" dirty="0">
                <a:solidFill>
                  <a:srgbClr val="FFFF00"/>
                </a:solidFill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vi-VN" sz="2400" dirty="0">
              <a:solidFill>
                <a:schemeClr val="bg1"/>
              </a:solidFill>
              <a:latin typeface="+mj-lt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ộp Văn bản 12">
            <a:extLst>
              <a:ext uri="{FF2B5EF4-FFF2-40B4-BE49-F238E27FC236}">
                <a16:creationId xmlns:a16="http://schemas.microsoft.com/office/drawing/2014/main" id="{BE2E765C-D887-4B97-B3F6-C55AFFF72440}"/>
              </a:ext>
            </a:extLst>
          </p:cNvPr>
          <p:cNvSpPr txBox="1"/>
          <p:nvPr/>
        </p:nvSpPr>
        <p:spPr>
          <a:xfrm>
            <a:off x="741314" y="860009"/>
            <a:ext cx="707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số lượng giác của 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một góc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nhọn</a:t>
            </a:r>
            <a:endParaRPr lang="vi-VN" sz="2400" b="1" dirty="0">
              <a:solidFill>
                <a:srgbClr val="FFFF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AE062FE2-0EBB-4A07-9C45-8B6B86A781EF}"/>
              </a:ext>
            </a:extLst>
          </p:cNvPr>
          <p:cNvSpPr txBox="1"/>
          <p:nvPr/>
        </p:nvSpPr>
        <p:spPr>
          <a:xfrm>
            <a:off x="1140431" y="1202096"/>
            <a:ext cx="203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vi-VN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5C8DB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nghĩa</a:t>
            </a:r>
            <a:endParaRPr lang="vi-VN" sz="2400" b="1" dirty="0">
              <a:solidFill>
                <a:srgbClr val="15C8DB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929931" y="3204667"/>
            <a:ext cx="3241423" cy="3121862"/>
            <a:chOff x="8908582" y="3286830"/>
            <a:chExt cx="3241423" cy="3121862"/>
          </a:xfrm>
        </p:grpSpPr>
        <p:grpSp>
          <p:nvGrpSpPr>
            <p:cNvPr id="31" name="Group 30"/>
            <p:cNvGrpSpPr/>
            <p:nvPr/>
          </p:nvGrpSpPr>
          <p:grpSpPr>
            <a:xfrm>
              <a:off x="8908582" y="3286830"/>
              <a:ext cx="2845268" cy="3121862"/>
              <a:chOff x="8930481" y="3045323"/>
              <a:chExt cx="2845268" cy="3121862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8930481" y="3396859"/>
                <a:ext cx="2845268" cy="2770326"/>
              </a:xfrm>
              <a:prstGeom prst="roundRect">
                <a:avLst>
                  <a:gd name="adj" fmla="val 8149"/>
                </a:avLst>
              </a:prstGeom>
              <a:solidFill>
                <a:srgbClr val="13DDBB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33098" y="3045323"/>
                <a:ext cx="709257" cy="630450"/>
              </a:xfrm>
              <a:prstGeom prst="rect">
                <a:avLst/>
              </a:prstGeom>
            </p:spPr>
          </p:pic>
        </p:grpSp>
        <p:sp>
          <p:nvSpPr>
            <p:cNvPr id="22" name="Hộp Văn bản 14">
              <a:extLst>
                <a:ext uri="{FF2B5EF4-FFF2-40B4-BE49-F238E27FC236}">
                  <a16:creationId xmlns:a16="http://schemas.microsoft.com/office/drawing/2014/main" id="{A6D1B649-911A-43A4-995C-7BEBE855A9B9}"/>
                </a:ext>
              </a:extLst>
            </p:cNvPr>
            <p:cNvSpPr txBox="1"/>
            <p:nvPr/>
          </p:nvSpPr>
          <p:spPr>
            <a:xfrm>
              <a:off x="9662669" y="3916058"/>
              <a:ext cx="17968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i="1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2400" b="1" i="1" dirty="0">
                  <a:solidFill>
                    <a:srgbClr val="FFFF0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xét</a:t>
              </a:r>
              <a:r>
                <a:rPr lang="en-US" sz="2400" b="1" i="1" dirty="0">
                  <a:solidFill>
                    <a:srgbClr val="FFFF0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: </a:t>
              </a:r>
              <a:endParaRPr lang="vi-VN" sz="2400" b="1" i="1" dirty="0">
                <a:solidFill>
                  <a:srgbClr val="FFFF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Hộp Văn bản 15">
              <a:extLst>
                <a:ext uri="{FF2B5EF4-FFF2-40B4-BE49-F238E27FC236}">
                  <a16:creationId xmlns:a16="http://schemas.microsoft.com/office/drawing/2014/main" id="{5DDE5802-3823-43EA-B316-29F41890DD8B}"/>
                </a:ext>
              </a:extLst>
            </p:cNvPr>
            <p:cNvSpPr txBox="1"/>
            <p:nvPr/>
          </p:nvSpPr>
          <p:spPr>
            <a:xfrm>
              <a:off x="9113776" y="4419888"/>
              <a:ext cx="3036229" cy="1938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Tỉ </a:t>
              </a:r>
              <a:r>
                <a:rPr lang="en-US" sz="2400" i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i="1" dirty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l</a:t>
              </a:r>
              <a:r>
                <a:rPr lang="vi-VN" sz="2400" i="1" err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ượng</a:t>
              </a:r>
              <a:r>
                <a:rPr lang="vi-VN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giác</a:t>
              </a:r>
            </a:p>
            <a:p>
              <a:pPr algn="l"/>
              <a:r>
                <a:rPr lang="vi-VN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của một </a:t>
              </a:r>
              <a:r>
                <a:rPr lang="vi-VN" sz="2400" i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góc</a:t>
              </a:r>
              <a:r>
                <a:rPr lang="vi-VN" sz="2400" i="1" dirty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i="1" err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nhọn</a:t>
              </a:r>
              <a:r>
                <a:rPr lang="vi-VN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l"/>
              <a:r>
                <a:rPr lang="vi-VN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luôn dương.</a:t>
              </a:r>
              <a:endParaRPr lang="vi-VN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vi-VN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sin</a:t>
              </a:r>
              <a:r>
                <a:rPr lang="vi-VN" sz="2400" i="1" dirty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∝ &lt; </a:t>
              </a:r>
              <a:r>
                <a:rPr lang="vi-VN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1 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vi-VN" sz="2400" i="1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cos</a:t>
              </a:r>
              <a:r>
                <a:rPr lang="vi-VN" sz="2400" i="1" dirty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∝ &lt; 1</a:t>
              </a:r>
            </a:p>
          </p:txBody>
        </p:sp>
      </p:grpSp>
      <p:graphicFrame>
        <p:nvGraphicFramePr>
          <p:cNvPr id="56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956468"/>
              </p:ext>
            </p:extLst>
          </p:nvPr>
        </p:nvGraphicFramePr>
        <p:xfrm>
          <a:off x="511760" y="3419231"/>
          <a:ext cx="34702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Equation" r:id="rId7" imgW="3035160" imgH="838080" progId="Equation.DSMT4">
                  <p:embed/>
                </p:oleObj>
              </mc:Choice>
              <mc:Fallback>
                <p:oleObj name="Equation" r:id="rId7" imgW="3035160" imgH="838080" progId="Equation.DSMT4">
                  <p:embed/>
                  <p:pic>
                    <p:nvPicPr>
                      <p:cNvPr id="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1760" y="3419231"/>
                        <a:ext cx="3470275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596259"/>
              </p:ext>
            </p:extLst>
          </p:nvPr>
        </p:nvGraphicFramePr>
        <p:xfrm>
          <a:off x="490538" y="4211638"/>
          <a:ext cx="35131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Equation" r:id="rId9" imgW="3073320" imgH="838080" progId="Equation.DSMT4">
                  <p:embed/>
                </p:oleObj>
              </mc:Choice>
              <mc:Fallback>
                <p:oleObj name="Equation" r:id="rId9" imgW="3073320" imgH="838080" progId="Equation.DSMT4">
                  <p:embed/>
                  <p:pic>
                    <p:nvPicPr>
                      <p:cNvPr id="5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0538" y="4211638"/>
                        <a:ext cx="3513137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005232"/>
              </p:ext>
            </p:extLst>
          </p:nvPr>
        </p:nvGraphicFramePr>
        <p:xfrm>
          <a:off x="511760" y="5004627"/>
          <a:ext cx="33099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Equation" r:id="rId11" imgW="2895480" imgH="838080" progId="Equation.DSMT4">
                  <p:embed/>
                </p:oleObj>
              </mc:Choice>
              <mc:Fallback>
                <p:oleObj name="Equation" r:id="rId11" imgW="2895480" imgH="838080" progId="Equation.DSMT4">
                  <p:embed/>
                  <p:pic>
                    <p:nvPicPr>
                      <p:cNvPr id="57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1760" y="5004627"/>
                        <a:ext cx="3309938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265969"/>
              </p:ext>
            </p:extLst>
          </p:nvPr>
        </p:nvGraphicFramePr>
        <p:xfrm>
          <a:off x="511760" y="5797324"/>
          <a:ext cx="33099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Equation" r:id="rId13" imgW="2895480" imgH="838080" progId="Equation.DSMT4">
                  <p:embed/>
                </p:oleObj>
              </mc:Choice>
              <mc:Fallback>
                <p:oleObj name="Equation" r:id="rId13" imgW="2895480" imgH="838080" progId="Equation.DSMT4">
                  <p:embed/>
                  <p:pic>
                    <p:nvPicPr>
                      <p:cNvPr id="58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1760" y="5797324"/>
                        <a:ext cx="3309938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94878"/>
              </p:ext>
            </p:extLst>
          </p:nvPr>
        </p:nvGraphicFramePr>
        <p:xfrm>
          <a:off x="5303838" y="3443288"/>
          <a:ext cx="34559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Equation" r:id="rId15" imgW="3022560" imgH="838080" progId="Equation.DSMT4">
                  <p:embed/>
                </p:oleObj>
              </mc:Choice>
              <mc:Fallback>
                <p:oleObj name="Equation" r:id="rId15" imgW="3022560" imgH="838080" progId="Equation.DSMT4">
                  <p:embed/>
                  <p:pic>
                    <p:nvPicPr>
                      <p:cNvPr id="56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03838" y="3443288"/>
                        <a:ext cx="3455987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84625"/>
              </p:ext>
            </p:extLst>
          </p:nvPr>
        </p:nvGraphicFramePr>
        <p:xfrm>
          <a:off x="5260975" y="4235450"/>
          <a:ext cx="3543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Equation" r:id="rId17" imgW="3098520" imgH="838080" progId="Equation.DSMT4">
                  <p:embed/>
                </p:oleObj>
              </mc:Choice>
              <mc:Fallback>
                <p:oleObj name="Equation" r:id="rId17" imgW="3098520" imgH="838080" progId="Equation.DSMT4">
                  <p:embed/>
                  <p:pic>
                    <p:nvPicPr>
                      <p:cNvPr id="57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60975" y="4235450"/>
                        <a:ext cx="35433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609262"/>
              </p:ext>
            </p:extLst>
          </p:nvPr>
        </p:nvGraphicFramePr>
        <p:xfrm>
          <a:off x="5291138" y="5027613"/>
          <a:ext cx="33242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Equation" r:id="rId19" imgW="2908080" imgH="838080" progId="Equation.DSMT4">
                  <p:embed/>
                </p:oleObj>
              </mc:Choice>
              <mc:Fallback>
                <p:oleObj name="Equation" r:id="rId19" imgW="2908080" imgH="838080" progId="Equation.DSMT4">
                  <p:embed/>
                  <p:pic>
                    <p:nvPicPr>
                      <p:cNvPr id="58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291138" y="5027613"/>
                        <a:ext cx="3324225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Đối tượng 20">
            <a:extLst>
              <a:ext uri="{FF2B5EF4-FFF2-40B4-BE49-F238E27FC236}">
                <a16:creationId xmlns:a16="http://schemas.microsoft.com/office/drawing/2014/main" id="{F9E7E4A2-72FA-4B67-8BB0-AA80E79EA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337164"/>
              </p:ext>
            </p:extLst>
          </p:nvPr>
        </p:nvGraphicFramePr>
        <p:xfrm>
          <a:off x="5291138" y="5821363"/>
          <a:ext cx="33242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3" name="Equation" r:id="rId21" imgW="2908080" imgH="838080" progId="Equation.DSMT4">
                  <p:embed/>
                </p:oleObj>
              </mc:Choice>
              <mc:Fallback>
                <p:oleObj name="Equation" r:id="rId21" imgW="2908080" imgH="838080" progId="Equation.DSMT4">
                  <p:embed/>
                  <p:pic>
                    <p:nvPicPr>
                      <p:cNvPr id="59" name="Đối tượng 20">
                        <a:extLst>
                          <a:ext uri="{FF2B5EF4-FFF2-40B4-BE49-F238E27FC236}">
                            <a16:creationId xmlns:a16="http://schemas.microsoft.com/office/drawing/2014/main" id="{F9E7E4A2-72FA-4B67-8BB0-AA80E79EAC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291138" y="5821363"/>
                        <a:ext cx="3324225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nip Diagonal Corner Rectangle 6"/>
          <p:cNvSpPr/>
          <p:nvPr/>
        </p:nvSpPr>
        <p:spPr>
          <a:xfrm>
            <a:off x="4163877" y="2442142"/>
            <a:ext cx="1097098" cy="373205"/>
          </a:xfrm>
          <a:prstGeom prst="snip2DiagRect">
            <a:avLst>
              <a:gd name="adj1" fmla="val 5000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>
                <a:solidFill>
                  <a:srgbClr val="FF0000"/>
                </a:solidFill>
              </a:rPr>
              <a:t>GIẢI</a:t>
            </a:r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404052" y="2564142"/>
            <a:ext cx="3673339" cy="386682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>
            <a:off x="5299075" y="2629003"/>
            <a:ext cx="3543300" cy="38019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Picture 7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290674" y="666300"/>
            <a:ext cx="3710825" cy="2433934"/>
          </a:xfrm>
          <a:prstGeom prst="rect">
            <a:avLst/>
          </a:prstGeom>
        </p:spPr>
      </p:pic>
      <p:cxnSp>
        <p:nvCxnSpPr>
          <p:cNvPr id="75" name="Straight Connector 74"/>
          <p:cNvCxnSpPr/>
          <p:nvPr/>
        </p:nvCxnSpPr>
        <p:spPr>
          <a:xfrm>
            <a:off x="4648200" y="3419231"/>
            <a:ext cx="0" cy="2973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490538" y="3373582"/>
            <a:ext cx="8308493" cy="1592013"/>
            <a:chOff x="490538" y="3373582"/>
            <a:chExt cx="8308493" cy="1592013"/>
          </a:xfrm>
        </p:grpSpPr>
        <p:grpSp>
          <p:nvGrpSpPr>
            <p:cNvPr id="81" name="Group 80"/>
            <p:cNvGrpSpPr/>
            <p:nvPr/>
          </p:nvGrpSpPr>
          <p:grpSpPr>
            <a:xfrm>
              <a:off x="490538" y="3373582"/>
              <a:ext cx="4007422" cy="768206"/>
              <a:chOff x="490538" y="3373582"/>
              <a:chExt cx="4007422" cy="768206"/>
            </a:xfrm>
          </p:grpSpPr>
          <p:sp>
            <p:nvSpPr>
              <p:cNvPr id="77" name="Rounded Rectangle 76"/>
              <p:cNvSpPr/>
              <p:nvPr/>
            </p:nvSpPr>
            <p:spPr>
              <a:xfrm>
                <a:off x="490538" y="3414713"/>
                <a:ext cx="3920935" cy="727075"/>
              </a:xfrm>
              <a:prstGeom prst="roundRect">
                <a:avLst/>
              </a:prstGeom>
              <a:noFill/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4114731" y="3373582"/>
                <a:ext cx="383229" cy="320745"/>
              </a:xfrm>
              <a:prstGeom prst="ellipse">
                <a:avLst/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1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4829251" y="4158366"/>
              <a:ext cx="3969780" cy="807229"/>
              <a:chOff x="4829251" y="4139316"/>
              <a:chExt cx="3969780" cy="807229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4878096" y="4153961"/>
                <a:ext cx="3920935" cy="792584"/>
              </a:xfrm>
              <a:prstGeom prst="roundRect">
                <a:avLst/>
              </a:prstGeom>
              <a:noFill/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4829251" y="4139316"/>
                <a:ext cx="316964" cy="287138"/>
              </a:xfrm>
              <a:prstGeom prst="ellipse">
                <a:avLst/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1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3" name="Group 102"/>
          <p:cNvGrpSpPr/>
          <p:nvPr/>
        </p:nvGrpSpPr>
        <p:grpSpPr>
          <a:xfrm>
            <a:off x="490538" y="4970166"/>
            <a:ext cx="8277537" cy="1536997"/>
            <a:chOff x="490538" y="4970166"/>
            <a:chExt cx="8277537" cy="1536997"/>
          </a:xfrm>
        </p:grpSpPr>
        <p:grpSp>
          <p:nvGrpSpPr>
            <p:cNvPr id="86" name="Group 85"/>
            <p:cNvGrpSpPr/>
            <p:nvPr/>
          </p:nvGrpSpPr>
          <p:grpSpPr>
            <a:xfrm>
              <a:off x="4791678" y="5774873"/>
              <a:ext cx="3976397" cy="732290"/>
              <a:chOff x="4822634" y="4200324"/>
              <a:chExt cx="3976397" cy="732290"/>
            </a:xfrm>
          </p:grpSpPr>
          <p:sp>
            <p:nvSpPr>
              <p:cNvPr id="87" name="Rounded Rectangle 86"/>
              <p:cNvSpPr/>
              <p:nvPr/>
            </p:nvSpPr>
            <p:spPr>
              <a:xfrm>
                <a:off x="4878096" y="4216302"/>
                <a:ext cx="3920935" cy="716312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822634" y="4200324"/>
                <a:ext cx="354536" cy="2634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3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90538" y="4970166"/>
              <a:ext cx="3974098" cy="755952"/>
              <a:chOff x="490538" y="3265007"/>
              <a:chExt cx="3974098" cy="778241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490538" y="3290109"/>
                <a:ext cx="3920935" cy="753139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4098614" y="3265007"/>
                <a:ext cx="366022" cy="30592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3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471855" y="3398735"/>
            <a:ext cx="8321777" cy="1535215"/>
            <a:chOff x="471855" y="3398735"/>
            <a:chExt cx="8321777" cy="1535215"/>
          </a:xfrm>
        </p:grpSpPr>
        <p:grpSp>
          <p:nvGrpSpPr>
            <p:cNvPr id="83" name="Group 82"/>
            <p:cNvGrpSpPr/>
            <p:nvPr/>
          </p:nvGrpSpPr>
          <p:grpSpPr>
            <a:xfrm>
              <a:off x="471855" y="4172971"/>
              <a:ext cx="4026105" cy="760979"/>
              <a:chOff x="490538" y="3307669"/>
              <a:chExt cx="4026105" cy="760979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490538" y="3315509"/>
                <a:ext cx="3920935" cy="753139"/>
              </a:xfrm>
              <a:prstGeom prst="roundRect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133414" y="3307669"/>
                <a:ext cx="383229" cy="30354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2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4728335" y="3398735"/>
              <a:ext cx="4065297" cy="732290"/>
              <a:chOff x="4733734" y="4200324"/>
              <a:chExt cx="4065297" cy="732290"/>
            </a:xfrm>
          </p:grpSpPr>
          <p:sp>
            <p:nvSpPr>
              <p:cNvPr id="93" name="Rounded Rectangle 92"/>
              <p:cNvSpPr/>
              <p:nvPr/>
            </p:nvSpPr>
            <p:spPr>
              <a:xfrm>
                <a:off x="4878096" y="4216302"/>
                <a:ext cx="3920935" cy="716312"/>
              </a:xfrm>
              <a:prstGeom prst="roundRect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4733734" y="4200324"/>
                <a:ext cx="368396" cy="295591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2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488168" y="4997790"/>
            <a:ext cx="8288903" cy="1509373"/>
            <a:chOff x="488168" y="4997790"/>
            <a:chExt cx="8288903" cy="1509373"/>
          </a:xfrm>
        </p:grpSpPr>
        <p:grpSp>
          <p:nvGrpSpPr>
            <p:cNvPr id="95" name="Group 94"/>
            <p:cNvGrpSpPr/>
            <p:nvPr/>
          </p:nvGrpSpPr>
          <p:grpSpPr>
            <a:xfrm>
              <a:off x="488168" y="5751211"/>
              <a:ext cx="3974098" cy="755952"/>
              <a:chOff x="490538" y="3265007"/>
              <a:chExt cx="3974098" cy="778241"/>
            </a:xfrm>
          </p:grpSpPr>
          <p:sp>
            <p:nvSpPr>
              <p:cNvPr id="96" name="Rounded Rectangle 95"/>
              <p:cNvSpPr/>
              <p:nvPr/>
            </p:nvSpPr>
            <p:spPr>
              <a:xfrm>
                <a:off x="490538" y="3290109"/>
                <a:ext cx="3920935" cy="753139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4098614" y="3265007"/>
                <a:ext cx="366022" cy="305921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4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800674" y="4997790"/>
              <a:ext cx="3976397" cy="732290"/>
              <a:chOff x="4822634" y="4200324"/>
              <a:chExt cx="3976397" cy="732290"/>
            </a:xfrm>
          </p:grpSpPr>
          <p:sp>
            <p:nvSpPr>
              <p:cNvPr id="99" name="Rounded Rectangle 98"/>
              <p:cNvSpPr/>
              <p:nvPr/>
            </p:nvSpPr>
            <p:spPr>
              <a:xfrm>
                <a:off x="4878096" y="4216302"/>
                <a:ext cx="3920935" cy="716312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4822634" y="4200324"/>
                <a:ext cx="345540" cy="269535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4</a:t>
                </a:r>
                <a:endParaRPr lang="vi-VN" sz="2400" b="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8058120" y="2167672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28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3480000">
            <a:off x="8462124" y="1883267"/>
            <a:ext cx="373209" cy="546015"/>
          </a:xfrm>
          <a:prstGeom prst="rect">
            <a:avLst/>
          </a:prstGeom>
          <a:solidFill>
            <a:srgbClr val="054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Arc 59"/>
          <p:cNvSpPr/>
          <p:nvPr/>
        </p:nvSpPr>
        <p:spPr>
          <a:xfrm rot="-13080000">
            <a:off x="10861507" y="1046859"/>
            <a:ext cx="149585" cy="419182"/>
          </a:xfrm>
          <a:prstGeom prst="arc">
            <a:avLst>
              <a:gd name="adj1" fmla="val 16200000"/>
              <a:gd name="adj2" fmla="val 4127087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10841805" y="1257300"/>
            <a:ext cx="119090" cy="13096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 63"/>
          <p:cNvSpPr/>
          <p:nvPr/>
        </p:nvSpPr>
        <p:spPr>
          <a:xfrm>
            <a:off x="8938120" y="2232551"/>
            <a:ext cx="149585" cy="419182"/>
          </a:xfrm>
          <a:prstGeom prst="arc">
            <a:avLst>
              <a:gd name="adj1" fmla="val 16199992"/>
              <a:gd name="adj2" fmla="val 2377921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TextBox 65"/>
          <p:cNvSpPr txBox="1"/>
          <p:nvPr/>
        </p:nvSpPr>
        <p:spPr>
          <a:xfrm rot="-1740000">
            <a:off x="9151418" y="1336380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  <a:endParaRPr lang="vi-VN" sz="24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790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ageCurlDouble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1019</Words>
  <Application>Microsoft Office PowerPoint</Application>
  <PresentationFormat>Widescreen</PresentationFormat>
  <Paragraphs>207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Arial </vt:lpstr>
      <vt:lpstr>Calibri</vt:lpstr>
      <vt:lpstr>Calibri Light</vt:lpstr>
      <vt:lpstr>Cambria Math</vt:lpstr>
      <vt:lpstr>Symbol</vt:lpstr>
      <vt:lpstr>Times New Roman</vt:lpstr>
      <vt:lpstr>VNI-Times</vt:lpstr>
      <vt:lpstr>Office Theme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ok</dc:creator>
  <cp:lastModifiedBy>Admin</cp:lastModifiedBy>
  <cp:revision>155</cp:revision>
  <dcterms:created xsi:type="dcterms:W3CDTF">2021-09-29T09:12:45Z</dcterms:created>
  <dcterms:modified xsi:type="dcterms:W3CDTF">2022-09-21T14:05:27Z</dcterms:modified>
</cp:coreProperties>
</file>