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79" r:id="rId2"/>
    <p:sldId id="285" r:id="rId3"/>
    <p:sldId id="261" r:id="rId4"/>
    <p:sldId id="288" r:id="rId5"/>
    <p:sldId id="282" r:id="rId6"/>
    <p:sldId id="283" r:id="rId7"/>
    <p:sldId id="286" r:id="rId8"/>
    <p:sldId id="284" r:id="rId9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8" y="6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6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0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3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5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6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0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9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5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4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4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9DEE6-3F75-4870-8299-7C81B7497DCF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6ECDA-8CDF-4274-9CD7-4904D3C4E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0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7.e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7.emf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7"/>
            <a:ext cx="9144000" cy="57099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527752" y="2968109"/>
            <a:ext cx="8088496" cy="13696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76200" tIns="38100" rIns="76200" bIns="3810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cap="all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HỆ THỨC VỀ CẠNH VÀ ĐƯỜNG CAO </a:t>
            </a:r>
          </a:p>
          <a:p>
            <a:pPr algn="ctr"/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TAM GIÁC VUÔNG (t)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962174" y="4834244"/>
            <a:ext cx="4650053" cy="3902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Giáo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viên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: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Trần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 Minh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Đông</a:t>
            </a:r>
            <a:endParaRPr lang="en-US" sz="2333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2591593" y="1983424"/>
            <a:ext cx="3960813" cy="4881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6729" tIns="38365" rIns="76729" bIns="38365" anchor="b" anchorCtr="1"/>
          <a:lstStyle/>
          <a:p>
            <a:pPr algn="ctr" eaLnBrk="1" hangingPunct="1">
              <a:defRPr/>
            </a:pPr>
            <a:r>
              <a:rPr lang="en-US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HÌNH HỌC 9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206" y="126201"/>
            <a:ext cx="161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KTBC</a:t>
            </a:r>
            <a:endParaRPr 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310" y="576592"/>
            <a:ext cx="612703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 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các hệ thức về mối quan hệ cạnh, hình chiếu cạnh góc vuông trên cạnh huyền; cạnh và đường cao (hệ thức 1 và 2) trong tam giác vuông?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9569" y="1523648"/>
            <a:ext cx="434177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Áp dụng tìm số đo x, y trong hình?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105" y="964372"/>
            <a:ext cx="2463972" cy="1582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309" y="2872695"/>
            <a:ext cx="1736640" cy="25414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6063" y="1965885"/>
            <a:ext cx="161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421" y="2155018"/>
            <a:ext cx="15985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Hệ thức: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724" y="2593543"/>
            <a:ext cx="29393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a.c’ 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a.b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sz="24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0826" y="2570908"/>
            <a:ext cx="23950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b’.c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       </a:t>
            </a:r>
            <a:r>
              <a:rPr lang="en-US" altLang="en-US" sz="2400" i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 </a:t>
            </a:r>
            <a:endParaRPr lang="en-US" altLang="en-US" sz="24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962" y="3102072"/>
            <a:ext cx="147883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Áp dụng: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2352" y="3540598"/>
            <a:ext cx="293930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có: 2</a:t>
            </a:r>
            <a:r>
              <a:rPr lang="en-US" altLang="en-US" sz="2000" baseline="30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=x(x+3)</a:t>
            </a:r>
            <a:endParaRPr lang="en-US" altLang="en-US" sz="20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903675"/>
              </p:ext>
            </p:extLst>
          </p:nvPr>
        </p:nvGraphicFramePr>
        <p:xfrm>
          <a:off x="2459947" y="3557137"/>
          <a:ext cx="3701368" cy="36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5" imgW="2323800" imgH="228600" progId="Equation.DSMT4">
                  <p:embed/>
                </p:oleObj>
              </mc:Choice>
              <mc:Fallback>
                <p:oleObj name="Equation" r:id="rId5" imgW="2323800" imgH="2286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947" y="3557137"/>
                        <a:ext cx="3701368" cy="3640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872049"/>
              </p:ext>
            </p:extLst>
          </p:nvPr>
        </p:nvGraphicFramePr>
        <p:xfrm>
          <a:off x="704851" y="3991379"/>
          <a:ext cx="1168642" cy="647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7" imgW="825480" imgH="457200" progId="Equation.DSMT4">
                  <p:embed/>
                </p:oleObj>
              </mc:Choice>
              <mc:Fallback>
                <p:oleObj name="Equation" r:id="rId7" imgW="825480" imgH="4572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1" y="3991379"/>
                        <a:ext cx="1168642" cy="647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010274"/>
              </p:ext>
            </p:extLst>
          </p:nvPr>
        </p:nvGraphicFramePr>
        <p:xfrm>
          <a:off x="1917470" y="3967389"/>
          <a:ext cx="1435700" cy="67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9" imgW="977760" imgH="457200" progId="Equation.DSMT4">
                  <p:embed/>
                </p:oleObj>
              </mc:Choice>
              <mc:Fallback>
                <p:oleObj name="Equation" r:id="rId9" imgW="977760" imgH="4572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470" y="3967389"/>
                        <a:ext cx="1435700" cy="67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783609" y="4727142"/>
            <a:ext cx="293930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 : x=1=&gt;y</a:t>
            </a:r>
            <a:r>
              <a:rPr lang="en-US" altLang="en-US" sz="2000" baseline="30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=3.1</a:t>
            </a:r>
            <a:endParaRPr lang="en-US" altLang="en-US" sz="20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595335"/>
              </p:ext>
            </p:extLst>
          </p:nvPr>
        </p:nvGraphicFramePr>
        <p:xfrm>
          <a:off x="3051175" y="4802188"/>
          <a:ext cx="8366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11" imgW="647640" imgH="241200" progId="Equation.DSMT4">
                  <p:embed/>
                </p:oleObj>
              </mc:Choice>
              <mc:Fallback>
                <p:oleObj name="Equation" r:id="rId11" imgW="647640" imgH="2412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5" y="4802188"/>
                        <a:ext cx="836613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936009" y="5195225"/>
            <a:ext cx="293930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Vậy: x=1cm; </a:t>
            </a:r>
            <a:endParaRPr lang="en-US" altLang="en-US" sz="20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283271"/>
              </p:ext>
            </p:extLst>
          </p:nvPr>
        </p:nvGraphicFramePr>
        <p:xfrm>
          <a:off x="2457676" y="5251901"/>
          <a:ext cx="817621" cy="310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13" imgW="634680" imgH="241200" progId="Equation.DSMT4">
                  <p:embed/>
                </p:oleObj>
              </mc:Choice>
              <mc:Fallback>
                <p:oleObj name="Equation" r:id="rId13" imgW="634680" imgH="2412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676" y="5251901"/>
                        <a:ext cx="817621" cy="3106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21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/>
      <p:bldP spid="8" grpId="0" animBg="1"/>
      <p:bldP spid="9" grpId="0" animBg="1"/>
      <p:bldP spid="10" grpId="0" animBg="1"/>
      <p:bldP spid="11" grpId="0" animBg="1"/>
      <p:bldP spid="14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310" y="870506"/>
            <a:ext cx="612703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ABC vuông tại A, đường cao AH. Chứng minh rằng: 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AC.AB = BC.AH 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06" y="126201"/>
            <a:ext cx="161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903" y="516477"/>
            <a:ext cx="121721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Toán: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983" y="885809"/>
            <a:ext cx="2902647" cy="171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310" y="870506"/>
            <a:ext cx="612703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AC.AB = BC.AH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06" y="126201"/>
            <a:ext cx="161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903" y="516477"/>
            <a:ext cx="121721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Toán: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983" y="885809"/>
            <a:ext cx="2902647" cy="171587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664984" y="2568428"/>
            <a:ext cx="331001" cy="243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82244" y="2425886"/>
                <a:ext cx="1495229" cy="553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smtClean="0"/>
                  <a:t>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𝐴𝐻</m:t>
                        </m:r>
                      </m:num>
                      <m:den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1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244" y="2425886"/>
                <a:ext cx="1495229" cy="553228"/>
              </a:xfrm>
              <a:prstGeom prst="rect">
                <a:avLst/>
              </a:prstGeom>
              <a:blipFill>
                <a:blip r:embed="rId4"/>
                <a:stretch>
                  <a:fillRect l="-4878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84253" y="2543495"/>
            <a:ext cx="216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=&gt; </a:t>
            </a:r>
            <a:r>
              <a:rPr lang="en-US" sz="1800" smtClean="0"/>
              <a:t>AB.AC </a:t>
            </a:r>
            <a:r>
              <a:rPr lang="en-US" sz="1800"/>
              <a:t>= </a:t>
            </a:r>
            <a:r>
              <a:rPr lang="en-US" sz="1800" smtClean="0"/>
              <a:t>BC.AH</a:t>
            </a:r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56187" y="1695859"/>
                <a:ext cx="3214048" cy="1217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CM: </a:t>
                </a:r>
                <a:r>
                  <a:rPr lang="en-US" sz="1800" dirty="0" err="1" smtClean="0"/>
                  <a:t>Xét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𝐻𝐵𝐴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ó: 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𝐵𝐴𝐶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𝐵𝐻𝐴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 </m:t>
                      </m:r>
                    </m:oMath>
                  </m:oMathPara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𝑐h𝑢𝑛𝑔</m:t>
                      </m:r>
                    </m:oMath>
                  </m:oMathPara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r>
                  <a:rPr lang="en-US" sz="1800" dirty="0"/>
                  <a:t>Do </a:t>
                </a:r>
                <a:r>
                  <a:rPr lang="en-US" sz="1800" dirty="0" err="1"/>
                  <a:t>đó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𝐻𝐵𝐴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 </a:t>
                </a:r>
                <a:r>
                  <a:rPr lang="en-US" sz="1800" dirty="0" err="1"/>
                  <a:t>g.g</a:t>
                </a:r>
                <a:r>
                  <a:rPr lang="en-US" sz="1800" dirty="0"/>
                  <a:t>)  </a:t>
                </a: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87" y="1695859"/>
                <a:ext cx="3214048" cy="1217064"/>
              </a:xfrm>
              <a:prstGeom prst="rect">
                <a:avLst/>
              </a:prstGeom>
              <a:blipFill>
                <a:blip r:embed="rId5"/>
                <a:stretch>
                  <a:fillRect l="-1515" t="-2500" b="-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143486" y="2543494"/>
            <a:ext cx="216586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AB.AC </a:t>
            </a:r>
            <a:r>
              <a:rPr lang="en-US" sz="1800">
                <a:solidFill>
                  <a:srgbClr val="FF0000"/>
                </a:solidFill>
              </a:rPr>
              <a:t>= </a:t>
            </a:r>
            <a:r>
              <a:rPr lang="en-US" sz="1800" smtClean="0">
                <a:solidFill>
                  <a:srgbClr val="FF0000"/>
                </a:solidFill>
              </a:rPr>
              <a:t>BC.AH</a:t>
            </a:r>
            <a:endParaRPr 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37657" y="89245"/>
            <a:ext cx="6883004" cy="73866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altLang="en-US" sz="21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MỘT SỐ HỆ THỨC VỀ CẠNH VÀ ĐƯỜNG CAO TRONG TAM GIÁC VUÔNG</a:t>
            </a:r>
            <a:endParaRPr lang="en-US" altLang="en-US" sz="21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059" y="899059"/>
            <a:ext cx="3043662" cy="1954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7598" y="1045575"/>
            <a:ext cx="549271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Một số hệ thức liên quan đến đường cao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770" y="1938199"/>
            <a:ext cx="492665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</a:t>
            </a:r>
            <a:r>
              <a:rPr lang="en-US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tam giác </a:t>
            </a:r>
            <a:r>
              <a:rPr lang="en-US" altLang="en-US" sz="1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vuông, tích hai cạnh góc vuông bằng tích cạnh huyền và đường cao tương ứng. </a:t>
            </a:r>
            <a:endParaRPr lang="en-US" altLang="en-US" sz="1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526" y="3181373"/>
            <a:ext cx="202490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b.c=a.h  </a:t>
            </a:r>
            <a:r>
              <a:rPr lang="en-US" altLang="en-US" sz="2400" i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altLang="en-US" sz="24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712" y="3807197"/>
            <a:ext cx="541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Cách 2: </a:t>
            </a:r>
            <a:r>
              <a:rPr lang="en-US" sz="18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công thức tính diện tích tam giác:</a:t>
            </a:r>
            <a:endParaRPr lang="en-US" sz="1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686" y="3207632"/>
            <a:ext cx="216586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AB.AC </a:t>
            </a:r>
            <a:r>
              <a:rPr lang="en-US" sz="1800">
                <a:solidFill>
                  <a:srgbClr val="FF0000"/>
                </a:solidFill>
              </a:rPr>
              <a:t>= </a:t>
            </a:r>
            <a:r>
              <a:rPr lang="en-US" sz="1800" smtClean="0">
                <a:solidFill>
                  <a:srgbClr val="FF0000"/>
                </a:solidFill>
              </a:rPr>
              <a:t>BC.AH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82685" y="3309372"/>
            <a:ext cx="239486" cy="23108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627537"/>
              </p:ext>
            </p:extLst>
          </p:nvPr>
        </p:nvGraphicFramePr>
        <p:xfrm>
          <a:off x="1065893" y="4159478"/>
          <a:ext cx="1723255" cy="84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4" imgW="799920" imgH="393480" progId="Equation.DSMT4">
                  <p:embed/>
                </p:oleObj>
              </mc:Choice>
              <mc:Fallback>
                <p:oleObj name="Equation" r:id="rId4" imgW="799920" imgH="3934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893" y="4159478"/>
                        <a:ext cx="1723255" cy="847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408182"/>
              </p:ext>
            </p:extLst>
          </p:nvPr>
        </p:nvGraphicFramePr>
        <p:xfrm>
          <a:off x="3262643" y="4217988"/>
          <a:ext cx="1420709" cy="71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6" imgW="787320" imgH="393480" progId="Equation.DSMT4">
                  <p:embed/>
                </p:oleObj>
              </mc:Choice>
              <mc:Fallback>
                <p:oleObj name="Equation" r:id="rId6" imgW="787320" imgH="3934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643" y="4217988"/>
                        <a:ext cx="1420709" cy="7103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161151"/>
              </p:ext>
            </p:extLst>
          </p:nvPr>
        </p:nvGraphicFramePr>
        <p:xfrm>
          <a:off x="2252663" y="5087938"/>
          <a:ext cx="1755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8" imgW="672840" imgH="177480" progId="Equation.DSMT4">
                  <p:embed/>
                </p:oleObj>
              </mc:Choice>
              <mc:Fallback>
                <p:oleObj name="Equation" r:id="rId8" imgW="672840" imgH="1774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5087938"/>
                        <a:ext cx="17557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0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0" grpId="0"/>
      <p:bldP spid="1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37657" y="89245"/>
            <a:ext cx="6883004" cy="73866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altLang="en-US" sz="21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MỘT SỐ HỆ THỨC VỀ CẠNH VÀ ĐƯỜNG CAO TRONG TAM GIÁC VUÔNG</a:t>
            </a:r>
            <a:endParaRPr lang="en-US" altLang="en-US" sz="21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744" y="899059"/>
            <a:ext cx="3043662" cy="19548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7598" y="1045575"/>
            <a:ext cx="522057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Một số hệ thức liên quan đến đường cao</a:t>
            </a:r>
            <a:endParaRPr lang="en-US" altLang="en-US" sz="20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114" y="1722207"/>
            <a:ext cx="482363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</a:t>
            </a:r>
            <a:r>
              <a:rPr lang="en-US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tam giác vuông, </a:t>
            </a:r>
            <a:r>
              <a:rPr lang="en-US" altLang="en-US" sz="1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 đảo bình </a:t>
            </a: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đường cao ứng với cạnh huyền bằng </a:t>
            </a:r>
            <a:r>
              <a:rPr lang="en-US" altLang="en-US" sz="1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các nghịch đảo của bình phương hai cạnh góc vuông.</a:t>
            </a:r>
            <a:endParaRPr lang="en-US" altLang="en-US" sz="1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511865"/>
              </p:ext>
            </p:extLst>
          </p:nvPr>
        </p:nvGraphicFramePr>
        <p:xfrm>
          <a:off x="3836856" y="3199058"/>
          <a:ext cx="1600556" cy="763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4" imgW="825480" imgH="393480" progId="Equation.DSMT4">
                  <p:embed/>
                </p:oleObj>
              </mc:Choice>
              <mc:Fallback>
                <p:oleObj name="Equation" r:id="rId4" imgW="82548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856" y="3199058"/>
                        <a:ext cx="1600556" cy="7633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01513" y="5346681"/>
            <a:ext cx="849069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1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toán không ghi đơn vị ta quy ước cùng đơn vị đo.</a:t>
            </a:r>
            <a:endParaRPr lang="en-US" altLang="en-US" sz="1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409" y="4213620"/>
            <a:ext cx="143391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3: </a:t>
            </a:r>
            <a:r>
              <a:rPr lang="en-US" altLang="en-US" sz="1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altLang="en-US" sz="1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1380" y="3674661"/>
            <a:ext cx="3365026" cy="14472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3865" y="3363683"/>
            <a:ext cx="328259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Rằng: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1713" y="3337557"/>
            <a:ext cx="83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5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2" grpId="1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513" y="1026467"/>
            <a:ext cx="8490695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BT: </a:t>
            </a:r>
            <a:r>
              <a:rPr lang="en-US" alt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ABC vuông tại A, đường cao AH. Biết AB:AC=3:4 và AH=12. Tính chu vi tam giác ABC?</a:t>
            </a:r>
            <a:endParaRPr lang="en-US" alt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341" y="2892176"/>
            <a:ext cx="4185318" cy="23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447800" y="723900"/>
            <a:ext cx="6019800" cy="647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HDVN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1000" y="1935163"/>
            <a:ext cx="8445500" cy="156966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altLang="en-US" sz="32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 định lí 1, 2 ( thuộc hệ thức)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4,5,6,7trang 69 Sgk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Chuẩn </a:t>
            </a: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bị: Luyện tập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Picture 6" descr="huy0002"/>
          <p:cNvPicPr>
            <a:picLocks noChangeAspect="1" noChangeArrowheads="1"/>
          </p:cNvPicPr>
          <p:nvPr/>
        </p:nvPicPr>
        <p:blipFill>
          <a:blip r:embed="rId2" cstate="print">
            <a:lum bright="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t="70937" r="26047" b="9718"/>
          <a:stretch>
            <a:fillRect/>
          </a:stretch>
        </p:blipFill>
        <p:spPr bwMode="auto">
          <a:xfrm>
            <a:off x="3111208" y="3620028"/>
            <a:ext cx="2023755" cy="190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15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418</Words>
  <Application>Microsoft Office PowerPoint</Application>
  <PresentationFormat>On-screen Show (16:10)</PresentationFormat>
  <Paragraphs>47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332</cp:revision>
  <dcterms:created xsi:type="dcterms:W3CDTF">2021-08-11T08:04:19Z</dcterms:created>
  <dcterms:modified xsi:type="dcterms:W3CDTF">2022-09-15T13:17:33Z</dcterms:modified>
</cp:coreProperties>
</file>