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JhSVy7F7u7dtnuj1ccikMmI+Y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114B37-F0A6-4F57-AA8A-25CEA2A99C17}">
  <a:tblStyle styleId="{E1114B37-F0A6-4F57-AA8A-25CEA2A99C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65a45833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165a45833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3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345289f295503001d802b51/de-trac-nghiem-hinh-hoc-9-bai-hinh-hoc?section=library&amp;searchLocale=&amp;fromSearch=tru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quizizz.com/join?gc=664560&amp;source=liveDashboar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/>
        </p:nvSpPr>
        <p:spPr>
          <a:xfrm>
            <a:off x="677862" y="998537"/>
            <a:ext cx="80772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tam gi¸c ABC vu«ng t¹i A, cã AB = c; AC = b; BC = a. H·y viÕt c¸c tØ sè l­ưîng gi¸c cña gãc B vµ gãc C.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2789237" y="2565400"/>
            <a:ext cx="405130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3609975" y="384175"/>
            <a:ext cx="19859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/>
          </a:p>
        </p:txBody>
      </p:sp>
      <p:grpSp>
        <p:nvGrpSpPr>
          <p:cNvPr id="116" name="Google Shape;116;p1"/>
          <p:cNvGrpSpPr/>
          <p:nvPr/>
        </p:nvGrpSpPr>
        <p:grpSpPr>
          <a:xfrm>
            <a:off x="3257550" y="2457450"/>
            <a:ext cx="2057400" cy="2157412"/>
            <a:chOff x="720" y="1008"/>
            <a:chExt cx="1728" cy="1812"/>
          </a:xfrm>
        </p:grpSpPr>
        <p:grpSp>
          <p:nvGrpSpPr>
            <p:cNvPr id="117" name="Google Shape;117;p1"/>
            <p:cNvGrpSpPr/>
            <p:nvPr/>
          </p:nvGrpSpPr>
          <p:grpSpPr>
            <a:xfrm>
              <a:off x="720" y="1008"/>
              <a:ext cx="1728" cy="1736"/>
              <a:chOff x="288" y="192"/>
              <a:chExt cx="1680" cy="2221"/>
            </a:xfrm>
          </p:grpSpPr>
          <p:sp>
            <p:nvSpPr>
              <p:cNvPr id="118" name="Google Shape;118;p1"/>
              <p:cNvSpPr/>
              <p:nvPr/>
            </p:nvSpPr>
            <p:spPr>
              <a:xfrm>
                <a:off x="576" y="433"/>
                <a:ext cx="1056" cy="1680"/>
              </a:xfrm>
              <a:prstGeom prst="rtTriangl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"/>
              <p:cNvSpPr txBox="1"/>
              <p:nvPr/>
            </p:nvSpPr>
            <p:spPr>
              <a:xfrm>
                <a:off x="288" y="2016"/>
                <a:ext cx="288" cy="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/>
              </a:p>
            </p:txBody>
          </p:sp>
          <p:sp>
            <p:nvSpPr>
              <p:cNvPr id="120" name="Google Shape;120;p1"/>
              <p:cNvSpPr txBox="1"/>
              <p:nvPr/>
            </p:nvSpPr>
            <p:spPr>
              <a:xfrm>
                <a:off x="288" y="192"/>
                <a:ext cx="288" cy="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/>
              </a:p>
            </p:txBody>
          </p:sp>
          <p:sp>
            <p:nvSpPr>
              <p:cNvPr id="121" name="Google Shape;121;p1"/>
              <p:cNvSpPr txBox="1"/>
              <p:nvPr/>
            </p:nvSpPr>
            <p:spPr>
              <a:xfrm>
                <a:off x="1680" y="1968"/>
                <a:ext cx="288" cy="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/>
              </a:p>
            </p:txBody>
          </p:sp>
        </p:grpSp>
        <p:sp>
          <p:nvSpPr>
            <p:cNvPr id="122" name="Google Shape;122;p1"/>
            <p:cNvSpPr/>
            <p:nvPr/>
          </p:nvSpPr>
          <p:spPr>
            <a:xfrm rot="-4980000">
              <a:off x="1831" y="2228"/>
              <a:ext cx="229" cy="346"/>
            </a:xfrm>
            <a:custGeom>
              <a:avLst/>
              <a:gdLst/>
              <a:ahLst/>
              <a:cxnLst/>
              <a:rect l="l" t="t" r="r" b="b"/>
              <a:pathLst>
                <a:path w="18801" h="21600" fill="none" extrusionOk="0">
                  <a:moveTo>
                    <a:pt x="0" y="153"/>
                  </a:moveTo>
                  <a:cubicBezTo>
                    <a:pt x="852" y="51"/>
                    <a:pt x="1709" y="-1"/>
                    <a:pt x="2568" y="0"/>
                  </a:cubicBezTo>
                  <a:cubicBezTo>
                    <a:pt x="8784" y="0"/>
                    <a:pt x="14699" y="2678"/>
                    <a:pt x="18800" y="7350"/>
                  </a:cubicBezTo>
                </a:path>
                <a:path w="18801" h="21600" extrusionOk="0">
                  <a:moveTo>
                    <a:pt x="0" y="153"/>
                  </a:moveTo>
                  <a:cubicBezTo>
                    <a:pt x="852" y="51"/>
                    <a:pt x="1709" y="-1"/>
                    <a:pt x="2568" y="0"/>
                  </a:cubicBezTo>
                  <a:cubicBezTo>
                    <a:pt x="8784" y="0"/>
                    <a:pt x="14699" y="2678"/>
                    <a:pt x="18800" y="7350"/>
                  </a:cubicBezTo>
                  <a:lnTo>
                    <a:pt x="2568" y="2160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FF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 txBox="1"/>
            <p:nvPr/>
          </p:nvSpPr>
          <p:spPr>
            <a:xfrm rot="420000">
              <a:off x="1767" y="2284"/>
              <a:ext cx="346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" name="Google Shape;124;p1"/>
            <p:cNvGrpSpPr/>
            <p:nvPr/>
          </p:nvGrpSpPr>
          <p:grpSpPr>
            <a:xfrm>
              <a:off x="1016" y="2359"/>
              <a:ext cx="198" cy="150"/>
              <a:chOff x="720" y="1584"/>
              <a:chExt cx="192" cy="192"/>
            </a:xfrm>
          </p:grpSpPr>
          <p:cxnSp>
            <p:nvCxnSpPr>
              <p:cNvPr id="125" name="Google Shape;125;p1"/>
              <p:cNvCxnSpPr/>
              <p:nvPr/>
            </p:nvCxnSpPr>
            <p:spPr>
              <a:xfrm>
                <a:off x="720" y="1584"/>
                <a:ext cx="192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1"/>
              <p:cNvCxnSpPr/>
              <p:nvPr/>
            </p:nvCxnSpPr>
            <p:spPr>
              <a:xfrm>
                <a:off x="912" y="1584"/>
                <a:ext cx="0" cy="192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127" name="Google Shape;127;p1"/>
            <p:cNvSpPr txBox="1"/>
            <p:nvPr/>
          </p:nvSpPr>
          <p:spPr>
            <a:xfrm>
              <a:off x="737" y="1715"/>
              <a:ext cx="297" cy="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/>
            </a:p>
          </p:txBody>
        </p:sp>
        <p:sp>
          <p:nvSpPr>
            <p:cNvPr id="128" name="Google Shape;128;p1"/>
            <p:cNvSpPr txBox="1"/>
            <p:nvPr/>
          </p:nvSpPr>
          <p:spPr>
            <a:xfrm>
              <a:off x="1434" y="2471"/>
              <a:ext cx="295" cy="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/>
            </a:p>
          </p:txBody>
        </p:sp>
        <p:sp>
          <p:nvSpPr>
            <p:cNvPr id="129" name="Google Shape;129;p1"/>
            <p:cNvSpPr txBox="1"/>
            <p:nvPr/>
          </p:nvSpPr>
          <p:spPr>
            <a:xfrm>
              <a:off x="1610" y="1708"/>
              <a:ext cx="295" cy="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 rot="8520000">
              <a:off x="970" y="1214"/>
              <a:ext cx="195" cy="382"/>
            </a:xfrm>
            <a:custGeom>
              <a:avLst/>
              <a:gdLst/>
              <a:ahLst/>
              <a:cxnLst/>
              <a:rect l="l" t="t" r="r" b="b"/>
              <a:pathLst>
                <a:path w="18801" h="21600" fill="none" extrusionOk="0">
                  <a:moveTo>
                    <a:pt x="0" y="153"/>
                  </a:moveTo>
                  <a:cubicBezTo>
                    <a:pt x="852" y="51"/>
                    <a:pt x="1709" y="-1"/>
                    <a:pt x="2568" y="0"/>
                  </a:cubicBezTo>
                  <a:cubicBezTo>
                    <a:pt x="8784" y="0"/>
                    <a:pt x="14699" y="2678"/>
                    <a:pt x="18800" y="7350"/>
                  </a:cubicBezTo>
                </a:path>
                <a:path w="18801" h="21600" extrusionOk="0">
                  <a:moveTo>
                    <a:pt x="0" y="153"/>
                  </a:moveTo>
                  <a:cubicBezTo>
                    <a:pt x="852" y="51"/>
                    <a:pt x="1709" y="-1"/>
                    <a:pt x="2568" y="0"/>
                  </a:cubicBezTo>
                  <a:cubicBezTo>
                    <a:pt x="8784" y="0"/>
                    <a:pt x="14699" y="2678"/>
                    <a:pt x="18800" y="7350"/>
                  </a:cubicBezTo>
                  <a:lnTo>
                    <a:pt x="2568" y="2160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00FF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8200" y="1752600"/>
            <a:ext cx="91440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0"/>
          <p:cNvSpPr txBox="1"/>
          <p:nvPr/>
        </p:nvSpPr>
        <p:spPr>
          <a:xfrm>
            <a:off x="0" y="0"/>
            <a:ext cx="8839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Times New Roman"/>
              <a:buNone/>
            </a:pPr>
            <a:r>
              <a:rPr lang="en-US" sz="2400" b="1" i="0" u="sng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VD3: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chiếc thang dài 3m. Cần đặt chân thang cách chân tường một khoảng bằng bao nhiêu để nó tạo với mặt đất một góc “an toàn” 65</a:t>
            </a:r>
            <a:r>
              <a:rPr lang="en-US" sz="2400" b="1" i="0" u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(tức là đảm bảo thang không bị đổ khi sử dụng) </a:t>
            </a:r>
            <a:endParaRPr/>
          </a:p>
        </p:txBody>
      </p:sp>
      <p:sp>
        <p:nvSpPr>
          <p:cNvPr id="414" name="Google Shape;414;p10"/>
          <p:cNvSpPr txBox="1"/>
          <p:nvPr/>
        </p:nvSpPr>
        <p:spPr>
          <a:xfrm>
            <a:off x="4460875" y="1752600"/>
            <a:ext cx="4495800" cy="525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10"/>
          <p:cNvGrpSpPr/>
          <p:nvPr/>
        </p:nvGrpSpPr>
        <p:grpSpPr>
          <a:xfrm>
            <a:off x="2369635" y="3057119"/>
            <a:ext cx="2688643" cy="4033061"/>
            <a:chOff x="1483" y="1947"/>
            <a:chExt cx="1694" cy="2541"/>
          </a:xfrm>
        </p:grpSpPr>
        <p:sp>
          <p:nvSpPr>
            <p:cNvPr id="416" name="Google Shape;416;p10"/>
            <p:cNvSpPr/>
            <p:nvPr/>
          </p:nvSpPr>
          <p:spPr>
            <a:xfrm rot="6840000">
              <a:off x="1110" y="2833"/>
              <a:ext cx="2439" cy="768"/>
            </a:xfrm>
            <a:prstGeom prst="triangle">
              <a:avLst>
                <a:gd name="adj" fmla="val 16211"/>
              </a:avLst>
            </a:prstGeom>
            <a:gradFill>
              <a:gsLst>
                <a:gs pos="0">
                  <a:schemeClr val="lt1"/>
                </a:gs>
                <a:gs pos="100000">
                  <a:srgbClr val="FFFF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7" name="Google Shape;417;p10"/>
            <p:cNvCxnSpPr/>
            <p:nvPr/>
          </p:nvCxnSpPr>
          <p:spPr>
            <a:xfrm>
              <a:off x="2316" y="3816"/>
              <a:ext cx="0" cy="14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18" name="Google Shape;418;p10"/>
            <p:cNvCxnSpPr/>
            <p:nvPr/>
          </p:nvCxnSpPr>
          <p:spPr>
            <a:xfrm rot="10800000" flipH="1">
              <a:off x="2316" y="3768"/>
              <a:ext cx="144" cy="4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19" name="Google Shape;419;p10"/>
          <p:cNvSpPr txBox="1"/>
          <p:nvPr/>
        </p:nvSpPr>
        <p:spPr>
          <a:xfrm rot="-4200000">
            <a:off x="2887662" y="4713287"/>
            <a:ext cx="7016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3m</a:t>
            </a:r>
            <a:endParaRPr/>
          </a:p>
        </p:txBody>
      </p:sp>
      <p:grpSp>
        <p:nvGrpSpPr>
          <p:cNvPr id="420" name="Google Shape;420;p10"/>
          <p:cNvGrpSpPr/>
          <p:nvPr/>
        </p:nvGrpSpPr>
        <p:grpSpPr>
          <a:xfrm>
            <a:off x="2303648" y="5924550"/>
            <a:ext cx="896752" cy="681014"/>
            <a:chOff x="1451" y="3732"/>
            <a:chExt cx="565" cy="429"/>
          </a:xfrm>
        </p:grpSpPr>
        <p:sp>
          <p:nvSpPr>
            <p:cNvPr id="421" name="Google Shape;421;p10"/>
            <p:cNvSpPr/>
            <p:nvPr/>
          </p:nvSpPr>
          <p:spPr>
            <a:xfrm rot="-660000">
              <a:off x="1464" y="3948"/>
              <a:ext cx="415" cy="175"/>
            </a:xfrm>
            <a:custGeom>
              <a:avLst/>
              <a:gdLst/>
              <a:ahLst/>
              <a:cxnLst/>
              <a:rect l="l" t="t" r="r" b="b"/>
              <a:pathLst>
                <a:path w="21267" h="20718" fill="none" extrusionOk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</a:path>
                <a:path w="21267" h="20718" extrusionOk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  <a:lnTo>
                    <a:pt x="0" y="20718"/>
                  </a:lnTo>
                  <a:lnTo>
                    <a:pt x="6109" y="0"/>
                  </a:lnTo>
                  <a:close/>
                </a:path>
              </a:pathLst>
            </a:custGeom>
            <a:solidFill>
              <a:srgbClr val="FF66FF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 txBox="1"/>
            <p:nvPr/>
          </p:nvSpPr>
          <p:spPr>
            <a:xfrm>
              <a:off x="1584" y="3732"/>
              <a:ext cx="432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rgbClr val="00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65</a:t>
              </a:r>
              <a:r>
                <a:rPr lang="en-US" sz="2400" b="1" i="0" u="none" baseline="30000">
                  <a:solidFill>
                    <a:srgbClr val="00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</p:grpSp>
      <p:sp>
        <p:nvSpPr>
          <p:cNvPr id="423" name="Google Shape;423;p10"/>
          <p:cNvSpPr txBox="1"/>
          <p:nvPr/>
        </p:nvSpPr>
        <p:spPr>
          <a:xfrm>
            <a:off x="4648200" y="3657600"/>
            <a:ext cx="4495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của chiếc thang cần đặt cách chân tường một khoảng gần bằng 1,27 m</a:t>
            </a:r>
            <a:endParaRPr/>
          </a:p>
        </p:txBody>
      </p:sp>
      <p:pic>
        <p:nvPicPr>
          <p:cNvPr id="424" name="Google Shape;4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6000" y="2682875"/>
            <a:ext cx="2536825" cy="37306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0"/>
          <p:cNvSpPr txBox="1"/>
          <p:nvPr/>
        </p:nvSpPr>
        <p:spPr>
          <a:xfrm>
            <a:off x="3886200" y="5943600"/>
            <a:ext cx="533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426" name="Google Shape;426;p10"/>
          <p:cNvSpPr txBox="1"/>
          <p:nvPr/>
        </p:nvSpPr>
        <p:spPr>
          <a:xfrm>
            <a:off x="2133600" y="64008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427" name="Google Shape;427;p10"/>
          <p:cNvSpPr txBox="1"/>
          <p:nvPr/>
        </p:nvSpPr>
        <p:spPr>
          <a:xfrm>
            <a:off x="3962400" y="2819400"/>
            <a:ext cx="533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428" name="Google Shape;428;p10"/>
          <p:cNvSpPr txBox="1"/>
          <p:nvPr/>
        </p:nvSpPr>
        <p:spPr>
          <a:xfrm>
            <a:off x="4610100" y="2057400"/>
            <a:ext cx="472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Xét    ABC vuông tại A có: </a:t>
            </a:r>
            <a:endParaRPr/>
          </a:p>
        </p:txBody>
      </p:sp>
      <p:pic>
        <p:nvPicPr>
          <p:cNvPr id="429" name="Google Shape;42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600" y="2138362"/>
            <a:ext cx="381000" cy="3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7837" y="3089275"/>
            <a:ext cx="332105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"/>
          <p:cNvSpPr txBox="1"/>
          <p:nvPr/>
        </p:nvSpPr>
        <p:spPr>
          <a:xfrm>
            <a:off x="304800" y="457200"/>
            <a:ext cx="8686800" cy="128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000" b="0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Bài tập:</a:t>
            </a:r>
            <a:r>
              <a:rPr lang="en-US" sz="40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0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có                                   Tìm KL sai trong các KL sau: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1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1"/>
          <p:cNvSpPr txBox="1"/>
          <p:nvPr/>
        </p:nvSpPr>
        <p:spPr>
          <a:xfrm>
            <a:off x="0" y="2941637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1"/>
          <p:cNvSpPr txBox="1"/>
          <p:nvPr/>
        </p:nvSpPr>
        <p:spPr>
          <a:xfrm>
            <a:off x="0" y="28194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371600"/>
            <a:ext cx="76835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1295400"/>
            <a:ext cx="24384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" descr="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00" y="1905000"/>
            <a:ext cx="60198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1"/>
          <p:cNvSpPr txBox="1">
            <a:spLocks noGrp="1"/>
          </p:cNvSpPr>
          <p:nvPr>
            <p:ph type="body" idx="1"/>
          </p:nvPr>
        </p:nvSpPr>
        <p:spPr>
          <a:xfrm>
            <a:off x="533400" y="2133600"/>
            <a:ext cx="38862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CB = AB . sinA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AC = CB . tanB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AC = CB . cotA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CB = AB . cosA</a:t>
            </a:r>
            <a:endParaRPr/>
          </a:p>
        </p:txBody>
      </p:sp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"/>
          <p:cNvSpPr txBox="1"/>
          <p:nvPr/>
        </p:nvSpPr>
        <p:spPr>
          <a:xfrm>
            <a:off x="304800" y="457200"/>
            <a:ext cx="8686800" cy="1246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0" i="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0" i="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Bài tập:</a:t>
            </a:r>
            <a:r>
              <a:rPr lang="en-US" sz="2400" b="0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0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có                             Tìm KL sai trong các KL sau: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1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2"/>
          <p:cNvSpPr txBox="1"/>
          <p:nvPr/>
        </p:nvSpPr>
        <p:spPr>
          <a:xfrm>
            <a:off x="0" y="2941637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2"/>
          <p:cNvSpPr txBox="1"/>
          <p:nvPr/>
        </p:nvSpPr>
        <p:spPr>
          <a:xfrm>
            <a:off x="0" y="28194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1375" y="579437"/>
            <a:ext cx="584200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533400"/>
            <a:ext cx="21336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2" descr="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2286000"/>
            <a:ext cx="44196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2"/>
          <p:cNvSpPr txBox="1">
            <a:spLocks noGrp="1"/>
          </p:cNvSpPr>
          <p:nvPr>
            <p:ph type="body" idx="1"/>
          </p:nvPr>
        </p:nvSpPr>
        <p:spPr>
          <a:xfrm>
            <a:off x="914400" y="1860550"/>
            <a:ext cx="3560762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CB = AB . SinA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AC = CB . tanB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AC = CB . cotA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CB = AB . cosA</a:t>
            </a:r>
            <a:endParaRPr/>
          </a:p>
        </p:txBody>
      </p:sp>
    </p:spTree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65a4583333_0_0"/>
          <p:cNvSpPr txBox="1">
            <a:spLocks noGrp="1"/>
          </p:cNvSpPr>
          <p:nvPr>
            <p:ph type="title"/>
          </p:nvPr>
        </p:nvSpPr>
        <p:spPr>
          <a:xfrm>
            <a:off x="305700" y="324225"/>
            <a:ext cx="8532600" cy="6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https://quizizz.com/admin/quiz/6345289f295503001d802b51/de-trac-nghiem-hinh-hoc-9-bai-hinh-hoc?section=library&amp;searchLocale=&amp;fromSearch=true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/>
            </a:r>
            <a:b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</a:b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Vào web Quizizz và ấn mục nhập mã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 MÃ : 664560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7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Bài tập 4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Cho tam giác ABC vuông tại A, góc C bằng 40 độ AB bằng 21cm. Hãy tính các độ dài:</a:t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</a:t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</a:t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giác BD                   </a:t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 txBox="1"/>
          <p:nvPr/>
        </p:nvSpPr>
        <p:spPr>
          <a:xfrm>
            <a:off x="304800" y="144462"/>
            <a:ext cx="8839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500"/>
              <a:buFont typeface="Times New Roman"/>
              <a:buNone/>
            </a:pPr>
            <a:r>
              <a:rPr lang="en-US" sz="25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Câu nào đúng, câu nào sai? Sửa lại câu sai để được câu đúng</a:t>
            </a:r>
            <a:endParaRPr/>
          </a:p>
        </p:txBody>
      </p:sp>
      <p:graphicFrame>
        <p:nvGraphicFramePr>
          <p:cNvPr id="472" name="Google Shape;472;p14"/>
          <p:cNvGraphicFramePr/>
          <p:nvPr/>
        </p:nvGraphicFramePr>
        <p:xfrm>
          <a:off x="533400" y="96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{E1114B37-F0A6-4F57-AA8A-25CEA2A99C17}</a:tableStyleId>
              </a:tblPr>
              <a:tblGrid>
                <a:gridCol w="19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vẽ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Nội dung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Đúng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Sai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Sửa lại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MP = NP.sinN</a:t>
                      </a:r>
                      <a:endParaRPr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 = MN.cotN</a:t>
                      </a:r>
                      <a:endParaRPr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MN = MP.tanP</a:t>
                      </a:r>
                      <a:endParaRPr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MN = NP.cosP</a:t>
                      </a:r>
                      <a:endParaRPr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73" name="Google Shape;473;p14"/>
          <p:cNvGrpSpPr/>
          <p:nvPr/>
        </p:nvGrpSpPr>
        <p:grpSpPr>
          <a:xfrm>
            <a:off x="619125" y="2352675"/>
            <a:ext cx="1919287" cy="2052637"/>
            <a:chOff x="390" y="1482"/>
            <a:chExt cx="1209" cy="1293"/>
          </a:xfrm>
        </p:grpSpPr>
        <p:sp>
          <p:nvSpPr>
            <p:cNvPr id="474" name="Google Shape;474;p14"/>
            <p:cNvSpPr/>
            <p:nvPr/>
          </p:nvSpPr>
          <p:spPr>
            <a:xfrm>
              <a:off x="537" y="1680"/>
              <a:ext cx="768" cy="864"/>
            </a:xfrm>
            <a:prstGeom prst="rtTriangl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4"/>
            <p:cNvSpPr txBox="1"/>
            <p:nvPr/>
          </p:nvSpPr>
          <p:spPr>
            <a:xfrm>
              <a:off x="537" y="2448"/>
              <a:ext cx="96" cy="9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4"/>
            <p:cNvSpPr txBox="1"/>
            <p:nvPr/>
          </p:nvSpPr>
          <p:spPr>
            <a:xfrm>
              <a:off x="432" y="2544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endParaRPr/>
            </a:p>
          </p:txBody>
        </p:sp>
        <p:sp>
          <p:nvSpPr>
            <p:cNvPr id="477" name="Google Shape;477;p14"/>
            <p:cNvSpPr txBox="1"/>
            <p:nvPr/>
          </p:nvSpPr>
          <p:spPr>
            <a:xfrm>
              <a:off x="396" y="1482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endParaRPr/>
            </a:p>
          </p:txBody>
        </p:sp>
        <p:sp>
          <p:nvSpPr>
            <p:cNvPr id="478" name="Google Shape;478;p14"/>
            <p:cNvSpPr txBox="1"/>
            <p:nvPr/>
          </p:nvSpPr>
          <p:spPr>
            <a:xfrm>
              <a:off x="1263" y="2448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endParaRPr/>
            </a:p>
          </p:txBody>
        </p:sp>
        <p:sp>
          <p:nvSpPr>
            <p:cNvPr id="479" name="Google Shape;479;p14"/>
            <p:cNvSpPr txBox="1"/>
            <p:nvPr/>
          </p:nvSpPr>
          <p:spPr>
            <a:xfrm>
              <a:off x="876" y="1920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4"/>
            <p:cNvSpPr txBox="1"/>
            <p:nvPr/>
          </p:nvSpPr>
          <p:spPr>
            <a:xfrm>
              <a:off x="390" y="1968"/>
              <a:ext cx="336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4"/>
            <p:cNvSpPr txBox="1"/>
            <p:nvPr/>
          </p:nvSpPr>
          <p:spPr>
            <a:xfrm>
              <a:off x="792" y="2496"/>
              <a:ext cx="336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14"/>
          <p:cNvSpPr txBox="1"/>
          <p:nvPr/>
        </p:nvSpPr>
        <p:spPr>
          <a:xfrm>
            <a:off x="5334000" y="16002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83" name="Google Shape;483;p14"/>
          <p:cNvSpPr txBox="1"/>
          <p:nvPr/>
        </p:nvSpPr>
        <p:spPr>
          <a:xfrm>
            <a:off x="6248400" y="2286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84" name="Google Shape;484;p14"/>
          <p:cNvSpPr txBox="1"/>
          <p:nvPr/>
        </p:nvSpPr>
        <p:spPr>
          <a:xfrm>
            <a:off x="5410200" y="3733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85" name="Google Shape;485;p14"/>
          <p:cNvSpPr txBox="1"/>
          <p:nvPr/>
        </p:nvSpPr>
        <p:spPr>
          <a:xfrm>
            <a:off x="6248400" y="50292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86" name="Google Shape;486;p14"/>
          <p:cNvSpPr txBox="1"/>
          <p:nvPr/>
        </p:nvSpPr>
        <p:spPr>
          <a:xfrm>
            <a:off x="6705600" y="4495800"/>
            <a:ext cx="2176462" cy="195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 = NP. sinP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MN= NP.cosN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MN=MP.tanP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MN=MP.cotgN</a:t>
            </a:r>
            <a:endParaRPr/>
          </a:p>
        </p:txBody>
      </p:sp>
      <p:sp>
        <p:nvSpPr>
          <p:cNvPr id="487" name="Google Shape;487;p14"/>
          <p:cNvSpPr txBox="1"/>
          <p:nvPr/>
        </p:nvSpPr>
        <p:spPr>
          <a:xfrm>
            <a:off x="6705600" y="2057400"/>
            <a:ext cx="22860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 = NP.sinN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MP=NP.cosP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MP=MN.tanN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MP=MN.cotP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5"/>
          <p:cNvSpPr txBox="1"/>
          <p:nvPr/>
        </p:nvSpPr>
        <p:spPr>
          <a:xfrm>
            <a:off x="0" y="3810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5"/>
          <p:cNvSpPr txBox="1"/>
          <p:nvPr/>
        </p:nvSpPr>
        <p:spPr>
          <a:xfrm>
            <a:off x="381000" y="228600"/>
            <a:ext cx="4876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HÖÔÙNG DAÃN VEÀ NHAØ :</a:t>
            </a:r>
            <a:endParaRPr/>
          </a:p>
        </p:txBody>
      </p:sp>
      <p:sp>
        <p:nvSpPr>
          <p:cNvPr id="494" name="Google Shape;494;p15"/>
          <p:cNvSpPr txBox="1"/>
          <p:nvPr/>
        </p:nvSpPr>
        <p:spPr>
          <a:xfrm>
            <a:off x="304800" y="914400"/>
            <a:ext cx="8382000" cy="5619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5"/>
          <p:cNvSpPr txBox="1"/>
          <p:nvPr/>
        </p:nvSpPr>
        <p:spPr>
          <a:xfrm>
            <a:off x="152400" y="838200"/>
            <a:ext cx="8382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Hoïc thuoäc caùc ñònh lí ñeå vaän duïng vaøo phaàn 2 cuûa</a:t>
            </a:r>
            <a:endParaRPr/>
          </a:p>
        </p:txBody>
      </p:sp>
      <p:sp>
        <p:nvSpPr>
          <p:cNvPr id="496" name="Google Shape;496;p15"/>
          <p:cNvSpPr txBox="1"/>
          <p:nvPr/>
        </p:nvSpPr>
        <p:spPr>
          <a:xfrm>
            <a:off x="381000" y="1828800"/>
            <a:ext cx="62293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Baøi taäp 26 vaø 30 trang 88, 89 SGK .</a:t>
            </a:r>
            <a:endParaRPr/>
          </a:p>
        </p:txBody>
      </p:sp>
      <p:sp>
        <p:nvSpPr>
          <p:cNvPr id="497" name="Google Shape;497;p15"/>
          <p:cNvSpPr txBox="1"/>
          <p:nvPr/>
        </p:nvSpPr>
        <p:spPr>
          <a:xfrm>
            <a:off x="419100" y="1314450"/>
            <a:ext cx="3276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baøi hoïc ôû tieát sau .  </a:t>
            </a:r>
            <a:endParaRPr/>
          </a:p>
        </p:txBody>
      </p:sp>
      <p:pic>
        <p:nvPicPr>
          <p:cNvPr id="498" name="Google Shape;498;p15" descr="Cau ho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0" y="4495800"/>
            <a:ext cx="557212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5"/>
          <p:cNvSpPr txBox="1"/>
          <p:nvPr/>
        </p:nvSpPr>
        <p:spPr>
          <a:xfrm>
            <a:off x="1600200" y="2895600"/>
            <a:ext cx="63246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15"/>
          <p:cNvCxnSpPr/>
          <p:nvPr/>
        </p:nvCxnSpPr>
        <p:spPr>
          <a:xfrm rot="10800000">
            <a:off x="3657600" y="3200400"/>
            <a:ext cx="1143000" cy="7048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1" name="Google Shape;501;p15"/>
          <p:cNvCxnSpPr/>
          <p:nvPr/>
        </p:nvCxnSpPr>
        <p:spPr>
          <a:xfrm rot="10800000" flipH="1">
            <a:off x="2590800" y="3429000"/>
            <a:ext cx="1524000" cy="2286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02" name="Google Shape;502;p15"/>
          <p:cNvSpPr txBox="1"/>
          <p:nvPr/>
        </p:nvSpPr>
        <p:spPr>
          <a:xfrm rot="1920000">
            <a:off x="4000500" y="3505200"/>
            <a:ext cx="228600" cy="22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5"/>
          <p:cNvSpPr txBox="1"/>
          <p:nvPr/>
        </p:nvSpPr>
        <p:spPr>
          <a:xfrm>
            <a:off x="4038600" y="306705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/>
          </a:p>
        </p:txBody>
      </p:sp>
      <p:sp>
        <p:nvSpPr>
          <p:cNvPr id="504" name="Google Shape;504;p15"/>
          <p:cNvSpPr txBox="1"/>
          <p:nvPr/>
        </p:nvSpPr>
        <p:spPr>
          <a:xfrm>
            <a:off x="3124200" y="228600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30/ SGK :</a:t>
            </a:r>
            <a:endParaRPr/>
          </a:p>
        </p:txBody>
      </p:sp>
      <p:grpSp>
        <p:nvGrpSpPr>
          <p:cNvPr id="505" name="Google Shape;505;p15"/>
          <p:cNvGrpSpPr/>
          <p:nvPr/>
        </p:nvGrpSpPr>
        <p:grpSpPr>
          <a:xfrm>
            <a:off x="2362200" y="3505200"/>
            <a:ext cx="5505450" cy="3013075"/>
            <a:chOff x="1488" y="2208"/>
            <a:chExt cx="3468" cy="1898"/>
          </a:xfrm>
        </p:grpSpPr>
        <p:grpSp>
          <p:nvGrpSpPr>
            <p:cNvPr id="506" name="Google Shape;506;p15"/>
            <p:cNvGrpSpPr/>
            <p:nvPr/>
          </p:nvGrpSpPr>
          <p:grpSpPr>
            <a:xfrm>
              <a:off x="1488" y="2208"/>
              <a:ext cx="3468" cy="1898"/>
              <a:chOff x="1488" y="2208"/>
              <a:chExt cx="3468" cy="1898"/>
            </a:xfrm>
          </p:grpSpPr>
          <p:cxnSp>
            <p:nvCxnSpPr>
              <p:cNvPr id="507" name="Google Shape;507;p15"/>
              <p:cNvCxnSpPr/>
              <p:nvPr/>
            </p:nvCxnSpPr>
            <p:spPr>
              <a:xfrm rot="10800000" flipH="1">
                <a:off x="1632" y="2448"/>
                <a:ext cx="1392" cy="1152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grpSp>
            <p:nvGrpSpPr>
              <p:cNvPr id="508" name="Google Shape;508;p15"/>
              <p:cNvGrpSpPr/>
              <p:nvPr/>
            </p:nvGrpSpPr>
            <p:grpSpPr>
              <a:xfrm>
                <a:off x="1488" y="2208"/>
                <a:ext cx="3468" cy="1898"/>
                <a:chOff x="1500" y="2196"/>
                <a:chExt cx="3468" cy="1898"/>
              </a:xfrm>
            </p:grpSpPr>
            <p:sp>
              <p:nvSpPr>
                <p:cNvPr id="509" name="Google Shape;509;p15"/>
                <p:cNvSpPr txBox="1"/>
                <p:nvPr/>
              </p:nvSpPr>
              <p:spPr>
                <a:xfrm>
                  <a:off x="2928" y="3564"/>
                  <a:ext cx="300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lang="en-US" sz="24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</a:t>
                  </a:r>
                  <a:endParaRPr/>
                </a:p>
              </p:txBody>
            </p:sp>
            <p:grpSp>
              <p:nvGrpSpPr>
                <p:cNvPr id="510" name="Google Shape;510;p15"/>
                <p:cNvGrpSpPr/>
                <p:nvPr/>
              </p:nvGrpSpPr>
              <p:grpSpPr>
                <a:xfrm>
                  <a:off x="1500" y="2196"/>
                  <a:ext cx="3468" cy="1898"/>
                  <a:chOff x="1500" y="2196"/>
                  <a:chExt cx="3468" cy="1898"/>
                </a:xfrm>
              </p:grpSpPr>
              <p:cxnSp>
                <p:nvCxnSpPr>
                  <p:cNvPr id="511" name="Google Shape;511;p15"/>
                  <p:cNvCxnSpPr/>
                  <p:nvPr/>
                </p:nvCxnSpPr>
                <p:spPr>
                  <a:xfrm>
                    <a:off x="3024" y="2448"/>
                    <a:ext cx="12" cy="1152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512" name="Google Shape;512;p15"/>
                  <p:cNvSpPr txBox="1"/>
                  <p:nvPr/>
                </p:nvSpPr>
                <p:spPr>
                  <a:xfrm>
                    <a:off x="3036" y="3492"/>
                    <a:ext cx="126" cy="101"/>
                  </a:xfrm>
                  <a:prstGeom prst="rect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pic>
                <p:nvPicPr>
                  <p:cNvPr id="513" name="Google Shape;513;p15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4152" y="3276"/>
                    <a:ext cx="326" cy="29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14" name="Google Shape;514;p15"/>
                  <p:cNvSpPr txBox="1"/>
                  <p:nvPr/>
                </p:nvSpPr>
                <p:spPr>
                  <a:xfrm>
                    <a:off x="2880" y="2196"/>
                    <a:ext cx="268" cy="2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Times New Roman"/>
                      <a:buNone/>
                    </a:pPr>
                    <a:r>
                      <a:rPr lang="en-US" sz="2400" b="1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A</a:t>
                    </a:r>
                    <a:endParaRPr/>
                  </a:p>
                </p:txBody>
              </p:sp>
              <p:sp>
                <p:nvSpPr>
                  <p:cNvPr id="515" name="Google Shape;515;p15"/>
                  <p:cNvSpPr txBox="1"/>
                  <p:nvPr/>
                </p:nvSpPr>
                <p:spPr>
                  <a:xfrm>
                    <a:off x="1500" y="3564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Times New Roman"/>
                      <a:buNone/>
                    </a:pPr>
                    <a:r>
                      <a:rPr lang="en-US" sz="2400" b="1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B</a:t>
                    </a:r>
                    <a:endParaRPr/>
                  </a:p>
                </p:txBody>
              </p:sp>
              <p:sp>
                <p:nvSpPr>
                  <p:cNvPr id="516" name="Google Shape;516;p15"/>
                  <p:cNvSpPr txBox="1"/>
                  <p:nvPr/>
                </p:nvSpPr>
                <p:spPr>
                  <a:xfrm>
                    <a:off x="4685" y="3551"/>
                    <a:ext cx="283" cy="2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Times New Roman"/>
                      <a:buNone/>
                    </a:pPr>
                    <a:r>
                      <a:rPr lang="en-US" sz="2400" b="1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C</a:t>
                    </a:r>
                    <a:endParaRPr/>
                  </a:p>
                </p:txBody>
              </p:sp>
              <p:sp>
                <p:nvSpPr>
                  <p:cNvPr id="517" name="Google Shape;517;p15"/>
                  <p:cNvSpPr/>
                  <p:nvPr/>
                </p:nvSpPr>
                <p:spPr>
                  <a:xfrm rot="2580000">
                    <a:off x="1776" y="3247"/>
                    <a:ext cx="332" cy="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92" h="21276" fill="none" extrusionOk="0">
                        <a:moveTo>
                          <a:pt x="3727" y="0"/>
                        </a:moveTo>
                        <a:cubicBezTo>
                          <a:pt x="9377" y="990"/>
                          <a:pt x="14401" y="4186"/>
                          <a:pt x="17691" y="8884"/>
                        </a:cubicBezTo>
                      </a:path>
                      <a:path w="17692" h="21276" extrusionOk="0">
                        <a:moveTo>
                          <a:pt x="3727" y="0"/>
                        </a:moveTo>
                        <a:cubicBezTo>
                          <a:pt x="9377" y="990"/>
                          <a:pt x="14401" y="4186"/>
                          <a:pt x="17691" y="8884"/>
                        </a:cubicBezTo>
                        <a:lnTo>
                          <a:pt x="0" y="21276"/>
                        </a:lnTo>
                        <a:lnTo>
                          <a:pt x="3727" y="0"/>
                        </a:lnTo>
                        <a:close/>
                      </a:path>
                    </a:pathLst>
                  </a:custGeom>
                  <a:solidFill>
                    <a:srgbClr val="33CC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8" name="Google Shape;518;p15"/>
                  <p:cNvSpPr/>
                  <p:nvPr/>
                </p:nvSpPr>
                <p:spPr>
                  <a:xfrm rot="-6000000">
                    <a:off x="4447" y="3244"/>
                    <a:ext cx="301" cy="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6" h="20649" fill="none" extrusionOk="0">
                        <a:moveTo>
                          <a:pt x="6338" y="0"/>
                        </a:moveTo>
                        <a:cubicBezTo>
                          <a:pt x="10272" y="1207"/>
                          <a:pt x="13778" y="3513"/>
                          <a:pt x="16446" y="6645"/>
                        </a:cubicBezTo>
                      </a:path>
                      <a:path w="16446" h="20649" extrusionOk="0">
                        <a:moveTo>
                          <a:pt x="6338" y="0"/>
                        </a:moveTo>
                        <a:cubicBezTo>
                          <a:pt x="10272" y="1207"/>
                          <a:pt x="13778" y="3513"/>
                          <a:pt x="16446" y="6645"/>
                        </a:cubicBezTo>
                        <a:lnTo>
                          <a:pt x="0" y="20649"/>
                        </a:lnTo>
                        <a:lnTo>
                          <a:pt x="6338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19" name="Google Shape;519;p15"/>
                  <p:cNvCxnSpPr/>
                  <p:nvPr/>
                </p:nvCxnSpPr>
                <p:spPr>
                  <a:xfrm>
                    <a:off x="1632" y="3600"/>
                    <a:ext cx="3228" cy="0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pic>
                <p:nvPicPr>
                  <p:cNvPr id="520" name="Google Shape;520;p15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2070" y="3260"/>
                    <a:ext cx="310" cy="2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521" name="Google Shape;521;p15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2940" y="3792"/>
                    <a:ext cx="434" cy="30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522" name="Google Shape;522;p15"/>
                  <p:cNvCxnSpPr/>
                  <p:nvPr/>
                </p:nvCxnSpPr>
                <p:spPr>
                  <a:xfrm>
                    <a:off x="3024" y="2448"/>
                    <a:ext cx="1824" cy="1152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23" name="Google Shape;523;p15"/>
                  <p:cNvCxnSpPr/>
                  <p:nvPr/>
                </p:nvCxnSpPr>
                <p:spPr>
                  <a:xfrm>
                    <a:off x="1584" y="3888"/>
                    <a:ext cx="1344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stealth" w="med" len="med"/>
                    <a:tailEnd type="none" w="med" len="med"/>
                  </a:ln>
                </p:spPr>
              </p:cxnSp>
              <p:cxnSp>
                <p:nvCxnSpPr>
                  <p:cNvPr id="524" name="Google Shape;524;p15"/>
                  <p:cNvCxnSpPr/>
                  <p:nvPr/>
                </p:nvCxnSpPr>
                <p:spPr>
                  <a:xfrm>
                    <a:off x="3384" y="3888"/>
                    <a:ext cx="144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stealth" w="med" len="med"/>
                  </a:ln>
                </p:spPr>
              </p:cxnSp>
            </p:grpSp>
          </p:grpSp>
        </p:grpSp>
        <p:sp>
          <p:nvSpPr>
            <p:cNvPr id="525" name="Google Shape;525;p15"/>
            <p:cNvSpPr txBox="1"/>
            <p:nvPr/>
          </p:nvSpPr>
          <p:spPr>
            <a:xfrm>
              <a:off x="3000" y="2928"/>
              <a:ext cx="336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imes New Roman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  <a:endParaRPr/>
            </a:p>
          </p:txBody>
        </p:sp>
        <p:sp>
          <p:nvSpPr>
            <p:cNvPr id="526" name="Google Shape;526;p15"/>
            <p:cNvSpPr txBox="1"/>
            <p:nvPr/>
          </p:nvSpPr>
          <p:spPr>
            <a:xfrm>
              <a:off x="3864" y="2736"/>
              <a:ext cx="336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imes New Roman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6"/>
          <p:cNvSpPr txBox="1"/>
          <p:nvPr/>
        </p:nvSpPr>
        <p:spPr>
          <a:xfrm>
            <a:off x="0" y="3810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6"/>
          <p:cNvSpPr txBox="1"/>
          <p:nvPr/>
        </p:nvSpPr>
        <p:spPr>
          <a:xfrm>
            <a:off x="304800" y="838200"/>
            <a:ext cx="2819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Baøi taäp aùp duïng:</a:t>
            </a:r>
            <a:endParaRPr/>
          </a:p>
        </p:txBody>
      </p:sp>
      <p:sp>
        <p:nvSpPr>
          <p:cNvPr id="533" name="Google Shape;533;p16"/>
          <p:cNvSpPr txBox="1"/>
          <p:nvPr/>
        </p:nvSpPr>
        <p:spPr>
          <a:xfrm>
            <a:off x="0" y="4038600"/>
            <a:ext cx="9144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Neâu caùch tính khoaûng caùch töø ngöôøi ñi ngöïa ñeán toøa nhaø ? </a:t>
            </a:r>
            <a:endParaRPr/>
          </a:p>
        </p:txBody>
      </p:sp>
      <p:graphicFrame>
        <p:nvGraphicFramePr>
          <p:cNvPr id="534" name="Google Shape;534;p16"/>
          <p:cNvGraphicFramePr/>
          <p:nvPr/>
        </p:nvGraphicFramePr>
        <p:xfrm>
          <a:off x="5791200" y="609600"/>
          <a:ext cx="1981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1981200" imgH="2514600" progId="MS_ClipArt_Gallery.2">
                  <p:embed/>
                </p:oleObj>
              </mc:Choice>
              <mc:Fallback>
                <p:oleObj r:id="rId4" imgW="1981200" imgH="2514600" progId="MS_ClipArt_Gallery.2">
                  <p:embed/>
                  <p:pic>
                    <p:nvPicPr>
                      <p:cNvPr id="534" name="Google Shape;534;p16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5791200" y="609600"/>
                        <a:ext cx="1981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5" name="Google Shape;535;p16"/>
          <p:cNvCxnSpPr/>
          <p:nvPr/>
        </p:nvCxnSpPr>
        <p:spPr>
          <a:xfrm>
            <a:off x="533400" y="3124200"/>
            <a:ext cx="71628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36" name="Google Shape;536;p16"/>
          <p:cNvCxnSpPr/>
          <p:nvPr/>
        </p:nvCxnSpPr>
        <p:spPr>
          <a:xfrm rot="10800000" flipH="1">
            <a:off x="990600" y="1295400"/>
            <a:ext cx="5105400" cy="17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37" name="Google Shape;537;p16"/>
          <p:cNvCxnSpPr/>
          <p:nvPr/>
        </p:nvCxnSpPr>
        <p:spPr>
          <a:xfrm rot="10800000">
            <a:off x="2590800" y="1295400"/>
            <a:ext cx="3505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38" name="Google Shape;538;p16"/>
          <p:cNvCxnSpPr/>
          <p:nvPr/>
        </p:nvCxnSpPr>
        <p:spPr>
          <a:xfrm>
            <a:off x="7947025" y="1295400"/>
            <a:ext cx="0" cy="1828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39" name="Google Shape;539;p16"/>
          <p:cNvCxnSpPr/>
          <p:nvPr/>
        </p:nvCxnSpPr>
        <p:spPr>
          <a:xfrm>
            <a:off x="990600" y="3352800"/>
            <a:ext cx="5105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540" name="Google Shape;540;p16"/>
          <p:cNvSpPr txBox="1"/>
          <p:nvPr/>
        </p:nvSpPr>
        <p:spPr>
          <a:xfrm>
            <a:off x="457200" y="3200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541" name="Google Shape;541;p16"/>
          <p:cNvSpPr txBox="1"/>
          <p:nvPr/>
        </p:nvSpPr>
        <p:spPr>
          <a:xfrm>
            <a:off x="6096000" y="3200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grpSp>
        <p:nvGrpSpPr>
          <p:cNvPr id="542" name="Google Shape;542;p16"/>
          <p:cNvGrpSpPr/>
          <p:nvPr/>
        </p:nvGrpSpPr>
        <p:grpSpPr>
          <a:xfrm>
            <a:off x="900112" y="838200"/>
            <a:ext cx="5562600" cy="2286000"/>
            <a:chOff x="528" y="528"/>
            <a:chExt cx="3504" cy="1440"/>
          </a:xfrm>
        </p:grpSpPr>
        <p:grpSp>
          <p:nvGrpSpPr>
            <p:cNvPr id="543" name="Google Shape;543;p16"/>
            <p:cNvGrpSpPr/>
            <p:nvPr/>
          </p:nvGrpSpPr>
          <p:grpSpPr>
            <a:xfrm>
              <a:off x="528" y="816"/>
              <a:ext cx="3360" cy="1152"/>
              <a:chOff x="528" y="768"/>
              <a:chExt cx="3360" cy="1200"/>
            </a:xfrm>
          </p:grpSpPr>
          <p:sp>
            <p:nvSpPr>
              <p:cNvPr id="544" name="Google Shape;544;p16"/>
              <p:cNvSpPr/>
              <p:nvPr/>
            </p:nvSpPr>
            <p:spPr>
              <a:xfrm flipH="1">
                <a:off x="528" y="768"/>
                <a:ext cx="3360" cy="1200"/>
              </a:xfrm>
              <a:prstGeom prst="rtTriangl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45" name="Google Shape;545;p16"/>
              <p:cNvCxnSpPr/>
              <p:nvPr/>
            </p:nvCxnSpPr>
            <p:spPr>
              <a:xfrm rot="10800000">
                <a:off x="3744" y="1824"/>
                <a:ext cx="144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46" name="Google Shape;546;p16"/>
              <p:cNvCxnSpPr/>
              <p:nvPr/>
            </p:nvCxnSpPr>
            <p:spPr>
              <a:xfrm>
                <a:off x="3744" y="1824"/>
                <a:ext cx="0" cy="144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547" name="Google Shape;547;p16"/>
            <p:cNvSpPr txBox="1"/>
            <p:nvPr/>
          </p:nvSpPr>
          <p:spPr>
            <a:xfrm>
              <a:off x="3744" y="528"/>
              <a:ext cx="288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/>
            </a:p>
          </p:txBody>
        </p:sp>
      </p:grpSp>
      <p:grpSp>
        <p:nvGrpSpPr>
          <p:cNvPr id="548" name="Google Shape;548;p16"/>
          <p:cNvGrpSpPr/>
          <p:nvPr/>
        </p:nvGrpSpPr>
        <p:grpSpPr>
          <a:xfrm>
            <a:off x="832138" y="2695863"/>
            <a:ext cx="1260187" cy="718561"/>
            <a:chOff x="524" y="1698"/>
            <a:chExt cx="794" cy="453"/>
          </a:xfrm>
        </p:grpSpPr>
        <p:pic>
          <p:nvPicPr>
            <p:cNvPr id="549" name="Google Shape;549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66" y="1707"/>
              <a:ext cx="352" cy="2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16"/>
            <p:cNvSpPr/>
            <p:nvPr/>
          </p:nvSpPr>
          <p:spPr>
            <a:xfrm rot="2100000">
              <a:off x="588" y="1762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7692" h="17518" fill="none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lnTo>
                    <a:pt x="12636" y="-1"/>
                  </a:lnTo>
                  <a:close/>
                </a:path>
              </a:pathLst>
            </a:custGeom>
            <a:solidFill>
              <a:srgbClr val="FF6600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1" name="Google Shape;55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96250" y="1931987"/>
            <a:ext cx="725487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6" descr="Cau hoi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4200" y="3352800"/>
            <a:ext cx="557212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16"/>
          <p:cNvGrpSpPr/>
          <p:nvPr/>
        </p:nvGrpSpPr>
        <p:grpSpPr>
          <a:xfrm>
            <a:off x="303429" y="2361964"/>
            <a:ext cx="1387373" cy="905348"/>
            <a:chOff x="191" y="1416"/>
            <a:chExt cx="874" cy="570"/>
          </a:xfrm>
        </p:grpSpPr>
        <p:pic>
          <p:nvPicPr>
            <p:cNvPr id="554" name="Google Shape;554;p16" descr="Horse-02-june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780000">
              <a:off x="336" y="1488"/>
              <a:ext cx="690" cy="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5" name="Google Shape;555;p16"/>
            <p:cNvSpPr/>
            <p:nvPr/>
          </p:nvSpPr>
          <p:spPr>
            <a:xfrm rot="480000">
              <a:off x="194" y="1842"/>
              <a:ext cx="527" cy="78"/>
            </a:xfrm>
            <a:prstGeom prst="cloudCallout">
              <a:avLst>
                <a:gd name="adj1" fmla="val 16585"/>
                <a:gd name="adj2" fmla="val 23926"/>
              </a:avLst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" name="Google Shape;556;p16"/>
          <p:cNvSpPr txBox="1"/>
          <p:nvPr/>
        </p:nvSpPr>
        <p:spPr>
          <a:xfrm>
            <a:off x="1676400" y="4800600"/>
            <a:ext cx="3962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 = BC. cotg 20</a:t>
            </a:r>
            <a:r>
              <a:rPr lang="en-US" sz="3600" b="1" i="0" u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3200" b="1" i="0" u="none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7"/>
          <p:cNvSpPr txBox="1"/>
          <p:nvPr/>
        </p:nvSpPr>
        <p:spPr>
          <a:xfrm>
            <a:off x="304800" y="457200"/>
            <a:ext cx="8686800" cy="987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Bài tập 5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Tìm x và y trong các hình vẽ sau: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17"/>
          <p:cNvSpPr txBox="1"/>
          <p:nvPr/>
        </p:nvSpPr>
        <p:spPr>
          <a:xfrm flipH="1">
            <a:off x="1905000" y="2133600"/>
            <a:ext cx="7620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63" name="Google Shape;563;p1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7"/>
          <p:cNvSpPr txBox="1"/>
          <p:nvPr/>
        </p:nvSpPr>
        <p:spPr>
          <a:xfrm>
            <a:off x="0" y="2941637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7"/>
          <p:cNvSpPr txBox="1"/>
          <p:nvPr/>
        </p:nvSpPr>
        <p:spPr>
          <a:xfrm>
            <a:off x="0" y="28194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17" descr="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914400"/>
            <a:ext cx="5364162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7" descr="7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505200"/>
            <a:ext cx="70104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7" descr="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14400"/>
            <a:ext cx="51054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"/>
          <p:cNvSpPr/>
          <p:nvPr/>
        </p:nvSpPr>
        <p:spPr>
          <a:xfrm rot="-9060000">
            <a:off x="6205537" y="2147887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96" h="96" extrusionOk="0">
                <a:moveTo>
                  <a:pt x="0" y="96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Google Shape;575;p18" descr="sun3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775" y="-200025"/>
            <a:ext cx="1571625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8"/>
          <p:cNvSpPr/>
          <p:nvPr/>
        </p:nvSpPr>
        <p:spPr>
          <a:xfrm>
            <a:off x="8248650" y="323850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/>
          </a:p>
        </p:txBody>
      </p:sp>
      <p:sp>
        <p:nvSpPr>
          <p:cNvPr id="577" name="Google Shape;577;p18"/>
          <p:cNvSpPr/>
          <p:nvPr/>
        </p:nvSpPr>
        <p:spPr>
          <a:xfrm>
            <a:off x="8243887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</p:txBody>
      </p:sp>
      <p:sp>
        <p:nvSpPr>
          <p:cNvPr id="578" name="Google Shape;578;p18"/>
          <p:cNvSpPr/>
          <p:nvPr/>
        </p:nvSpPr>
        <p:spPr>
          <a:xfrm>
            <a:off x="8243887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/>
          </a:p>
        </p:txBody>
      </p:sp>
      <p:sp>
        <p:nvSpPr>
          <p:cNvPr id="579" name="Google Shape;579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endParaRPr/>
          </a:p>
        </p:txBody>
      </p:sp>
      <p:sp>
        <p:nvSpPr>
          <p:cNvPr id="580" name="Google Shape;580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/>
          </a:p>
        </p:txBody>
      </p:sp>
      <p:sp>
        <p:nvSpPr>
          <p:cNvPr id="581" name="Google Shape;581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/>
          </a:p>
        </p:txBody>
      </p:sp>
      <p:sp>
        <p:nvSpPr>
          <p:cNvPr id="582" name="Google Shape;582;p18"/>
          <p:cNvSpPr/>
          <p:nvPr/>
        </p:nvSpPr>
        <p:spPr>
          <a:xfrm>
            <a:off x="8243887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/>
          </a:p>
        </p:txBody>
      </p:sp>
      <p:sp>
        <p:nvSpPr>
          <p:cNvPr id="583" name="Google Shape;583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/>
          </a:p>
        </p:txBody>
      </p:sp>
      <p:sp>
        <p:nvSpPr>
          <p:cNvPr id="584" name="Google Shape;584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/>
          </a:p>
        </p:txBody>
      </p:sp>
      <p:sp>
        <p:nvSpPr>
          <p:cNvPr id="585" name="Google Shape;585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/>
          </a:p>
        </p:txBody>
      </p:sp>
      <p:sp>
        <p:nvSpPr>
          <p:cNvPr id="586" name="Google Shape;586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  <p:sp>
        <p:nvSpPr>
          <p:cNvPr id="587" name="Google Shape;587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588" name="Google Shape;588;p18"/>
          <p:cNvSpPr/>
          <p:nvPr/>
        </p:nvSpPr>
        <p:spPr>
          <a:xfrm>
            <a:off x="8243887" y="333375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589" name="Google Shape;589;p18"/>
          <p:cNvSpPr/>
          <p:nvPr/>
        </p:nvSpPr>
        <p:spPr>
          <a:xfrm>
            <a:off x="8243887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590" name="Google Shape;590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591" name="Google Shape;591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592" name="Google Shape;592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593" name="Google Shape;593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594" name="Google Shape;594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595" name="Google Shape;595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596" name="Google Shape;596;p18"/>
          <p:cNvSpPr/>
          <p:nvPr/>
        </p:nvSpPr>
        <p:spPr>
          <a:xfrm>
            <a:off x="8208962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597" name="Google Shape;597;p18"/>
          <p:cNvSpPr/>
          <p:nvPr/>
        </p:nvSpPr>
        <p:spPr>
          <a:xfrm>
            <a:off x="8243887" y="296862"/>
            <a:ext cx="547687" cy="547687"/>
          </a:xfrm>
          <a:prstGeom prst="ellipse">
            <a:avLst/>
          </a:prstGeom>
          <a:gradFill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8" name="Google Shape;598;p18" descr="ag00040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1175" y="1143000"/>
            <a:ext cx="1012825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18"/>
          <p:cNvSpPr txBox="1">
            <a:spLocks noGrp="1"/>
          </p:cNvSpPr>
          <p:nvPr>
            <p:ph type="body" idx="1"/>
          </p:nvPr>
        </p:nvSpPr>
        <p:spPr>
          <a:xfrm>
            <a:off x="228600" y="15240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100" b="1" i="0" u="none" strike="noStrike" cap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</a:t>
            </a:r>
            <a:endParaRPr dirty="0"/>
          </a:p>
          <a:p>
            <a:pPr marL="171450" marR="0" lvl="0" indent="-17145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Cho </a:t>
            </a:r>
            <a:r>
              <a:rPr lang="en-US" sz="21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1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21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171450" marR="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 i="1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0" name="Google Shape;600;p18"/>
          <p:cNvCxnSpPr/>
          <p:nvPr/>
        </p:nvCxnSpPr>
        <p:spPr>
          <a:xfrm>
            <a:off x="3581400" y="3581400"/>
            <a:ext cx="45847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601" name="Google Shape;601;p18"/>
          <p:cNvGrpSpPr/>
          <p:nvPr/>
        </p:nvGrpSpPr>
        <p:grpSpPr>
          <a:xfrm>
            <a:off x="3429000" y="1047750"/>
            <a:ext cx="4953000" cy="3000375"/>
            <a:chOff x="780" y="876"/>
            <a:chExt cx="3120" cy="1890"/>
          </a:xfrm>
        </p:grpSpPr>
        <p:cxnSp>
          <p:nvCxnSpPr>
            <p:cNvPr id="602" name="Google Shape;602;p18"/>
            <p:cNvCxnSpPr/>
            <p:nvPr/>
          </p:nvCxnSpPr>
          <p:spPr>
            <a:xfrm>
              <a:off x="2952" y="1162"/>
              <a:ext cx="0" cy="133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603" name="Google Shape;603;p18"/>
            <p:cNvSpPr txBox="1"/>
            <p:nvPr/>
          </p:nvSpPr>
          <p:spPr>
            <a:xfrm>
              <a:off x="2958" y="2407"/>
              <a:ext cx="63" cy="7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4" name="Google Shape;604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28" y="1584"/>
              <a:ext cx="326" cy="2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5" name="Google Shape;605;p18"/>
            <p:cNvCxnSpPr/>
            <p:nvPr/>
          </p:nvCxnSpPr>
          <p:spPr>
            <a:xfrm rot="10800000" flipH="1">
              <a:off x="868" y="1149"/>
              <a:ext cx="2101" cy="133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606" name="Google Shape;606;p18"/>
            <p:cNvSpPr txBox="1"/>
            <p:nvPr/>
          </p:nvSpPr>
          <p:spPr>
            <a:xfrm>
              <a:off x="2912" y="876"/>
              <a:ext cx="188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/>
            </a:p>
          </p:txBody>
        </p:sp>
        <p:sp>
          <p:nvSpPr>
            <p:cNvPr id="607" name="Google Shape;607;p18"/>
            <p:cNvSpPr txBox="1"/>
            <p:nvPr/>
          </p:nvSpPr>
          <p:spPr>
            <a:xfrm>
              <a:off x="780" y="2460"/>
              <a:ext cx="187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/>
            </a:p>
          </p:txBody>
        </p:sp>
        <p:sp>
          <p:nvSpPr>
            <p:cNvPr id="608" name="Google Shape;608;p18"/>
            <p:cNvSpPr txBox="1"/>
            <p:nvPr/>
          </p:nvSpPr>
          <p:spPr>
            <a:xfrm>
              <a:off x="3713" y="2447"/>
              <a:ext cx="187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/>
            </a:p>
          </p:txBody>
        </p:sp>
        <p:sp>
          <p:nvSpPr>
            <p:cNvPr id="609" name="Google Shape;609;p18"/>
            <p:cNvSpPr txBox="1"/>
            <p:nvPr/>
          </p:nvSpPr>
          <p:spPr>
            <a:xfrm>
              <a:off x="2832" y="2475"/>
              <a:ext cx="190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  <a:endParaRPr/>
            </a:p>
          </p:txBody>
        </p:sp>
        <p:pic>
          <p:nvPicPr>
            <p:cNvPr id="610" name="Google Shape;610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26" y="1480"/>
              <a:ext cx="362" cy="3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1" name="Google Shape;611;p18"/>
            <p:cNvCxnSpPr/>
            <p:nvPr/>
          </p:nvCxnSpPr>
          <p:spPr>
            <a:xfrm>
              <a:off x="2964" y="1152"/>
              <a:ext cx="818" cy="1319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612" name="Google Shape;612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99" y="1580"/>
              <a:ext cx="261" cy="3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3" name="Google Shape;613;p18"/>
          <p:cNvGrpSpPr/>
          <p:nvPr/>
        </p:nvGrpSpPr>
        <p:grpSpPr>
          <a:xfrm>
            <a:off x="3524219" y="1455450"/>
            <a:ext cx="3924299" cy="2495893"/>
            <a:chOff x="840" y="1133"/>
            <a:chExt cx="2472" cy="1572"/>
          </a:xfrm>
        </p:grpSpPr>
        <p:sp>
          <p:nvSpPr>
            <p:cNvPr id="614" name="Google Shape;614;p18"/>
            <p:cNvSpPr/>
            <p:nvPr/>
          </p:nvSpPr>
          <p:spPr>
            <a:xfrm rot="2580000">
              <a:off x="971" y="2146"/>
              <a:ext cx="332" cy="515"/>
            </a:xfrm>
            <a:custGeom>
              <a:avLst/>
              <a:gdLst/>
              <a:ahLst/>
              <a:cxnLst/>
              <a:rect l="l" t="t" r="r" b="b"/>
              <a:pathLst>
                <a:path w="17692" h="19968" fill="none" extrusionOk="0">
                  <a:moveTo>
                    <a:pt x="8237" y="0"/>
                  </a:moveTo>
                  <a:cubicBezTo>
                    <a:pt x="12047" y="1572"/>
                    <a:pt x="15327" y="4200"/>
                    <a:pt x="17691" y="7576"/>
                  </a:cubicBezTo>
                </a:path>
                <a:path w="17692" h="19968" extrusionOk="0">
                  <a:moveTo>
                    <a:pt x="8237" y="0"/>
                  </a:moveTo>
                  <a:cubicBezTo>
                    <a:pt x="12047" y="1572"/>
                    <a:pt x="15327" y="4200"/>
                    <a:pt x="17691" y="7576"/>
                  </a:cubicBezTo>
                  <a:lnTo>
                    <a:pt x="0" y="19968"/>
                  </a:lnTo>
                  <a:lnTo>
                    <a:pt x="8237" y="0"/>
                  </a:lnTo>
                  <a:close/>
                </a:path>
              </a:pathLst>
            </a:custGeom>
            <a:solidFill>
              <a:srgbClr val="33CCCC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 rot="8220000">
              <a:off x="2870" y="1164"/>
              <a:ext cx="301" cy="532"/>
            </a:xfrm>
            <a:custGeom>
              <a:avLst/>
              <a:gdLst/>
              <a:ahLst/>
              <a:cxnLst/>
              <a:rect l="l" t="t" r="r" b="b"/>
              <a:pathLst>
                <a:path w="16446" h="20649" fill="none" extrusionOk="0">
                  <a:moveTo>
                    <a:pt x="6338" y="0"/>
                  </a:moveTo>
                  <a:cubicBezTo>
                    <a:pt x="10272" y="1207"/>
                    <a:pt x="13778" y="3513"/>
                    <a:pt x="16446" y="6645"/>
                  </a:cubicBezTo>
                </a:path>
                <a:path w="16446" h="20649" extrusionOk="0">
                  <a:moveTo>
                    <a:pt x="6338" y="0"/>
                  </a:moveTo>
                  <a:cubicBezTo>
                    <a:pt x="10272" y="1207"/>
                    <a:pt x="13778" y="3513"/>
                    <a:pt x="16446" y="6645"/>
                  </a:cubicBezTo>
                  <a:lnTo>
                    <a:pt x="0" y="20649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FF6600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6" name="Google Shape;616;p18"/>
          <p:cNvSpPr txBox="1"/>
          <p:nvPr/>
        </p:nvSpPr>
        <p:spPr>
          <a:xfrm>
            <a:off x="4191000" y="310515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lang="en-US" sz="2400" b="1" i="0" u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617" name="Google Shape;617;p18"/>
          <p:cNvSpPr txBox="1"/>
          <p:nvPr/>
        </p:nvSpPr>
        <p:spPr>
          <a:xfrm>
            <a:off x="187325" y="4648200"/>
            <a:ext cx="46132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= 8. sin30</a:t>
            </a:r>
            <a:r>
              <a:rPr lang="en-US" sz="2400" b="1" i="1" u="none" baseline="30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24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4cm</a:t>
            </a:r>
            <a:endParaRPr/>
          </a:p>
        </p:txBody>
      </p:sp>
      <p:pic>
        <p:nvPicPr>
          <p:cNvPr id="618" name="Google Shape;61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7325" y="5935662"/>
            <a:ext cx="2008187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48425" y="2438400"/>
            <a:ext cx="4095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8"/>
          <p:cNvSpPr txBox="1"/>
          <p:nvPr/>
        </p:nvSpPr>
        <p:spPr>
          <a:xfrm>
            <a:off x="228600" y="3886200"/>
            <a:ext cx="8477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1:Độ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dài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4cm		   B. 7cm		C. 5cm			D. 6cm</a:t>
            </a:r>
            <a:endParaRPr dirty="0"/>
          </a:p>
        </p:txBody>
      </p:sp>
      <p:sp>
        <p:nvSpPr>
          <p:cNvPr id="621" name="Google Shape;621;p18"/>
          <p:cNvSpPr txBox="1"/>
          <p:nvPr/>
        </p:nvSpPr>
        <p:spPr>
          <a:xfrm>
            <a:off x="152400" y="5105400"/>
            <a:ext cx="87074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2:Độ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dài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gần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5,1cm            B. 5,2cm		C. 6,2cm		D. 6,3cm</a:t>
            </a:r>
            <a:endParaRPr dirty="0"/>
          </a:p>
        </p:txBody>
      </p:sp>
      <p:pic>
        <p:nvPicPr>
          <p:cNvPr id="622" name="Google Shape;622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09800" y="5867400"/>
            <a:ext cx="496570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18"/>
          <p:cNvSpPr/>
          <p:nvPr/>
        </p:nvSpPr>
        <p:spPr>
          <a:xfrm>
            <a:off x="228600" y="4267200"/>
            <a:ext cx="406400" cy="409575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8"/>
          <p:cNvSpPr/>
          <p:nvPr/>
        </p:nvSpPr>
        <p:spPr>
          <a:xfrm>
            <a:off x="2133600" y="5534025"/>
            <a:ext cx="406400" cy="409575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385762" y="304800"/>
            <a:ext cx="86121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lang="en-US" sz="21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Cho tam giác ABC như hình vẽ. Viết các tỉ số lượng giác của góc B và góc C. </a:t>
            </a:r>
            <a:endParaRPr/>
          </a:p>
        </p:txBody>
      </p:sp>
      <p:grpSp>
        <p:nvGrpSpPr>
          <p:cNvPr id="136" name="Google Shape;136;p2"/>
          <p:cNvGrpSpPr/>
          <p:nvPr/>
        </p:nvGrpSpPr>
        <p:grpSpPr>
          <a:xfrm>
            <a:off x="850900" y="1220787"/>
            <a:ext cx="2090737" cy="2822575"/>
            <a:chOff x="335" y="526"/>
            <a:chExt cx="1560" cy="2198"/>
          </a:xfrm>
        </p:grpSpPr>
        <p:grpSp>
          <p:nvGrpSpPr>
            <p:cNvPr id="137" name="Google Shape;137;p2"/>
            <p:cNvGrpSpPr/>
            <p:nvPr/>
          </p:nvGrpSpPr>
          <p:grpSpPr>
            <a:xfrm>
              <a:off x="335" y="526"/>
              <a:ext cx="1560" cy="2091"/>
              <a:chOff x="335" y="190"/>
              <a:chExt cx="1560" cy="2091"/>
            </a:xfrm>
          </p:grpSpPr>
          <p:grpSp>
            <p:nvGrpSpPr>
              <p:cNvPr id="138" name="Google Shape;138;p2"/>
              <p:cNvGrpSpPr/>
              <p:nvPr/>
            </p:nvGrpSpPr>
            <p:grpSpPr>
              <a:xfrm>
                <a:off x="335" y="190"/>
                <a:ext cx="1560" cy="2091"/>
                <a:chOff x="335" y="190"/>
                <a:chExt cx="1560" cy="2091"/>
              </a:xfrm>
            </p:grpSpPr>
            <p:sp>
              <p:nvSpPr>
                <p:cNvPr id="139" name="Google Shape;139;p2"/>
                <p:cNvSpPr/>
                <p:nvPr/>
              </p:nvSpPr>
              <p:spPr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2"/>
                <p:cNvSpPr txBox="1"/>
                <p:nvPr/>
              </p:nvSpPr>
              <p:spPr>
                <a:xfrm>
                  <a:off x="335" y="1935"/>
                  <a:ext cx="288" cy="3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buSzPts val="2100"/>
                    <a:buFont typeface="Times New Roman"/>
                    <a:buNone/>
                  </a:pPr>
                  <a:r>
                    <a:rPr lang="en-US" sz="2100" b="1" i="0" u="none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</a:t>
                  </a:r>
                  <a:endParaRPr/>
                </a:p>
              </p:txBody>
            </p:sp>
            <p:sp>
              <p:nvSpPr>
                <p:cNvPr id="141" name="Google Shape;141;p2"/>
                <p:cNvSpPr txBox="1"/>
                <p:nvPr/>
              </p:nvSpPr>
              <p:spPr>
                <a:xfrm>
                  <a:off x="419" y="190"/>
                  <a:ext cx="288" cy="3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buSzPts val="2100"/>
                    <a:buFont typeface="Times New Roman"/>
                    <a:buNone/>
                  </a:pPr>
                  <a:r>
                    <a:rPr lang="en-US" sz="2100" b="1" i="0" u="none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</a:t>
                  </a:r>
                  <a:endParaRPr/>
                </a:p>
              </p:txBody>
            </p:sp>
            <p:sp>
              <p:nvSpPr>
                <p:cNvPr id="142" name="Google Shape;142;p2"/>
                <p:cNvSpPr txBox="1"/>
                <p:nvPr/>
              </p:nvSpPr>
              <p:spPr>
                <a:xfrm>
                  <a:off x="1607" y="1957"/>
                  <a:ext cx="288" cy="3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buSzPts val="2100"/>
                    <a:buFont typeface="Times New Roman"/>
                    <a:buNone/>
                  </a:pPr>
                  <a:r>
                    <a:rPr lang="en-US" sz="2100" b="1" i="0" u="none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C</a:t>
                  </a:r>
                  <a:endParaRPr/>
                </a:p>
              </p:txBody>
            </p:sp>
          </p:grpSp>
          <p:sp>
            <p:nvSpPr>
              <p:cNvPr id="143" name="Google Shape;143;p2"/>
              <p:cNvSpPr/>
              <p:nvPr/>
            </p:nvSpPr>
            <p:spPr>
              <a:xfrm rot="-4980000">
                <a:off x="1333" y="1806"/>
                <a:ext cx="293" cy="336"/>
              </a:xfrm>
              <a:custGeom>
                <a:avLst/>
                <a:gdLst/>
                <a:ahLst/>
                <a:cxnLst/>
                <a:rect l="l" t="t" r="r" b="b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7680000">
                <a:off x="500" y="516"/>
                <a:ext cx="266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5" name="Google Shape;145;p2"/>
              <p:cNvGrpSpPr/>
              <p:nvPr/>
            </p:nvGrpSpPr>
            <p:grpSpPr>
              <a:xfrm>
                <a:off x="576" y="1920"/>
                <a:ext cx="192" cy="192"/>
                <a:chOff x="720" y="1584"/>
                <a:chExt cx="192" cy="192"/>
              </a:xfrm>
            </p:grpSpPr>
            <p:cxnSp>
              <p:nvCxnSpPr>
                <p:cNvPr id="146" name="Google Shape;146;p2"/>
                <p:cNvCxnSpPr/>
                <p:nvPr/>
              </p:nvCxnSpPr>
              <p:spPr>
                <a:xfrm>
                  <a:off x="720" y="1584"/>
                  <a:ext cx="192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2"/>
                <p:cNvCxnSpPr/>
                <p:nvPr/>
              </p:nvCxnSpPr>
              <p:spPr>
                <a:xfrm>
                  <a:off x="912" y="1584"/>
                  <a:ext cx="0" cy="192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48" name="Google Shape;148;p2"/>
            <p:cNvSpPr txBox="1"/>
            <p:nvPr/>
          </p:nvSpPr>
          <p:spPr>
            <a:xfrm>
              <a:off x="367" y="1423"/>
              <a:ext cx="288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/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981" y="2400"/>
              <a:ext cx="288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/>
            </a:p>
          </p:txBody>
        </p:sp>
        <p:sp>
          <p:nvSpPr>
            <p:cNvPr id="150" name="Google Shape;150;p2"/>
            <p:cNvSpPr txBox="1"/>
            <p:nvPr/>
          </p:nvSpPr>
          <p:spPr>
            <a:xfrm>
              <a:off x="1092" y="1343"/>
              <a:ext cx="288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/>
            </a:p>
          </p:txBody>
        </p:sp>
      </p:grpSp>
      <p:pic>
        <p:nvPicPr>
          <p:cNvPr id="151" name="Google Shape;15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100" y="2544762"/>
            <a:ext cx="300037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9175" y="962025"/>
            <a:ext cx="1011237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0412" y="3494087"/>
            <a:ext cx="371475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4700" y="1646237"/>
            <a:ext cx="2889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72050" y="966787"/>
            <a:ext cx="11430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825" y="1846262"/>
            <a:ext cx="110490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26025" y="2803525"/>
            <a:ext cx="11557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94287" y="3703637"/>
            <a:ext cx="1249362" cy="38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38675" y="742950"/>
            <a:ext cx="319087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19487" y="1841500"/>
            <a:ext cx="957262" cy="36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82975" y="2825750"/>
            <a:ext cx="1077912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05200" y="3717925"/>
            <a:ext cx="939800" cy="32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904875" y="1227137"/>
            <a:ext cx="685800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lang="en-US" sz="21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một tam giác vuông,                                      </a:t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6229350" y="4400550"/>
            <a:ext cx="1771650" cy="514350"/>
          </a:xfrm>
          <a:prstGeom prst="wedgeEllipseCallout">
            <a:avLst>
              <a:gd name="adj1" fmla="val -11061"/>
              <a:gd name="adj2" fmla="val -31900"/>
            </a:avLst>
          </a:prstGeom>
          <a:solidFill>
            <a:srgbClr val="FBE5D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góc đối</a:t>
            </a:r>
            <a:endParaRPr/>
          </a:p>
        </p:txBody>
      </p:sp>
      <p:sp>
        <p:nvSpPr>
          <p:cNvPr id="169" name="Google Shape;169;p3"/>
          <p:cNvSpPr txBox="1"/>
          <p:nvPr/>
        </p:nvSpPr>
        <p:spPr>
          <a:xfrm>
            <a:off x="2286000" y="1800225"/>
            <a:ext cx="4972050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None/>
            </a:pPr>
            <a:r>
              <a:rPr lang="en-US" sz="21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1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Cạnh huyền </a:t>
            </a:r>
            <a:r>
              <a:rPr lang="en-US" sz="21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với </a:t>
            </a:r>
            <a:r>
              <a:rPr lang="en-US" sz="2100" b="1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góc đối </a:t>
            </a:r>
            <a:endParaRPr/>
          </a:p>
        </p:txBody>
      </p:sp>
      <p:sp>
        <p:nvSpPr>
          <p:cNvPr id="170" name="Google Shape;170;p3"/>
          <p:cNvSpPr txBox="1"/>
          <p:nvPr/>
        </p:nvSpPr>
        <p:spPr>
          <a:xfrm>
            <a:off x="4094162" y="1239837"/>
            <a:ext cx="34718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723"/>
              </a:buClr>
              <a:buSzPts val="2100"/>
              <a:buFont typeface="Times New Roman"/>
              <a:buNone/>
            </a:pPr>
            <a:r>
              <a:rPr lang="en-US" sz="2100" b="1" i="0" u="none">
                <a:solidFill>
                  <a:srgbClr val="3857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cạnh góc vuông bằng :</a:t>
            </a:r>
            <a:endParaRPr/>
          </a:p>
        </p:txBody>
      </p:sp>
      <p:sp>
        <p:nvSpPr>
          <p:cNvPr id="171" name="Google Shape;171;p3"/>
          <p:cNvSpPr txBox="1"/>
          <p:nvPr/>
        </p:nvSpPr>
        <p:spPr>
          <a:xfrm>
            <a:off x="3829050" y="2957512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172" name="Google Shape;172;p3"/>
          <p:cNvSpPr txBox="1"/>
          <p:nvPr/>
        </p:nvSpPr>
        <p:spPr>
          <a:xfrm>
            <a:off x="4114800" y="2957512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173" name="Google Shape;173;p3"/>
          <p:cNvSpPr txBox="1"/>
          <p:nvPr/>
        </p:nvSpPr>
        <p:spPr>
          <a:xfrm>
            <a:off x="4443412" y="2971800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endParaRPr/>
          </a:p>
        </p:txBody>
      </p:sp>
      <p:sp>
        <p:nvSpPr>
          <p:cNvPr id="174" name="Google Shape;174;p3"/>
          <p:cNvSpPr txBox="1"/>
          <p:nvPr/>
        </p:nvSpPr>
        <p:spPr>
          <a:xfrm>
            <a:off x="4914900" y="2943225"/>
            <a:ext cx="857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B</a:t>
            </a:r>
            <a:endParaRPr/>
          </a:p>
        </p:txBody>
      </p:sp>
      <p:sp>
        <p:nvSpPr>
          <p:cNvPr id="175" name="Google Shape;175;p3"/>
          <p:cNvSpPr txBox="1"/>
          <p:nvPr/>
        </p:nvSpPr>
        <p:spPr>
          <a:xfrm>
            <a:off x="4686300" y="2871787"/>
            <a:ext cx="3429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76" name="Google Shape;176;p3"/>
          <p:cNvSpPr txBox="1"/>
          <p:nvPr/>
        </p:nvSpPr>
        <p:spPr>
          <a:xfrm>
            <a:off x="3829050" y="3386137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177" name="Google Shape;177;p3"/>
          <p:cNvSpPr txBox="1"/>
          <p:nvPr/>
        </p:nvSpPr>
        <p:spPr>
          <a:xfrm>
            <a:off x="4114800" y="3386137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178" name="Google Shape;178;p3"/>
          <p:cNvSpPr txBox="1"/>
          <p:nvPr/>
        </p:nvSpPr>
        <p:spPr>
          <a:xfrm>
            <a:off x="4429125" y="3371850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endParaRPr/>
          </a:p>
        </p:txBody>
      </p:sp>
      <p:sp>
        <p:nvSpPr>
          <p:cNvPr id="179" name="Google Shape;179;p3"/>
          <p:cNvSpPr txBox="1"/>
          <p:nvPr/>
        </p:nvSpPr>
        <p:spPr>
          <a:xfrm>
            <a:off x="4886325" y="3386137"/>
            <a:ext cx="857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C</a:t>
            </a:r>
            <a:endParaRPr/>
          </a:p>
        </p:txBody>
      </p:sp>
      <p:sp>
        <p:nvSpPr>
          <p:cNvPr id="180" name="Google Shape;180;p3"/>
          <p:cNvSpPr txBox="1"/>
          <p:nvPr/>
        </p:nvSpPr>
        <p:spPr>
          <a:xfrm>
            <a:off x="4686300" y="3300412"/>
            <a:ext cx="3429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grpSp>
        <p:nvGrpSpPr>
          <p:cNvPr id="181" name="Google Shape;181;p3"/>
          <p:cNvGrpSpPr/>
          <p:nvPr/>
        </p:nvGrpSpPr>
        <p:grpSpPr>
          <a:xfrm>
            <a:off x="255587" y="2317750"/>
            <a:ext cx="2090737" cy="2820987"/>
            <a:chOff x="335" y="526"/>
            <a:chExt cx="1560" cy="2198"/>
          </a:xfrm>
        </p:grpSpPr>
        <p:grpSp>
          <p:nvGrpSpPr>
            <p:cNvPr id="182" name="Google Shape;182;p3"/>
            <p:cNvGrpSpPr/>
            <p:nvPr/>
          </p:nvGrpSpPr>
          <p:grpSpPr>
            <a:xfrm>
              <a:off x="335" y="526"/>
              <a:ext cx="1560" cy="2091"/>
              <a:chOff x="335" y="190"/>
              <a:chExt cx="1560" cy="2091"/>
            </a:xfrm>
          </p:grpSpPr>
          <p:grpSp>
            <p:nvGrpSpPr>
              <p:cNvPr id="183" name="Google Shape;183;p3"/>
              <p:cNvGrpSpPr/>
              <p:nvPr/>
            </p:nvGrpSpPr>
            <p:grpSpPr>
              <a:xfrm>
                <a:off x="335" y="190"/>
                <a:ext cx="1560" cy="2091"/>
                <a:chOff x="335" y="190"/>
                <a:chExt cx="1560" cy="2091"/>
              </a:xfrm>
            </p:grpSpPr>
            <p:sp>
              <p:nvSpPr>
                <p:cNvPr id="184" name="Google Shape;184;p3"/>
                <p:cNvSpPr/>
                <p:nvPr/>
              </p:nvSpPr>
              <p:spPr>
                <a:xfrm>
                  <a:off x="575" y="432"/>
                  <a:ext cx="1057" cy="1678"/>
                </a:xfrm>
                <a:prstGeom prst="rtTriangl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3"/>
                <p:cNvSpPr txBox="1"/>
                <p:nvPr/>
              </p:nvSpPr>
              <p:spPr>
                <a:xfrm>
                  <a:off x="335" y="1935"/>
                  <a:ext cx="288" cy="3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100"/>
                    <a:buFont typeface="Times New Roman"/>
                    <a:buNone/>
                  </a:pPr>
                  <a:r>
                    <a:rPr lang="en-US" sz="21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</a:t>
                  </a:r>
                  <a:endParaRPr/>
                </a:p>
              </p:txBody>
            </p:sp>
            <p:sp>
              <p:nvSpPr>
                <p:cNvPr id="186" name="Google Shape;186;p3"/>
                <p:cNvSpPr txBox="1"/>
                <p:nvPr/>
              </p:nvSpPr>
              <p:spPr>
                <a:xfrm>
                  <a:off x="419" y="190"/>
                  <a:ext cx="288" cy="3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100"/>
                    <a:buFont typeface="Times New Roman"/>
                    <a:buNone/>
                  </a:pPr>
                  <a:r>
                    <a:rPr lang="en-US" sz="21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</a:t>
                  </a:r>
                  <a:endParaRPr/>
                </a:p>
              </p:txBody>
            </p:sp>
            <p:sp>
              <p:nvSpPr>
                <p:cNvPr id="187" name="Google Shape;187;p3"/>
                <p:cNvSpPr txBox="1"/>
                <p:nvPr/>
              </p:nvSpPr>
              <p:spPr>
                <a:xfrm>
                  <a:off x="1607" y="1957"/>
                  <a:ext cx="288" cy="3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100"/>
                    <a:buFont typeface="Times New Roman"/>
                    <a:buNone/>
                  </a:pPr>
                  <a:r>
                    <a:rPr lang="en-US" sz="21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C</a:t>
                  </a:r>
                  <a:endParaRPr/>
                </a:p>
              </p:txBody>
            </p:sp>
          </p:grpSp>
          <p:sp>
            <p:nvSpPr>
              <p:cNvPr id="188" name="Google Shape;188;p3"/>
              <p:cNvSpPr/>
              <p:nvPr/>
            </p:nvSpPr>
            <p:spPr>
              <a:xfrm rot="-4980000">
                <a:off x="1333" y="1807"/>
                <a:ext cx="293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 rot="7680000">
                <a:off x="500" y="516"/>
                <a:ext cx="266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0" name="Google Shape;190;p3"/>
              <p:cNvGrpSpPr/>
              <p:nvPr/>
            </p:nvGrpSpPr>
            <p:grpSpPr>
              <a:xfrm>
                <a:off x="575" y="1919"/>
                <a:ext cx="194" cy="192"/>
                <a:chOff x="719" y="1583"/>
                <a:chExt cx="194" cy="192"/>
              </a:xfrm>
            </p:grpSpPr>
            <p:cxnSp>
              <p:nvCxnSpPr>
                <p:cNvPr id="191" name="Google Shape;191;p3"/>
                <p:cNvCxnSpPr/>
                <p:nvPr/>
              </p:nvCxnSpPr>
              <p:spPr>
                <a:xfrm>
                  <a:off x="719" y="1583"/>
                  <a:ext cx="193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192" name="Google Shape;192;p3"/>
                <p:cNvCxnSpPr/>
                <p:nvPr/>
              </p:nvCxnSpPr>
              <p:spPr>
                <a:xfrm>
                  <a:off x="913" y="1583"/>
                  <a:ext cx="0" cy="192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93" name="Google Shape;193;p3"/>
            <p:cNvSpPr txBox="1"/>
            <p:nvPr/>
          </p:nvSpPr>
          <p:spPr>
            <a:xfrm>
              <a:off x="367" y="1423"/>
              <a:ext cx="288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/>
            </a:p>
          </p:txBody>
        </p:sp>
        <p:sp>
          <p:nvSpPr>
            <p:cNvPr id="194" name="Google Shape;194;p3"/>
            <p:cNvSpPr txBox="1"/>
            <p:nvPr/>
          </p:nvSpPr>
          <p:spPr>
            <a:xfrm>
              <a:off x="981" y="2400"/>
              <a:ext cx="288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/>
            </a:p>
          </p:txBody>
        </p:sp>
        <p:sp>
          <p:nvSpPr>
            <p:cNvPr id="195" name="Google Shape;195;p3"/>
            <p:cNvSpPr txBox="1"/>
            <p:nvPr/>
          </p:nvSpPr>
          <p:spPr>
            <a:xfrm>
              <a:off x="1092" y="1343"/>
              <a:ext cx="288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/>
            </a:p>
          </p:txBody>
        </p:sp>
      </p:grpSp>
      <p:sp>
        <p:nvSpPr>
          <p:cNvPr id="196" name="Google Shape;196;p3"/>
          <p:cNvSpPr/>
          <p:nvPr/>
        </p:nvSpPr>
        <p:spPr>
          <a:xfrm>
            <a:off x="3757612" y="2905125"/>
            <a:ext cx="398462" cy="914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2457450" y="4286250"/>
            <a:ext cx="1714500" cy="800100"/>
          </a:xfrm>
          <a:prstGeom prst="wedgeEllipseCallout">
            <a:avLst>
              <a:gd name="adj1" fmla="val 17730"/>
              <a:gd name="adj2" fmla="val -15879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Cạnh góc vuông</a:t>
            </a: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4405312" y="2905125"/>
            <a:ext cx="338137" cy="914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229100" y="4400550"/>
            <a:ext cx="2057400" cy="514350"/>
          </a:xfrm>
          <a:prstGeom prst="wedgeEllipseCallout">
            <a:avLst>
              <a:gd name="adj1" fmla="val 3825"/>
              <a:gd name="adj2" fmla="val -30100"/>
            </a:avLst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Cạnh huyền</a:t>
            </a: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4876800" y="2905125"/>
            <a:ext cx="895350" cy="914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5672137" y="2943225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02" name="Google Shape;202;p3"/>
          <p:cNvSpPr txBox="1"/>
          <p:nvPr/>
        </p:nvSpPr>
        <p:spPr>
          <a:xfrm>
            <a:off x="6000750" y="2957512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endParaRPr/>
          </a:p>
        </p:txBody>
      </p:sp>
      <p:sp>
        <p:nvSpPr>
          <p:cNvPr id="203" name="Google Shape;203;p3"/>
          <p:cNvSpPr txBox="1"/>
          <p:nvPr/>
        </p:nvSpPr>
        <p:spPr>
          <a:xfrm>
            <a:off x="6472237" y="2928937"/>
            <a:ext cx="13287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 C</a:t>
            </a:r>
            <a:endParaRPr/>
          </a:p>
        </p:txBody>
      </p:sp>
      <p:sp>
        <p:nvSpPr>
          <p:cNvPr id="204" name="Google Shape;204;p3"/>
          <p:cNvSpPr txBox="1"/>
          <p:nvPr/>
        </p:nvSpPr>
        <p:spPr>
          <a:xfrm>
            <a:off x="6243637" y="2857500"/>
            <a:ext cx="3429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05" name="Google Shape;205;p3"/>
          <p:cNvSpPr txBox="1"/>
          <p:nvPr/>
        </p:nvSpPr>
        <p:spPr>
          <a:xfrm>
            <a:off x="5672137" y="3371850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06" name="Google Shape;206;p3"/>
          <p:cNvSpPr txBox="1"/>
          <p:nvPr/>
        </p:nvSpPr>
        <p:spPr>
          <a:xfrm>
            <a:off x="5986462" y="3357562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endParaRPr/>
          </a:p>
        </p:txBody>
      </p:sp>
      <p:sp>
        <p:nvSpPr>
          <p:cNvPr id="207" name="Google Shape;207;p3"/>
          <p:cNvSpPr txBox="1"/>
          <p:nvPr/>
        </p:nvSpPr>
        <p:spPr>
          <a:xfrm>
            <a:off x="6443662" y="3371850"/>
            <a:ext cx="13573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 B</a:t>
            </a:r>
            <a:endParaRPr/>
          </a:p>
        </p:txBody>
      </p:sp>
      <p:sp>
        <p:nvSpPr>
          <p:cNvPr id="208" name="Google Shape;208;p3"/>
          <p:cNvSpPr txBox="1"/>
          <p:nvPr/>
        </p:nvSpPr>
        <p:spPr>
          <a:xfrm>
            <a:off x="6243637" y="3286125"/>
            <a:ext cx="3429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 txBox="1"/>
          <p:nvPr/>
        </p:nvSpPr>
        <p:spPr>
          <a:xfrm>
            <a:off x="904875" y="1227137"/>
            <a:ext cx="685800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None/>
            </a:pPr>
            <a:r>
              <a:rPr lang="en-US" sz="21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một tam giác vuông,                                      </a:t>
            </a:r>
            <a:endParaRPr/>
          </a:p>
        </p:txBody>
      </p:sp>
      <p:sp>
        <p:nvSpPr>
          <p:cNvPr id="214" name="Google Shape;214;p4"/>
          <p:cNvSpPr/>
          <p:nvPr/>
        </p:nvSpPr>
        <p:spPr>
          <a:xfrm>
            <a:off x="6677025" y="4567237"/>
            <a:ext cx="2171700" cy="514350"/>
          </a:xfrm>
          <a:prstGeom prst="wedgeEllipseCallout">
            <a:avLst>
              <a:gd name="adj1" fmla="val -11061"/>
              <a:gd name="adj2" fmla="val -31900"/>
            </a:avLst>
          </a:prstGeom>
          <a:solidFill>
            <a:srgbClr val="FBE5D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cosin góc kề</a:t>
            </a:r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2286000" y="1800225"/>
            <a:ext cx="4972050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None/>
            </a:pPr>
            <a:r>
              <a:rPr lang="en-US" sz="21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1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Cạnh huyền </a:t>
            </a:r>
            <a:r>
              <a:rPr lang="en-US" sz="21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với </a:t>
            </a:r>
            <a:r>
              <a:rPr lang="en-US" sz="2100" b="1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góc đối </a:t>
            </a:r>
            <a:endParaRPr/>
          </a:p>
        </p:txBody>
      </p:sp>
      <p:sp>
        <p:nvSpPr>
          <p:cNvPr id="216" name="Google Shape;216;p4"/>
          <p:cNvSpPr txBox="1"/>
          <p:nvPr/>
        </p:nvSpPr>
        <p:spPr>
          <a:xfrm>
            <a:off x="4094162" y="1239837"/>
            <a:ext cx="34718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723"/>
              </a:buClr>
              <a:buSzPts val="2100"/>
              <a:buFont typeface="Times New Roman"/>
              <a:buNone/>
            </a:pPr>
            <a:r>
              <a:rPr lang="en-US" sz="2100" b="1" i="0" u="none">
                <a:solidFill>
                  <a:srgbClr val="3857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cạnh góc vuông bằng :</a:t>
            </a:r>
            <a:endParaRPr/>
          </a:p>
        </p:txBody>
      </p:sp>
      <p:sp>
        <p:nvSpPr>
          <p:cNvPr id="217" name="Google Shape;217;p4"/>
          <p:cNvSpPr txBox="1"/>
          <p:nvPr/>
        </p:nvSpPr>
        <p:spPr>
          <a:xfrm>
            <a:off x="3829050" y="2957512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218" name="Google Shape;218;p4"/>
          <p:cNvSpPr txBox="1"/>
          <p:nvPr/>
        </p:nvSpPr>
        <p:spPr>
          <a:xfrm>
            <a:off x="3829050" y="3386137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grpSp>
        <p:nvGrpSpPr>
          <p:cNvPr id="219" name="Google Shape;219;p4"/>
          <p:cNvGrpSpPr/>
          <p:nvPr/>
        </p:nvGrpSpPr>
        <p:grpSpPr>
          <a:xfrm>
            <a:off x="5686425" y="2871787"/>
            <a:ext cx="1685925" cy="982662"/>
            <a:chOff x="7581900" y="2686051"/>
            <a:chExt cx="2247899" cy="1310164"/>
          </a:xfrm>
        </p:grpSpPr>
        <p:sp>
          <p:nvSpPr>
            <p:cNvPr id="220" name="Google Shape;220;p4"/>
            <p:cNvSpPr txBox="1"/>
            <p:nvPr/>
          </p:nvSpPr>
          <p:spPr>
            <a:xfrm>
              <a:off x="7581900" y="2800350"/>
              <a:ext cx="495299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221" name="Google Shape;221;p4"/>
            <p:cNvSpPr txBox="1"/>
            <p:nvPr/>
          </p:nvSpPr>
          <p:spPr>
            <a:xfrm>
              <a:off x="8020049" y="2819400"/>
              <a:ext cx="495299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</a:t>
              </a:r>
              <a:endParaRPr/>
            </a:p>
          </p:txBody>
        </p:sp>
        <p:sp>
          <p:nvSpPr>
            <p:cNvPr id="222" name="Google Shape;222;p4"/>
            <p:cNvSpPr txBox="1"/>
            <p:nvPr/>
          </p:nvSpPr>
          <p:spPr>
            <a:xfrm>
              <a:off x="8591551" y="2781300"/>
              <a:ext cx="123824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cos C</a:t>
              </a:r>
              <a:endParaRPr/>
            </a:p>
          </p:txBody>
        </p:sp>
        <p:sp>
          <p:nvSpPr>
            <p:cNvPr id="223" name="Google Shape;223;p4"/>
            <p:cNvSpPr txBox="1"/>
            <p:nvPr/>
          </p:nvSpPr>
          <p:spPr>
            <a:xfrm>
              <a:off x="8343900" y="2686051"/>
              <a:ext cx="4952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000"/>
                <a:buFont typeface="Times New Roman"/>
                <a:buNone/>
              </a:pPr>
              <a:r>
                <a:rPr lang="en-US" sz="3000" b="1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  <p:sp>
          <p:nvSpPr>
            <p:cNvPr id="224" name="Google Shape;224;p4"/>
            <p:cNvSpPr txBox="1"/>
            <p:nvPr/>
          </p:nvSpPr>
          <p:spPr>
            <a:xfrm>
              <a:off x="7581900" y="3371850"/>
              <a:ext cx="495299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225" name="Google Shape;225;p4"/>
            <p:cNvSpPr txBox="1"/>
            <p:nvPr/>
          </p:nvSpPr>
          <p:spPr>
            <a:xfrm>
              <a:off x="8001000" y="3352800"/>
              <a:ext cx="495299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</a:t>
              </a:r>
              <a:endParaRPr/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8553451" y="3371850"/>
              <a:ext cx="123824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cos B</a:t>
              </a:r>
              <a:endParaRPr/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8343900" y="3257551"/>
              <a:ext cx="4952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000"/>
                <a:buFont typeface="Times New Roman"/>
                <a:buNone/>
              </a:pPr>
              <a:r>
                <a:rPr lang="en-US" sz="3000" b="1" i="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</p:grpSp>
      <p:sp>
        <p:nvSpPr>
          <p:cNvPr id="228" name="Google Shape;228;p4"/>
          <p:cNvSpPr txBox="1"/>
          <p:nvPr/>
        </p:nvSpPr>
        <p:spPr>
          <a:xfrm>
            <a:off x="2286000" y="2144712"/>
            <a:ext cx="4972050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Times New Roman"/>
              <a:buNone/>
            </a:pPr>
            <a:r>
              <a:rPr lang="en-US" sz="21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* Cạnh huyền </a:t>
            </a:r>
            <a:r>
              <a:rPr lang="en-US" sz="21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với </a:t>
            </a:r>
            <a:r>
              <a:rPr lang="en-US" sz="2100" b="1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cosin góc kề </a:t>
            </a:r>
            <a:endParaRPr/>
          </a:p>
        </p:txBody>
      </p:sp>
      <p:grpSp>
        <p:nvGrpSpPr>
          <p:cNvPr id="229" name="Google Shape;229;p4"/>
          <p:cNvGrpSpPr/>
          <p:nvPr/>
        </p:nvGrpSpPr>
        <p:grpSpPr>
          <a:xfrm>
            <a:off x="255587" y="2317750"/>
            <a:ext cx="2090737" cy="2820987"/>
            <a:chOff x="335" y="526"/>
            <a:chExt cx="1560" cy="2198"/>
          </a:xfrm>
        </p:grpSpPr>
        <p:grpSp>
          <p:nvGrpSpPr>
            <p:cNvPr id="230" name="Google Shape;230;p4"/>
            <p:cNvGrpSpPr/>
            <p:nvPr/>
          </p:nvGrpSpPr>
          <p:grpSpPr>
            <a:xfrm>
              <a:off x="335" y="526"/>
              <a:ext cx="1560" cy="2091"/>
              <a:chOff x="335" y="190"/>
              <a:chExt cx="1560" cy="2091"/>
            </a:xfrm>
          </p:grpSpPr>
          <p:grpSp>
            <p:nvGrpSpPr>
              <p:cNvPr id="231" name="Google Shape;231;p4"/>
              <p:cNvGrpSpPr/>
              <p:nvPr/>
            </p:nvGrpSpPr>
            <p:grpSpPr>
              <a:xfrm>
                <a:off x="335" y="190"/>
                <a:ext cx="1560" cy="2091"/>
                <a:chOff x="335" y="190"/>
                <a:chExt cx="1560" cy="2091"/>
              </a:xfrm>
            </p:grpSpPr>
            <p:sp>
              <p:nvSpPr>
                <p:cNvPr id="232" name="Google Shape;232;p4"/>
                <p:cNvSpPr/>
                <p:nvPr/>
              </p:nvSpPr>
              <p:spPr>
                <a:xfrm>
                  <a:off x="575" y="432"/>
                  <a:ext cx="1057" cy="1678"/>
                </a:xfrm>
                <a:prstGeom prst="rtTriangl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4"/>
                <p:cNvSpPr txBox="1"/>
                <p:nvPr/>
              </p:nvSpPr>
              <p:spPr>
                <a:xfrm>
                  <a:off x="335" y="1935"/>
                  <a:ext cx="288" cy="3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100"/>
                    <a:buFont typeface="Times New Roman"/>
                    <a:buNone/>
                  </a:pPr>
                  <a:r>
                    <a:rPr lang="en-US" sz="21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</a:t>
                  </a:r>
                  <a:endParaRPr/>
                </a:p>
              </p:txBody>
            </p:sp>
            <p:sp>
              <p:nvSpPr>
                <p:cNvPr id="234" name="Google Shape;234;p4"/>
                <p:cNvSpPr txBox="1"/>
                <p:nvPr/>
              </p:nvSpPr>
              <p:spPr>
                <a:xfrm>
                  <a:off x="419" y="190"/>
                  <a:ext cx="288" cy="3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100"/>
                    <a:buFont typeface="Times New Roman"/>
                    <a:buNone/>
                  </a:pPr>
                  <a:r>
                    <a:rPr lang="en-US" sz="21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</a:t>
                  </a:r>
                  <a:endParaRPr/>
                </a:p>
              </p:txBody>
            </p:sp>
            <p:sp>
              <p:nvSpPr>
                <p:cNvPr id="235" name="Google Shape;235;p4"/>
                <p:cNvSpPr txBox="1"/>
                <p:nvPr/>
              </p:nvSpPr>
              <p:spPr>
                <a:xfrm>
                  <a:off x="1607" y="1957"/>
                  <a:ext cx="288" cy="3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100"/>
                    <a:buFont typeface="Times New Roman"/>
                    <a:buNone/>
                  </a:pPr>
                  <a:r>
                    <a:rPr lang="en-US" sz="21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C</a:t>
                  </a:r>
                  <a:endParaRPr/>
                </a:p>
              </p:txBody>
            </p:sp>
          </p:grpSp>
          <p:sp>
            <p:nvSpPr>
              <p:cNvPr id="236" name="Google Shape;236;p4"/>
              <p:cNvSpPr/>
              <p:nvPr/>
            </p:nvSpPr>
            <p:spPr>
              <a:xfrm rot="-4980000">
                <a:off x="1333" y="1807"/>
                <a:ext cx="293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 rot="7680000">
                <a:off x="500" y="516"/>
                <a:ext cx="266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8" name="Google Shape;238;p4"/>
              <p:cNvGrpSpPr/>
              <p:nvPr/>
            </p:nvGrpSpPr>
            <p:grpSpPr>
              <a:xfrm>
                <a:off x="575" y="1919"/>
                <a:ext cx="194" cy="192"/>
                <a:chOff x="719" y="1583"/>
                <a:chExt cx="194" cy="192"/>
              </a:xfrm>
            </p:grpSpPr>
            <p:cxnSp>
              <p:nvCxnSpPr>
                <p:cNvPr id="239" name="Google Shape;239;p4"/>
                <p:cNvCxnSpPr/>
                <p:nvPr/>
              </p:nvCxnSpPr>
              <p:spPr>
                <a:xfrm>
                  <a:off x="719" y="1583"/>
                  <a:ext cx="193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Google Shape;240;p4"/>
                <p:cNvCxnSpPr/>
                <p:nvPr/>
              </p:nvCxnSpPr>
              <p:spPr>
                <a:xfrm>
                  <a:off x="913" y="1583"/>
                  <a:ext cx="0" cy="192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41" name="Google Shape;241;p4"/>
            <p:cNvSpPr txBox="1"/>
            <p:nvPr/>
          </p:nvSpPr>
          <p:spPr>
            <a:xfrm>
              <a:off x="367" y="1423"/>
              <a:ext cx="288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/>
            </a:p>
          </p:txBody>
        </p:sp>
        <p:sp>
          <p:nvSpPr>
            <p:cNvPr id="242" name="Google Shape;242;p4"/>
            <p:cNvSpPr txBox="1"/>
            <p:nvPr/>
          </p:nvSpPr>
          <p:spPr>
            <a:xfrm>
              <a:off x="981" y="2400"/>
              <a:ext cx="288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/>
            </a:p>
          </p:txBody>
        </p:sp>
        <p:sp>
          <p:nvSpPr>
            <p:cNvPr id="243" name="Google Shape;243;p4"/>
            <p:cNvSpPr txBox="1"/>
            <p:nvPr/>
          </p:nvSpPr>
          <p:spPr>
            <a:xfrm>
              <a:off x="1092" y="1343"/>
              <a:ext cx="288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/>
            </a:p>
          </p:txBody>
        </p:sp>
      </p:grpSp>
      <p:sp>
        <p:nvSpPr>
          <p:cNvPr id="244" name="Google Shape;244;p4"/>
          <p:cNvSpPr/>
          <p:nvPr/>
        </p:nvSpPr>
        <p:spPr>
          <a:xfrm>
            <a:off x="3757612" y="2905125"/>
            <a:ext cx="398462" cy="914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2451100" y="4354512"/>
            <a:ext cx="1714500" cy="800100"/>
          </a:xfrm>
          <a:prstGeom prst="wedgeEllipseCallout">
            <a:avLst>
              <a:gd name="adj1" fmla="val 17730"/>
              <a:gd name="adj2" fmla="val -15879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Cạnh góc vuông</a:t>
            </a:r>
            <a:endParaRPr/>
          </a:p>
        </p:txBody>
      </p:sp>
      <p:sp>
        <p:nvSpPr>
          <p:cNvPr id="246" name="Google Shape;246;p4"/>
          <p:cNvSpPr/>
          <p:nvPr/>
        </p:nvSpPr>
        <p:spPr>
          <a:xfrm>
            <a:off x="4395787" y="2941637"/>
            <a:ext cx="338137" cy="91281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"/>
          <p:cNvSpPr/>
          <p:nvPr/>
        </p:nvSpPr>
        <p:spPr>
          <a:xfrm>
            <a:off x="4286250" y="4497387"/>
            <a:ext cx="2057400" cy="514350"/>
          </a:xfrm>
          <a:prstGeom prst="wedgeEllipseCallout">
            <a:avLst>
              <a:gd name="adj1" fmla="val 3825"/>
              <a:gd name="adj2" fmla="val -30100"/>
            </a:avLst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Cạnh huyền</a:t>
            </a:r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4857750" y="2887662"/>
            <a:ext cx="895350" cy="914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1F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 txBox="1"/>
          <p:nvPr/>
        </p:nvSpPr>
        <p:spPr>
          <a:xfrm>
            <a:off x="4114800" y="2957512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50" name="Google Shape;250;p4"/>
          <p:cNvSpPr txBox="1"/>
          <p:nvPr/>
        </p:nvSpPr>
        <p:spPr>
          <a:xfrm>
            <a:off x="4443412" y="2971800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endParaRPr/>
          </a:p>
        </p:txBody>
      </p:sp>
      <p:sp>
        <p:nvSpPr>
          <p:cNvPr id="251" name="Google Shape;251;p4"/>
          <p:cNvSpPr txBox="1"/>
          <p:nvPr/>
        </p:nvSpPr>
        <p:spPr>
          <a:xfrm>
            <a:off x="4838700" y="2949575"/>
            <a:ext cx="857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B</a:t>
            </a:r>
            <a:endParaRPr/>
          </a:p>
        </p:txBody>
      </p:sp>
      <p:sp>
        <p:nvSpPr>
          <p:cNvPr id="252" name="Google Shape;252;p4"/>
          <p:cNvSpPr txBox="1"/>
          <p:nvPr/>
        </p:nvSpPr>
        <p:spPr>
          <a:xfrm>
            <a:off x="4686300" y="2871787"/>
            <a:ext cx="3429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53" name="Google Shape;253;p4"/>
          <p:cNvSpPr txBox="1"/>
          <p:nvPr/>
        </p:nvSpPr>
        <p:spPr>
          <a:xfrm>
            <a:off x="4114800" y="3386137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4429125" y="3371850"/>
            <a:ext cx="342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endParaRPr/>
          </a:p>
        </p:txBody>
      </p:sp>
      <p:sp>
        <p:nvSpPr>
          <p:cNvPr id="255" name="Google Shape;255;p4"/>
          <p:cNvSpPr txBox="1"/>
          <p:nvPr/>
        </p:nvSpPr>
        <p:spPr>
          <a:xfrm>
            <a:off x="4886325" y="3386137"/>
            <a:ext cx="857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C</a:t>
            </a:r>
            <a:endParaRPr/>
          </a:p>
        </p:txBody>
      </p:sp>
      <p:sp>
        <p:nvSpPr>
          <p:cNvPr id="256" name="Google Shape;256;p4"/>
          <p:cNvSpPr txBox="1"/>
          <p:nvPr/>
        </p:nvSpPr>
        <p:spPr>
          <a:xfrm>
            <a:off x="4686300" y="3300412"/>
            <a:ext cx="3429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5"/>
          <p:cNvGrpSpPr/>
          <p:nvPr/>
        </p:nvGrpSpPr>
        <p:grpSpPr>
          <a:xfrm>
            <a:off x="0" y="2667000"/>
            <a:ext cx="2667000" cy="3490912"/>
            <a:chOff x="288" y="528"/>
            <a:chExt cx="1680" cy="2199"/>
          </a:xfrm>
        </p:grpSpPr>
        <p:grpSp>
          <p:nvGrpSpPr>
            <p:cNvPr id="262" name="Google Shape;262;p5"/>
            <p:cNvGrpSpPr/>
            <p:nvPr/>
          </p:nvGrpSpPr>
          <p:grpSpPr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263" name="Google Shape;263;p5"/>
              <p:cNvGrpSpPr/>
              <p:nvPr/>
            </p:nvGrpSpPr>
            <p:grpSpPr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264" name="Google Shape;264;p5"/>
                <p:cNvSpPr/>
                <p:nvPr/>
              </p:nvSpPr>
              <p:spPr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lt1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5"/>
                <p:cNvSpPr txBox="1"/>
                <p:nvPr/>
              </p:nvSpPr>
              <p:spPr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lang="en-US" sz="2400" b="0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</a:t>
                  </a:r>
                  <a:endParaRPr/>
                </a:p>
              </p:txBody>
            </p:sp>
            <p:sp>
              <p:nvSpPr>
                <p:cNvPr id="266" name="Google Shape;266;p5"/>
                <p:cNvSpPr txBox="1"/>
                <p:nvPr/>
              </p:nvSpPr>
              <p:spPr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lang="en-US" sz="2400" b="0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</a:t>
                  </a:r>
                  <a:endParaRPr/>
                </a:p>
              </p:txBody>
            </p:sp>
            <p:sp>
              <p:nvSpPr>
                <p:cNvPr id="267" name="Google Shape;267;p5"/>
                <p:cNvSpPr txBox="1"/>
                <p:nvPr/>
              </p:nvSpPr>
              <p:spPr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lang="en-US" sz="2400" b="0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C</a:t>
                  </a:r>
                  <a:endParaRPr/>
                </a:p>
              </p:txBody>
            </p:sp>
          </p:grpSp>
          <p:sp>
            <p:nvSpPr>
              <p:cNvPr id="268" name="Google Shape;268;p5"/>
              <p:cNvSpPr/>
              <p:nvPr/>
            </p:nvSpPr>
            <p:spPr>
              <a:xfrm rot="-4980000">
                <a:off x="1333" y="1806"/>
                <a:ext cx="293" cy="336"/>
              </a:xfrm>
              <a:custGeom>
                <a:avLst/>
                <a:gdLst/>
                <a:ahLst/>
                <a:cxnLst/>
                <a:rect l="l" t="t" r="r" b="b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 rot="7680000">
                <a:off x="500" y="516"/>
                <a:ext cx="266" cy="316"/>
              </a:xfrm>
              <a:custGeom>
                <a:avLst/>
                <a:gdLst/>
                <a:ahLst/>
                <a:cxnLst/>
                <a:rect l="l" t="t" r="r" b="b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0" name="Google Shape;270;p5"/>
              <p:cNvGrpSpPr/>
              <p:nvPr/>
            </p:nvGrpSpPr>
            <p:grpSpPr>
              <a:xfrm>
                <a:off x="576" y="1920"/>
                <a:ext cx="192" cy="192"/>
                <a:chOff x="720" y="1584"/>
                <a:chExt cx="192" cy="192"/>
              </a:xfrm>
            </p:grpSpPr>
            <p:cxnSp>
              <p:nvCxnSpPr>
                <p:cNvPr id="271" name="Google Shape;271;p5"/>
                <p:cNvCxnSpPr/>
                <p:nvPr/>
              </p:nvCxnSpPr>
              <p:spPr>
                <a:xfrm>
                  <a:off x="720" y="1584"/>
                  <a:ext cx="192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72" name="Google Shape;272;p5"/>
                <p:cNvCxnSpPr/>
                <p:nvPr/>
              </p:nvCxnSpPr>
              <p:spPr>
                <a:xfrm>
                  <a:off x="912" y="1584"/>
                  <a:ext cx="0" cy="192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73" name="Google Shape;273;p5"/>
            <p:cNvSpPr txBox="1"/>
            <p:nvPr/>
          </p:nvSpPr>
          <p:spPr>
            <a:xfrm>
              <a:off x="305" y="1432"/>
              <a:ext cx="288" cy="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en-US" sz="2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/>
            </a:p>
          </p:txBody>
        </p:sp>
        <p:sp>
          <p:nvSpPr>
            <p:cNvPr id="274" name="Google Shape;274;p5"/>
            <p:cNvSpPr txBox="1"/>
            <p:nvPr/>
          </p:nvSpPr>
          <p:spPr>
            <a:xfrm>
              <a:off x="981" y="2400"/>
              <a:ext cx="288" cy="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en-US" sz="2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/>
            </a:p>
          </p:txBody>
        </p:sp>
        <p:sp>
          <p:nvSpPr>
            <p:cNvPr id="275" name="Google Shape;275;p5"/>
            <p:cNvSpPr txBox="1"/>
            <p:nvPr/>
          </p:nvSpPr>
          <p:spPr>
            <a:xfrm>
              <a:off x="1152" y="1423"/>
              <a:ext cx="288" cy="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en-US" sz="28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/>
            </a:p>
          </p:txBody>
        </p:sp>
      </p:grpSp>
      <p:sp>
        <p:nvSpPr>
          <p:cNvPr id="276" name="Google Shape;276;p5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"/>
          <p:cNvSpPr txBox="1"/>
          <p:nvPr/>
        </p:nvSpPr>
        <p:spPr>
          <a:xfrm>
            <a:off x="0" y="914400"/>
            <a:ext cx="9144000" cy="557212"/>
          </a:xfrm>
          <a:prstGeom prst="rect">
            <a:avLst/>
          </a:prstGeom>
          <a:solidFill>
            <a:srgbClr val="FFFF99"/>
          </a:solidFill>
          <a:ln w="38100" cap="flat" cmpd="dbl">
            <a:solidFill>
              <a:srgbClr val="FF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moät tam giaùc vuoâng,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</a:t>
            </a:r>
            <a:endParaRPr/>
          </a:p>
        </p:txBody>
      </p:sp>
      <p:sp>
        <p:nvSpPr>
          <p:cNvPr id="278" name="Google Shape;278;p5"/>
          <p:cNvSpPr/>
          <p:nvPr/>
        </p:nvSpPr>
        <p:spPr>
          <a:xfrm>
            <a:off x="6248400" y="5943600"/>
            <a:ext cx="2667000" cy="685800"/>
          </a:xfrm>
          <a:prstGeom prst="wedgeEllipseCallout">
            <a:avLst>
              <a:gd name="adj1" fmla="val -4551"/>
              <a:gd name="adj2" fmla="val -247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tang goùc ñoái</a:t>
            </a:r>
            <a:endParaRPr/>
          </a:p>
        </p:txBody>
      </p:sp>
      <p:sp>
        <p:nvSpPr>
          <p:cNvPr id="279" name="Google Shape;279;p5"/>
          <p:cNvSpPr txBox="1"/>
          <p:nvPr/>
        </p:nvSpPr>
        <p:spPr>
          <a:xfrm>
            <a:off x="0" y="1447800"/>
            <a:ext cx="6553200" cy="557212"/>
          </a:xfrm>
          <a:prstGeom prst="rect">
            <a:avLst/>
          </a:prstGeom>
          <a:solidFill>
            <a:srgbClr val="66FFFF"/>
          </a:solidFill>
          <a:ln w="38100" cap="flat" cmpd="dbl">
            <a:solidFill>
              <a:srgbClr val="FF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Caïnh huyeàn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nhaân vôùi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goùc ñoái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80" name="Google Shape;280;p5"/>
          <p:cNvSpPr txBox="1"/>
          <p:nvPr/>
        </p:nvSpPr>
        <p:spPr>
          <a:xfrm>
            <a:off x="4514850" y="914400"/>
            <a:ext cx="46291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moãi caïnh goùc vuoâng baèng :</a:t>
            </a:r>
            <a:endParaRPr/>
          </a:p>
        </p:txBody>
      </p:sp>
      <p:sp>
        <p:nvSpPr>
          <p:cNvPr id="281" name="Google Shape;281;p5"/>
          <p:cNvSpPr/>
          <p:nvPr/>
        </p:nvSpPr>
        <p:spPr>
          <a:xfrm>
            <a:off x="1828800" y="5791200"/>
            <a:ext cx="2286000" cy="1066800"/>
          </a:xfrm>
          <a:prstGeom prst="wedgeEllipseCallout">
            <a:avLst>
              <a:gd name="adj1" fmla="val 19530"/>
              <a:gd name="adj2" fmla="val -1395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Caïnh goùc vuoâng</a:t>
            </a:r>
            <a:endParaRPr/>
          </a:p>
        </p:txBody>
      </p:sp>
      <p:sp>
        <p:nvSpPr>
          <p:cNvPr id="282" name="Google Shape;282;p5"/>
          <p:cNvSpPr/>
          <p:nvPr/>
        </p:nvSpPr>
        <p:spPr>
          <a:xfrm>
            <a:off x="6324600" y="5943600"/>
            <a:ext cx="2514600" cy="685800"/>
          </a:xfrm>
          <a:prstGeom prst="wedgeEllipseCallout">
            <a:avLst>
              <a:gd name="adj1" fmla="val 10391"/>
              <a:gd name="adj2" fmla="val -313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cot goùc keà</a:t>
            </a:r>
            <a:endParaRPr/>
          </a:p>
        </p:txBody>
      </p:sp>
      <p:sp>
        <p:nvSpPr>
          <p:cNvPr id="283" name="Google Shape;283;p5"/>
          <p:cNvSpPr txBox="1"/>
          <p:nvPr/>
        </p:nvSpPr>
        <p:spPr>
          <a:xfrm>
            <a:off x="0" y="1981200"/>
            <a:ext cx="6553200" cy="557212"/>
          </a:xfrm>
          <a:prstGeom prst="rect">
            <a:avLst/>
          </a:prstGeom>
          <a:solidFill>
            <a:srgbClr val="66FFFF"/>
          </a:solidFill>
          <a:ln w="38100" cap="flat" cmpd="dbl">
            <a:solidFill>
              <a:srgbClr val="FF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Caïnh huyeàn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nhaân vôùi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cosin goùc keà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84" name="Google Shape;284;p5"/>
          <p:cNvSpPr txBox="1"/>
          <p:nvPr/>
        </p:nvSpPr>
        <p:spPr>
          <a:xfrm>
            <a:off x="6610350" y="40005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285" name="Google Shape;285;p5"/>
          <p:cNvSpPr txBox="1"/>
          <p:nvPr/>
        </p:nvSpPr>
        <p:spPr>
          <a:xfrm>
            <a:off x="7200900" y="4000500"/>
            <a:ext cx="1428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cot C</a:t>
            </a:r>
            <a:endParaRPr/>
          </a:p>
        </p:txBody>
      </p:sp>
      <p:sp>
        <p:nvSpPr>
          <p:cNvPr id="286" name="Google Shape;286;p5"/>
          <p:cNvSpPr txBox="1"/>
          <p:nvPr/>
        </p:nvSpPr>
        <p:spPr>
          <a:xfrm>
            <a:off x="6915150" y="3886200"/>
            <a:ext cx="457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87" name="Google Shape;287;p5"/>
          <p:cNvSpPr txBox="1"/>
          <p:nvPr/>
        </p:nvSpPr>
        <p:spPr>
          <a:xfrm>
            <a:off x="3733800" y="401955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288" name="Google Shape;288;p5"/>
          <p:cNvSpPr txBox="1"/>
          <p:nvPr/>
        </p:nvSpPr>
        <p:spPr>
          <a:xfrm>
            <a:off x="4114800" y="401955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89" name="Google Shape;289;p5"/>
          <p:cNvSpPr txBox="1"/>
          <p:nvPr/>
        </p:nvSpPr>
        <p:spPr>
          <a:xfrm>
            <a:off x="4533900" y="40005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</a:t>
            </a:r>
            <a:endParaRPr/>
          </a:p>
        </p:txBody>
      </p:sp>
      <p:sp>
        <p:nvSpPr>
          <p:cNvPr id="290" name="Google Shape;290;p5"/>
          <p:cNvSpPr txBox="1"/>
          <p:nvPr/>
        </p:nvSpPr>
        <p:spPr>
          <a:xfrm>
            <a:off x="5124450" y="4000500"/>
            <a:ext cx="13525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 B</a:t>
            </a:r>
            <a:endParaRPr/>
          </a:p>
        </p:txBody>
      </p:sp>
      <p:sp>
        <p:nvSpPr>
          <p:cNvPr id="291" name="Google Shape;291;p5"/>
          <p:cNvSpPr txBox="1"/>
          <p:nvPr/>
        </p:nvSpPr>
        <p:spPr>
          <a:xfrm>
            <a:off x="6134100" y="40386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92" name="Google Shape;292;p5"/>
          <p:cNvSpPr txBox="1"/>
          <p:nvPr/>
        </p:nvSpPr>
        <p:spPr>
          <a:xfrm>
            <a:off x="4819650" y="3905250"/>
            <a:ext cx="457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93" name="Google Shape;293;p5"/>
          <p:cNvSpPr txBox="1"/>
          <p:nvPr/>
        </p:nvSpPr>
        <p:spPr>
          <a:xfrm>
            <a:off x="1371600" y="2743200"/>
            <a:ext cx="7772400" cy="557212"/>
          </a:xfrm>
          <a:prstGeom prst="rect">
            <a:avLst/>
          </a:prstGeom>
          <a:solidFill>
            <a:schemeClr val="lt1"/>
          </a:solidFill>
          <a:ln w="38100" cap="flat" cmpd="dbl">
            <a:solidFill>
              <a:srgbClr val="FF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Caïnh goùc vuoâng kia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nhaân vôùi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tang goùc ñoái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94" name="Google Shape;294;p5"/>
          <p:cNvSpPr txBox="1"/>
          <p:nvPr/>
        </p:nvSpPr>
        <p:spPr>
          <a:xfrm>
            <a:off x="1371600" y="3333750"/>
            <a:ext cx="7772400" cy="557212"/>
          </a:xfrm>
          <a:prstGeom prst="rect">
            <a:avLst/>
          </a:prstGeom>
          <a:solidFill>
            <a:schemeClr val="lt1"/>
          </a:solidFill>
          <a:ln w="38100" cap="flat" cmpd="dbl">
            <a:solidFill>
              <a:srgbClr val="FF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Caïnh goùc vuoâng kia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nhaân vôùi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cotang goùc keà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95" name="Google Shape;295;p5"/>
          <p:cNvSpPr txBox="1"/>
          <p:nvPr/>
        </p:nvSpPr>
        <p:spPr>
          <a:xfrm>
            <a:off x="6610350" y="46863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296" name="Google Shape;296;p5"/>
          <p:cNvSpPr txBox="1"/>
          <p:nvPr/>
        </p:nvSpPr>
        <p:spPr>
          <a:xfrm>
            <a:off x="7200900" y="4686300"/>
            <a:ext cx="1428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cot B</a:t>
            </a:r>
            <a:endParaRPr/>
          </a:p>
        </p:txBody>
      </p:sp>
      <p:sp>
        <p:nvSpPr>
          <p:cNvPr id="297" name="Google Shape;297;p5"/>
          <p:cNvSpPr txBox="1"/>
          <p:nvPr/>
        </p:nvSpPr>
        <p:spPr>
          <a:xfrm>
            <a:off x="6915150" y="4572000"/>
            <a:ext cx="457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98" name="Google Shape;298;p5"/>
          <p:cNvSpPr txBox="1"/>
          <p:nvPr/>
        </p:nvSpPr>
        <p:spPr>
          <a:xfrm>
            <a:off x="3733800" y="470535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299" name="Google Shape;299;p5"/>
          <p:cNvSpPr txBox="1"/>
          <p:nvPr/>
        </p:nvSpPr>
        <p:spPr>
          <a:xfrm>
            <a:off x="4114800" y="470535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300" name="Google Shape;300;p5"/>
          <p:cNvSpPr txBox="1"/>
          <p:nvPr/>
        </p:nvSpPr>
        <p:spPr>
          <a:xfrm>
            <a:off x="4533900" y="46863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</a:t>
            </a:r>
            <a:endParaRPr/>
          </a:p>
        </p:txBody>
      </p:sp>
      <p:sp>
        <p:nvSpPr>
          <p:cNvPr id="301" name="Google Shape;301;p5"/>
          <p:cNvSpPr txBox="1"/>
          <p:nvPr/>
        </p:nvSpPr>
        <p:spPr>
          <a:xfrm>
            <a:off x="5124450" y="4686300"/>
            <a:ext cx="13525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 C</a:t>
            </a:r>
            <a:endParaRPr/>
          </a:p>
        </p:txBody>
      </p:sp>
      <p:sp>
        <p:nvSpPr>
          <p:cNvPr id="302" name="Google Shape;302;p5"/>
          <p:cNvSpPr txBox="1"/>
          <p:nvPr/>
        </p:nvSpPr>
        <p:spPr>
          <a:xfrm>
            <a:off x="6134100" y="47244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303" name="Google Shape;303;p5"/>
          <p:cNvSpPr txBox="1"/>
          <p:nvPr/>
        </p:nvSpPr>
        <p:spPr>
          <a:xfrm>
            <a:off x="4838700" y="4591050"/>
            <a:ext cx="457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04" name="Google Shape;304;p5"/>
          <p:cNvSpPr txBox="1"/>
          <p:nvPr/>
        </p:nvSpPr>
        <p:spPr>
          <a:xfrm>
            <a:off x="3733800" y="401955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05" name="Google Shape;305;p5"/>
          <p:cNvSpPr txBox="1"/>
          <p:nvPr/>
        </p:nvSpPr>
        <p:spPr>
          <a:xfrm>
            <a:off x="3733800" y="470535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306" name="Google Shape;306;p5"/>
          <p:cNvSpPr/>
          <p:nvPr/>
        </p:nvSpPr>
        <p:spPr>
          <a:xfrm>
            <a:off x="4038600" y="5791200"/>
            <a:ext cx="2286000" cy="1066800"/>
          </a:xfrm>
          <a:prstGeom prst="wedgeEllipseCallout">
            <a:avLst>
              <a:gd name="adj1" fmla="val 6570"/>
              <a:gd name="adj2" fmla="val -13950"/>
            </a:avLst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Caïnh goùc vuoâng kia</a:t>
            </a:r>
            <a:endParaRPr/>
          </a:p>
        </p:txBody>
      </p:sp>
      <p:sp>
        <p:nvSpPr>
          <p:cNvPr id="307" name="Google Shape;307;p5"/>
          <p:cNvSpPr txBox="1"/>
          <p:nvPr/>
        </p:nvSpPr>
        <p:spPr>
          <a:xfrm>
            <a:off x="6610350" y="40005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308" name="Google Shape;308;p5"/>
          <p:cNvSpPr txBox="1"/>
          <p:nvPr/>
        </p:nvSpPr>
        <p:spPr>
          <a:xfrm>
            <a:off x="6610350" y="46863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09" name="Google Shape;309;p5"/>
          <p:cNvSpPr/>
          <p:nvPr/>
        </p:nvSpPr>
        <p:spPr>
          <a:xfrm>
            <a:off x="4038600" y="5791200"/>
            <a:ext cx="2286000" cy="1066800"/>
          </a:xfrm>
          <a:prstGeom prst="wedgeEllipseCallout">
            <a:avLst>
              <a:gd name="adj1" fmla="val 26190"/>
              <a:gd name="adj2" fmla="val -16650"/>
            </a:avLst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Caïnh goùc vuoâng kia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" descr="bg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3187"/>
            <a:ext cx="9144000" cy="65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"/>
          <p:cNvSpPr txBox="1">
            <a:spLocks noGrp="1"/>
          </p:cNvSpPr>
          <p:nvPr>
            <p:ph type="body" idx="1"/>
          </p:nvPr>
        </p:nvSpPr>
        <p:spPr>
          <a:xfrm>
            <a:off x="609600" y="381000"/>
            <a:ext cx="8001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những câu sau, câu nào đúng, câu nào sai?</a:t>
            </a:r>
            <a:endParaRPr/>
          </a:p>
        </p:txBody>
      </p:sp>
      <p:sp>
        <p:nvSpPr>
          <p:cNvPr id="316" name="Google Shape;316;p6"/>
          <p:cNvSpPr txBox="1"/>
          <p:nvPr/>
        </p:nvSpPr>
        <p:spPr>
          <a:xfrm>
            <a:off x="762000" y="1219200"/>
            <a:ext cx="670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tam giác vuông, Mỗi cạnh góc vuông bằng:</a:t>
            </a:r>
            <a:r>
              <a:rPr lang="en-US" sz="24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17" name="Google Shape;317;p6"/>
          <p:cNvSpPr txBox="1"/>
          <p:nvPr/>
        </p:nvSpPr>
        <p:spPr>
          <a:xfrm>
            <a:off x="1143000" y="1676400"/>
            <a:ext cx="59436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cạnh huyền nhân với sin góc kề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cạnh huyền nhân với cosin góc đối.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cạnh góc vuông kia nhân với tang góc đối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cạnh góc vuông kia nhân với côtang góc kề.</a:t>
            </a:r>
            <a:endParaRPr/>
          </a:p>
        </p:txBody>
      </p:sp>
      <p:sp>
        <p:nvSpPr>
          <p:cNvPr id="318" name="Google Shape;318;p6"/>
          <p:cNvSpPr txBox="1"/>
          <p:nvPr/>
        </p:nvSpPr>
        <p:spPr>
          <a:xfrm>
            <a:off x="7010400" y="1752600"/>
            <a:ext cx="304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319" name="Google Shape;319;p6"/>
          <p:cNvSpPr txBox="1"/>
          <p:nvPr/>
        </p:nvSpPr>
        <p:spPr>
          <a:xfrm>
            <a:off x="7010400" y="2833687"/>
            <a:ext cx="381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endParaRPr/>
          </a:p>
        </p:txBody>
      </p:sp>
      <p:sp>
        <p:nvSpPr>
          <p:cNvPr id="320" name="Google Shape;320;p6"/>
          <p:cNvSpPr txBox="1"/>
          <p:nvPr/>
        </p:nvSpPr>
        <p:spPr>
          <a:xfrm>
            <a:off x="7010400" y="2300287"/>
            <a:ext cx="304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321" name="Google Shape;321;p6"/>
          <p:cNvSpPr txBox="1"/>
          <p:nvPr/>
        </p:nvSpPr>
        <p:spPr>
          <a:xfrm>
            <a:off x="7010400" y="3429000"/>
            <a:ext cx="381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/>
          <p:nvPr/>
        </p:nvSpPr>
        <p:spPr>
          <a:xfrm rot="7560000">
            <a:off x="1616075" y="1751012"/>
            <a:ext cx="1295400" cy="1828800"/>
          </a:xfrm>
          <a:prstGeom prst="rtTriangle">
            <a:avLst/>
          </a:prstGeom>
          <a:solidFill>
            <a:schemeClr val="lt1"/>
          </a:solidFill>
          <a:ln w="28575" cap="flat" cmpd="sng">
            <a:solidFill>
              <a:srgbClr val="A50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7"/>
          <p:cNvSpPr txBox="1"/>
          <p:nvPr/>
        </p:nvSpPr>
        <p:spPr>
          <a:xfrm>
            <a:off x="685800" y="533400"/>
            <a:ext cx="5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VD1</a:t>
            </a:r>
            <a:r>
              <a:rPr lang="en-US" sz="24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Cho các hình vẽ sau:</a:t>
            </a: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28" name="Google Shape;328;p7"/>
          <p:cNvSpPr/>
          <p:nvPr/>
        </p:nvSpPr>
        <p:spPr>
          <a:xfrm>
            <a:off x="6172200" y="838200"/>
            <a:ext cx="1143000" cy="1752600"/>
          </a:xfrm>
          <a:prstGeom prst="rtTriangl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 txBox="1"/>
          <p:nvPr/>
        </p:nvSpPr>
        <p:spPr>
          <a:xfrm rot="-3240000">
            <a:off x="1798637" y="1646237"/>
            <a:ext cx="228600" cy="228600"/>
          </a:xfrm>
          <a:prstGeom prst="rect">
            <a:avLst/>
          </a:prstGeom>
          <a:noFill/>
          <a:ln w="28575" cap="flat" cmpd="sng">
            <a:solidFill>
              <a:srgbClr val="A50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"/>
          <p:cNvSpPr txBox="1"/>
          <p:nvPr/>
        </p:nvSpPr>
        <p:spPr>
          <a:xfrm>
            <a:off x="1600200" y="1295400"/>
            <a:ext cx="457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31" name="Google Shape;331;p7"/>
          <p:cNvSpPr txBox="1"/>
          <p:nvPr/>
        </p:nvSpPr>
        <p:spPr>
          <a:xfrm>
            <a:off x="762000" y="2514600"/>
            <a:ext cx="457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32" name="Google Shape;332;p7"/>
          <p:cNvSpPr txBox="1"/>
          <p:nvPr/>
        </p:nvSpPr>
        <p:spPr>
          <a:xfrm>
            <a:off x="3352800" y="2514600"/>
            <a:ext cx="457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33" name="Google Shape;333;p7"/>
          <p:cNvSpPr txBox="1"/>
          <p:nvPr/>
        </p:nvSpPr>
        <p:spPr>
          <a:xfrm>
            <a:off x="5791200" y="2286000"/>
            <a:ext cx="457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34" name="Google Shape;334;p7"/>
          <p:cNvSpPr txBox="1"/>
          <p:nvPr/>
        </p:nvSpPr>
        <p:spPr>
          <a:xfrm>
            <a:off x="6096000" y="457200"/>
            <a:ext cx="457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35" name="Google Shape;335;p7"/>
          <p:cNvSpPr txBox="1"/>
          <p:nvPr/>
        </p:nvSpPr>
        <p:spPr>
          <a:xfrm>
            <a:off x="7239000" y="2362200"/>
            <a:ext cx="457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36" name="Google Shape;336;p7"/>
          <p:cNvSpPr txBox="1"/>
          <p:nvPr/>
        </p:nvSpPr>
        <p:spPr>
          <a:xfrm>
            <a:off x="6172200" y="2438400"/>
            <a:ext cx="152400" cy="1524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"/>
          <p:cNvSpPr/>
          <p:nvPr/>
        </p:nvSpPr>
        <p:spPr>
          <a:xfrm>
            <a:off x="1143000" y="2286000"/>
            <a:ext cx="533400" cy="349250"/>
          </a:xfrm>
          <a:custGeom>
            <a:avLst/>
            <a:gdLst/>
            <a:ahLst/>
            <a:cxnLst/>
            <a:rect l="l" t="t" r="r" b="b"/>
            <a:pathLst>
              <a:path w="21600" h="19735" fill="none" extrusionOk="0">
                <a:moveTo>
                  <a:pt x="10242" y="0"/>
                </a:moveTo>
                <a:cubicBezTo>
                  <a:pt x="17238" y="3767"/>
                  <a:pt x="21600" y="11071"/>
                  <a:pt x="21600" y="19017"/>
                </a:cubicBezTo>
                <a:cubicBezTo>
                  <a:pt x="21600" y="19256"/>
                  <a:pt x="21596" y="19495"/>
                  <a:pt x="21588" y="19735"/>
                </a:cubicBezTo>
              </a:path>
              <a:path w="21600" h="19735" extrusionOk="0">
                <a:moveTo>
                  <a:pt x="10242" y="0"/>
                </a:moveTo>
                <a:cubicBezTo>
                  <a:pt x="17238" y="3767"/>
                  <a:pt x="21600" y="11071"/>
                  <a:pt x="21600" y="19017"/>
                </a:cubicBezTo>
                <a:cubicBezTo>
                  <a:pt x="21600" y="19256"/>
                  <a:pt x="21596" y="19495"/>
                  <a:pt x="21588" y="19735"/>
                </a:cubicBezTo>
                <a:lnTo>
                  <a:pt x="0" y="19017"/>
                </a:lnTo>
                <a:lnTo>
                  <a:pt x="10242" y="0"/>
                </a:lnTo>
                <a:close/>
              </a:path>
            </a:pathLst>
          </a:custGeom>
          <a:solidFill>
            <a:srgbClr val="0000FF"/>
          </a:solidFill>
          <a:ln w="28575" cap="flat" cmpd="sng">
            <a:solidFill>
              <a:srgbClr val="660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 txBox="1"/>
          <p:nvPr/>
        </p:nvSpPr>
        <p:spPr>
          <a:xfrm>
            <a:off x="1676400" y="2667000"/>
            <a:ext cx="1371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10 (cm)</a:t>
            </a:r>
            <a:endParaRPr/>
          </a:p>
        </p:txBody>
      </p:sp>
      <p:sp>
        <p:nvSpPr>
          <p:cNvPr id="339" name="Google Shape;339;p7"/>
          <p:cNvSpPr/>
          <p:nvPr/>
        </p:nvSpPr>
        <p:spPr>
          <a:xfrm rot="10800000" flipH="1">
            <a:off x="6172200" y="838200"/>
            <a:ext cx="319087" cy="533400"/>
          </a:xfrm>
          <a:custGeom>
            <a:avLst/>
            <a:gdLst/>
            <a:ahLst/>
            <a:cxnLst/>
            <a:rect l="l" t="t" r="r" b="b"/>
            <a:pathLst>
              <a:path w="7542" h="21600" fill="none" extrusionOk="0">
                <a:moveTo>
                  <a:pt x="-1" y="0"/>
                </a:moveTo>
                <a:cubicBezTo>
                  <a:pt x="2574" y="0"/>
                  <a:pt x="5129" y="460"/>
                  <a:pt x="7541" y="1359"/>
                </a:cubicBezTo>
              </a:path>
              <a:path w="7542" h="21600" extrusionOk="0">
                <a:moveTo>
                  <a:pt x="-1" y="0"/>
                </a:moveTo>
                <a:cubicBezTo>
                  <a:pt x="2574" y="0"/>
                  <a:pt x="5129" y="460"/>
                  <a:pt x="7541" y="135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6699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6096000" y="1371600"/>
            <a:ext cx="609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 txBox="1"/>
          <p:nvPr/>
        </p:nvSpPr>
        <p:spPr>
          <a:xfrm>
            <a:off x="5486400" y="1524000"/>
            <a:ext cx="762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9 (cm)</a:t>
            </a:r>
            <a:endParaRPr/>
          </a:p>
        </p:txBody>
      </p:sp>
      <p:cxnSp>
        <p:nvCxnSpPr>
          <p:cNvPr id="342" name="Google Shape;342;p7"/>
          <p:cNvCxnSpPr/>
          <p:nvPr/>
        </p:nvCxnSpPr>
        <p:spPr>
          <a:xfrm>
            <a:off x="4495800" y="1066800"/>
            <a:ext cx="0" cy="5791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3" name="Google Shape;343;p7"/>
          <p:cNvSpPr txBox="1"/>
          <p:nvPr/>
        </p:nvSpPr>
        <p:spPr>
          <a:xfrm>
            <a:off x="381000" y="3048000"/>
            <a:ext cx="3200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Tính độ dài cạnh AB?</a:t>
            </a:r>
            <a:endParaRPr/>
          </a:p>
        </p:txBody>
      </p:sp>
      <p:sp>
        <p:nvSpPr>
          <p:cNvPr id="344" name="Google Shape;344;p7"/>
          <p:cNvSpPr txBox="1"/>
          <p:nvPr/>
        </p:nvSpPr>
        <p:spPr>
          <a:xfrm>
            <a:off x="4724400" y="3048000"/>
            <a:ext cx="3505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Tính độ dài cạnh AC?</a:t>
            </a:r>
            <a:endParaRPr/>
          </a:p>
        </p:txBody>
      </p:sp>
      <p:sp>
        <p:nvSpPr>
          <p:cNvPr id="345" name="Google Shape;345;p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"/>
          <p:cNvSpPr txBox="1"/>
          <p:nvPr/>
        </p:nvSpPr>
        <p:spPr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0" y="2789237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2286000"/>
            <a:ext cx="241300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1447800"/>
            <a:ext cx="241300" cy="2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8" descr="avion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143000"/>
            <a:ext cx="7543800" cy="250348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8"/>
          <p:cNvSpPr txBox="1"/>
          <p:nvPr/>
        </p:nvSpPr>
        <p:spPr>
          <a:xfrm>
            <a:off x="685800" y="1524000"/>
            <a:ext cx="6781800" cy="1641475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CCFFF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8"/>
          <p:cNvSpPr txBox="1"/>
          <p:nvPr/>
        </p:nvSpPr>
        <p:spPr>
          <a:xfrm>
            <a:off x="0" y="3810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8"/>
          <p:cNvSpPr txBox="1"/>
          <p:nvPr/>
        </p:nvSpPr>
        <p:spPr>
          <a:xfrm>
            <a:off x="685800" y="3581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cxnSp>
        <p:nvCxnSpPr>
          <p:cNvPr id="359" name="Google Shape;359;p8"/>
          <p:cNvCxnSpPr/>
          <p:nvPr/>
        </p:nvCxnSpPr>
        <p:spPr>
          <a:xfrm>
            <a:off x="6343650" y="1676400"/>
            <a:ext cx="0" cy="19812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60" name="Google Shape;360;p8"/>
          <p:cNvSpPr txBox="1"/>
          <p:nvPr/>
        </p:nvSpPr>
        <p:spPr>
          <a:xfrm>
            <a:off x="6362700" y="14859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61" name="Google Shape;361;p8"/>
          <p:cNvSpPr txBox="1"/>
          <p:nvPr/>
        </p:nvSpPr>
        <p:spPr>
          <a:xfrm>
            <a:off x="6172200" y="3581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sp>
        <p:nvSpPr>
          <p:cNvPr id="362" name="Google Shape;362;p8"/>
          <p:cNvSpPr txBox="1"/>
          <p:nvPr/>
        </p:nvSpPr>
        <p:spPr>
          <a:xfrm>
            <a:off x="-228600" y="20637"/>
            <a:ext cx="97043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1" i="0" u="sng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VD2 :</a:t>
            </a:r>
            <a:r>
              <a:rPr lang="en-US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chiếc máy bay bay lên với vận tốc 500km/h. Đường bay lên tạo với phương nằm ngang một góc  30</a:t>
            </a:r>
            <a:r>
              <a:rPr lang="en-US" sz="2000" b="1" i="0" u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Hỏi sau 1,2 phút máy bay lên cao được bao nhiêu km theo phương thẳng đứng ?</a:t>
            </a:r>
            <a:endParaRPr/>
          </a:p>
        </p:txBody>
      </p:sp>
      <p:grpSp>
        <p:nvGrpSpPr>
          <p:cNvPr id="363" name="Google Shape;363;p8"/>
          <p:cNvGrpSpPr/>
          <p:nvPr/>
        </p:nvGrpSpPr>
        <p:grpSpPr>
          <a:xfrm>
            <a:off x="990600" y="1733550"/>
            <a:ext cx="5334000" cy="1905000"/>
            <a:chOff x="528" y="768"/>
            <a:chExt cx="3360" cy="1200"/>
          </a:xfrm>
        </p:grpSpPr>
        <p:sp>
          <p:nvSpPr>
            <p:cNvPr id="364" name="Google Shape;364;p8"/>
            <p:cNvSpPr/>
            <p:nvPr/>
          </p:nvSpPr>
          <p:spPr>
            <a:xfrm flipH="1">
              <a:off x="528" y="768"/>
              <a:ext cx="3360" cy="1200"/>
            </a:xfrm>
            <a:prstGeom prst="rtTriangle">
              <a:avLst/>
            </a:prstGeom>
            <a:solidFill>
              <a:srgbClr val="FF66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5" name="Google Shape;365;p8"/>
            <p:cNvCxnSpPr/>
            <p:nvPr/>
          </p:nvCxnSpPr>
          <p:spPr>
            <a:xfrm rot="10800000">
              <a:off x="3744" y="1824"/>
              <a:ext cx="144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3744" y="1824"/>
              <a:ext cx="0" cy="14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367" name="Google Shape;367;p8"/>
          <p:cNvCxnSpPr/>
          <p:nvPr/>
        </p:nvCxnSpPr>
        <p:spPr>
          <a:xfrm rot="10800000" flipH="1">
            <a:off x="1143000" y="1711325"/>
            <a:ext cx="5257800" cy="1828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368" name="Google Shape;368;p8"/>
          <p:cNvGrpSpPr/>
          <p:nvPr/>
        </p:nvGrpSpPr>
        <p:grpSpPr>
          <a:xfrm>
            <a:off x="889288" y="3186401"/>
            <a:ext cx="1260187" cy="718561"/>
            <a:chOff x="524" y="1698"/>
            <a:chExt cx="794" cy="453"/>
          </a:xfrm>
        </p:grpSpPr>
        <p:pic>
          <p:nvPicPr>
            <p:cNvPr id="369" name="Google Shape;369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66" y="1707"/>
              <a:ext cx="352" cy="2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8"/>
            <p:cNvSpPr/>
            <p:nvPr/>
          </p:nvSpPr>
          <p:spPr>
            <a:xfrm rot="2100000">
              <a:off x="588" y="1762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7692" h="17518" fill="none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lnTo>
                    <a:pt x="12636" y="-1"/>
                  </a:lnTo>
                  <a:close/>
                </a:path>
              </a:pathLst>
            </a:custGeom>
            <a:solidFill>
              <a:srgbClr val="FF6600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8"/>
          <p:cNvGrpSpPr/>
          <p:nvPr/>
        </p:nvGrpSpPr>
        <p:grpSpPr>
          <a:xfrm>
            <a:off x="423408" y="2637756"/>
            <a:ext cx="2329771" cy="1455196"/>
            <a:chOff x="264" y="1424"/>
            <a:chExt cx="1394" cy="1044"/>
          </a:xfrm>
        </p:grpSpPr>
        <p:pic>
          <p:nvPicPr>
            <p:cNvPr id="372" name="Google Shape;372;p8" descr="avion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140000" flipH="1">
              <a:off x="451" y="1763"/>
              <a:ext cx="569" cy="6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8"/>
            <p:cNvSpPr/>
            <p:nvPr/>
          </p:nvSpPr>
          <p:spPr>
            <a:xfrm rot="-1080000">
              <a:off x="286" y="1624"/>
              <a:ext cx="1350" cy="357"/>
            </a:xfrm>
            <a:prstGeom prst="cloudCallout">
              <a:avLst>
                <a:gd name="adj1" fmla="val 201043"/>
                <a:gd name="adj2" fmla="val -268664"/>
              </a:avLst>
            </a:prstGeom>
            <a:gradFill>
              <a:gsLst>
                <a:gs pos="0">
                  <a:srgbClr val="CC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lang="en-US" sz="20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V=500km/h</a:t>
              </a:r>
              <a:endParaRPr/>
            </a:p>
          </p:txBody>
        </p:sp>
      </p:grpSp>
      <p:sp>
        <p:nvSpPr>
          <p:cNvPr id="374" name="Google Shape;374;p8"/>
          <p:cNvSpPr txBox="1"/>
          <p:nvPr/>
        </p:nvSpPr>
        <p:spPr>
          <a:xfrm>
            <a:off x="3581400" y="12192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= 1,2phút</a:t>
            </a:r>
            <a:endParaRPr/>
          </a:p>
        </p:txBody>
      </p:sp>
      <p:pic>
        <p:nvPicPr>
          <p:cNvPr id="375" name="Google Shape;375;p8" descr="Cau ho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5550" y="2324100"/>
            <a:ext cx="557212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9"/>
          <p:cNvSpPr txBox="1"/>
          <p:nvPr/>
        </p:nvSpPr>
        <p:spPr>
          <a:xfrm>
            <a:off x="0" y="3810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9"/>
          <p:cNvSpPr txBox="1"/>
          <p:nvPr/>
        </p:nvSpPr>
        <p:spPr>
          <a:xfrm>
            <a:off x="6362700" y="14859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82" name="Google Shape;382;p9"/>
          <p:cNvSpPr txBox="1"/>
          <p:nvPr/>
        </p:nvSpPr>
        <p:spPr>
          <a:xfrm>
            <a:off x="668337" y="5149850"/>
            <a:ext cx="5867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tam giác vuông ABH vuông tại H có:</a:t>
            </a:r>
            <a:endParaRPr/>
          </a:p>
        </p:txBody>
      </p:sp>
      <p:sp>
        <p:nvSpPr>
          <p:cNvPr id="383" name="Google Shape;383;p9"/>
          <p:cNvSpPr txBox="1"/>
          <p:nvPr/>
        </p:nvSpPr>
        <p:spPr>
          <a:xfrm>
            <a:off x="438150" y="6324600"/>
            <a:ext cx="84010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sau 1,2 phút máy bay lên cao được 5(km)</a:t>
            </a:r>
            <a:endParaRPr/>
          </a:p>
        </p:txBody>
      </p:sp>
      <p:pic>
        <p:nvPicPr>
          <p:cNvPr id="384" name="Google Shape;38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9687" y="5562600"/>
            <a:ext cx="6243637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325" y="4284662"/>
            <a:ext cx="7183437" cy="8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9"/>
          <p:cNvSpPr txBox="1"/>
          <p:nvPr/>
        </p:nvSpPr>
        <p:spPr>
          <a:xfrm>
            <a:off x="1052512" y="3270250"/>
            <a:ext cx="7702550" cy="11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lang="en-US"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 sử trong hình vẽ trên: AB là đoạn đường máy bay bay lên trong 1,2 phút thì BH chính là độ cao máy bay đạt được sau 1,2 phút</a:t>
            </a:r>
            <a:endParaRPr/>
          </a:p>
        </p:txBody>
      </p:sp>
      <p:grpSp>
        <p:nvGrpSpPr>
          <p:cNvPr id="387" name="Google Shape;387;p9"/>
          <p:cNvGrpSpPr/>
          <p:nvPr/>
        </p:nvGrpSpPr>
        <p:grpSpPr>
          <a:xfrm>
            <a:off x="794827" y="241300"/>
            <a:ext cx="7798310" cy="3089275"/>
            <a:chOff x="674132" y="180370"/>
            <a:chExt cx="7798310" cy="3089353"/>
          </a:xfrm>
        </p:grpSpPr>
        <p:grpSp>
          <p:nvGrpSpPr>
            <p:cNvPr id="388" name="Google Shape;388;p9"/>
            <p:cNvGrpSpPr/>
            <p:nvPr/>
          </p:nvGrpSpPr>
          <p:grpSpPr>
            <a:xfrm>
              <a:off x="674132" y="180370"/>
              <a:ext cx="7798310" cy="3089353"/>
              <a:chOff x="431290" y="949247"/>
              <a:chExt cx="7798310" cy="3089353"/>
            </a:xfrm>
          </p:grpSpPr>
          <p:sp>
            <p:nvSpPr>
              <p:cNvPr id="389" name="Google Shape;389;p9"/>
              <p:cNvSpPr txBox="1"/>
              <p:nvPr/>
            </p:nvSpPr>
            <p:spPr>
              <a:xfrm>
                <a:off x="685800" y="35814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rPr lang="en-US" sz="2400" b="1" i="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/>
              </a:p>
            </p:txBody>
          </p:sp>
          <p:sp>
            <p:nvSpPr>
              <p:cNvPr id="390" name="Google Shape;390;p9"/>
              <p:cNvSpPr txBox="1"/>
              <p:nvPr/>
            </p:nvSpPr>
            <p:spPr>
              <a:xfrm>
                <a:off x="6172200" y="35814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rPr lang="en-US" sz="2400" b="1" i="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</a:t>
                </a:r>
                <a:endParaRPr/>
              </a:p>
            </p:txBody>
          </p:sp>
          <p:grpSp>
            <p:nvGrpSpPr>
              <p:cNvPr id="391" name="Google Shape;391;p9"/>
              <p:cNvGrpSpPr/>
              <p:nvPr/>
            </p:nvGrpSpPr>
            <p:grpSpPr>
              <a:xfrm>
                <a:off x="431290" y="949247"/>
                <a:ext cx="7798310" cy="2697241"/>
                <a:chOff x="431290" y="949247"/>
                <a:chExt cx="7798310" cy="2697241"/>
              </a:xfrm>
            </p:grpSpPr>
            <p:grpSp>
              <p:nvGrpSpPr>
                <p:cNvPr id="392" name="Google Shape;392;p9"/>
                <p:cNvGrpSpPr/>
                <p:nvPr/>
              </p:nvGrpSpPr>
              <p:grpSpPr>
                <a:xfrm>
                  <a:off x="657225" y="949247"/>
                  <a:ext cx="7572375" cy="2697241"/>
                  <a:chOff x="657225" y="949247"/>
                  <a:chExt cx="7572375" cy="2697241"/>
                </a:xfrm>
              </p:grpSpPr>
              <p:pic>
                <p:nvPicPr>
                  <p:cNvPr id="393" name="Google Shape;393;p9" descr="avion5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685800" y="1143000"/>
                    <a:ext cx="7543800" cy="25034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94" name="Google Shape;394;p9"/>
                  <p:cNvSpPr txBox="1"/>
                  <p:nvPr/>
                </p:nvSpPr>
                <p:spPr>
                  <a:xfrm>
                    <a:off x="657225" y="949247"/>
                    <a:ext cx="7543800" cy="2022526"/>
                  </a:xfrm>
                  <a:prstGeom prst="rect">
                    <a:avLst/>
                  </a:prstGeom>
                  <a:gradFill>
                    <a:gsLst>
                      <a:gs pos="0">
                        <a:schemeClr val="lt1"/>
                      </a:gs>
                      <a:gs pos="50000">
                        <a:srgbClr val="CCFFFF"/>
                      </a:gs>
                      <a:gs pos="100000">
                        <a:schemeClr val="lt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395" name="Google Shape;395;p9"/>
                  <p:cNvGrpSpPr/>
                  <p:nvPr/>
                </p:nvGrpSpPr>
                <p:grpSpPr>
                  <a:xfrm>
                    <a:off x="990600" y="1733550"/>
                    <a:ext cx="5334000" cy="1905000"/>
                    <a:chOff x="528" y="768"/>
                    <a:chExt cx="3360" cy="1200"/>
                  </a:xfrm>
                </p:grpSpPr>
                <p:sp>
                  <p:nvSpPr>
                    <p:cNvPr id="396" name="Google Shape;396;p9"/>
                    <p:cNvSpPr/>
                    <p:nvPr/>
                  </p:nvSpPr>
                  <p:spPr>
                    <a:xfrm flipH="1">
                      <a:off x="528" y="768"/>
                      <a:ext cx="3360" cy="1200"/>
                    </a:xfrm>
                    <a:prstGeom prst="rtTriangle">
                      <a:avLst/>
                    </a:prstGeom>
                    <a:solidFill>
                      <a:srgbClr val="FF66FF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cxnSp>
                  <p:nvCxnSpPr>
                    <p:cNvPr id="397" name="Google Shape;397;p9"/>
                    <p:cNvCxnSpPr/>
                    <p:nvPr/>
                  </p:nvCxnSpPr>
                  <p:spPr>
                    <a:xfrm rot="10800000">
                      <a:off x="3744" y="1824"/>
                      <a:ext cx="144" cy="0"/>
                    </a:xfrm>
                    <a:prstGeom prst="straightConnector1">
                      <a:avLst/>
                    </a:prstGeom>
                    <a:noFill/>
                    <a:ln w="38100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398" name="Google Shape;398;p9"/>
                    <p:cNvCxnSpPr/>
                    <p:nvPr/>
                  </p:nvCxnSpPr>
                  <p:spPr>
                    <a:xfrm>
                      <a:off x="3744" y="1824"/>
                      <a:ext cx="0" cy="144"/>
                    </a:xfrm>
                    <a:prstGeom prst="straightConnector1">
                      <a:avLst/>
                    </a:prstGeom>
                    <a:noFill/>
                    <a:ln w="38100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</p:grpSp>
            <p:grpSp>
              <p:nvGrpSpPr>
                <p:cNvPr id="399" name="Google Shape;399;p9"/>
                <p:cNvGrpSpPr/>
                <p:nvPr/>
              </p:nvGrpSpPr>
              <p:grpSpPr>
                <a:xfrm>
                  <a:off x="431290" y="959704"/>
                  <a:ext cx="6163272" cy="2609184"/>
                  <a:chOff x="268" y="534"/>
                  <a:chExt cx="3882" cy="1644"/>
                </a:xfrm>
              </p:grpSpPr>
              <p:pic>
                <p:nvPicPr>
                  <p:cNvPr id="400" name="Google Shape;400;p9" descr="avion2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 rot="-1140000" flipH="1">
                    <a:off x="3494" y="609"/>
                    <a:ext cx="569" cy="63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01" name="Google Shape;401;p9"/>
                  <p:cNvSpPr/>
                  <p:nvPr/>
                </p:nvSpPr>
                <p:spPr>
                  <a:xfrm rot="-1080000">
                    <a:off x="284" y="1609"/>
                    <a:ext cx="1505" cy="344"/>
                  </a:xfrm>
                  <a:prstGeom prst="cloudCallout">
                    <a:avLst>
                      <a:gd name="adj1" fmla="val 201043"/>
                      <a:gd name="adj2" fmla="val -268664"/>
                    </a:avLst>
                  </a:prstGeom>
                  <a:gradFill>
                    <a:gsLst>
                      <a:gs pos="0">
                        <a:srgbClr val="CCFFFF"/>
                      </a:gs>
                      <a:gs pos="100000">
                        <a:schemeClr val="lt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Times New Roman"/>
                      <a:buNone/>
                    </a:pPr>
                    <a:r>
                      <a:rPr lang="en-US" sz="20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V=500km/h</a:t>
                    </a:r>
                    <a:endParaRPr/>
                  </a:p>
                </p:txBody>
              </p:sp>
            </p:grpSp>
          </p:grpSp>
          <p:sp>
            <p:nvSpPr>
              <p:cNvPr id="402" name="Google Shape;402;p9"/>
              <p:cNvSpPr txBox="1"/>
              <p:nvPr/>
            </p:nvSpPr>
            <p:spPr>
              <a:xfrm>
                <a:off x="3581400" y="1219200"/>
                <a:ext cx="18288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rPr lang="en-US" sz="2400" b="1" i="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 = 1,2phút</a:t>
                </a:r>
                <a:endParaRPr/>
              </a:p>
            </p:txBody>
          </p:sp>
        </p:grpSp>
        <p:cxnSp>
          <p:nvCxnSpPr>
            <p:cNvPr id="403" name="Google Shape;403;p9"/>
            <p:cNvCxnSpPr/>
            <p:nvPr/>
          </p:nvCxnSpPr>
          <p:spPr>
            <a:xfrm>
              <a:off x="7010354" y="964615"/>
              <a:ext cx="0" cy="1824084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404" name="Google Shape;404;p9"/>
            <p:cNvSpPr txBox="1"/>
            <p:nvPr/>
          </p:nvSpPr>
          <p:spPr>
            <a:xfrm>
              <a:off x="2667000" y="2438400"/>
              <a:ext cx="76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r>
                <a:rPr lang="en-US" sz="1800" b="0" i="0" u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</a:t>
              </a: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224042" y="2475953"/>
              <a:ext cx="228600" cy="744557"/>
            </a:xfrm>
            <a:custGeom>
              <a:avLst/>
              <a:gdLst/>
              <a:ahLst/>
              <a:cxnLst/>
              <a:rect l="l" t="t" r="r" b="b"/>
              <a:pathLst>
                <a:path w="228600" h="744557" extrusionOk="0">
                  <a:moveTo>
                    <a:pt x="114300" y="0"/>
                  </a:moveTo>
                  <a:cubicBezTo>
                    <a:pt x="177426" y="0"/>
                    <a:pt x="228600" y="166675"/>
                    <a:pt x="228600" y="372279"/>
                  </a:cubicBezTo>
                  <a:lnTo>
                    <a:pt x="114300" y="372279"/>
                  </a:lnTo>
                  <a:lnTo>
                    <a:pt x="114300" y="0"/>
                  </a:lnTo>
                  <a:close/>
                </a:path>
                <a:path w="228600" h="744557" fill="none" extrusionOk="0">
                  <a:moveTo>
                    <a:pt x="114300" y="0"/>
                  </a:moveTo>
                  <a:cubicBezTo>
                    <a:pt x="177426" y="0"/>
                    <a:pt x="228600" y="166675"/>
                    <a:pt x="228600" y="372279"/>
                  </a:cubicBezTo>
                </a:path>
              </a:pathLst>
            </a:custGeom>
            <a:solidFill>
              <a:srgbClr val="FF66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7960" dir="13500000">
                <a:schemeClr val="lt2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 txBox="1"/>
            <p:nvPr/>
          </p:nvSpPr>
          <p:spPr>
            <a:xfrm>
              <a:off x="6553200" y="381000"/>
              <a:ext cx="266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407" name="Google Shape;407;p9"/>
            <p:cNvSpPr txBox="1"/>
            <p:nvPr/>
          </p:nvSpPr>
          <p:spPr>
            <a:xfrm>
              <a:off x="7239000" y="1265199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en-US" sz="3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919</Words>
  <Application>Microsoft Office PowerPoint</Application>
  <PresentationFormat>On-screen Show (4:3)</PresentationFormat>
  <Paragraphs>314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1_Office Theme</vt:lpstr>
      <vt:lpstr>2_Office Theme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https://quizizz.com/admin/quiz/6345289f295503001d802b51/de-trac-nghiem-hinh-hoc-9-bai-hinh-hoc?section=library&amp;searchLocale=&amp;fromSearch=true   Vào web Quizizz và ấn mục nhập mã  NHẬP MÃ : 664560          </vt:lpstr>
      <vt:lpstr>Bài tập 4: Cho tam giác ABC vuông tại A, góc C bằng 40 độ AB bằng 21cm. Hãy tính các độ dài: AC BC Phân giác BD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Trong Phuc</dc:creator>
  <cp:lastModifiedBy>Administrator</cp:lastModifiedBy>
  <cp:revision>2</cp:revision>
  <dcterms:created xsi:type="dcterms:W3CDTF">2006-12-12T14:20:35Z</dcterms:created>
  <dcterms:modified xsi:type="dcterms:W3CDTF">2022-10-11T15:04:56Z</dcterms:modified>
</cp:coreProperties>
</file>