
<file path=[Content_Types].xml><?xml version="1.0" encoding="utf-8"?>
<Types xmlns="http://schemas.openxmlformats.org/package/2006/content-types">
  <Default ContentType="image/jpeg" Extension="jpg"/>
  <Default ContentType="application/vnd.openxmlformats-officedocument.vmlDrawing" Extension="vml"/>
  <Default ContentType="image/gif" Extension="gif"/>
  <Default ContentType="application/vnd.openxmlformats-officedocument.oleObject" Extension="bin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oleObject" PartName="/ppt/embeddings/oleObject1.bin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  <p:sldMasterId id="2147483663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24" roundtripDataSignature="AMtx7mjQNRecj9ZgE6vRHk9wCERrKHoW6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636EA57-B46B-4823-9CAA-6E0933921D66}">
  <a:tblStyle styleId="{6636EA57-B46B-4823-9CAA-6E0933921D66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11" Type="http://schemas.openxmlformats.org/officeDocument/2006/relationships/slide" Target="slides/slide4.xml"/><Relationship Id="rId22" Type="http://schemas.openxmlformats.org/officeDocument/2006/relationships/slide" Target="slides/slide15.xml"/><Relationship Id="rId10" Type="http://schemas.openxmlformats.org/officeDocument/2006/relationships/slide" Target="slides/slide3.xml"/><Relationship Id="rId21" Type="http://schemas.openxmlformats.org/officeDocument/2006/relationships/slide" Target="slides/slide14.xml"/><Relationship Id="rId13" Type="http://schemas.openxmlformats.org/officeDocument/2006/relationships/slide" Target="slides/slide6.xml"/><Relationship Id="rId24" Type="http://customschemas.google.com/relationships/presentationmetadata" Target="metadata"/><Relationship Id="rId12" Type="http://schemas.openxmlformats.org/officeDocument/2006/relationships/slide" Target="slides/slide5.xml"/><Relationship Id="rId23" Type="http://schemas.openxmlformats.org/officeDocument/2006/relationships/slide" Target="slides/slide1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2.xml"/><Relationship Id="rId6" Type="http://schemas.openxmlformats.org/officeDocument/2006/relationships/slideMaster" Target="slideMasters/slideMaster2.xml"/><Relationship Id="rId18" Type="http://schemas.openxmlformats.org/officeDocument/2006/relationships/slide" Target="slides/slide1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drawings/_rels/vmlDrawing1.vml.rels><?xml version="1.0" encoding="UTF-8" standalone="yes"?><Relationships xmlns="http://schemas.openxmlformats.org/package/2006/relationships"><Relationship Id="rId1" Type="http://schemas.openxmlformats.org/officeDocument/2006/relationships/image" Target="../media/image19.png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7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9" name="Google Shape;449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2" name="Google Shape;462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165491a30e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5" name="Google Shape;475;g165491a30e7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8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0" name="Google Shape;480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3" name="Google Shape;493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0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2" name="Google Shape;532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0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2" name="Google Shape;562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Google Shape;365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4" name="Google Shape;394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6" name="Google Shape;426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7" name="Google Shape;17;p1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8" name="Google Shape;18;p1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3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6" name="Google Shape;76;p3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77" name="Google Shape;77;p3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3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79" name="Google Shape;79;p3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40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3" name="Google Shape;83;p4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4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85" name="Google Shape;85;p4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1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41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9" name="Google Shape;89;p4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90" name="Google Shape;90;p4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91" name="Google Shape;91;p4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" type="objOnly">
  <p:cSld name="OBJECT_ONLY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2"/>
          <p:cNvSpPr txBox="1"/>
          <p:nvPr>
            <p:ph idx="1" type="body"/>
          </p:nvPr>
        </p:nvSpPr>
        <p:spPr>
          <a:xfrm>
            <a:off x="457200" y="274638"/>
            <a:ext cx="8229600" cy="585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94" name="Google Shape;94;p4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95" name="Google Shape;95;p4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96" name="Google Shape;96;p4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4 Content" type="fourObj">
  <p:cSld name="FOUR_OBJECTS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43"/>
          <p:cNvSpPr txBox="1"/>
          <p:nvPr>
            <p:ph idx="1" type="body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00" name="Google Shape;100;p43"/>
          <p:cNvSpPr txBox="1"/>
          <p:nvPr>
            <p:ph idx="2" type="body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01" name="Google Shape;101;p43"/>
          <p:cNvSpPr txBox="1"/>
          <p:nvPr>
            <p:ph idx="3" type="body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02" name="Google Shape;102;p43"/>
          <p:cNvSpPr txBox="1"/>
          <p:nvPr>
            <p:ph idx="4" type="body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03" name="Google Shape;103;p4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04" name="Google Shape;104;p4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05" name="Google Shape;105;p4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êu đề và Nội dung" type="obj">
  <p:cSld name="OBJECT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5" name="Google Shape;115;p2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16" name="Google Shape;116;p2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17" name="Google Shape;117;p2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ống" type="blank">
  <p:cSld name="BLANK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20" name="Google Shape;120;p2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21" name="Google Shape;121;p2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ội dung với Chú thích" type="objTx">
  <p:cSld name="OBJECT_WITH_CAPTION_TEXT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3"/>
          <p:cNvSpPr txBox="1"/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3"/>
          <p:cNvSpPr txBox="1"/>
          <p:nvPr>
            <p:ph idx="1" type="body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25" name="Google Shape;125;p23"/>
          <p:cNvSpPr txBox="1"/>
          <p:nvPr>
            <p:ph idx="2" type="body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1pPr>
            <a:lvl2pPr indent="-228600" lvl="1" marL="914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2pPr>
            <a:lvl3pPr indent="-228600" lvl="2" marL="1371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3pPr>
            <a:lvl4pPr indent="-22860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4pPr>
            <a:lvl5pPr indent="-22860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26" name="Google Shape;126;p2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27" name="Google Shape;127;p2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28" name="Google Shape;128;p2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ỉ Tiêu đề" type="titleOnly">
  <p:cSld name="TITLE_ONLY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32" name="Google Shape;132;p2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33" name="Google Shape;133;p2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êu đề Bản chiếu" type="title">
  <p:cSld name="TITLE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5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5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37" name="Google Shape;137;p2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38" name="Google Shape;138;p2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39" name="Google Shape;139;p2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, and 2 Content" type="objAndTwoObj">
  <p:cSld name="OBJECT_AND_TWO_OBJECTS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9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2" name="Google Shape;22;p19"/>
          <p:cNvSpPr txBox="1"/>
          <p:nvPr>
            <p:ph idx="2" type="body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3" name="Google Shape;23;p19"/>
          <p:cNvSpPr txBox="1"/>
          <p:nvPr>
            <p:ph idx="3" type="body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4" name="Google Shape;24;p1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25" name="Google Shape;25;p1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1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Đầu trang của Phần" type="secHead">
  <p:cSld name="SECTION_HEADER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6"/>
          <p:cNvSpPr txBox="1"/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6"/>
          <p:cNvSpPr txBox="1"/>
          <p:nvPr>
            <p:ph idx="1" type="body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3" name="Google Shape;143;p2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44" name="Google Shape;144;p2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45" name="Google Shape;145;p2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ai Nội dung" type="twoObj">
  <p:cSld name="TWO_OBJECTS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2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" name="Google Shape;149;p27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" name="Google Shape;150;p2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51" name="Google Shape;151;p2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52" name="Google Shape;152;p2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ép so sánh" type="twoTxTwoObj">
  <p:cSld name="TWO_OBJECTS_WITH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8"/>
          <p:cNvSpPr txBox="1"/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28"/>
          <p:cNvSpPr txBox="1"/>
          <p:nvPr>
            <p:ph idx="1" type="body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56" name="Google Shape;156;p28"/>
          <p:cNvSpPr txBox="1"/>
          <p:nvPr>
            <p:ph idx="2" type="body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7" name="Google Shape;157;p28"/>
          <p:cNvSpPr txBox="1"/>
          <p:nvPr>
            <p:ph idx="3" type="body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58" name="Google Shape;158;p28"/>
          <p:cNvSpPr txBox="1"/>
          <p:nvPr>
            <p:ph idx="4" type="body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9" name="Google Shape;159;p2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60" name="Google Shape;160;p2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61" name="Google Shape;161;p2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̉nh với Chú thích" type="picTx">
  <p:cSld name="PICTURE_WITH_CAPTION_TEXT"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9"/>
          <p:cNvSpPr txBox="1"/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29"/>
          <p:cNvSpPr/>
          <p:nvPr>
            <p:ph idx="2" type="pic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65" name="Google Shape;165;p29"/>
          <p:cNvSpPr txBox="1"/>
          <p:nvPr>
            <p:ph idx="1" type="body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1pPr>
            <a:lvl2pPr indent="-228600" lvl="1" marL="914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2pPr>
            <a:lvl3pPr indent="-228600" lvl="2" marL="1371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3pPr>
            <a:lvl4pPr indent="-22860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4pPr>
            <a:lvl5pPr indent="-22860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66" name="Google Shape;166;p2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67" name="Google Shape;167;p2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68" name="Google Shape;168;p2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êu đề và Văn bản Dọc" type="vertTx">
  <p:cSld name="VERTICAL_TEXT"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30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3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73" name="Google Shape;173;p3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74" name="Google Shape;174;p3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êu đề Dọc và Văn bản" type="vertTitleAndTx">
  <p:cSld name="VERTICAL_TITLE_AND_VERTICAL_TEXT"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1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31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8" name="Google Shape;178;p3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79" name="Google Shape;179;p3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80" name="Google Shape;180;p3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30" name="Google Shape;30;p3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31" name="Google Shape;31;p3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3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6" name="Google Shape;36;p3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37" name="Google Shape;37;p3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38" name="Google Shape;38;p3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3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42" name="Google Shape;42;p3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43" name="Google Shape;43;p3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44" name="Google Shape;44;p3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48" name="Google Shape;48;p3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49" name="Google Shape;49;p3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50" name="Google Shape;50;p3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51" name="Google Shape;51;p3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3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55" name="Google Shape;55;p3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56" name="Google Shape;56;p3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57" name="Google Shape;57;p3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58" name="Google Shape;58;p3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59" name="Google Shape;59;p3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60" name="Google Shape;60;p3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3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3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3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69" name="Google Shape;69;p3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70" name="Google Shape;70;p3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3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3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4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8" name="Google Shape;108;p2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9" name="Google Shape;109;p2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0" name="Google Shape;110;p2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1" name="Google Shape;111;p2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5.png"/><Relationship Id="rId4" Type="http://schemas.openxmlformats.org/officeDocument/2006/relationships/image" Target="../media/image13.png"/><Relationship Id="rId5" Type="http://schemas.openxmlformats.org/officeDocument/2006/relationships/image" Target="../media/image2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5.png"/><Relationship Id="rId4" Type="http://schemas.openxmlformats.org/officeDocument/2006/relationships/image" Target="../media/image13.png"/><Relationship Id="rId5" Type="http://schemas.openxmlformats.org/officeDocument/2006/relationships/image" Target="../media/image2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quizizz.com/join?gc=664560&amp;source=liveDashboard" TargetMode="External"/><Relationship Id="rId4" Type="http://schemas.openxmlformats.org/officeDocument/2006/relationships/hyperlink" Target="https://quizizz.com/join?gc=664560&amp;source=liveDashboard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png"/><Relationship Id="rId4" Type="http://schemas.openxmlformats.org/officeDocument/2006/relationships/image" Target="../media/image18.png"/><Relationship Id="rId5" Type="http://schemas.openxmlformats.org/officeDocument/2006/relationships/image" Target="../media/image1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4.png"/><Relationship Id="rId4" Type="http://schemas.openxmlformats.org/officeDocument/2006/relationships/image" Target="../media/image26.png"/><Relationship Id="rId5" Type="http://schemas.openxmlformats.org/officeDocument/2006/relationships/image" Target="../media/image25.png"/><Relationship Id="rId6" Type="http://schemas.openxmlformats.org/officeDocument/2006/relationships/image" Target="../media/image27.png"/></Relationships>
</file>

<file path=ppt/slides/_rels/slide15.xml.rels><?xml version="1.0" encoding="UTF-8" standalone="yes"?><Relationships xmlns="http://schemas.openxmlformats.org/package/2006/relationships"><Relationship Id="rId10" Type="http://schemas.openxmlformats.org/officeDocument/2006/relationships/image" Target="../media/image20.gif"/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5.xml"/><Relationship Id="rId3" Type="http://schemas.openxmlformats.org/officeDocument/2006/relationships/vmlDrawing" Target="../drawings/vmlDrawing1.vml"/><Relationship Id="rId4" Type="http://schemas.openxmlformats.org/officeDocument/2006/relationships/oleObject" Target="../embeddings/oleObject1.bin"/><Relationship Id="rId9" Type="http://schemas.openxmlformats.org/officeDocument/2006/relationships/image" Target="../media/image24.png"/><Relationship Id="rId5" Type="http://schemas.openxmlformats.org/officeDocument/2006/relationships/oleObject" Target="../embeddings/oleObject1.bin"/><Relationship Id="rId6" Type="http://schemas.openxmlformats.org/officeDocument/2006/relationships/image" Target="../media/image19.png"/><Relationship Id="rId7" Type="http://schemas.openxmlformats.org/officeDocument/2006/relationships/image" Target="../media/image23.png"/><Relationship Id="rId8" Type="http://schemas.openxmlformats.org/officeDocument/2006/relationships/image" Target="../media/image16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1.jpg"/><Relationship Id="rId4" Type="http://schemas.openxmlformats.org/officeDocument/2006/relationships/image" Target="../media/image1.png"/><Relationship Id="rId5" Type="http://schemas.openxmlformats.org/officeDocument/2006/relationships/image" Target="../media/image1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1.png"/><Relationship Id="rId4" Type="http://schemas.openxmlformats.org/officeDocument/2006/relationships/image" Target="../media/image3.png"/><Relationship Id="rId5" Type="http://schemas.openxmlformats.org/officeDocument/2006/relationships/image" Target="../media/image5.gif"/><Relationship Id="rId6" Type="http://schemas.openxmlformats.org/officeDocument/2006/relationships/image" Target="../media/image2.gif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jpg"/><Relationship Id="rId4" Type="http://schemas.openxmlformats.org/officeDocument/2006/relationships/image" Target="../media/image9.png"/><Relationship Id="rId5" Type="http://schemas.openxmlformats.org/officeDocument/2006/relationships/image" Target="../media/image8.png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"/>
          <p:cNvSpPr txBox="1"/>
          <p:nvPr/>
        </p:nvSpPr>
        <p:spPr>
          <a:xfrm>
            <a:off x="457200" y="1019175"/>
            <a:ext cx="8435975" cy="891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mes New Roman"/>
              <a:buNone/>
            </a:pPr>
            <a:r>
              <a:rPr b="1" i="1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Cho tam gi¸c ABC vu«ng t¹i A, cã AB = c; AC = b; BC = a. H·y viÕt c¸c tØ sè l­ưîng gi¸c cña gãc B vµ gãc C.</a:t>
            </a:r>
            <a:endParaRPr b="1" i="1" sz="2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6" name="Google Shape;186;p1"/>
          <p:cNvSpPr txBox="1"/>
          <p:nvPr/>
        </p:nvSpPr>
        <p:spPr>
          <a:xfrm>
            <a:off x="2195513" y="2276475"/>
            <a:ext cx="5400675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1"/>
          <p:cNvSpPr/>
          <p:nvPr/>
        </p:nvSpPr>
        <p:spPr>
          <a:xfrm>
            <a:off x="2968625" y="228600"/>
            <a:ext cx="5614988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KIỂM TRA BÀI CŨ 25/8/2018</a:t>
            </a:r>
            <a:endParaRPr b="1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8" name="Google Shape;188;p1"/>
          <p:cNvGrpSpPr/>
          <p:nvPr/>
        </p:nvGrpSpPr>
        <p:grpSpPr>
          <a:xfrm>
            <a:off x="2819400" y="2133600"/>
            <a:ext cx="2743200" cy="2906713"/>
            <a:chOff x="720" y="1008"/>
            <a:chExt cx="1728" cy="1831"/>
          </a:xfrm>
        </p:grpSpPr>
        <p:grpSp>
          <p:nvGrpSpPr>
            <p:cNvPr id="189" name="Google Shape;189;p1"/>
            <p:cNvGrpSpPr/>
            <p:nvPr/>
          </p:nvGrpSpPr>
          <p:grpSpPr>
            <a:xfrm>
              <a:off x="720" y="1008"/>
              <a:ext cx="1728" cy="1794"/>
              <a:chOff x="288" y="192"/>
              <a:chExt cx="1680" cy="2295"/>
            </a:xfrm>
          </p:grpSpPr>
          <p:sp>
            <p:nvSpPr>
              <p:cNvPr id="190" name="Google Shape;190;p1"/>
              <p:cNvSpPr/>
              <p:nvPr/>
            </p:nvSpPr>
            <p:spPr>
              <a:xfrm>
                <a:off x="576" y="433"/>
                <a:ext cx="1056" cy="1681"/>
              </a:xfrm>
              <a:prstGeom prst="rtTriangle">
                <a:avLst/>
              </a:prstGeom>
              <a:solidFill>
                <a:schemeClr val="lt1"/>
              </a:solidFill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3200"/>
                  <a:buFont typeface="Arial"/>
                  <a:buNone/>
                </a:pPr>
                <a:r>
                  <a:t/>
                </a:r>
                <a:endParaRPr b="0" i="0" sz="3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Google Shape;191;p1"/>
              <p:cNvSpPr txBox="1"/>
              <p:nvPr/>
            </p:nvSpPr>
            <p:spPr>
              <a:xfrm>
                <a:off x="288" y="2016"/>
                <a:ext cx="288" cy="47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3200"/>
                  <a:buFont typeface="Arial"/>
                  <a:buNone/>
                </a:pPr>
                <a:r>
                  <a:rPr b="0" i="0" lang="en-US" sz="32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a</a:t>
                </a:r>
                <a:endParaRPr b="0" i="0" sz="3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Google Shape;192;p1"/>
              <p:cNvSpPr txBox="1"/>
              <p:nvPr/>
            </p:nvSpPr>
            <p:spPr>
              <a:xfrm>
                <a:off x="288" y="192"/>
                <a:ext cx="288" cy="47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3200"/>
                  <a:buFont typeface="Arial"/>
                  <a:buNone/>
                </a:pPr>
                <a:r>
                  <a:rPr b="0" i="0" lang="en-US" sz="32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b</a:t>
                </a:r>
                <a:endParaRPr b="0" i="0" sz="3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3" name="Google Shape;193;p1"/>
              <p:cNvSpPr txBox="1"/>
              <p:nvPr/>
            </p:nvSpPr>
            <p:spPr>
              <a:xfrm>
                <a:off x="1680" y="1968"/>
                <a:ext cx="288" cy="47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3200"/>
                  <a:buFont typeface="Arial"/>
                  <a:buNone/>
                </a:pPr>
                <a:r>
                  <a:rPr b="0" i="0" lang="en-US" sz="32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c</a:t>
                </a:r>
                <a:endParaRPr b="0" i="0" sz="3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4" name="Google Shape;194;p1"/>
            <p:cNvSpPr/>
            <p:nvPr/>
          </p:nvSpPr>
          <p:spPr>
            <a:xfrm rot="-4953812">
              <a:off x="1834" y="2227"/>
              <a:ext cx="229" cy="346"/>
            </a:xfrm>
            <a:custGeom>
              <a:rect b="b" l="l" r="r" t="t"/>
              <a:pathLst>
                <a:path extrusionOk="0" fill="none" h="21600" w="18801">
                  <a:moveTo>
                    <a:pt x="0" y="153"/>
                  </a:moveTo>
                  <a:cubicBezTo>
                    <a:pt x="852" y="51"/>
                    <a:pt x="1709" y="-1"/>
                    <a:pt x="2568" y="0"/>
                  </a:cubicBezTo>
                  <a:cubicBezTo>
                    <a:pt x="8784" y="0"/>
                    <a:pt x="14699" y="2678"/>
                    <a:pt x="18800" y="7350"/>
                  </a:cubicBezTo>
                </a:path>
                <a:path extrusionOk="0" h="21600" w="18801">
                  <a:moveTo>
                    <a:pt x="0" y="153"/>
                  </a:moveTo>
                  <a:cubicBezTo>
                    <a:pt x="852" y="51"/>
                    <a:pt x="1709" y="-1"/>
                    <a:pt x="2568" y="0"/>
                  </a:cubicBezTo>
                  <a:cubicBezTo>
                    <a:pt x="8784" y="0"/>
                    <a:pt x="14699" y="2678"/>
                    <a:pt x="18800" y="7350"/>
                  </a:cubicBezTo>
                  <a:lnTo>
                    <a:pt x="2568" y="21600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0000FF"/>
            </a:solidFill>
            <a:ln cap="flat" cmpd="sng" w="571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1"/>
            <p:cNvSpPr txBox="1"/>
            <p:nvPr/>
          </p:nvSpPr>
          <p:spPr>
            <a:xfrm rot="446188">
              <a:off x="1767" y="2283"/>
              <a:ext cx="346" cy="2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6" name="Google Shape;196;p1"/>
            <p:cNvGrpSpPr/>
            <p:nvPr/>
          </p:nvGrpSpPr>
          <p:grpSpPr>
            <a:xfrm>
              <a:off x="1016" y="2359"/>
              <a:ext cx="198" cy="150"/>
              <a:chOff x="720" y="1584"/>
              <a:chExt cx="192" cy="192"/>
            </a:xfrm>
          </p:grpSpPr>
          <p:cxnSp>
            <p:nvCxnSpPr>
              <p:cNvPr id="197" name="Google Shape;197;p1"/>
              <p:cNvCxnSpPr/>
              <p:nvPr/>
            </p:nvCxnSpPr>
            <p:spPr>
              <a:xfrm>
                <a:off x="720" y="1584"/>
                <a:ext cx="192" cy="0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98" name="Google Shape;198;p1"/>
              <p:cNvCxnSpPr/>
              <p:nvPr/>
            </p:nvCxnSpPr>
            <p:spPr>
              <a:xfrm>
                <a:off x="912" y="1584"/>
                <a:ext cx="0" cy="192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sp>
          <p:nvSpPr>
            <p:cNvPr id="199" name="Google Shape;199;p1"/>
            <p:cNvSpPr txBox="1"/>
            <p:nvPr/>
          </p:nvSpPr>
          <p:spPr>
            <a:xfrm>
              <a:off x="737" y="1715"/>
              <a:ext cx="297" cy="3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Arial"/>
                <a:buNone/>
              </a:pPr>
              <a:r>
                <a:rPr b="0" i="0" lang="en-US" sz="3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1"/>
            <p:cNvSpPr txBox="1"/>
            <p:nvPr/>
          </p:nvSpPr>
          <p:spPr>
            <a:xfrm>
              <a:off x="1434" y="2471"/>
              <a:ext cx="295" cy="3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Arial"/>
                <a:buNone/>
              </a:pPr>
              <a:r>
                <a:rPr b="0" i="0" lang="en-US" sz="3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1"/>
            <p:cNvSpPr txBox="1"/>
            <p:nvPr/>
          </p:nvSpPr>
          <p:spPr>
            <a:xfrm>
              <a:off x="1610" y="1708"/>
              <a:ext cx="295" cy="3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Arial"/>
                <a:buNone/>
              </a:pPr>
              <a:r>
                <a:rPr b="0" i="0" lang="en-US" sz="3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1"/>
            <p:cNvSpPr/>
            <p:nvPr/>
          </p:nvSpPr>
          <p:spPr>
            <a:xfrm rot="8577165">
              <a:off x="970" y="1214"/>
              <a:ext cx="195" cy="382"/>
            </a:xfrm>
            <a:custGeom>
              <a:rect b="b" l="l" r="r" t="t"/>
              <a:pathLst>
                <a:path extrusionOk="0" fill="none" h="21600" w="18801">
                  <a:moveTo>
                    <a:pt x="0" y="153"/>
                  </a:moveTo>
                  <a:cubicBezTo>
                    <a:pt x="852" y="51"/>
                    <a:pt x="1709" y="-1"/>
                    <a:pt x="2568" y="0"/>
                  </a:cubicBezTo>
                  <a:cubicBezTo>
                    <a:pt x="8784" y="0"/>
                    <a:pt x="14699" y="2678"/>
                    <a:pt x="18800" y="7350"/>
                  </a:cubicBezTo>
                </a:path>
                <a:path extrusionOk="0" h="21600" w="18801">
                  <a:moveTo>
                    <a:pt x="0" y="153"/>
                  </a:moveTo>
                  <a:cubicBezTo>
                    <a:pt x="852" y="51"/>
                    <a:pt x="1709" y="-1"/>
                    <a:pt x="2568" y="0"/>
                  </a:cubicBezTo>
                  <a:cubicBezTo>
                    <a:pt x="8784" y="0"/>
                    <a:pt x="14699" y="2678"/>
                    <a:pt x="18800" y="7350"/>
                  </a:cubicBezTo>
                  <a:lnTo>
                    <a:pt x="2568" y="21600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FF00FF"/>
            </a:solidFill>
            <a:ln cap="flat" cmpd="sng" w="571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0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10"/>
          <p:cNvSpPr txBox="1"/>
          <p:nvPr/>
        </p:nvSpPr>
        <p:spPr>
          <a:xfrm>
            <a:off x="304800" y="457200"/>
            <a:ext cx="8686800" cy="12895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None/>
            </a:pPr>
            <a:r>
              <a:rPr b="0" i="0" lang="en-US" sz="24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0" i="0" lang="en-US" sz="40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Bài tập:</a:t>
            </a:r>
            <a:r>
              <a:rPr b="0" i="0" lang="en-US" sz="40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i="0" sz="400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Cho</a:t>
            </a:r>
            <a:r>
              <a:rPr b="0" i="0" lang="en-US" sz="2400" u="none">
                <a:solidFill>
                  <a:srgbClr val="0000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có                                   Tìm KL sai trong các KL sau:</a:t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52" name="Google Shape;452;p10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" name="Google Shape;453;p10"/>
          <p:cNvSpPr/>
          <p:nvPr/>
        </p:nvSpPr>
        <p:spPr>
          <a:xfrm>
            <a:off x="0" y="2941638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" name="Google Shape;454;p10"/>
          <p:cNvSpPr/>
          <p:nvPr/>
        </p:nvSpPr>
        <p:spPr>
          <a:xfrm>
            <a:off x="0" y="2819400"/>
            <a:ext cx="184150" cy="3667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5" name="Google Shape;455;p10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6" name="Google Shape;456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0600" y="1371600"/>
            <a:ext cx="768350" cy="31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7" name="Google Shape;457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09800" y="1295400"/>
            <a:ext cx="2620963" cy="4095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03" id="458" name="Google Shape;458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343400" y="1905000"/>
            <a:ext cx="6019800" cy="4572000"/>
          </a:xfrm>
          <a:prstGeom prst="rect">
            <a:avLst/>
          </a:prstGeom>
          <a:noFill/>
          <a:ln>
            <a:noFill/>
          </a:ln>
        </p:spPr>
      </p:pic>
      <p:sp>
        <p:nvSpPr>
          <p:cNvPr id="459" name="Google Shape;459;p10"/>
          <p:cNvSpPr txBox="1"/>
          <p:nvPr>
            <p:ph idx="2" type="body"/>
          </p:nvPr>
        </p:nvSpPr>
        <p:spPr>
          <a:xfrm>
            <a:off x="533400" y="2133600"/>
            <a:ext cx="3886200" cy="289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a) CB = AB . sinA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b) AC = CB . tanB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c) AC = CB . cotA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d) CB = AB . cosA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med">
    <p:circle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11"/>
          <p:cNvSpPr txBox="1"/>
          <p:nvPr/>
        </p:nvSpPr>
        <p:spPr>
          <a:xfrm>
            <a:off x="304800" y="457200"/>
            <a:ext cx="8686800" cy="12465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Times New Roman"/>
              <a:buNone/>
            </a:pPr>
            <a:r>
              <a:rPr b="0" i="0" lang="en-US" sz="2400" u="sng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Bài </a:t>
            </a:r>
            <a:r>
              <a:rPr b="0" i="0" lang="en-US" sz="24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tập</a:t>
            </a:r>
            <a:r>
              <a:rPr b="0" i="0" lang="en-US" sz="2400" u="sng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Cho</a:t>
            </a:r>
            <a:r>
              <a:rPr b="0" i="0" lang="en-US" sz="2400" u="none">
                <a:solidFill>
                  <a:srgbClr val="0000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có                             Tìm KL sai trong các KL sau:</a:t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5" name="Google Shape;465;p1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6" name="Google Shape;466;p11"/>
          <p:cNvSpPr/>
          <p:nvPr/>
        </p:nvSpPr>
        <p:spPr>
          <a:xfrm>
            <a:off x="0" y="2941638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11"/>
          <p:cNvSpPr/>
          <p:nvPr/>
        </p:nvSpPr>
        <p:spPr>
          <a:xfrm>
            <a:off x="0" y="2819400"/>
            <a:ext cx="184150" cy="3667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8" name="Google Shape;468;p1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69" name="Google Shape;469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11375" y="625475"/>
            <a:ext cx="584200" cy="24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0" name="Google Shape;470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48000" y="533400"/>
            <a:ext cx="2133600" cy="3333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03" id="471" name="Google Shape;471;p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724400" y="2286000"/>
            <a:ext cx="4419600" cy="3200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2" name="Google Shape;472;p11"/>
          <p:cNvSpPr txBox="1"/>
          <p:nvPr>
            <p:ph idx="2" type="body"/>
          </p:nvPr>
        </p:nvSpPr>
        <p:spPr>
          <a:xfrm>
            <a:off x="762000" y="2819400"/>
            <a:ext cx="3560763" cy="289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a) CB = AB . SinA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b) AC = CB . tanB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c) AC = CB . cotA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None/>
            </a:pPr>
            <a:r>
              <a:rPr lang="en-US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d) CB = AB . cosA</a:t>
            </a:r>
            <a:endParaRPr sz="32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med">
    <p:circle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g165491a30e7_0_0"/>
          <p:cNvSpPr txBox="1"/>
          <p:nvPr>
            <p:ph type="title"/>
          </p:nvPr>
        </p:nvSpPr>
        <p:spPr>
          <a:xfrm>
            <a:off x="305700" y="324225"/>
            <a:ext cx="8532600" cy="697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NHẤN LINK SAU ĐỂ THAM GIA TRÒ CHƠI </a:t>
            </a:r>
            <a:endParaRPr sz="2700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https://quizizz.com/join?gc=664560&amp;source=liveDashboard</a:t>
            </a:r>
            <a:br>
              <a:rPr lang="en-US" sz="24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</a:b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HOẶC NHẬP MÃ : 664560</a:t>
            </a: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13"/>
          <p:cNvSpPr txBox="1"/>
          <p:nvPr/>
        </p:nvSpPr>
        <p:spPr>
          <a:xfrm>
            <a:off x="304800" y="457200"/>
            <a:ext cx="8686800" cy="98790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Bài tập 5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  Tìm x và y trong các hình vẽ sau:</a:t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3" name="Google Shape;483;p13"/>
          <p:cNvSpPr txBox="1"/>
          <p:nvPr/>
        </p:nvSpPr>
        <p:spPr>
          <a:xfrm flipH="1">
            <a:off x="1905000" y="2133600"/>
            <a:ext cx="76200" cy="2143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 b="1" i="0" sz="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1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5" name="Google Shape;485;p13"/>
          <p:cNvSpPr/>
          <p:nvPr/>
        </p:nvSpPr>
        <p:spPr>
          <a:xfrm>
            <a:off x="0" y="2941638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Google Shape;486;p13"/>
          <p:cNvSpPr/>
          <p:nvPr/>
        </p:nvSpPr>
        <p:spPr>
          <a:xfrm>
            <a:off x="0" y="2819400"/>
            <a:ext cx="184150" cy="3667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Google Shape;487;p1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123" id="488" name="Google Shape;48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48200" y="914400"/>
            <a:ext cx="5364163" cy="3276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789" id="489" name="Google Shape;489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38200" y="3505200"/>
            <a:ext cx="7010400" cy="3619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54" id="490" name="Google Shape;490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914400"/>
            <a:ext cx="51054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circl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4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14"/>
          <p:cNvSpPr txBox="1"/>
          <p:nvPr/>
        </p:nvSpPr>
        <p:spPr>
          <a:xfrm>
            <a:off x="0" y="381000"/>
            <a:ext cx="990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6" name="Google Shape;496;p14"/>
          <p:cNvSpPr txBox="1"/>
          <p:nvPr/>
        </p:nvSpPr>
        <p:spPr>
          <a:xfrm>
            <a:off x="381000" y="228600"/>
            <a:ext cx="48768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1" lang="en-US" sz="3200" u="sng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HÖÔÙNG DAÃN VEÀ NHAØ :</a:t>
            </a:r>
            <a:endParaRPr b="1" i="1" sz="3200" u="sng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7" name="Google Shape;497;p14"/>
          <p:cNvSpPr/>
          <p:nvPr/>
        </p:nvSpPr>
        <p:spPr>
          <a:xfrm>
            <a:off x="304800" y="914400"/>
            <a:ext cx="8382000" cy="56197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8" name="Google Shape;498;p14"/>
          <p:cNvSpPr txBox="1"/>
          <p:nvPr/>
        </p:nvSpPr>
        <p:spPr>
          <a:xfrm>
            <a:off x="152400" y="838200"/>
            <a:ext cx="838200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78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Hoïc thuoäc caùc ñònh lí ñeå vaän duïng vaøo phaàn 2 cuûa</a:t>
            </a:r>
            <a:endParaRPr b="1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9" name="Google Shape;499;p14"/>
          <p:cNvSpPr txBox="1"/>
          <p:nvPr/>
        </p:nvSpPr>
        <p:spPr>
          <a:xfrm>
            <a:off x="381000" y="1828800"/>
            <a:ext cx="622935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Baøi taäp 26 vaø 30 trang 88, 89 SGK .</a:t>
            </a:r>
            <a:endParaRPr b="1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0" name="Google Shape;500;p14"/>
          <p:cNvSpPr txBox="1"/>
          <p:nvPr/>
        </p:nvSpPr>
        <p:spPr>
          <a:xfrm>
            <a:off x="419100" y="1314450"/>
            <a:ext cx="327660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78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baøi hoïc ôû tieát sau .  </a:t>
            </a:r>
            <a:endParaRPr b="1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Cau hoi" id="501" name="Google Shape;501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6500" y="4495800"/>
            <a:ext cx="557213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502" name="Google Shape;502;p14"/>
          <p:cNvSpPr/>
          <p:nvPr/>
        </p:nvSpPr>
        <p:spPr>
          <a:xfrm>
            <a:off x="1600200" y="2895600"/>
            <a:ext cx="6324600" cy="3657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03" name="Google Shape;503;p14"/>
          <p:cNvCxnSpPr/>
          <p:nvPr/>
        </p:nvCxnSpPr>
        <p:spPr>
          <a:xfrm rot="10800000">
            <a:off x="3657600" y="3200400"/>
            <a:ext cx="1143000" cy="70485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504" name="Google Shape;504;p14"/>
          <p:cNvCxnSpPr/>
          <p:nvPr/>
        </p:nvCxnSpPr>
        <p:spPr>
          <a:xfrm flipH="1" rot="10800000">
            <a:off x="2590800" y="3429000"/>
            <a:ext cx="1524000" cy="22860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505" name="Google Shape;505;p14"/>
          <p:cNvSpPr/>
          <p:nvPr/>
        </p:nvSpPr>
        <p:spPr>
          <a:xfrm rot="1922218">
            <a:off x="4000500" y="3505200"/>
            <a:ext cx="228600" cy="228600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dot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6" name="Google Shape;506;p14"/>
          <p:cNvSpPr txBox="1"/>
          <p:nvPr/>
        </p:nvSpPr>
        <p:spPr>
          <a:xfrm>
            <a:off x="4038600" y="3067050"/>
            <a:ext cx="381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  <a:endParaRPr b="1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7" name="Google Shape;507;p14"/>
          <p:cNvSpPr txBox="1"/>
          <p:nvPr/>
        </p:nvSpPr>
        <p:spPr>
          <a:xfrm>
            <a:off x="3124200" y="2286000"/>
            <a:ext cx="2590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rPr b="1" i="0" lang="en-US" sz="24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BT 30/ SGK :</a:t>
            </a:r>
            <a:endParaRPr b="1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08" name="Google Shape;508;p14"/>
          <p:cNvGrpSpPr/>
          <p:nvPr/>
        </p:nvGrpSpPr>
        <p:grpSpPr>
          <a:xfrm>
            <a:off x="2362200" y="3505200"/>
            <a:ext cx="5505450" cy="3013075"/>
            <a:chOff x="1488" y="2208"/>
            <a:chExt cx="3468" cy="1898"/>
          </a:xfrm>
        </p:grpSpPr>
        <p:grpSp>
          <p:nvGrpSpPr>
            <p:cNvPr id="509" name="Google Shape;509;p14"/>
            <p:cNvGrpSpPr/>
            <p:nvPr/>
          </p:nvGrpSpPr>
          <p:grpSpPr>
            <a:xfrm>
              <a:off x="1488" y="2208"/>
              <a:ext cx="3468" cy="1898"/>
              <a:chOff x="1488" y="2208"/>
              <a:chExt cx="3468" cy="1898"/>
            </a:xfrm>
          </p:grpSpPr>
          <p:cxnSp>
            <p:nvCxnSpPr>
              <p:cNvPr id="510" name="Google Shape;510;p14"/>
              <p:cNvCxnSpPr/>
              <p:nvPr/>
            </p:nvCxnSpPr>
            <p:spPr>
              <a:xfrm flipH="1" rot="10800000">
                <a:off x="1632" y="2448"/>
                <a:ext cx="1392" cy="1152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511" name="Google Shape;511;p14"/>
              <p:cNvGrpSpPr/>
              <p:nvPr/>
            </p:nvGrpSpPr>
            <p:grpSpPr>
              <a:xfrm>
                <a:off x="1488" y="2208"/>
                <a:ext cx="3468" cy="1898"/>
                <a:chOff x="1500" y="2196"/>
                <a:chExt cx="3468" cy="1898"/>
              </a:xfrm>
            </p:grpSpPr>
            <p:sp>
              <p:nvSpPr>
                <p:cNvPr id="512" name="Google Shape;512;p14"/>
                <p:cNvSpPr txBox="1"/>
                <p:nvPr/>
              </p:nvSpPr>
              <p:spPr>
                <a:xfrm>
                  <a:off x="2928" y="3564"/>
                  <a:ext cx="300" cy="2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2400"/>
                    <a:buFont typeface="Times New Roman"/>
                    <a:buNone/>
                  </a:pPr>
                  <a:r>
                    <a:rPr b="1" i="0" lang="en-US" sz="2400" u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N</a:t>
                  </a:r>
                  <a:endParaRPr b="1" i="0" sz="2400" u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grpSp>
              <p:nvGrpSpPr>
                <p:cNvPr id="513" name="Google Shape;513;p14"/>
                <p:cNvGrpSpPr/>
                <p:nvPr/>
              </p:nvGrpSpPr>
              <p:grpSpPr>
                <a:xfrm>
                  <a:off x="1500" y="2196"/>
                  <a:ext cx="3468" cy="1898"/>
                  <a:chOff x="1500" y="2196"/>
                  <a:chExt cx="3468" cy="1898"/>
                </a:xfrm>
              </p:grpSpPr>
              <p:cxnSp>
                <p:nvCxnSpPr>
                  <p:cNvPr id="514" name="Google Shape;514;p14"/>
                  <p:cNvCxnSpPr/>
                  <p:nvPr/>
                </p:nvCxnSpPr>
                <p:spPr>
                  <a:xfrm>
                    <a:off x="3024" y="2448"/>
                    <a:ext cx="12" cy="1152"/>
                  </a:xfrm>
                  <a:prstGeom prst="straightConnector1">
                    <a:avLst/>
                  </a:prstGeom>
                  <a:noFill/>
                  <a:ln cap="flat" cmpd="sng" w="38100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sp>
                <p:nvSpPr>
                  <p:cNvPr id="515" name="Google Shape;515;p14"/>
                  <p:cNvSpPr/>
                  <p:nvPr/>
                </p:nvSpPr>
                <p:spPr>
                  <a:xfrm>
                    <a:off x="3036" y="3492"/>
                    <a:ext cx="126" cy="101"/>
                  </a:xfrm>
                  <a:prstGeom prst="rect">
                    <a:avLst/>
                  </a:prstGeom>
                  <a:noFill/>
                  <a:ln cap="flat" cmpd="sng" w="38100">
                    <a:solidFill>
                      <a:schemeClr val="dk1"/>
                    </a:solidFill>
                    <a:prstDash val="solid"/>
                    <a:miter lim="8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1800"/>
                      <a:buFont typeface="Arial"/>
                      <a:buNone/>
                    </a:pPr>
                    <a:r>
                      <a:t/>
                    </a:r>
                    <a:endParaRPr b="0" i="0" sz="1800" u="non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pic>
                <p:nvPicPr>
                  <p:cNvPr id="516" name="Google Shape;516;p14"/>
                  <p:cNvPicPr preferRelativeResize="0"/>
                  <p:nvPr/>
                </p:nvPicPr>
                <p:blipFill rotWithShape="1">
                  <a:blip r:embed="rId4">
                    <a:alphaModFix/>
                  </a:blip>
                  <a:srcRect b="0" l="0" r="0" t="0"/>
                  <a:stretch/>
                </p:blipFill>
                <p:spPr>
                  <a:xfrm>
                    <a:off x="4152" y="3276"/>
                    <a:ext cx="326" cy="29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517" name="Google Shape;517;p14"/>
                  <p:cNvSpPr txBox="1"/>
                  <p:nvPr/>
                </p:nvSpPr>
                <p:spPr>
                  <a:xfrm>
                    <a:off x="2880" y="2196"/>
                    <a:ext cx="268" cy="28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45700" lIns="91425" spcFirstLastPara="1" rIns="91425" wrap="square" tIns="45700">
                    <a:sp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2400"/>
                      <a:buFont typeface="Times New Roman"/>
                      <a:buNone/>
                    </a:pPr>
                    <a:r>
                      <a:rPr b="1" i="0" lang="en-US" sz="2400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rPr>
                      <a:t>A</a:t>
                    </a:r>
                    <a:endParaRPr b="1" i="0" sz="2400" u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518" name="Google Shape;518;p14"/>
                  <p:cNvSpPr txBox="1"/>
                  <p:nvPr/>
                </p:nvSpPr>
                <p:spPr>
                  <a:xfrm>
                    <a:off x="1500" y="3564"/>
                    <a:ext cx="288" cy="28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45700" lIns="91425" spcFirstLastPara="1" rIns="91425" wrap="square" tIns="45700">
                    <a:sp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2400"/>
                      <a:buFont typeface="Times New Roman"/>
                      <a:buNone/>
                    </a:pPr>
                    <a:r>
                      <a:rPr b="1" i="0" lang="en-US" sz="2400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rPr>
                      <a:t>B</a:t>
                    </a:r>
                    <a:endParaRPr b="1" i="0" sz="2400" u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519" name="Google Shape;519;p14"/>
                  <p:cNvSpPr txBox="1"/>
                  <p:nvPr/>
                </p:nvSpPr>
                <p:spPr>
                  <a:xfrm>
                    <a:off x="4685" y="3551"/>
                    <a:ext cx="283" cy="28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45700" lIns="91425" spcFirstLastPara="1" rIns="91425" wrap="square" tIns="45700">
                    <a:sp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2400"/>
                      <a:buFont typeface="Times New Roman"/>
                      <a:buNone/>
                    </a:pPr>
                    <a:r>
                      <a:rPr b="1" i="0" lang="en-US" sz="2400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rPr>
                      <a:t>C</a:t>
                    </a:r>
                    <a:endParaRPr b="1" i="0" sz="2400" u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520" name="Google Shape;520;p14"/>
                  <p:cNvSpPr/>
                  <p:nvPr/>
                </p:nvSpPr>
                <p:spPr>
                  <a:xfrm rot="2627681">
                    <a:off x="1776" y="3247"/>
                    <a:ext cx="332" cy="549"/>
                  </a:xfrm>
                  <a:custGeom>
                    <a:rect b="b" l="l" r="r" t="t"/>
                    <a:pathLst>
                      <a:path extrusionOk="0" fill="none" h="21276" w="17692">
                        <a:moveTo>
                          <a:pt x="3727" y="0"/>
                        </a:moveTo>
                        <a:cubicBezTo>
                          <a:pt x="9377" y="990"/>
                          <a:pt x="14401" y="4186"/>
                          <a:pt x="17691" y="8884"/>
                        </a:cubicBezTo>
                      </a:path>
                      <a:path extrusionOk="0" h="21276" w="17692">
                        <a:moveTo>
                          <a:pt x="3727" y="0"/>
                        </a:moveTo>
                        <a:cubicBezTo>
                          <a:pt x="9377" y="990"/>
                          <a:pt x="14401" y="4186"/>
                          <a:pt x="17691" y="8884"/>
                        </a:cubicBezTo>
                        <a:lnTo>
                          <a:pt x="0" y="21276"/>
                        </a:lnTo>
                        <a:lnTo>
                          <a:pt x="3727" y="0"/>
                        </a:lnTo>
                        <a:close/>
                      </a:path>
                    </a:pathLst>
                  </a:custGeom>
                  <a:solidFill>
                    <a:srgbClr val="33CCCC"/>
                  </a:solidFill>
                  <a:ln>
                    <a:noFill/>
                  </a:ln>
                </p:spPr>
                <p:txBody>
                  <a:bodyPr anchorCtr="0" anchor="t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1800"/>
                      <a:buFont typeface="Arial"/>
                      <a:buNone/>
                    </a:pPr>
                    <a:r>
                      <a:t/>
                    </a:r>
                    <a:endParaRPr b="0" i="0" sz="1800" u="non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521" name="Google Shape;521;p14"/>
                  <p:cNvSpPr/>
                  <p:nvPr/>
                </p:nvSpPr>
                <p:spPr>
                  <a:xfrm rot="-5992017">
                    <a:off x="4447" y="3244"/>
                    <a:ext cx="301" cy="532"/>
                  </a:xfrm>
                  <a:custGeom>
                    <a:rect b="b" l="l" r="r" t="t"/>
                    <a:pathLst>
                      <a:path extrusionOk="0" fill="none" h="20649" w="16446">
                        <a:moveTo>
                          <a:pt x="6338" y="0"/>
                        </a:moveTo>
                        <a:cubicBezTo>
                          <a:pt x="10272" y="1207"/>
                          <a:pt x="13778" y="3513"/>
                          <a:pt x="16446" y="6645"/>
                        </a:cubicBezTo>
                      </a:path>
                      <a:path extrusionOk="0" h="20649" w="16446">
                        <a:moveTo>
                          <a:pt x="6338" y="0"/>
                        </a:moveTo>
                        <a:cubicBezTo>
                          <a:pt x="10272" y="1207"/>
                          <a:pt x="13778" y="3513"/>
                          <a:pt x="16446" y="6645"/>
                        </a:cubicBezTo>
                        <a:lnTo>
                          <a:pt x="0" y="20649"/>
                        </a:lnTo>
                        <a:lnTo>
                          <a:pt x="6338" y="0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>
                    <a:noFill/>
                  </a:ln>
                </p:spPr>
                <p:txBody>
                  <a:bodyPr anchorCtr="0" anchor="t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1800"/>
                      <a:buFont typeface="Arial"/>
                      <a:buNone/>
                    </a:pPr>
                    <a:r>
                      <a:t/>
                    </a:r>
                    <a:endParaRPr b="0" i="0" sz="1800" u="non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cxnSp>
                <p:nvCxnSpPr>
                  <p:cNvPr id="522" name="Google Shape;522;p14"/>
                  <p:cNvCxnSpPr/>
                  <p:nvPr/>
                </p:nvCxnSpPr>
                <p:spPr>
                  <a:xfrm>
                    <a:off x="1632" y="3600"/>
                    <a:ext cx="3228" cy="0"/>
                  </a:xfrm>
                  <a:prstGeom prst="straightConnector1">
                    <a:avLst/>
                  </a:prstGeom>
                  <a:noFill/>
                  <a:ln cap="flat" cmpd="sng" w="38100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pic>
                <p:nvPicPr>
                  <p:cNvPr id="523" name="Google Shape;523;p14"/>
                  <p:cNvPicPr preferRelativeResize="0"/>
                  <p:nvPr/>
                </p:nvPicPr>
                <p:blipFill rotWithShape="1">
                  <a:blip r:embed="rId5">
                    <a:alphaModFix/>
                  </a:blip>
                  <a:srcRect b="0" l="0" r="0" t="0"/>
                  <a:stretch/>
                </p:blipFill>
                <p:spPr>
                  <a:xfrm>
                    <a:off x="2070" y="3260"/>
                    <a:ext cx="310" cy="28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524" name="Google Shape;524;p14"/>
                  <p:cNvPicPr preferRelativeResize="0"/>
                  <p:nvPr/>
                </p:nvPicPr>
                <p:blipFill rotWithShape="1">
                  <a:blip r:embed="rId6">
                    <a:alphaModFix/>
                  </a:blip>
                  <a:srcRect b="0" l="0" r="0" t="0"/>
                  <a:stretch/>
                </p:blipFill>
                <p:spPr>
                  <a:xfrm>
                    <a:off x="2940" y="3792"/>
                    <a:ext cx="434" cy="30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cxnSp>
                <p:nvCxnSpPr>
                  <p:cNvPr id="525" name="Google Shape;525;p14"/>
                  <p:cNvCxnSpPr/>
                  <p:nvPr/>
                </p:nvCxnSpPr>
                <p:spPr>
                  <a:xfrm>
                    <a:off x="3024" y="2448"/>
                    <a:ext cx="1824" cy="1152"/>
                  </a:xfrm>
                  <a:prstGeom prst="straightConnector1">
                    <a:avLst/>
                  </a:prstGeom>
                  <a:noFill/>
                  <a:ln cap="flat" cmpd="sng" w="38100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526" name="Google Shape;526;p14"/>
                  <p:cNvCxnSpPr/>
                  <p:nvPr/>
                </p:nvCxnSpPr>
                <p:spPr>
                  <a:xfrm>
                    <a:off x="1584" y="3888"/>
                    <a:ext cx="1344" cy="0"/>
                  </a:xfrm>
                  <a:prstGeom prst="straightConnector1">
                    <a:avLst/>
                  </a:prstGeom>
                  <a:noFill/>
                  <a:ln cap="flat" cmpd="sng" w="28575">
                    <a:solidFill>
                      <a:schemeClr val="dk1"/>
                    </a:solidFill>
                    <a:prstDash val="solid"/>
                    <a:round/>
                    <a:headEnd len="med" w="med" type="stealth"/>
                    <a:tailEnd len="sm" w="sm" type="none"/>
                  </a:ln>
                </p:spPr>
              </p:cxnSp>
              <p:cxnSp>
                <p:nvCxnSpPr>
                  <p:cNvPr id="527" name="Google Shape;527;p14"/>
                  <p:cNvCxnSpPr/>
                  <p:nvPr/>
                </p:nvCxnSpPr>
                <p:spPr>
                  <a:xfrm>
                    <a:off x="3384" y="3888"/>
                    <a:ext cx="1440" cy="0"/>
                  </a:xfrm>
                  <a:prstGeom prst="straightConnector1">
                    <a:avLst/>
                  </a:prstGeom>
                  <a:noFill/>
                  <a:ln cap="flat" cmpd="sng" w="2857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med" w="med" type="stealth"/>
                  </a:ln>
                </p:spPr>
              </p:cxnSp>
            </p:grpSp>
          </p:grpSp>
        </p:grpSp>
        <p:sp>
          <p:nvSpPr>
            <p:cNvPr id="528" name="Google Shape;528;p14"/>
            <p:cNvSpPr txBox="1"/>
            <p:nvPr/>
          </p:nvSpPr>
          <p:spPr>
            <a:xfrm>
              <a:off x="3000" y="2928"/>
              <a:ext cx="336" cy="3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Times New Roman"/>
                <a:buNone/>
              </a:pPr>
              <a:r>
                <a:rPr b="1" i="0" lang="en-US" sz="3200" u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?</a:t>
              </a:r>
              <a:endParaRPr b="1" i="0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29" name="Google Shape;529;p14"/>
            <p:cNvSpPr txBox="1"/>
            <p:nvPr/>
          </p:nvSpPr>
          <p:spPr>
            <a:xfrm>
              <a:off x="3864" y="2736"/>
              <a:ext cx="336" cy="3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Times New Roman"/>
                <a:buNone/>
              </a:pPr>
              <a:r>
                <a:rPr b="1" i="0" lang="en-US" sz="3200" u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?</a:t>
              </a:r>
              <a:endParaRPr b="1" i="0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5"/>
          <p:cNvSpPr txBox="1"/>
          <p:nvPr/>
        </p:nvSpPr>
        <p:spPr>
          <a:xfrm>
            <a:off x="0" y="381000"/>
            <a:ext cx="990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35" name="Google Shape;535;p15"/>
          <p:cNvSpPr txBox="1"/>
          <p:nvPr/>
        </p:nvSpPr>
        <p:spPr>
          <a:xfrm>
            <a:off x="304800" y="838200"/>
            <a:ext cx="281940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</a:pPr>
            <a:r>
              <a:rPr b="1" i="1" lang="en-US" sz="2800" u="sng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Baøi taäp aùp duïng:</a:t>
            </a:r>
            <a:endParaRPr b="1" i="1" sz="2800" u="sng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36" name="Google Shape;536;p15"/>
          <p:cNvSpPr txBox="1"/>
          <p:nvPr/>
        </p:nvSpPr>
        <p:spPr>
          <a:xfrm>
            <a:off x="0" y="4038600"/>
            <a:ext cx="914400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Times New Roman"/>
              <a:buNone/>
            </a:pPr>
            <a:r>
              <a:rPr b="1" i="1" lang="en-US" sz="2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1" lang="en-US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Neâu caùch tính khoaûng caùch töø ngöôøi ñi ngöïa ñeán toøa nhaø ? </a:t>
            </a:r>
            <a:endParaRPr b="1" i="1" sz="28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537" name="Google Shape;537;p15"/>
          <p:cNvGraphicFramePr/>
          <p:nvPr/>
        </p:nvGraphicFramePr>
        <p:xfrm>
          <a:off x="5791200" y="609600"/>
          <a:ext cx="1981200" cy="2514600"/>
        </p:xfrm>
        <a:graphic>
          <a:graphicData uri="http://schemas.openxmlformats.org/presentationml/2006/ole">
            <mc:AlternateContent>
              <mc:Choice Requires="v">
                <p:oleObj r:id="rId4" imgH="2514600" imgW="1981200" progId="MS_ClipArt_Gallery.2" spid="_x0000_s1">
                  <p:embed/>
                </p:oleObj>
              </mc:Choice>
              <mc:Fallback>
                <p:oleObj r:id="rId5" imgH="2514600" imgW="1981200" progId="MS_ClipArt_Gallery.2">
                  <p:embed/>
                  <p:pic>
                    <p:nvPicPr>
                      <p:cNvPr id="537" name="Google Shape;537;p15"/>
                      <p:cNvPicPr preferRelativeResize="0"/>
                      <p:nvPr/>
                    </p:nvPicPr>
                    <p:blipFill rotWithShape="1">
                      <a:blip r:embed="rId6">
                        <a:alphaModFix/>
                      </a:blip>
                      <a:srcRect b="0" l="0" r="0" t="0"/>
                      <a:stretch/>
                    </p:blipFill>
                    <p:spPr>
                      <a:xfrm>
                        <a:off x="5791200" y="609600"/>
                        <a:ext cx="1981200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38" name="Google Shape;538;p15"/>
          <p:cNvCxnSpPr/>
          <p:nvPr/>
        </p:nvCxnSpPr>
        <p:spPr>
          <a:xfrm>
            <a:off x="533400" y="3124200"/>
            <a:ext cx="71628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39" name="Google Shape;539;p15"/>
          <p:cNvCxnSpPr/>
          <p:nvPr/>
        </p:nvCxnSpPr>
        <p:spPr>
          <a:xfrm flipH="1" rot="10800000">
            <a:off x="990600" y="1295400"/>
            <a:ext cx="5105400" cy="1752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40" name="Google Shape;540;p15"/>
          <p:cNvCxnSpPr/>
          <p:nvPr/>
        </p:nvCxnSpPr>
        <p:spPr>
          <a:xfrm rot="10800000">
            <a:off x="2590800" y="1295400"/>
            <a:ext cx="35052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41" name="Google Shape;541;p15"/>
          <p:cNvCxnSpPr/>
          <p:nvPr/>
        </p:nvCxnSpPr>
        <p:spPr>
          <a:xfrm>
            <a:off x="7947025" y="1295400"/>
            <a:ext cx="0" cy="182880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dash"/>
            <a:round/>
            <a:headEnd len="med" w="med" type="triangle"/>
            <a:tailEnd len="med" w="med" type="triangle"/>
          </a:ln>
        </p:spPr>
      </p:cxnSp>
      <p:cxnSp>
        <p:nvCxnSpPr>
          <p:cNvPr id="542" name="Google Shape;542;p15"/>
          <p:cNvCxnSpPr/>
          <p:nvPr/>
        </p:nvCxnSpPr>
        <p:spPr>
          <a:xfrm>
            <a:off x="990600" y="3352800"/>
            <a:ext cx="51054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dash"/>
            <a:round/>
            <a:headEnd len="med" w="med" type="triangle"/>
            <a:tailEnd len="med" w="med" type="triangle"/>
          </a:ln>
        </p:spPr>
      </p:cxnSp>
      <p:sp>
        <p:nvSpPr>
          <p:cNvPr id="543" name="Google Shape;543;p15"/>
          <p:cNvSpPr txBox="1"/>
          <p:nvPr/>
        </p:nvSpPr>
        <p:spPr>
          <a:xfrm>
            <a:off x="457200" y="3200400"/>
            <a:ext cx="457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endParaRPr b="0" i="0" sz="2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4" name="Google Shape;544;p15"/>
          <p:cNvSpPr txBox="1"/>
          <p:nvPr/>
        </p:nvSpPr>
        <p:spPr>
          <a:xfrm>
            <a:off x="6096000" y="3200400"/>
            <a:ext cx="457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endParaRPr b="0" i="0" sz="2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545" name="Google Shape;545;p15"/>
          <p:cNvGrpSpPr/>
          <p:nvPr/>
        </p:nvGrpSpPr>
        <p:grpSpPr>
          <a:xfrm>
            <a:off x="838200" y="838200"/>
            <a:ext cx="5562600" cy="2286000"/>
            <a:chOff x="528" y="528"/>
            <a:chExt cx="3504" cy="1440"/>
          </a:xfrm>
        </p:grpSpPr>
        <p:grpSp>
          <p:nvGrpSpPr>
            <p:cNvPr id="546" name="Google Shape;546;p15"/>
            <p:cNvGrpSpPr/>
            <p:nvPr/>
          </p:nvGrpSpPr>
          <p:grpSpPr>
            <a:xfrm>
              <a:off x="528" y="816"/>
              <a:ext cx="3360" cy="1152"/>
              <a:chOff x="528" y="768"/>
              <a:chExt cx="3360" cy="1200"/>
            </a:xfrm>
          </p:grpSpPr>
          <p:sp>
            <p:nvSpPr>
              <p:cNvPr id="547" name="Google Shape;547;p15"/>
              <p:cNvSpPr/>
              <p:nvPr/>
            </p:nvSpPr>
            <p:spPr>
              <a:xfrm flipH="1">
                <a:off x="528" y="768"/>
                <a:ext cx="3360" cy="1200"/>
              </a:xfrm>
              <a:prstGeom prst="rtTriangle">
                <a:avLst/>
              </a:prstGeom>
              <a:solidFill>
                <a:srgbClr val="FF999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548" name="Google Shape;548;p15"/>
              <p:cNvCxnSpPr/>
              <p:nvPr/>
            </p:nvCxnSpPr>
            <p:spPr>
              <a:xfrm rot="10800000">
                <a:off x="3744" y="1824"/>
                <a:ext cx="144" cy="0"/>
              </a:xfrm>
              <a:prstGeom prst="straightConnector1">
                <a:avLst/>
              </a:prstGeom>
              <a:noFill/>
              <a:ln>
                <a:noFill/>
              </a:ln>
            </p:spPr>
          </p:cxnSp>
          <p:cxnSp>
            <p:nvCxnSpPr>
              <p:cNvPr id="549" name="Google Shape;549;p15"/>
              <p:cNvCxnSpPr/>
              <p:nvPr/>
            </p:nvCxnSpPr>
            <p:spPr>
              <a:xfrm>
                <a:off x="3744" y="1824"/>
                <a:ext cx="0" cy="144"/>
              </a:xfrm>
              <a:prstGeom prst="straightConnector1">
                <a:avLst/>
              </a:prstGeom>
              <a:noFill/>
              <a:ln>
                <a:noFill/>
              </a:ln>
            </p:spPr>
          </p:cxnSp>
        </p:grpSp>
        <p:sp>
          <p:nvSpPr>
            <p:cNvPr id="550" name="Google Shape;550;p15"/>
            <p:cNvSpPr txBox="1"/>
            <p:nvPr/>
          </p:nvSpPr>
          <p:spPr>
            <a:xfrm>
              <a:off x="3744" y="528"/>
              <a:ext cx="288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Times New Roman"/>
                <a:buNone/>
              </a:pPr>
              <a:r>
                <a:rPr b="0" i="0" lang="en-US" sz="2400" u="none" cap="none" strike="noStrike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</a:t>
              </a:r>
              <a:endPara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551" name="Google Shape;551;p15"/>
          <p:cNvGrpSpPr/>
          <p:nvPr/>
        </p:nvGrpSpPr>
        <p:grpSpPr>
          <a:xfrm>
            <a:off x="831108" y="2694834"/>
            <a:ext cx="1261217" cy="720621"/>
            <a:chOff x="524" y="1698"/>
            <a:chExt cx="794" cy="454"/>
          </a:xfrm>
        </p:grpSpPr>
        <p:pic>
          <p:nvPicPr>
            <p:cNvPr id="552" name="Google Shape;552;p15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966" y="1707"/>
              <a:ext cx="352" cy="28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53" name="Google Shape;553;p15"/>
            <p:cNvSpPr/>
            <p:nvPr/>
          </p:nvSpPr>
          <p:spPr>
            <a:xfrm rot="2158733">
              <a:off x="588" y="1762"/>
              <a:ext cx="325" cy="325"/>
            </a:xfrm>
            <a:custGeom>
              <a:rect b="b" l="l" r="r" t="t"/>
              <a:pathLst>
                <a:path extrusionOk="0" fill="none" h="17518" w="17692">
                  <a:moveTo>
                    <a:pt x="12636" y="-1"/>
                  </a:moveTo>
                  <a:cubicBezTo>
                    <a:pt x="14596" y="1413"/>
                    <a:pt x="16305" y="3146"/>
                    <a:pt x="17691" y="5126"/>
                  </a:cubicBezTo>
                </a:path>
                <a:path extrusionOk="0" h="17518" w="17692">
                  <a:moveTo>
                    <a:pt x="12636" y="-1"/>
                  </a:moveTo>
                  <a:cubicBezTo>
                    <a:pt x="14596" y="1413"/>
                    <a:pt x="16305" y="3146"/>
                    <a:pt x="17691" y="5126"/>
                  </a:cubicBezTo>
                  <a:lnTo>
                    <a:pt x="0" y="17518"/>
                  </a:lnTo>
                  <a:close/>
                </a:path>
              </a:pathLst>
            </a:custGeom>
            <a:solidFill>
              <a:srgbClr val="FF6600"/>
            </a:solidFill>
            <a:ln cap="flat" cmpd="sng" w="571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554" name="Google Shape;554;p1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096250" y="1931988"/>
            <a:ext cx="725488" cy="4476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au hoi" id="555" name="Google Shape;555;p15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3124200" y="3352800"/>
            <a:ext cx="557213" cy="6096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56" name="Google Shape;556;p15"/>
          <p:cNvGrpSpPr/>
          <p:nvPr/>
        </p:nvGrpSpPr>
        <p:grpSpPr>
          <a:xfrm>
            <a:off x="303421" y="2356274"/>
            <a:ext cx="1389914" cy="916727"/>
            <a:chOff x="191" y="1412"/>
            <a:chExt cx="876" cy="577"/>
          </a:xfrm>
        </p:grpSpPr>
        <p:pic>
          <p:nvPicPr>
            <p:cNvPr descr="Horse-02-june" id="557" name="Google Shape;557;p15"/>
            <p:cNvPicPr preferRelativeResize="0"/>
            <p:nvPr/>
          </p:nvPicPr>
          <p:blipFill rotWithShape="1">
            <a:blip r:embed="rId10">
              <a:alphaModFix/>
            </a:blip>
            <a:srcRect b="0" l="0" r="0" t="0"/>
            <a:stretch/>
          </p:blipFill>
          <p:spPr>
            <a:xfrm rot="823011">
              <a:off x="336" y="1488"/>
              <a:ext cx="690" cy="4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58" name="Google Shape;558;p15"/>
            <p:cNvSpPr/>
            <p:nvPr/>
          </p:nvSpPr>
          <p:spPr>
            <a:xfrm rot="517732">
              <a:off x="194" y="1842"/>
              <a:ext cx="527" cy="78"/>
            </a:xfrm>
            <a:prstGeom prst="cloudCallout">
              <a:avLst>
                <a:gd fmla="val 26782" name="adj1"/>
                <a:gd fmla="val 60769" name="adj2"/>
              </a:avLst>
            </a:prstGeom>
            <a:solidFill>
              <a:srgbClr val="0099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559" name="Google Shape;559;p15"/>
          <p:cNvSpPr txBox="1"/>
          <p:nvPr/>
        </p:nvSpPr>
        <p:spPr>
          <a:xfrm>
            <a:off x="1676400" y="4800600"/>
            <a:ext cx="39624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 = BC. cotg 20</a:t>
            </a:r>
            <a:r>
              <a:rPr b="1" baseline="30000" i="0" lang="en-US" sz="3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r>
              <a:rPr b="1" baseline="30000" i="0" lang="en-US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1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3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"/>
          <p:cNvSpPr txBox="1"/>
          <p:nvPr/>
        </p:nvSpPr>
        <p:spPr>
          <a:xfrm>
            <a:off x="457200" y="609600"/>
            <a:ext cx="8305800" cy="3292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mes New Roman"/>
              <a:buNone/>
            </a:pPr>
            <a:r>
              <a:rPr b="1" i="1" lang="en-US" sz="26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Hãy tinh mỗi cạnh góc vuông theo:</a:t>
            </a:r>
            <a:endParaRPr b="1" i="1" sz="26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mes New Roman"/>
              <a:buNone/>
            </a:pPr>
            <a:r>
              <a:rPr b="1" i="1" lang="en-US" sz="26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a)Cạnh huyền và tỉ số lượng giác của góc B và góc C?</a:t>
            </a:r>
            <a:endParaRPr b="1" i="1" sz="26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mes New Roman"/>
              <a:buNone/>
            </a:pPr>
            <a:r>
              <a:rPr b="1" i="1" lang="en-US" sz="26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b)Cạnh góc vuông còn lại và tỉ số lượng giác của góc B và góc C ?</a:t>
            </a:r>
            <a:endParaRPr b="1" i="1" sz="26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t/>
            </a:r>
            <a:endParaRPr b="1" i="1" sz="26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t/>
            </a:r>
            <a:endParaRPr b="1" i="1" sz="26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8" name="Google Shape;208;p2"/>
          <p:cNvSpPr txBox="1"/>
          <p:nvPr/>
        </p:nvSpPr>
        <p:spPr>
          <a:xfrm>
            <a:off x="2195513" y="2276475"/>
            <a:ext cx="5400675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9" name="Google Shape;209;p2"/>
          <p:cNvGrpSpPr/>
          <p:nvPr/>
        </p:nvGrpSpPr>
        <p:grpSpPr>
          <a:xfrm>
            <a:off x="2590800" y="2667000"/>
            <a:ext cx="2743200" cy="2841625"/>
            <a:chOff x="720" y="1008"/>
            <a:chExt cx="1728" cy="1790"/>
          </a:xfrm>
        </p:grpSpPr>
        <p:grpSp>
          <p:nvGrpSpPr>
            <p:cNvPr id="210" name="Google Shape;210;p2"/>
            <p:cNvGrpSpPr/>
            <p:nvPr/>
          </p:nvGrpSpPr>
          <p:grpSpPr>
            <a:xfrm>
              <a:off x="720" y="1008"/>
              <a:ext cx="1728" cy="1714"/>
              <a:chOff x="288" y="192"/>
              <a:chExt cx="1680" cy="2193"/>
            </a:xfrm>
          </p:grpSpPr>
          <p:sp>
            <p:nvSpPr>
              <p:cNvPr id="211" name="Google Shape;211;p2"/>
              <p:cNvSpPr/>
              <p:nvPr/>
            </p:nvSpPr>
            <p:spPr>
              <a:xfrm>
                <a:off x="576" y="432"/>
                <a:ext cx="1056" cy="1680"/>
              </a:xfrm>
              <a:prstGeom prst="rtTriangle">
                <a:avLst/>
              </a:prstGeom>
              <a:solidFill>
                <a:schemeClr val="lt1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" name="Google Shape;212;p2"/>
              <p:cNvSpPr txBox="1"/>
              <p:nvPr/>
            </p:nvSpPr>
            <p:spPr>
              <a:xfrm>
                <a:off x="288" y="2016"/>
                <a:ext cx="288" cy="36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400"/>
                  <a:buFont typeface="Times New Roman"/>
                  <a:buNone/>
                </a:pPr>
                <a:r>
                  <a:rPr b="0" i="0" lang="en-US" sz="2400" u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A</a:t>
                </a:r>
                <a:endParaRPr b="0" i="0" sz="2400" u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13" name="Google Shape;213;p2"/>
              <p:cNvSpPr txBox="1"/>
              <p:nvPr/>
            </p:nvSpPr>
            <p:spPr>
              <a:xfrm>
                <a:off x="288" y="192"/>
                <a:ext cx="288" cy="36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400"/>
                  <a:buFont typeface="Times New Roman"/>
                  <a:buNone/>
                </a:pPr>
                <a:r>
                  <a:rPr b="0" i="0" lang="en-US" sz="2400" u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</a:t>
                </a:r>
                <a:endParaRPr b="0" i="0" sz="2400" u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14" name="Google Shape;214;p2"/>
              <p:cNvSpPr txBox="1"/>
              <p:nvPr/>
            </p:nvSpPr>
            <p:spPr>
              <a:xfrm>
                <a:off x="1680" y="1968"/>
                <a:ext cx="288" cy="36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400"/>
                  <a:buFont typeface="Times New Roman"/>
                  <a:buNone/>
                </a:pPr>
                <a:r>
                  <a:rPr b="0" i="0" lang="en-US" sz="2400" u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</a:t>
                </a:r>
                <a:endParaRPr b="0" i="0" sz="2400" u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sp>
          <p:nvSpPr>
            <p:cNvPr id="215" name="Google Shape;215;p2"/>
            <p:cNvSpPr/>
            <p:nvPr/>
          </p:nvSpPr>
          <p:spPr>
            <a:xfrm rot="-4953812">
              <a:off x="1831" y="2228"/>
              <a:ext cx="229" cy="346"/>
            </a:xfrm>
            <a:custGeom>
              <a:rect b="b" l="l" r="r" t="t"/>
              <a:pathLst>
                <a:path extrusionOk="0" fill="none" h="21600" w="18801">
                  <a:moveTo>
                    <a:pt x="0" y="153"/>
                  </a:moveTo>
                  <a:cubicBezTo>
                    <a:pt x="852" y="51"/>
                    <a:pt x="1709" y="-1"/>
                    <a:pt x="2568" y="0"/>
                  </a:cubicBezTo>
                  <a:cubicBezTo>
                    <a:pt x="8784" y="0"/>
                    <a:pt x="14699" y="2678"/>
                    <a:pt x="18800" y="7350"/>
                  </a:cubicBezTo>
                </a:path>
                <a:path extrusionOk="0" h="21600" w="18801">
                  <a:moveTo>
                    <a:pt x="0" y="153"/>
                  </a:moveTo>
                  <a:cubicBezTo>
                    <a:pt x="852" y="51"/>
                    <a:pt x="1709" y="-1"/>
                    <a:pt x="2568" y="0"/>
                  </a:cubicBezTo>
                  <a:cubicBezTo>
                    <a:pt x="8784" y="0"/>
                    <a:pt x="14699" y="2678"/>
                    <a:pt x="18800" y="7350"/>
                  </a:cubicBezTo>
                  <a:lnTo>
                    <a:pt x="2568" y="21600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0000FF"/>
            </a:solidFill>
            <a:ln cap="flat" cmpd="sng" w="571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6" name="Google Shape;216;p2"/>
            <p:cNvGrpSpPr/>
            <p:nvPr/>
          </p:nvGrpSpPr>
          <p:grpSpPr>
            <a:xfrm>
              <a:off x="1016" y="2359"/>
              <a:ext cx="198" cy="150"/>
              <a:chOff x="720" y="1584"/>
              <a:chExt cx="192" cy="192"/>
            </a:xfrm>
          </p:grpSpPr>
          <p:cxnSp>
            <p:nvCxnSpPr>
              <p:cNvPr id="217" name="Google Shape;217;p2"/>
              <p:cNvCxnSpPr/>
              <p:nvPr/>
            </p:nvCxnSpPr>
            <p:spPr>
              <a:xfrm>
                <a:off x="720" y="1584"/>
                <a:ext cx="192" cy="0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18" name="Google Shape;218;p2"/>
              <p:cNvCxnSpPr/>
              <p:nvPr/>
            </p:nvCxnSpPr>
            <p:spPr>
              <a:xfrm>
                <a:off x="912" y="1584"/>
                <a:ext cx="0" cy="192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sp>
          <p:nvSpPr>
            <p:cNvPr id="219" name="Google Shape;219;p2"/>
            <p:cNvSpPr txBox="1"/>
            <p:nvPr/>
          </p:nvSpPr>
          <p:spPr>
            <a:xfrm>
              <a:off x="737" y="1715"/>
              <a:ext cx="297" cy="3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Times New Roman"/>
                <a:buNone/>
              </a:pPr>
              <a:r>
                <a:rPr b="0" i="0" lang="en-US" sz="2800" u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</a:t>
              </a:r>
              <a:endParaRPr b="0" i="0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0" name="Google Shape;220;p2"/>
            <p:cNvSpPr txBox="1"/>
            <p:nvPr/>
          </p:nvSpPr>
          <p:spPr>
            <a:xfrm>
              <a:off x="1434" y="2471"/>
              <a:ext cx="295" cy="3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Times New Roman"/>
                <a:buNone/>
              </a:pPr>
              <a:r>
                <a:rPr b="0" i="0" lang="en-US" sz="2800" u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</a:t>
              </a:r>
              <a:endParaRPr b="0" i="0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1" name="Google Shape;221;p2"/>
            <p:cNvSpPr txBox="1"/>
            <p:nvPr/>
          </p:nvSpPr>
          <p:spPr>
            <a:xfrm>
              <a:off x="1610" y="1708"/>
              <a:ext cx="295" cy="3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Times New Roman"/>
                <a:buNone/>
              </a:pPr>
              <a:r>
                <a:rPr b="0" i="0" lang="en-US" sz="2800" u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</a:t>
              </a:r>
              <a:endParaRPr b="0" i="0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2" name="Google Shape;222;p2"/>
            <p:cNvSpPr/>
            <p:nvPr/>
          </p:nvSpPr>
          <p:spPr>
            <a:xfrm rot="8577165">
              <a:off x="970" y="1214"/>
              <a:ext cx="195" cy="382"/>
            </a:xfrm>
            <a:custGeom>
              <a:rect b="b" l="l" r="r" t="t"/>
              <a:pathLst>
                <a:path extrusionOk="0" fill="none" h="21600" w="18801">
                  <a:moveTo>
                    <a:pt x="0" y="153"/>
                  </a:moveTo>
                  <a:cubicBezTo>
                    <a:pt x="852" y="51"/>
                    <a:pt x="1709" y="-1"/>
                    <a:pt x="2568" y="0"/>
                  </a:cubicBezTo>
                  <a:cubicBezTo>
                    <a:pt x="8784" y="0"/>
                    <a:pt x="14699" y="2678"/>
                    <a:pt x="18800" y="7350"/>
                  </a:cubicBezTo>
                </a:path>
                <a:path extrusionOk="0" h="21600" w="18801">
                  <a:moveTo>
                    <a:pt x="0" y="153"/>
                  </a:moveTo>
                  <a:cubicBezTo>
                    <a:pt x="852" y="51"/>
                    <a:pt x="1709" y="-1"/>
                    <a:pt x="2568" y="0"/>
                  </a:cubicBezTo>
                  <a:cubicBezTo>
                    <a:pt x="8784" y="0"/>
                    <a:pt x="14699" y="2678"/>
                    <a:pt x="18800" y="7350"/>
                  </a:cubicBezTo>
                  <a:lnTo>
                    <a:pt x="2568" y="21600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FF00FF"/>
            </a:solidFill>
            <a:ln cap="flat" cmpd="sng" w="571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"/>
          <p:cNvSpPr txBox="1"/>
          <p:nvPr/>
        </p:nvSpPr>
        <p:spPr>
          <a:xfrm>
            <a:off x="0" y="914400"/>
            <a:ext cx="9144000" cy="557213"/>
          </a:xfrm>
          <a:prstGeom prst="rect">
            <a:avLst/>
          </a:prstGeom>
          <a:solidFill>
            <a:srgbClr val="FFFF99"/>
          </a:solidFill>
          <a:ln cap="flat" cmpd="dbl" w="38100">
            <a:solidFill>
              <a:srgbClr val="FF33CC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Trong moät tam giaùc vuoâng,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</a:t>
            </a:r>
            <a:endParaRPr b="1" i="0" sz="2800" u="none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9" name="Google Shape;229;p3"/>
          <p:cNvSpPr/>
          <p:nvPr/>
        </p:nvSpPr>
        <p:spPr>
          <a:xfrm>
            <a:off x="4114800" y="4724400"/>
            <a:ext cx="2743200" cy="685800"/>
          </a:xfrm>
          <a:prstGeom prst="wedgeEllipseCallout">
            <a:avLst>
              <a:gd fmla="val -32292" name="adj1"/>
              <a:gd fmla="val -189352" name="adj2"/>
            </a:avLst>
          </a:prstGeom>
          <a:solidFill>
            <a:srgbClr val="FFCCFF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Caïnh huyeàn</a:t>
            </a:r>
            <a:endParaRPr b="1" i="0" sz="240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0" name="Google Shape;230;p3"/>
          <p:cNvSpPr/>
          <p:nvPr/>
        </p:nvSpPr>
        <p:spPr>
          <a:xfrm>
            <a:off x="6781800" y="4724400"/>
            <a:ext cx="2362200" cy="685800"/>
          </a:xfrm>
          <a:prstGeom prst="wedgeEllipseCallout">
            <a:avLst>
              <a:gd fmla="val -101208" name="adj1"/>
              <a:gd fmla="val -197685" name="adj2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 goùc ñoái</a:t>
            </a:r>
            <a:endParaRPr b="1" i="0" sz="240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1" name="Google Shape;231;p3"/>
          <p:cNvSpPr txBox="1"/>
          <p:nvPr/>
        </p:nvSpPr>
        <p:spPr>
          <a:xfrm>
            <a:off x="2286000" y="1485900"/>
            <a:ext cx="6629400" cy="557213"/>
          </a:xfrm>
          <a:prstGeom prst="rect">
            <a:avLst/>
          </a:prstGeom>
          <a:solidFill>
            <a:schemeClr val="lt1"/>
          </a:solidFill>
          <a:ln cap="flat" cmpd="dbl" w="38100">
            <a:solidFill>
              <a:srgbClr val="FF33CC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a)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rgbClr val="0000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Caïnh huyeàn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nhaân vôùi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rgbClr val="0066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 goùc ñoái </a:t>
            </a:r>
            <a:endParaRPr b="1" i="0" sz="2800" u="none">
              <a:solidFill>
                <a:srgbClr val="0066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2" name="Google Shape;232;p3"/>
          <p:cNvSpPr txBox="1"/>
          <p:nvPr/>
        </p:nvSpPr>
        <p:spPr>
          <a:xfrm>
            <a:off x="4514850" y="914400"/>
            <a:ext cx="462915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moãi caïnh goùc vuoâng baèng :</a:t>
            </a:r>
            <a:endParaRPr b="1" i="0" sz="280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3" name="Google Shape;233;p3"/>
          <p:cNvSpPr txBox="1"/>
          <p:nvPr/>
        </p:nvSpPr>
        <p:spPr>
          <a:xfrm>
            <a:off x="3581400" y="280035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4" name="Google Shape;234;p3"/>
          <p:cNvSpPr txBox="1"/>
          <p:nvPr/>
        </p:nvSpPr>
        <p:spPr>
          <a:xfrm>
            <a:off x="3962400" y="280035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</a:t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5" name="Google Shape;235;p3"/>
          <p:cNvSpPr txBox="1"/>
          <p:nvPr/>
        </p:nvSpPr>
        <p:spPr>
          <a:xfrm>
            <a:off x="4400550" y="281940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</a:t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6" name="Google Shape;236;p3"/>
          <p:cNvSpPr txBox="1"/>
          <p:nvPr/>
        </p:nvSpPr>
        <p:spPr>
          <a:xfrm>
            <a:off x="5029200" y="2781300"/>
            <a:ext cx="11430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 B</a:t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7" name="Google Shape;237;p3"/>
          <p:cNvSpPr txBox="1"/>
          <p:nvPr/>
        </p:nvSpPr>
        <p:spPr>
          <a:xfrm>
            <a:off x="6477000" y="278130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8" name="Google Shape;238;p3"/>
          <p:cNvSpPr txBox="1"/>
          <p:nvPr/>
        </p:nvSpPr>
        <p:spPr>
          <a:xfrm>
            <a:off x="6038850" y="283845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</a:t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9" name="Google Shape;239;p3"/>
          <p:cNvSpPr txBox="1"/>
          <p:nvPr/>
        </p:nvSpPr>
        <p:spPr>
          <a:xfrm>
            <a:off x="7086600" y="2781300"/>
            <a:ext cx="12954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cos C</a:t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0" name="Google Shape;240;p3"/>
          <p:cNvSpPr txBox="1"/>
          <p:nvPr/>
        </p:nvSpPr>
        <p:spPr>
          <a:xfrm>
            <a:off x="4724400" y="2686050"/>
            <a:ext cx="4572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b="1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b="1" i="0" sz="4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1" name="Google Shape;241;p3"/>
          <p:cNvSpPr txBox="1"/>
          <p:nvPr/>
        </p:nvSpPr>
        <p:spPr>
          <a:xfrm>
            <a:off x="6781800" y="2686050"/>
            <a:ext cx="4572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b="1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b="1" i="0" sz="4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2" name="Google Shape;242;p3"/>
          <p:cNvSpPr txBox="1"/>
          <p:nvPr/>
        </p:nvSpPr>
        <p:spPr>
          <a:xfrm>
            <a:off x="3581400" y="337185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3" name="Google Shape;243;p3"/>
          <p:cNvSpPr txBox="1"/>
          <p:nvPr/>
        </p:nvSpPr>
        <p:spPr>
          <a:xfrm>
            <a:off x="3962400" y="337185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</a:t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4" name="Google Shape;244;p3"/>
          <p:cNvSpPr txBox="1"/>
          <p:nvPr/>
        </p:nvSpPr>
        <p:spPr>
          <a:xfrm>
            <a:off x="4381500" y="335280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b="1" i="0" lang="en-US" sz="320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1" i="0" sz="3200" u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5" name="Google Shape;245;p3"/>
          <p:cNvSpPr txBox="1"/>
          <p:nvPr/>
        </p:nvSpPr>
        <p:spPr>
          <a:xfrm>
            <a:off x="4991100" y="3371850"/>
            <a:ext cx="11430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 C</a:t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6" name="Google Shape;246;p3"/>
          <p:cNvSpPr txBox="1"/>
          <p:nvPr/>
        </p:nvSpPr>
        <p:spPr>
          <a:xfrm>
            <a:off x="6477000" y="335280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7" name="Google Shape;247;p3"/>
          <p:cNvSpPr txBox="1"/>
          <p:nvPr/>
        </p:nvSpPr>
        <p:spPr>
          <a:xfrm>
            <a:off x="6019800" y="339090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</a:t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8" name="Google Shape;248;p3"/>
          <p:cNvSpPr txBox="1"/>
          <p:nvPr/>
        </p:nvSpPr>
        <p:spPr>
          <a:xfrm>
            <a:off x="7086600" y="3352800"/>
            <a:ext cx="12954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cos B</a:t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9" name="Google Shape;249;p3"/>
          <p:cNvSpPr txBox="1"/>
          <p:nvPr/>
        </p:nvSpPr>
        <p:spPr>
          <a:xfrm>
            <a:off x="4724400" y="3257550"/>
            <a:ext cx="4572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b="1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b="1" i="0" sz="4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0" name="Google Shape;250;p3"/>
          <p:cNvSpPr txBox="1"/>
          <p:nvPr/>
        </p:nvSpPr>
        <p:spPr>
          <a:xfrm>
            <a:off x="6781800" y="3257550"/>
            <a:ext cx="4572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b="1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b="1" i="0" sz="4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1" name="Google Shape;251;p3"/>
          <p:cNvSpPr txBox="1"/>
          <p:nvPr/>
        </p:nvSpPr>
        <p:spPr>
          <a:xfrm>
            <a:off x="3581400" y="280035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endParaRPr b="1" i="0" sz="320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2" name="Google Shape;252;p3"/>
          <p:cNvSpPr txBox="1"/>
          <p:nvPr/>
        </p:nvSpPr>
        <p:spPr>
          <a:xfrm>
            <a:off x="3581400" y="337185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endParaRPr b="1" i="0" sz="320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3" name="Google Shape;253;p3"/>
          <p:cNvSpPr txBox="1"/>
          <p:nvPr/>
        </p:nvSpPr>
        <p:spPr>
          <a:xfrm>
            <a:off x="4400550" y="281940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4" name="Google Shape;254;p3"/>
          <p:cNvSpPr txBox="1"/>
          <p:nvPr/>
        </p:nvSpPr>
        <p:spPr>
          <a:xfrm>
            <a:off x="4381500" y="335280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</a:t>
            </a:r>
            <a:endParaRPr b="1" i="0" sz="320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5" name="Google Shape;255;p3"/>
          <p:cNvSpPr txBox="1"/>
          <p:nvPr/>
        </p:nvSpPr>
        <p:spPr>
          <a:xfrm>
            <a:off x="5029200" y="2781300"/>
            <a:ext cx="1219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 B</a:t>
            </a: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6" name="Google Shape;256;p3"/>
          <p:cNvSpPr txBox="1"/>
          <p:nvPr/>
        </p:nvSpPr>
        <p:spPr>
          <a:xfrm>
            <a:off x="4991100" y="3371850"/>
            <a:ext cx="1219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 C </a:t>
            </a:r>
            <a:endParaRPr b="1" i="0" sz="320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7" name="Google Shape;257;p3"/>
          <p:cNvSpPr txBox="1"/>
          <p:nvPr/>
        </p:nvSpPr>
        <p:spPr>
          <a:xfrm>
            <a:off x="6477000" y="335280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8" name="Google Shape;258;p3"/>
          <p:cNvSpPr txBox="1"/>
          <p:nvPr/>
        </p:nvSpPr>
        <p:spPr>
          <a:xfrm>
            <a:off x="6477000" y="278130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</a:t>
            </a:r>
            <a:endParaRPr b="1" i="0" sz="320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9" name="Google Shape;259;p3"/>
          <p:cNvSpPr/>
          <p:nvPr/>
        </p:nvSpPr>
        <p:spPr>
          <a:xfrm>
            <a:off x="4076700" y="4724400"/>
            <a:ext cx="2743200" cy="685800"/>
          </a:xfrm>
          <a:prstGeom prst="wedgeEllipseCallout">
            <a:avLst>
              <a:gd fmla="val 43403" name="adj1"/>
              <a:gd fmla="val -186574" name="adj2"/>
            </a:avLst>
          </a:prstGeom>
          <a:solidFill>
            <a:srgbClr val="FFCCFF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Caïnh huyeàn</a:t>
            </a:r>
            <a:endParaRPr b="1" i="0" sz="240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0" name="Google Shape;260;p3"/>
          <p:cNvSpPr txBox="1"/>
          <p:nvPr/>
        </p:nvSpPr>
        <p:spPr>
          <a:xfrm>
            <a:off x="7091363" y="2790825"/>
            <a:ext cx="12954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cos C</a:t>
            </a:r>
            <a:endParaRPr b="1" i="0" sz="320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1" name="Google Shape;261;p3"/>
          <p:cNvSpPr txBox="1"/>
          <p:nvPr/>
        </p:nvSpPr>
        <p:spPr>
          <a:xfrm>
            <a:off x="7091363" y="3352800"/>
            <a:ext cx="12954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cos B</a:t>
            </a:r>
            <a:endParaRPr b="1" i="0" sz="320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2" name="Google Shape;262;p3"/>
          <p:cNvSpPr/>
          <p:nvPr/>
        </p:nvSpPr>
        <p:spPr>
          <a:xfrm>
            <a:off x="6781800" y="4724400"/>
            <a:ext cx="2362200" cy="685800"/>
          </a:xfrm>
          <a:prstGeom prst="wedgeEllipseCallout">
            <a:avLst>
              <a:gd fmla="val -17338" name="adj1"/>
              <a:gd fmla="val -183796" name="adj2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cos goùc keà</a:t>
            </a:r>
            <a:endParaRPr b="1" i="0" sz="240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3" name="Google Shape;263;p3"/>
          <p:cNvSpPr txBox="1"/>
          <p:nvPr/>
        </p:nvSpPr>
        <p:spPr>
          <a:xfrm>
            <a:off x="2286000" y="2133600"/>
            <a:ext cx="6629400" cy="557213"/>
          </a:xfrm>
          <a:prstGeom prst="rect">
            <a:avLst/>
          </a:prstGeom>
          <a:solidFill>
            <a:schemeClr val="lt1"/>
          </a:solidFill>
          <a:ln cap="flat" cmpd="dbl" w="38100">
            <a:solidFill>
              <a:srgbClr val="FF33CC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</a:t>
            </a: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rgbClr val="0000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Caïnh huyeàn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nhaân vôùi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cosin goùc keà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1" i="0" sz="2800" u="none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4" name="Google Shape;264;p3"/>
          <p:cNvSpPr/>
          <p:nvPr/>
        </p:nvSpPr>
        <p:spPr>
          <a:xfrm>
            <a:off x="457200" y="1600200"/>
            <a:ext cx="1676400" cy="2667000"/>
          </a:xfrm>
          <a:prstGeom prst="rtTriangle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3"/>
          <p:cNvSpPr txBox="1"/>
          <p:nvPr/>
        </p:nvSpPr>
        <p:spPr>
          <a:xfrm>
            <a:off x="76200" y="4076700"/>
            <a:ext cx="457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endParaRPr b="1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6" name="Google Shape;266;p3"/>
          <p:cNvSpPr txBox="1"/>
          <p:nvPr/>
        </p:nvSpPr>
        <p:spPr>
          <a:xfrm>
            <a:off x="57150" y="1428750"/>
            <a:ext cx="457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endParaRPr b="1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7" name="Google Shape;267;p3"/>
          <p:cNvSpPr txBox="1"/>
          <p:nvPr/>
        </p:nvSpPr>
        <p:spPr>
          <a:xfrm>
            <a:off x="2133600" y="4038600"/>
            <a:ext cx="457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endParaRPr b="1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8" name="Google Shape;268;p3"/>
          <p:cNvSpPr/>
          <p:nvPr/>
        </p:nvSpPr>
        <p:spPr>
          <a:xfrm rot="-4953812">
            <a:off x="1658938" y="3781425"/>
            <a:ext cx="465137" cy="533400"/>
          </a:xfrm>
          <a:custGeom>
            <a:rect b="b" l="l" r="r" t="t"/>
            <a:pathLst>
              <a:path extrusionOk="0" fill="none" h="21600" w="18801">
                <a:moveTo>
                  <a:pt x="0" y="153"/>
                </a:moveTo>
                <a:cubicBezTo>
                  <a:pt x="852" y="51"/>
                  <a:pt x="1709" y="-1"/>
                  <a:pt x="2568" y="0"/>
                </a:cubicBezTo>
                <a:cubicBezTo>
                  <a:pt x="8784" y="0"/>
                  <a:pt x="14699" y="2678"/>
                  <a:pt x="18800" y="7350"/>
                </a:cubicBezTo>
              </a:path>
              <a:path extrusionOk="0" h="21600" w="18801">
                <a:moveTo>
                  <a:pt x="0" y="153"/>
                </a:moveTo>
                <a:cubicBezTo>
                  <a:pt x="852" y="51"/>
                  <a:pt x="1709" y="-1"/>
                  <a:pt x="2568" y="0"/>
                </a:cubicBezTo>
                <a:cubicBezTo>
                  <a:pt x="8784" y="0"/>
                  <a:pt x="14699" y="2678"/>
                  <a:pt x="18800" y="7350"/>
                </a:cubicBezTo>
                <a:lnTo>
                  <a:pt x="2568" y="21600"/>
                </a:lnTo>
                <a:lnTo>
                  <a:pt x="0" y="153"/>
                </a:lnTo>
                <a:close/>
              </a:path>
            </a:pathLst>
          </a:custGeom>
          <a:solidFill>
            <a:srgbClr val="0000FF"/>
          </a:solidFill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3"/>
          <p:cNvSpPr/>
          <p:nvPr/>
        </p:nvSpPr>
        <p:spPr>
          <a:xfrm rot="7715479">
            <a:off x="336550" y="1733550"/>
            <a:ext cx="422275" cy="501650"/>
          </a:xfrm>
          <a:custGeom>
            <a:rect b="b" l="l" r="r" t="t"/>
            <a:pathLst>
              <a:path extrusionOk="0" fill="none" h="20317" w="17116">
                <a:moveTo>
                  <a:pt x="7332" y="-1"/>
                </a:moveTo>
                <a:cubicBezTo>
                  <a:pt x="11208" y="1398"/>
                  <a:pt x="14602" y="3876"/>
                  <a:pt x="17116" y="7141"/>
                </a:cubicBezTo>
              </a:path>
              <a:path extrusionOk="0" h="20317" w="17116">
                <a:moveTo>
                  <a:pt x="7332" y="-1"/>
                </a:moveTo>
                <a:cubicBezTo>
                  <a:pt x="11208" y="1398"/>
                  <a:pt x="14602" y="3876"/>
                  <a:pt x="17116" y="7141"/>
                </a:cubicBezTo>
                <a:lnTo>
                  <a:pt x="0" y="20317"/>
                </a:lnTo>
                <a:lnTo>
                  <a:pt x="7332" y="-1"/>
                </a:lnTo>
                <a:close/>
              </a:path>
            </a:pathLst>
          </a:custGeom>
          <a:solidFill>
            <a:srgbClr val="FF6600"/>
          </a:solidFill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70" name="Google Shape;270;p3"/>
          <p:cNvGrpSpPr/>
          <p:nvPr/>
        </p:nvGrpSpPr>
        <p:grpSpPr>
          <a:xfrm>
            <a:off x="457200" y="3962400"/>
            <a:ext cx="304800" cy="304800"/>
            <a:chOff x="720" y="1584"/>
            <a:chExt cx="192" cy="192"/>
          </a:xfrm>
        </p:grpSpPr>
        <p:cxnSp>
          <p:nvCxnSpPr>
            <p:cNvPr id="271" name="Google Shape;271;p3"/>
            <p:cNvCxnSpPr/>
            <p:nvPr/>
          </p:nvCxnSpPr>
          <p:spPr>
            <a:xfrm>
              <a:off x="720" y="1584"/>
              <a:ext cx="192" cy="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72" name="Google Shape;272;p3"/>
            <p:cNvCxnSpPr/>
            <p:nvPr/>
          </p:nvCxnSpPr>
          <p:spPr>
            <a:xfrm>
              <a:off x="912" y="1584"/>
              <a:ext cx="0" cy="192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273" name="Google Shape;273;p3"/>
          <p:cNvSpPr txBox="1"/>
          <p:nvPr/>
        </p:nvSpPr>
        <p:spPr>
          <a:xfrm>
            <a:off x="26988" y="2654300"/>
            <a:ext cx="45720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4" name="Google Shape;274;p3"/>
          <p:cNvSpPr txBox="1"/>
          <p:nvPr/>
        </p:nvSpPr>
        <p:spPr>
          <a:xfrm>
            <a:off x="1100138" y="4191000"/>
            <a:ext cx="45720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5" name="Google Shape;275;p3"/>
          <p:cNvSpPr txBox="1"/>
          <p:nvPr/>
        </p:nvSpPr>
        <p:spPr>
          <a:xfrm>
            <a:off x="1371600" y="2640013"/>
            <a:ext cx="4572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6" name="Google Shape;276;p3"/>
          <p:cNvSpPr/>
          <p:nvPr/>
        </p:nvSpPr>
        <p:spPr>
          <a:xfrm>
            <a:off x="1752600" y="4572000"/>
            <a:ext cx="2286000" cy="1066800"/>
          </a:xfrm>
          <a:prstGeom prst="wedgeEllipseCallout">
            <a:avLst>
              <a:gd fmla="val 32083" name="adj1"/>
              <a:gd fmla="val -123514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Caïnh goùc vuoâng</a:t>
            </a:r>
            <a:endParaRPr b="1" i="0" sz="240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1" name="Google Shape;281;p4"/>
          <p:cNvGrpSpPr/>
          <p:nvPr/>
        </p:nvGrpSpPr>
        <p:grpSpPr>
          <a:xfrm>
            <a:off x="0" y="2667000"/>
            <a:ext cx="2667000" cy="3490913"/>
            <a:chOff x="288" y="528"/>
            <a:chExt cx="1680" cy="2199"/>
          </a:xfrm>
        </p:grpSpPr>
        <p:grpSp>
          <p:nvGrpSpPr>
            <p:cNvPr id="282" name="Google Shape;282;p4"/>
            <p:cNvGrpSpPr/>
            <p:nvPr/>
          </p:nvGrpSpPr>
          <p:grpSpPr>
            <a:xfrm>
              <a:off x="288" y="528"/>
              <a:ext cx="1680" cy="2112"/>
              <a:chOff x="288" y="192"/>
              <a:chExt cx="1680" cy="2112"/>
            </a:xfrm>
          </p:grpSpPr>
          <p:grpSp>
            <p:nvGrpSpPr>
              <p:cNvPr id="283" name="Google Shape;283;p4"/>
              <p:cNvGrpSpPr/>
              <p:nvPr/>
            </p:nvGrpSpPr>
            <p:grpSpPr>
              <a:xfrm>
                <a:off x="288" y="192"/>
                <a:ext cx="1680" cy="2112"/>
                <a:chOff x="288" y="192"/>
                <a:chExt cx="1680" cy="2112"/>
              </a:xfrm>
            </p:grpSpPr>
            <p:sp>
              <p:nvSpPr>
                <p:cNvPr id="284" name="Google Shape;284;p4"/>
                <p:cNvSpPr/>
                <p:nvPr/>
              </p:nvSpPr>
              <p:spPr>
                <a:xfrm>
                  <a:off x="576" y="432"/>
                  <a:ext cx="1056" cy="1680"/>
                </a:xfrm>
                <a:prstGeom prst="rtTriangl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5" name="Google Shape;285;p4"/>
                <p:cNvSpPr txBox="1"/>
                <p:nvPr/>
              </p:nvSpPr>
              <p:spPr>
                <a:xfrm>
                  <a:off x="288" y="2016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2400"/>
                    <a:buFont typeface="Times New Roman"/>
                    <a:buNone/>
                  </a:pPr>
                  <a:r>
                    <a:rPr b="0" i="0" lang="en-US" sz="2400" u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A</a:t>
                  </a:r>
                  <a:endParaRPr b="0" i="0" sz="2400" u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86" name="Google Shape;286;p4"/>
                <p:cNvSpPr txBox="1"/>
                <p:nvPr/>
              </p:nvSpPr>
              <p:spPr>
                <a:xfrm>
                  <a:off x="288" y="192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2400"/>
                    <a:buFont typeface="Times New Roman"/>
                    <a:buNone/>
                  </a:pPr>
                  <a:r>
                    <a:rPr b="0" i="0" lang="en-US" sz="2400" u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B</a:t>
                  </a:r>
                  <a:endParaRPr b="0" i="0" sz="2400" u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87" name="Google Shape;287;p4"/>
                <p:cNvSpPr txBox="1"/>
                <p:nvPr/>
              </p:nvSpPr>
              <p:spPr>
                <a:xfrm>
                  <a:off x="1680" y="1968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2400"/>
                    <a:buFont typeface="Times New Roman"/>
                    <a:buNone/>
                  </a:pPr>
                  <a:r>
                    <a:rPr b="0" i="0" lang="en-US" sz="2400" u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C</a:t>
                  </a:r>
                  <a:endParaRPr b="0" i="0" sz="2400" u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sp>
            <p:nvSpPr>
              <p:cNvPr id="288" name="Google Shape;288;p4"/>
              <p:cNvSpPr/>
              <p:nvPr/>
            </p:nvSpPr>
            <p:spPr>
              <a:xfrm rot="-4953812">
                <a:off x="1333" y="1806"/>
                <a:ext cx="293" cy="336"/>
              </a:xfrm>
              <a:custGeom>
                <a:rect b="b" l="l" r="r" t="t"/>
                <a:pathLst>
                  <a:path extrusionOk="0" fill="none" h="21600" w="18801">
                    <a:moveTo>
                      <a:pt x="0" y="153"/>
                    </a:moveTo>
                    <a:cubicBezTo>
                      <a:pt x="852" y="51"/>
                      <a:pt x="1709" y="-1"/>
                      <a:pt x="2568" y="0"/>
                    </a:cubicBezTo>
                    <a:cubicBezTo>
                      <a:pt x="8784" y="0"/>
                      <a:pt x="14699" y="2678"/>
                      <a:pt x="18800" y="7350"/>
                    </a:cubicBezTo>
                  </a:path>
                  <a:path extrusionOk="0" h="21600" w="18801">
                    <a:moveTo>
                      <a:pt x="0" y="153"/>
                    </a:moveTo>
                    <a:cubicBezTo>
                      <a:pt x="852" y="51"/>
                      <a:pt x="1709" y="-1"/>
                      <a:pt x="2568" y="0"/>
                    </a:cubicBezTo>
                    <a:cubicBezTo>
                      <a:pt x="8784" y="0"/>
                      <a:pt x="14699" y="2678"/>
                      <a:pt x="18800" y="7350"/>
                    </a:cubicBezTo>
                    <a:lnTo>
                      <a:pt x="2568" y="21600"/>
                    </a:lnTo>
                    <a:lnTo>
                      <a:pt x="0" y="153"/>
                    </a:lnTo>
                    <a:close/>
                  </a:path>
                </a:pathLst>
              </a:custGeom>
              <a:solidFill>
                <a:srgbClr val="0000FF"/>
              </a:solidFill>
              <a:ln cap="flat" cmpd="sng" w="571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9" name="Google Shape;289;p4"/>
              <p:cNvSpPr/>
              <p:nvPr/>
            </p:nvSpPr>
            <p:spPr>
              <a:xfrm rot="7715479">
                <a:off x="500" y="516"/>
                <a:ext cx="266" cy="316"/>
              </a:xfrm>
              <a:custGeom>
                <a:rect b="b" l="l" r="r" t="t"/>
                <a:pathLst>
                  <a:path extrusionOk="0" fill="none" h="20317" w="17116">
                    <a:moveTo>
                      <a:pt x="7332" y="-1"/>
                    </a:moveTo>
                    <a:cubicBezTo>
                      <a:pt x="11208" y="1398"/>
                      <a:pt x="14602" y="3876"/>
                      <a:pt x="17116" y="7141"/>
                    </a:cubicBezTo>
                  </a:path>
                  <a:path extrusionOk="0" h="20317" w="17116">
                    <a:moveTo>
                      <a:pt x="7332" y="-1"/>
                    </a:moveTo>
                    <a:cubicBezTo>
                      <a:pt x="11208" y="1398"/>
                      <a:pt x="14602" y="3876"/>
                      <a:pt x="17116" y="7141"/>
                    </a:cubicBezTo>
                    <a:lnTo>
                      <a:pt x="0" y="20317"/>
                    </a:lnTo>
                    <a:lnTo>
                      <a:pt x="7332" y="-1"/>
                    </a:lnTo>
                    <a:close/>
                  </a:path>
                </a:pathLst>
              </a:custGeom>
              <a:solidFill>
                <a:srgbClr val="FF6600"/>
              </a:solidFill>
              <a:ln cap="flat" cmpd="sng" w="571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290" name="Google Shape;290;p4"/>
              <p:cNvGrpSpPr/>
              <p:nvPr/>
            </p:nvGrpSpPr>
            <p:grpSpPr>
              <a:xfrm>
                <a:off x="576" y="1920"/>
                <a:ext cx="192" cy="192"/>
                <a:chOff x="720" y="1584"/>
                <a:chExt cx="192" cy="192"/>
              </a:xfrm>
            </p:grpSpPr>
            <p:cxnSp>
              <p:nvCxnSpPr>
                <p:cNvPr id="291" name="Google Shape;291;p4"/>
                <p:cNvCxnSpPr/>
                <p:nvPr/>
              </p:nvCxnSpPr>
              <p:spPr>
                <a:xfrm>
                  <a:off x="720" y="1584"/>
                  <a:ext cx="192" cy="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292" name="Google Shape;292;p4"/>
                <p:cNvCxnSpPr/>
                <p:nvPr/>
              </p:nvCxnSpPr>
              <p:spPr>
                <a:xfrm>
                  <a:off x="912" y="1584"/>
                  <a:ext cx="0" cy="192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</p:grpSp>
        </p:grpSp>
        <p:sp>
          <p:nvSpPr>
            <p:cNvPr id="293" name="Google Shape;293;p4"/>
            <p:cNvSpPr txBox="1"/>
            <p:nvPr/>
          </p:nvSpPr>
          <p:spPr>
            <a:xfrm>
              <a:off x="305" y="1432"/>
              <a:ext cx="288" cy="3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Times New Roman"/>
                <a:buNone/>
              </a:pPr>
              <a:r>
                <a:rPr b="0" i="0" lang="en-US" sz="2800" u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</a:t>
              </a:r>
              <a:endParaRPr b="0" i="0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94" name="Google Shape;294;p4"/>
            <p:cNvSpPr txBox="1"/>
            <p:nvPr/>
          </p:nvSpPr>
          <p:spPr>
            <a:xfrm>
              <a:off x="981" y="2400"/>
              <a:ext cx="288" cy="3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Times New Roman"/>
                <a:buNone/>
              </a:pPr>
              <a:r>
                <a:rPr b="0" i="0" lang="en-US" sz="2800" u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</a:t>
              </a:r>
              <a:endParaRPr b="0" i="0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95" name="Google Shape;295;p4"/>
            <p:cNvSpPr txBox="1"/>
            <p:nvPr/>
          </p:nvSpPr>
          <p:spPr>
            <a:xfrm>
              <a:off x="1152" y="1423"/>
              <a:ext cx="288" cy="3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Times New Roman"/>
                <a:buNone/>
              </a:pPr>
              <a:r>
                <a:rPr b="0" i="0" lang="en-US" sz="2800" u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</a:t>
              </a:r>
              <a:endParaRPr b="0" i="0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296" name="Google Shape;296;p4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4"/>
          <p:cNvSpPr txBox="1"/>
          <p:nvPr/>
        </p:nvSpPr>
        <p:spPr>
          <a:xfrm>
            <a:off x="0" y="914400"/>
            <a:ext cx="9144000" cy="557213"/>
          </a:xfrm>
          <a:prstGeom prst="rect">
            <a:avLst/>
          </a:prstGeom>
          <a:solidFill>
            <a:srgbClr val="FFFF99"/>
          </a:solidFill>
          <a:ln cap="flat" cmpd="dbl" w="38100">
            <a:solidFill>
              <a:srgbClr val="FF33CC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Trong moät tam giaùc vuoâng,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</a:t>
            </a:r>
            <a:endParaRPr b="1" i="0" sz="2800" u="none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8" name="Google Shape;298;p4"/>
          <p:cNvSpPr/>
          <p:nvPr/>
        </p:nvSpPr>
        <p:spPr>
          <a:xfrm>
            <a:off x="6248400" y="5943600"/>
            <a:ext cx="2667000" cy="685800"/>
          </a:xfrm>
          <a:prstGeom prst="wedgeEllipseCallout">
            <a:avLst>
              <a:gd fmla="val -71069" name="adj1"/>
              <a:gd fmla="val -164352" name="adj2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tang goùc ñoái</a:t>
            </a:r>
            <a:endParaRPr b="1" i="0" sz="240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9" name="Google Shape;299;p4"/>
          <p:cNvSpPr txBox="1"/>
          <p:nvPr/>
        </p:nvSpPr>
        <p:spPr>
          <a:xfrm>
            <a:off x="0" y="1447800"/>
            <a:ext cx="6553200" cy="557213"/>
          </a:xfrm>
          <a:prstGeom prst="rect">
            <a:avLst/>
          </a:prstGeom>
          <a:solidFill>
            <a:srgbClr val="66FFFF"/>
          </a:solidFill>
          <a:ln cap="flat" cmpd="dbl" w="38100">
            <a:solidFill>
              <a:srgbClr val="FF33CC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a)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rgbClr val="0000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Caïnh huyeàn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nhaân vôùi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rgbClr val="3333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 goùc ñoái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1" i="0" sz="2800" u="none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0" name="Google Shape;300;p4"/>
          <p:cNvSpPr txBox="1"/>
          <p:nvPr/>
        </p:nvSpPr>
        <p:spPr>
          <a:xfrm>
            <a:off x="4514850" y="914400"/>
            <a:ext cx="462915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moãi caïnh goùc vuoâng baèng :</a:t>
            </a:r>
            <a:endParaRPr b="1" i="0" sz="280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1" name="Google Shape;301;p4"/>
          <p:cNvSpPr/>
          <p:nvPr/>
        </p:nvSpPr>
        <p:spPr>
          <a:xfrm>
            <a:off x="1828800" y="5791200"/>
            <a:ext cx="2286000" cy="1066800"/>
          </a:xfrm>
          <a:prstGeom prst="wedgeEllipseCallout">
            <a:avLst>
              <a:gd fmla="val 40417" name="adj1"/>
              <a:gd fmla="val -114583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Caïnh goùc vuoâng</a:t>
            </a:r>
            <a:endParaRPr b="1" i="0" sz="240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2" name="Google Shape;302;p4"/>
          <p:cNvSpPr/>
          <p:nvPr/>
        </p:nvSpPr>
        <p:spPr>
          <a:xfrm>
            <a:off x="6324600" y="5943600"/>
            <a:ext cx="2514600" cy="685800"/>
          </a:xfrm>
          <a:prstGeom prst="wedgeEllipseCallout">
            <a:avLst>
              <a:gd fmla="val -1894" name="adj1"/>
              <a:gd fmla="val -194907" name="adj2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cot goùc keà</a:t>
            </a:r>
            <a:endParaRPr b="1" i="0" sz="240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3" name="Google Shape;303;p4"/>
          <p:cNvSpPr txBox="1"/>
          <p:nvPr/>
        </p:nvSpPr>
        <p:spPr>
          <a:xfrm>
            <a:off x="0" y="1981200"/>
            <a:ext cx="6553200" cy="557213"/>
          </a:xfrm>
          <a:prstGeom prst="rect">
            <a:avLst/>
          </a:prstGeom>
          <a:solidFill>
            <a:srgbClr val="66FFFF"/>
          </a:solidFill>
          <a:ln cap="flat" cmpd="dbl" w="38100">
            <a:solidFill>
              <a:srgbClr val="FF33CC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</a:t>
            </a: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rgbClr val="0000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Caïnh huyeàn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nhaân vôùi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cosin goùc keà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1" i="0" sz="2800" u="none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4" name="Google Shape;304;p4"/>
          <p:cNvSpPr txBox="1"/>
          <p:nvPr/>
        </p:nvSpPr>
        <p:spPr>
          <a:xfrm>
            <a:off x="6610350" y="400050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5" name="Google Shape;305;p4"/>
          <p:cNvSpPr txBox="1"/>
          <p:nvPr/>
        </p:nvSpPr>
        <p:spPr>
          <a:xfrm>
            <a:off x="7200900" y="4000500"/>
            <a:ext cx="142875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cot C</a:t>
            </a:r>
            <a:endParaRPr b="1" i="0" sz="3200" u="none">
              <a:solidFill>
                <a:srgbClr val="FF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6" name="Google Shape;306;p4"/>
          <p:cNvSpPr txBox="1"/>
          <p:nvPr/>
        </p:nvSpPr>
        <p:spPr>
          <a:xfrm>
            <a:off x="6915150" y="3886200"/>
            <a:ext cx="4572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b="1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b="1" i="0" sz="4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7" name="Google Shape;307;p4"/>
          <p:cNvSpPr txBox="1"/>
          <p:nvPr/>
        </p:nvSpPr>
        <p:spPr>
          <a:xfrm>
            <a:off x="3733800" y="401955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8" name="Google Shape;308;p4"/>
          <p:cNvSpPr txBox="1"/>
          <p:nvPr/>
        </p:nvSpPr>
        <p:spPr>
          <a:xfrm>
            <a:off x="4114800" y="401955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</a:t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9" name="Google Shape;309;p4"/>
          <p:cNvSpPr txBox="1"/>
          <p:nvPr/>
        </p:nvSpPr>
        <p:spPr>
          <a:xfrm>
            <a:off x="4533900" y="400050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 </a:t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0" name="Google Shape;310;p4"/>
          <p:cNvSpPr txBox="1"/>
          <p:nvPr/>
        </p:nvSpPr>
        <p:spPr>
          <a:xfrm>
            <a:off x="5124450" y="4000500"/>
            <a:ext cx="135255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tan B</a:t>
            </a:r>
            <a:endParaRPr b="1" i="0" sz="3200" u="none">
              <a:solidFill>
                <a:srgbClr val="FF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1" name="Google Shape;311;p4"/>
          <p:cNvSpPr txBox="1"/>
          <p:nvPr/>
        </p:nvSpPr>
        <p:spPr>
          <a:xfrm>
            <a:off x="6134100" y="403860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</a:t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2" name="Google Shape;312;p4"/>
          <p:cNvSpPr txBox="1"/>
          <p:nvPr/>
        </p:nvSpPr>
        <p:spPr>
          <a:xfrm>
            <a:off x="4819650" y="3905250"/>
            <a:ext cx="4572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b="1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b="1" i="0" sz="4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3" name="Google Shape;313;p4"/>
          <p:cNvSpPr txBox="1"/>
          <p:nvPr/>
        </p:nvSpPr>
        <p:spPr>
          <a:xfrm>
            <a:off x="1371600" y="2743200"/>
            <a:ext cx="7772400" cy="557213"/>
          </a:xfrm>
          <a:prstGeom prst="rect">
            <a:avLst/>
          </a:prstGeom>
          <a:solidFill>
            <a:schemeClr val="lt1"/>
          </a:solidFill>
          <a:ln cap="flat" cmpd="dbl" w="38100">
            <a:solidFill>
              <a:srgbClr val="FF33CC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b)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rgbClr val="0000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Caïnh goùc vuoâng kia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nhaân vôùi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rgbClr val="3333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tang goùc ñoái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1" i="0" sz="2800" u="none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4" name="Google Shape;314;p4"/>
          <p:cNvSpPr txBox="1"/>
          <p:nvPr/>
        </p:nvSpPr>
        <p:spPr>
          <a:xfrm>
            <a:off x="1371600" y="3333750"/>
            <a:ext cx="7772400" cy="557213"/>
          </a:xfrm>
          <a:prstGeom prst="rect">
            <a:avLst/>
          </a:prstGeom>
          <a:solidFill>
            <a:schemeClr val="lt1"/>
          </a:solidFill>
          <a:ln cap="flat" cmpd="dbl" w="38100">
            <a:solidFill>
              <a:srgbClr val="FF33CC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</a:t>
            </a: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rgbClr val="0000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Caïnh goùc vuoâng kia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nhaân vôùi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cotang goùc keà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1" i="0" sz="2800" u="none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5" name="Google Shape;315;p4"/>
          <p:cNvSpPr txBox="1"/>
          <p:nvPr/>
        </p:nvSpPr>
        <p:spPr>
          <a:xfrm>
            <a:off x="6610350" y="468630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6" name="Google Shape;316;p4"/>
          <p:cNvSpPr txBox="1"/>
          <p:nvPr/>
        </p:nvSpPr>
        <p:spPr>
          <a:xfrm>
            <a:off x="7200900" y="4686300"/>
            <a:ext cx="142875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cot B</a:t>
            </a:r>
            <a:endParaRPr b="1" i="0" sz="3200" u="none">
              <a:solidFill>
                <a:srgbClr val="FF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7" name="Google Shape;317;p4"/>
          <p:cNvSpPr txBox="1"/>
          <p:nvPr/>
        </p:nvSpPr>
        <p:spPr>
          <a:xfrm>
            <a:off x="6915150" y="4572000"/>
            <a:ext cx="4572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b="1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b="1" i="0" sz="4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8" name="Google Shape;318;p4"/>
          <p:cNvSpPr txBox="1"/>
          <p:nvPr/>
        </p:nvSpPr>
        <p:spPr>
          <a:xfrm>
            <a:off x="3733800" y="470535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9" name="Google Shape;319;p4"/>
          <p:cNvSpPr txBox="1"/>
          <p:nvPr/>
        </p:nvSpPr>
        <p:spPr>
          <a:xfrm>
            <a:off x="4114800" y="470535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</a:t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0" name="Google Shape;320;p4"/>
          <p:cNvSpPr txBox="1"/>
          <p:nvPr/>
        </p:nvSpPr>
        <p:spPr>
          <a:xfrm>
            <a:off x="4533900" y="468630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 </a:t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1" name="Google Shape;321;p4"/>
          <p:cNvSpPr txBox="1"/>
          <p:nvPr/>
        </p:nvSpPr>
        <p:spPr>
          <a:xfrm>
            <a:off x="5124450" y="4686300"/>
            <a:ext cx="135255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tan C</a:t>
            </a:r>
            <a:endParaRPr b="1" i="0" sz="3200" u="none">
              <a:solidFill>
                <a:srgbClr val="FF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2" name="Google Shape;322;p4"/>
          <p:cNvSpPr txBox="1"/>
          <p:nvPr/>
        </p:nvSpPr>
        <p:spPr>
          <a:xfrm>
            <a:off x="6134100" y="472440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</a:t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3" name="Google Shape;323;p4"/>
          <p:cNvSpPr txBox="1"/>
          <p:nvPr/>
        </p:nvSpPr>
        <p:spPr>
          <a:xfrm>
            <a:off x="4838700" y="4591050"/>
            <a:ext cx="4572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b="1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b="1" i="0" sz="4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4" name="Google Shape;324;p4"/>
          <p:cNvSpPr txBox="1"/>
          <p:nvPr/>
        </p:nvSpPr>
        <p:spPr>
          <a:xfrm>
            <a:off x="3733800" y="401955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endParaRPr b="1" i="0" sz="320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5" name="Google Shape;325;p4"/>
          <p:cNvSpPr txBox="1"/>
          <p:nvPr/>
        </p:nvSpPr>
        <p:spPr>
          <a:xfrm>
            <a:off x="3733800" y="470535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endParaRPr b="1" i="0" sz="320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6" name="Google Shape;326;p4"/>
          <p:cNvSpPr/>
          <p:nvPr/>
        </p:nvSpPr>
        <p:spPr>
          <a:xfrm>
            <a:off x="4038600" y="5791200"/>
            <a:ext cx="2286000" cy="1066800"/>
          </a:xfrm>
          <a:prstGeom prst="wedgeEllipseCallout">
            <a:avLst>
              <a:gd fmla="val -19583" name="adj1"/>
              <a:gd fmla="val -114583" name="adj2"/>
            </a:avLst>
          </a:prstGeom>
          <a:solidFill>
            <a:srgbClr val="FFCCFF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Caïnh goùc vuoâng kia</a:t>
            </a:r>
            <a:endParaRPr b="1" i="0" sz="240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7" name="Google Shape;327;p4"/>
          <p:cNvSpPr txBox="1"/>
          <p:nvPr/>
        </p:nvSpPr>
        <p:spPr>
          <a:xfrm>
            <a:off x="6610350" y="400050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endParaRPr b="1" i="0" sz="320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8" name="Google Shape;328;p4"/>
          <p:cNvSpPr txBox="1"/>
          <p:nvPr/>
        </p:nvSpPr>
        <p:spPr>
          <a:xfrm>
            <a:off x="6610350" y="4686300"/>
            <a:ext cx="457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endParaRPr b="1" i="0" sz="320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9" name="Google Shape;329;p4"/>
          <p:cNvSpPr/>
          <p:nvPr/>
        </p:nvSpPr>
        <p:spPr>
          <a:xfrm>
            <a:off x="4038600" y="5791200"/>
            <a:ext cx="2286000" cy="1066800"/>
          </a:xfrm>
          <a:prstGeom prst="wedgeEllipseCallout">
            <a:avLst>
              <a:gd fmla="val 71250" name="adj1"/>
              <a:gd fmla="val -127083" name="adj2"/>
            </a:avLst>
          </a:prstGeom>
          <a:solidFill>
            <a:srgbClr val="FFCCFF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Caïnh goùc vuoâng kia</a:t>
            </a:r>
            <a:endParaRPr b="1" i="0" sz="240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g01" id="334" name="Google Shape;33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540500"/>
          </a:xfrm>
          <a:prstGeom prst="rect">
            <a:avLst/>
          </a:prstGeom>
          <a:noFill/>
          <a:ln>
            <a:noFill/>
          </a:ln>
        </p:spPr>
      </p:pic>
      <p:sp>
        <p:nvSpPr>
          <p:cNvPr id="335" name="Google Shape;335;p5"/>
          <p:cNvSpPr txBox="1"/>
          <p:nvPr>
            <p:ph idx="1" type="body"/>
          </p:nvPr>
        </p:nvSpPr>
        <p:spPr>
          <a:xfrm>
            <a:off x="609600" y="381000"/>
            <a:ext cx="80010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400"/>
              <a:buFont typeface="Times New Roman"/>
              <a:buNone/>
            </a:pPr>
            <a:r>
              <a:rPr b="1" lang="en-US" sz="2400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Trong những câu sau, câu nào đúng, câu nào sai?</a:t>
            </a:r>
            <a:endParaRPr b="1" sz="2400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6" name="Google Shape;336;p5"/>
          <p:cNvSpPr txBox="1"/>
          <p:nvPr/>
        </p:nvSpPr>
        <p:spPr>
          <a:xfrm>
            <a:off x="762000" y="1219200"/>
            <a:ext cx="670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Trong tam giác vuông, Mỗi cạnh góc vuông bằng:</a:t>
            </a:r>
            <a:r>
              <a:rPr b="0" i="0" lang="en-US" sz="2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400" u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p5"/>
          <p:cNvSpPr txBox="1"/>
          <p:nvPr/>
        </p:nvSpPr>
        <p:spPr>
          <a:xfrm>
            <a:off x="1143000" y="1676400"/>
            <a:ext cx="5943600" cy="2100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 cạnh huyền nhân với sin góc kề</a:t>
            </a:r>
            <a:endParaRPr b="0" i="0" sz="2400" u="none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b. cạnh huyền nhân với cosin góc đối.</a:t>
            </a:r>
            <a:endParaRPr b="0" i="0" sz="2400" u="none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c. cạnh góc vuông kia nhân với tang góc đối</a:t>
            </a:r>
            <a:endParaRPr b="0" i="0" sz="2400" u="none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d. cạnh góc vuông kia nhân với côtang góc kề.</a:t>
            </a:r>
            <a:endParaRPr b="0" i="0" sz="2400" u="none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8" name="Google Shape;338;p5"/>
          <p:cNvSpPr txBox="1"/>
          <p:nvPr/>
        </p:nvSpPr>
        <p:spPr>
          <a:xfrm>
            <a:off x="7010400" y="1752600"/>
            <a:ext cx="3048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endParaRPr b="1" i="0" sz="1800" u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5"/>
          <p:cNvSpPr txBox="1"/>
          <p:nvPr/>
        </p:nvSpPr>
        <p:spPr>
          <a:xfrm>
            <a:off x="7010400" y="2833688"/>
            <a:ext cx="381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Đ</a:t>
            </a:r>
            <a:endParaRPr b="1" i="0" sz="1800" u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5"/>
          <p:cNvSpPr txBox="1"/>
          <p:nvPr/>
        </p:nvSpPr>
        <p:spPr>
          <a:xfrm>
            <a:off x="7010400" y="2300288"/>
            <a:ext cx="3048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endParaRPr b="1" i="0" sz="1800" u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5"/>
          <p:cNvSpPr txBox="1"/>
          <p:nvPr/>
        </p:nvSpPr>
        <p:spPr>
          <a:xfrm>
            <a:off x="7010400" y="3429000"/>
            <a:ext cx="3810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Đ</a:t>
            </a:r>
            <a:endParaRPr b="1" i="0" sz="1800" u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6"/>
          <p:cNvSpPr txBox="1"/>
          <p:nvPr/>
        </p:nvSpPr>
        <p:spPr>
          <a:xfrm>
            <a:off x="304800" y="144463"/>
            <a:ext cx="8839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500"/>
              <a:buFont typeface="Times New Roman"/>
              <a:buNone/>
            </a:pPr>
            <a:r>
              <a:rPr b="1" i="0" lang="en-US" sz="250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Câu nào đúng, câu nào sai? Sửa lại câu sai để được câu đúng</a:t>
            </a:r>
            <a:endParaRPr b="1" i="0" sz="250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347" name="Google Shape;347;p6"/>
          <p:cNvGraphicFramePr/>
          <p:nvPr/>
        </p:nvGraphicFramePr>
        <p:xfrm>
          <a:off x="533400" y="968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{6636EA57-B46B-4823-9CAA-6E0933921D66}</a:tableStyleId>
              </a:tblPr>
              <a:tblGrid>
                <a:gridCol w="1970100"/>
                <a:gridCol w="2560625"/>
                <a:gridCol w="1057275"/>
                <a:gridCol w="603250"/>
                <a:gridCol w="2343150"/>
              </a:tblGrid>
              <a:tr h="498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b="1" lang="en-US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Hình vẽ</a:t>
                      </a:r>
                      <a:endParaRPr b="1"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00" marB="45700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b="1" lang="en-US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Nội dung</a:t>
                      </a:r>
                      <a:endParaRPr b="1"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00" marB="45700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b="1" lang="en-US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Đúng</a:t>
                      </a:r>
                      <a:endParaRPr b="1"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00" marB="45700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b="1" lang="en-US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Sai</a:t>
                      </a:r>
                      <a:endParaRPr b="1"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00" marB="45700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b="1" lang="en-US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Sửa lại</a:t>
                      </a:r>
                      <a:endParaRPr b="1"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00" marB="45700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6100">
                <a:tc rowSpan="4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00" marB="45700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b="1" lang="en-US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MP = NP.sinN</a:t>
                      </a:r>
                      <a:endParaRPr b="1"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00" marB="45700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00" marB="45700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00" marB="45700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00" marB="45700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64465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b="1" lang="en-US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MP = MN.cotN</a:t>
                      </a:r>
                      <a:endParaRPr b="1"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00" marB="45700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00" marB="45700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00" marB="45700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00" marB="45700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9375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b="1" lang="en-US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MN = MP.tanP</a:t>
                      </a:r>
                      <a:endParaRPr b="1"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00" marB="45700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36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00" marB="45700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00" marB="45700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00" marB="45700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4155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b="1" lang="en-US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MN = NP.cosP</a:t>
                      </a:r>
                      <a:endParaRPr b="1"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00" marB="45700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36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36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36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36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36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36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00" marB="45700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00" marB="45700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00" marB="45700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pSp>
        <p:nvGrpSpPr>
          <p:cNvPr id="348" name="Google Shape;348;p6"/>
          <p:cNvGrpSpPr/>
          <p:nvPr/>
        </p:nvGrpSpPr>
        <p:grpSpPr>
          <a:xfrm>
            <a:off x="619125" y="2352675"/>
            <a:ext cx="1919288" cy="2052638"/>
            <a:chOff x="390" y="1482"/>
            <a:chExt cx="1209" cy="1293"/>
          </a:xfrm>
        </p:grpSpPr>
        <p:sp>
          <p:nvSpPr>
            <p:cNvPr id="349" name="Google Shape;349;p6"/>
            <p:cNvSpPr/>
            <p:nvPr/>
          </p:nvSpPr>
          <p:spPr>
            <a:xfrm>
              <a:off x="537" y="1680"/>
              <a:ext cx="768" cy="864"/>
            </a:xfrm>
            <a:prstGeom prst="rtTriangle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6"/>
            <p:cNvSpPr/>
            <p:nvPr/>
          </p:nvSpPr>
          <p:spPr>
            <a:xfrm>
              <a:off x="537" y="2448"/>
              <a:ext cx="96" cy="96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6"/>
            <p:cNvSpPr txBox="1"/>
            <p:nvPr/>
          </p:nvSpPr>
          <p:spPr>
            <a:xfrm>
              <a:off x="432" y="2544"/>
              <a:ext cx="336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Times New Roman"/>
                <a:buNone/>
              </a:pPr>
              <a:r>
                <a:rPr b="0" i="0" lang="en-US" sz="1800" u="none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</a:t>
              </a:r>
              <a:endParaRPr b="0" i="0" sz="18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52" name="Google Shape;352;p6"/>
            <p:cNvSpPr txBox="1"/>
            <p:nvPr/>
          </p:nvSpPr>
          <p:spPr>
            <a:xfrm>
              <a:off x="396" y="1482"/>
              <a:ext cx="336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Times New Roman"/>
                <a:buNone/>
              </a:pPr>
              <a:r>
                <a:rPr b="0" i="0" lang="en-US" sz="1800" u="none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</a:t>
              </a:r>
              <a:endParaRPr b="0" i="0" sz="18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53" name="Google Shape;353;p6"/>
            <p:cNvSpPr txBox="1"/>
            <p:nvPr/>
          </p:nvSpPr>
          <p:spPr>
            <a:xfrm>
              <a:off x="1263" y="2448"/>
              <a:ext cx="336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Times New Roman"/>
                <a:buNone/>
              </a:pPr>
              <a:r>
                <a:rPr b="0" i="0" lang="en-US" sz="1800" u="none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</a:t>
              </a:r>
              <a:endParaRPr b="0" i="0" sz="18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54" name="Google Shape;354;p6"/>
            <p:cNvSpPr txBox="1"/>
            <p:nvPr/>
          </p:nvSpPr>
          <p:spPr>
            <a:xfrm>
              <a:off x="876" y="1920"/>
              <a:ext cx="336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55" name="Google Shape;355;p6"/>
            <p:cNvSpPr txBox="1"/>
            <p:nvPr/>
          </p:nvSpPr>
          <p:spPr>
            <a:xfrm>
              <a:off x="390" y="1968"/>
              <a:ext cx="336" cy="2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56" name="Google Shape;356;p6"/>
            <p:cNvSpPr txBox="1"/>
            <p:nvPr/>
          </p:nvSpPr>
          <p:spPr>
            <a:xfrm>
              <a:off x="792" y="2496"/>
              <a:ext cx="336" cy="2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357" name="Google Shape;357;p6"/>
          <p:cNvSpPr txBox="1"/>
          <p:nvPr/>
        </p:nvSpPr>
        <p:spPr>
          <a:xfrm>
            <a:off x="5334000" y="1600200"/>
            <a:ext cx="381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endParaRPr b="1" i="0" sz="2400" u="none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8" name="Google Shape;358;p6"/>
          <p:cNvSpPr txBox="1"/>
          <p:nvPr/>
        </p:nvSpPr>
        <p:spPr>
          <a:xfrm>
            <a:off x="6248400" y="2286000"/>
            <a:ext cx="381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endParaRPr b="1" i="0" sz="2400" u="none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9" name="Google Shape;359;p6"/>
          <p:cNvSpPr txBox="1"/>
          <p:nvPr/>
        </p:nvSpPr>
        <p:spPr>
          <a:xfrm>
            <a:off x="5410200" y="3733800"/>
            <a:ext cx="381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endParaRPr b="1" i="0" sz="2400" u="none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0" name="Google Shape;360;p6"/>
          <p:cNvSpPr txBox="1"/>
          <p:nvPr/>
        </p:nvSpPr>
        <p:spPr>
          <a:xfrm>
            <a:off x="6248400" y="5029200"/>
            <a:ext cx="381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endParaRPr b="1" i="0" sz="2400" u="none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1" name="Google Shape;361;p6"/>
          <p:cNvSpPr txBox="1"/>
          <p:nvPr/>
        </p:nvSpPr>
        <p:spPr>
          <a:xfrm>
            <a:off x="6705600" y="4495800"/>
            <a:ext cx="2176463" cy="19542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200"/>
              <a:buFont typeface="Times New Roman"/>
              <a:buNone/>
            </a:pPr>
            <a:r>
              <a:rPr b="1" i="0" lang="en-US" sz="2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MN = NP. sinP</a:t>
            </a:r>
            <a:endParaRPr b="1" i="0" sz="220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rgbClr val="FF0000"/>
              </a:buClr>
              <a:buSzPts val="2200"/>
              <a:buFont typeface="Times New Roman"/>
              <a:buNone/>
            </a:pPr>
            <a:r>
              <a:rPr b="1" i="0" lang="en-US" sz="2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MN= NP.cosN</a:t>
            </a:r>
            <a:endParaRPr b="1" i="0" sz="220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rgbClr val="FF0000"/>
              </a:buClr>
              <a:buSzPts val="2200"/>
              <a:buFont typeface="Times New Roman"/>
              <a:buNone/>
            </a:pPr>
            <a:r>
              <a:rPr b="1" i="0" lang="en-US" sz="2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MN=MP.tanP</a:t>
            </a:r>
            <a:endParaRPr b="1" i="0" sz="220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rgbClr val="FF0000"/>
              </a:buClr>
              <a:buSzPts val="2200"/>
              <a:buFont typeface="Times New Roman"/>
              <a:buNone/>
            </a:pPr>
            <a:r>
              <a:rPr b="1" i="0" lang="en-US" sz="2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MN=MP.cotgN</a:t>
            </a:r>
            <a:endParaRPr b="1" i="0" sz="220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2" name="Google Shape;362;p6"/>
          <p:cNvSpPr txBox="1"/>
          <p:nvPr/>
        </p:nvSpPr>
        <p:spPr>
          <a:xfrm>
            <a:off x="6705600" y="2057400"/>
            <a:ext cx="2286000" cy="15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Times New Roman"/>
              <a:buNone/>
            </a:pPr>
            <a:r>
              <a:rPr b="1" i="0" lang="en-US" sz="20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MP = NP.sinN</a:t>
            </a:r>
            <a:endParaRPr b="1" i="0" sz="200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Times New Roman"/>
              <a:buNone/>
            </a:pPr>
            <a:r>
              <a:rPr b="1" i="0" lang="en-US" sz="20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MP=NP.cosP</a:t>
            </a:r>
            <a:endParaRPr b="1" i="0" sz="200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Times New Roman"/>
              <a:buNone/>
            </a:pPr>
            <a:r>
              <a:rPr b="1" i="0" lang="en-US" sz="20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MP=MN.tanN</a:t>
            </a:r>
            <a:endParaRPr b="1" i="0" sz="200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Times New Roman"/>
              <a:buNone/>
            </a:pPr>
            <a:r>
              <a:rPr b="1" i="0" lang="en-US" sz="20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MP=MN.cotP</a:t>
            </a:r>
            <a:endParaRPr b="1" i="0" sz="200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7"/>
          <p:cNvSpPr/>
          <p:nvPr/>
        </p:nvSpPr>
        <p:spPr>
          <a:xfrm rot="7599161">
            <a:off x="1616075" y="1751013"/>
            <a:ext cx="1295400" cy="1828800"/>
          </a:xfrm>
          <a:prstGeom prst="rtTriangle">
            <a:avLst/>
          </a:prstGeom>
          <a:solidFill>
            <a:schemeClr val="lt1"/>
          </a:solidFill>
          <a:ln cap="flat" cmpd="sng" w="28575">
            <a:solidFill>
              <a:srgbClr val="A5002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8" name="Google Shape;368;p7"/>
          <p:cNvSpPr txBox="1"/>
          <p:nvPr/>
        </p:nvSpPr>
        <p:spPr>
          <a:xfrm>
            <a:off x="685800" y="533400"/>
            <a:ext cx="510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400"/>
              <a:buFont typeface="Arial"/>
              <a:buNone/>
            </a:pPr>
            <a:r>
              <a:rPr b="1" i="0" lang="en-US" sz="2400" u="sng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VD1</a:t>
            </a:r>
            <a:r>
              <a:rPr b="1" i="0" lang="en-US" sz="240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: Cho các hình vẽ sau:</a:t>
            </a:r>
            <a:r>
              <a:rPr b="1" i="0" lang="en-US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p7"/>
          <p:cNvSpPr/>
          <p:nvPr/>
        </p:nvSpPr>
        <p:spPr>
          <a:xfrm>
            <a:off x="6172200" y="838200"/>
            <a:ext cx="1143000" cy="1752600"/>
          </a:xfrm>
          <a:prstGeom prst="rtTriangle">
            <a:avLst/>
          </a:prstGeom>
          <a:solidFill>
            <a:schemeClr val="accent1"/>
          </a:solidFill>
          <a:ln cap="flat" cmpd="sng" w="2857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p7"/>
          <p:cNvSpPr/>
          <p:nvPr/>
        </p:nvSpPr>
        <p:spPr>
          <a:xfrm rot="-3180512">
            <a:off x="1798638" y="1646238"/>
            <a:ext cx="228600" cy="228600"/>
          </a:xfrm>
          <a:prstGeom prst="rect">
            <a:avLst/>
          </a:prstGeom>
          <a:noFill/>
          <a:ln cap="flat" cmpd="sng" w="28575">
            <a:solidFill>
              <a:srgbClr val="A5002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Google Shape;371;p7"/>
          <p:cNvSpPr txBox="1"/>
          <p:nvPr/>
        </p:nvSpPr>
        <p:spPr>
          <a:xfrm>
            <a:off x="1600200" y="1295400"/>
            <a:ext cx="4572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1" i="0" sz="1800" u="none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" name="Google Shape;372;p7"/>
          <p:cNvSpPr txBox="1"/>
          <p:nvPr/>
        </p:nvSpPr>
        <p:spPr>
          <a:xfrm>
            <a:off x="762000" y="2514600"/>
            <a:ext cx="4572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 b="1" i="0" sz="1800" u="none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7"/>
          <p:cNvSpPr txBox="1"/>
          <p:nvPr/>
        </p:nvSpPr>
        <p:spPr>
          <a:xfrm>
            <a:off x="3352800" y="2514600"/>
            <a:ext cx="4572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 b="1" i="0" sz="1800" u="none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p7"/>
          <p:cNvSpPr txBox="1"/>
          <p:nvPr/>
        </p:nvSpPr>
        <p:spPr>
          <a:xfrm>
            <a:off x="5791200" y="2286000"/>
            <a:ext cx="4572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1" i="0" sz="1800" u="none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5" name="Google Shape;375;p7"/>
          <p:cNvSpPr txBox="1"/>
          <p:nvPr/>
        </p:nvSpPr>
        <p:spPr>
          <a:xfrm>
            <a:off x="6096000" y="457200"/>
            <a:ext cx="4572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 b="1" i="0" sz="1800" u="none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6" name="Google Shape;376;p7"/>
          <p:cNvSpPr txBox="1"/>
          <p:nvPr/>
        </p:nvSpPr>
        <p:spPr>
          <a:xfrm>
            <a:off x="7239000" y="2362200"/>
            <a:ext cx="4572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 b="1" i="0" sz="1800" u="none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7" name="Google Shape;377;p7"/>
          <p:cNvSpPr/>
          <p:nvPr/>
        </p:nvSpPr>
        <p:spPr>
          <a:xfrm>
            <a:off x="6172200" y="2438400"/>
            <a:ext cx="152400" cy="152400"/>
          </a:xfrm>
          <a:prstGeom prst="rect">
            <a:avLst/>
          </a:prstGeom>
          <a:solidFill>
            <a:schemeClr val="accent1"/>
          </a:solidFill>
          <a:ln cap="flat" cmpd="sng" w="2857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8" name="Google Shape;378;p7"/>
          <p:cNvSpPr/>
          <p:nvPr/>
        </p:nvSpPr>
        <p:spPr>
          <a:xfrm>
            <a:off x="1143000" y="2286000"/>
            <a:ext cx="533400" cy="349250"/>
          </a:xfrm>
          <a:custGeom>
            <a:rect b="b" l="l" r="r" t="t"/>
            <a:pathLst>
              <a:path extrusionOk="0" fill="none" h="19735" w="21600">
                <a:moveTo>
                  <a:pt x="10242" y="0"/>
                </a:moveTo>
                <a:cubicBezTo>
                  <a:pt x="17238" y="3767"/>
                  <a:pt x="21600" y="11071"/>
                  <a:pt x="21600" y="19017"/>
                </a:cubicBezTo>
                <a:cubicBezTo>
                  <a:pt x="21600" y="19256"/>
                  <a:pt x="21596" y="19495"/>
                  <a:pt x="21588" y="19735"/>
                </a:cubicBezTo>
              </a:path>
              <a:path extrusionOk="0" h="19735" w="21600">
                <a:moveTo>
                  <a:pt x="10242" y="0"/>
                </a:moveTo>
                <a:cubicBezTo>
                  <a:pt x="17238" y="3767"/>
                  <a:pt x="21600" y="11071"/>
                  <a:pt x="21600" y="19017"/>
                </a:cubicBezTo>
                <a:cubicBezTo>
                  <a:pt x="21600" y="19256"/>
                  <a:pt x="21596" y="19495"/>
                  <a:pt x="21588" y="19735"/>
                </a:cubicBezTo>
                <a:lnTo>
                  <a:pt x="0" y="19017"/>
                </a:lnTo>
                <a:lnTo>
                  <a:pt x="10242" y="0"/>
                </a:lnTo>
                <a:close/>
              </a:path>
            </a:pathLst>
          </a:custGeom>
          <a:solidFill>
            <a:srgbClr val="0000FF"/>
          </a:solidFill>
          <a:ln cap="flat" cmpd="sng" w="28575">
            <a:solidFill>
              <a:srgbClr val="66003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9" name="Google Shape;379;p7"/>
          <p:cNvSpPr txBox="1"/>
          <p:nvPr/>
        </p:nvSpPr>
        <p:spPr>
          <a:xfrm>
            <a:off x="1676400" y="2667000"/>
            <a:ext cx="13716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10 (cm)</a:t>
            </a:r>
            <a:endParaRPr b="1" i="0" sz="1800" u="none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p7"/>
          <p:cNvSpPr/>
          <p:nvPr/>
        </p:nvSpPr>
        <p:spPr>
          <a:xfrm flipH="1" rot="10800000">
            <a:off x="6172200" y="838200"/>
            <a:ext cx="319088" cy="533400"/>
          </a:xfrm>
          <a:custGeom>
            <a:rect b="b" l="l" r="r" t="t"/>
            <a:pathLst>
              <a:path extrusionOk="0" fill="none" h="21600" w="7542">
                <a:moveTo>
                  <a:pt x="-1" y="0"/>
                </a:moveTo>
                <a:cubicBezTo>
                  <a:pt x="2574" y="0"/>
                  <a:pt x="5129" y="460"/>
                  <a:pt x="7541" y="1359"/>
                </a:cubicBezTo>
              </a:path>
              <a:path extrusionOk="0" h="21600" w="7542">
                <a:moveTo>
                  <a:pt x="-1" y="0"/>
                </a:moveTo>
                <a:cubicBezTo>
                  <a:pt x="2574" y="0"/>
                  <a:pt x="5129" y="460"/>
                  <a:pt x="7541" y="135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669900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7"/>
          <p:cNvSpPr txBox="1"/>
          <p:nvPr/>
        </p:nvSpPr>
        <p:spPr>
          <a:xfrm>
            <a:off x="6096000" y="1371600"/>
            <a:ext cx="6096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1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" name="Google Shape;382;p7"/>
          <p:cNvSpPr txBox="1"/>
          <p:nvPr/>
        </p:nvSpPr>
        <p:spPr>
          <a:xfrm>
            <a:off x="5486400" y="1524000"/>
            <a:ext cx="7620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 9 (cm)</a:t>
            </a:r>
            <a:endParaRPr b="1" i="0" sz="1800" u="none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83" name="Google Shape;383;p7"/>
          <p:cNvCxnSpPr/>
          <p:nvPr/>
        </p:nvCxnSpPr>
        <p:spPr>
          <a:xfrm>
            <a:off x="4495800" y="1066800"/>
            <a:ext cx="0" cy="57912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84" name="Google Shape;384;p7"/>
          <p:cNvSpPr txBox="1"/>
          <p:nvPr/>
        </p:nvSpPr>
        <p:spPr>
          <a:xfrm>
            <a:off x="381000" y="3048000"/>
            <a:ext cx="32004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Tính độ dài cạnh AB?</a:t>
            </a:r>
            <a:endParaRPr b="1" i="0" sz="1800" u="none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5" name="Google Shape;385;p7"/>
          <p:cNvSpPr txBox="1"/>
          <p:nvPr/>
        </p:nvSpPr>
        <p:spPr>
          <a:xfrm>
            <a:off x="4724400" y="3048000"/>
            <a:ext cx="35052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Tính độ dài cạnh AC?</a:t>
            </a:r>
            <a:endParaRPr b="1" i="0" sz="1800" u="none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6" name="Google Shape;386;p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7" name="Google Shape;387;p7"/>
          <p:cNvSpPr/>
          <p:nvPr/>
        </p:nvSpPr>
        <p:spPr>
          <a:xfrm>
            <a:off x="0" y="30861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8" name="Google Shape;388;p7"/>
          <p:cNvSpPr/>
          <p:nvPr/>
        </p:nvSpPr>
        <p:spPr>
          <a:xfrm>
            <a:off x="0" y="2789238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p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0" name="Google Shape;390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00200" y="2286000"/>
            <a:ext cx="241300" cy="20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48400" y="1447800"/>
            <a:ext cx="241300" cy="20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8"/>
          <p:cNvSpPr txBox="1"/>
          <p:nvPr/>
        </p:nvSpPr>
        <p:spPr>
          <a:xfrm>
            <a:off x="0" y="381000"/>
            <a:ext cx="990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97" name="Google Shape;397;p8"/>
          <p:cNvSpPr txBox="1"/>
          <p:nvPr/>
        </p:nvSpPr>
        <p:spPr>
          <a:xfrm>
            <a:off x="6362700" y="1485900"/>
            <a:ext cx="457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endParaRPr b="1" i="0" sz="2400" u="none">
              <a:solidFill>
                <a:srgbClr val="0000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98" name="Google Shape;398;p8"/>
          <p:cNvSpPr txBox="1"/>
          <p:nvPr/>
        </p:nvSpPr>
        <p:spPr>
          <a:xfrm>
            <a:off x="533400" y="4953000"/>
            <a:ext cx="5867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b="0" i="0" lang="en-US" sz="2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Xét tam giác vuông ABC vuông tại H có:</a:t>
            </a:r>
            <a:endParaRPr b="0" i="0" sz="240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99" name="Google Shape;399;p8"/>
          <p:cNvSpPr txBox="1"/>
          <p:nvPr/>
        </p:nvSpPr>
        <p:spPr>
          <a:xfrm>
            <a:off x="438150" y="6324600"/>
            <a:ext cx="8401050" cy="461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Vậy sau 1,2 phút máy bay lên cao được 5(km)</a:t>
            </a:r>
            <a:endParaRPr b="0" i="0" sz="2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0" name="Google Shape;40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09688" y="5562600"/>
            <a:ext cx="6243637" cy="83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1" name="Google Shape;401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38200" y="4038600"/>
            <a:ext cx="7550150" cy="928688"/>
          </a:xfrm>
          <a:prstGeom prst="rect">
            <a:avLst/>
          </a:prstGeom>
          <a:noFill/>
          <a:ln>
            <a:noFill/>
          </a:ln>
        </p:spPr>
      </p:pic>
      <p:sp>
        <p:nvSpPr>
          <p:cNvPr id="402" name="Google Shape;402;p8"/>
          <p:cNvSpPr txBox="1"/>
          <p:nvPr/>
        </p:nvSpPr>
        <p:spPr>
          <a:xfrm>
            <a:off x="990600" y="3429000"/>
            <a:ext cx="7702550" cy="708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G/ sử trong hình vẽ trên: AB là đoạn đường máy bay bay lên trong 1,2 phút thì BH chính là độ cao máy bay đạt được sau 1,2 phút</a:t>
            </a:r>
            <a:endParaRPr b="0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03" name="Google Shape;403;p8"/>
          <p:cNvGrpSpPr/>
          <p:nvPr/>
        </p:nvGrpSpPr>
        <p:grpSpPr>
          <a:xfrm>
            <a:off x="793682" y="241300"/>
            <a:ext cx="7799456" cy="3089275"/>
            <a:chOff x="672986" y="180370"/>
            <a:chExt cx="7799456" cy="3089353"/>
          </a:xfrm>
        </p:grpSpPr>
        <p:grpSp>
          <p:nvGrpSpPr>
            <p:cNvPr id="404" name="Google Shape;404;p8"/>
            <p:cNvGrpSpPr/>
            <p:nvPr/>
          </p:nvGrpSpPr>
          <p:grpSpPr>
            <a:xfrm>
              <a:off x="672986" y="180370"/>
              <a:ext cx="7799456" cy="3089353"/>
              <a:chOff x="430144" y="949247"/>
              <a:chExt cx="7799456" cy="3089353"/>
            </a:xfrm>
          </p:grpSpPr>
          <p:sp>
            <p:nvSpPr>
              <p:cNvPr id="405" name="Google Shape;405;p8"/>
              <p:cNvSpPr txBox="1"/>
              <p:nvPr/>
            </p:nvSpPr>
            <p:spPr>
              <a:xfrm>
                <a:off x="685800" y="358140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400"/>
                  <a:buFont typeface="Times New Roman"/>
                  <a:buNone/>
                </a:pPr>
                <a:r>
                  <a:rPr b="1" i="0" lang="en-US" sz="2400" u="none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A</a:t>
                </a:r>
                <a:endParaRPr b="1" i="0" sz="2400" u="none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06" name="Google Shape;406;p8"/>
              <p:cNvSpPr txBox="1"/>
              <p:nvPr/>
            </p:nvSpPr>
            <p:spPr>
              <a:xfrm>
                <a:off x="6172200" y="358140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400"/>
                  <a:buFont typeface="Times New Roman"/>
                  <a:buNone/>
                </a:pPr>
                <a:r>
                  <a:rPr b="1" i="0" lang="en-US" sz="2400" u="none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H</a:t>
                </a:r>
                <a:endParaRPr b="1" i="0" sz="2400" u="none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grpSp>
            <p:nvGrpSpPr>
              <p:cNvPr id="407" name="Google Shape;407;p8"/>
              <p:cNvGrpSpPr/>
              <p:nvPr/>
            </p:nvGrpSpPr>
            <p:grpSpPr>
              <a:xfrm>
                <a:off x="430144" y="949247"/>
                <a:ext cx="7799456" cy="2697241"/>
                <a:chOff x="430144" y="949247"/>
                <a:chExt cx="7799456" cy="2697241"/>
              </a:xfrm>
            </p:grpSpPr>
            <p:grpSp>
              <p:nvGrpSpPr>
                <p:cNvPr id="408" name="Google Shape;408;p8"/>
                <p:cNvGrpSpPr/>
                <p:nvPr/>
              </p:nvGrpSpPr>
              <p:grpSpPr>
                <a:xfrm>
                  <a:off x="657225" y="949247"/>
                  <a:ext cx="7572375" cy="2697241"/>
                  <a:chOff x="657225" y="949247"/>
                  <a:chExt cx="7572375" cy="2697241"/>
                </a:xfrm>
              </p:grpSpPr>
              <p:pic>
                <p:nvPicPr>
                  <p:cNvPr descr="avion5" id="409" name="Google Shape;409;p8"/>
                  <p:cNvPicPr preferRelativeResize="0"/>
                  <p:nvPr/>
                </p:nvPicPr>
                <p:blipFill rotWithShape="1">
                  <a:blip r:embed="rId5">
                    <a:alphaModFix/>
                  </a:blip>
                  <a:srcRect b="0" l="0" r="0" t="0"/>
                  <a:stretch/>
                </p:blipFill>
                <p:spPr>
                  <a:xfrm>
                    <a:off x="685800" y="1143000"/>
                    <a:ext cx="7543800" cy="250348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410" name="Google Shape;410;p8"/>
                  <p:cNvSpPr/>
                  <p:nvPr/>
                </p:nvSpPr>
                <p:spPr>
                  <a:xfrm>
                    <a:off x="657225" y="949247"/>
                    <a:ext cx="7543800" cy="2022526"/>
                  </a:xfrm>
                  <a:prstGeom prst="rect">
                    <a:avLst/>
                  </a:prstGeom>
                  <a:gradFill>
                    <a:gsLst>
                      <a:gs pos="0">
                        <a:schemeClr val="lt1"/>
                      </a:gs>
                      <a:gs pos="50000">
                        <a:srgbClr val="CCFFFF"/>
                      </a:gs>
                      <a:gs pos="100000">
                        <a:schemeClr val="lt1"/>
                      </a:gs>
                    </a:gsLst>
                    <a:lin ang="540000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1800"/>
                      <a:buFont typeface="Arial"/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grpSp>
                <p:nvGrpSpPr>
                  <p:cNvPr id="411" name="Google Shape;411;p8"/>
                  <p:cNvGrpSpPr/>
                  <p:nvPr/>
                </p:nvGrpSpPr>
                <p:grpSpPr>
                  <a:xfrm>
                    <a:off x="990600" y="1733550"/>
                    <a:ext cx="5334000" cy="1905000"/>
                    <a:chOff x="528" y="768"/>
                    <a:chExt cx="3360" cy="1200"/>
                  </a:xfrm>
                </p:grpSpPr>
                <p:sp>
                  <p:nvSpPr>
                    <p:cNvPr id="412" name="Google Shape;412;p8"/>
                    <p:cNvSpPr/>
                    <p:nvPr/>
                  </p:nvSpPr>
                  <p:spPr>
                    <a:xfrm flipH="1">
                      <a:off x="528" y="768"/>
                      <a:ext cx="3360" cy="1200"/>
                    </a:xfrm>
                    <a:prstGeom prst="rtTriangle">
                      <a:avLst/>
                    </a:prstGeom>
                    <a:solidFill>
                      <a:srgbClr val="FF66FF"/>
                    </a:solidFill>
                    <a:ln cap="flat" cmpd="sng" w="9525">
                      <a:solidFill>
                        <a:schemeClr val="dk1"/>
                      </a:solidFill>
                      <a:prstDash val="solid"/>
                      <a:miter lim="8000"/>
                      <a:headEnd len="sm" w="sm" type="none"/>
                      <a:tailEnd len="sm" w="sm" type="none"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0" i="0" sz="1800" u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  <p:cxnSp>
                  <p:nvCxnSpPr>
                    <p:cNvPr id="413" name="Google Shape;413;p8"/>
                    <p:cNvCxnSpPr/>
                    <p:nvPr/>
                  </p:nvCxnSpPr>
                  <p:spPr>
                    <a:xfrm rot="10800000">
                      <a:off x="3744" y="1824"/>
                      <a:ext cx="144" cy="0"/>
                    </a:xfrm>
                    <a:prstGeom prst="straightConnector1">
                      <a:avLst/>
                    </a:prstGeom>
                    <a:noFill/>
                    <a:ln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  <p:cxnSp>
                  <p:nvCxnSpPr>
                    <p:cNvPr id="414" name="Google Shape;414;p8"/>
                    <p:cNvCxnSpPr/>
                    <p:nvPr/>
                  </p:nvCxnSpPr>
                  <p:spPr>
                    <a:xfrm>
                      <a:off x="3744" y="1824"/>
                      <a:ext cx="0" cy="144"/>
                    </a:xfrm>
                    <a:prstGeom prst="straightConnector1">
                      <a:avLst/>
                    </a:prstGeom>
                    <a:noFill/>
                    <a:ln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</p:grpSp>
            </p:grpSp>
            <p:grpSp>
              <p:nvGrpSpPr>
                <p:cNvPr id="415" name="Google Shape;415;p8"/>
                <p:cNvGrpSpPr/>
                <p:nvPr/>
              </p:nvGrpSpPr>
              <p:grpSpPr>
                <a:xfrm>
                  <a:off x="430144" y="957726"/>
                  <a:ext cx="6166862" cy="2599378"/>
                  <a:chOff x="267" y="532"/>
                  <a:chExt cx="3885" cy="1637"/>
                </a:xfrm>
              </p:grpSpPr>
              <p:pic>
                <p:nvPicPr>
                  <p:cNvPr descr="avion2" id="416" name="Google Shape;416;p8"/>
                  <p:cNvPicPr preferRelativeResize="0"/>
                  <p:nvPr/>
                </p:nvPicPr>
                <p:blipFill rotWithShape="1">
                  <a:blip r:embed="rId6">
                    <a:alphaModFix/>
                  </a:blip>
                  <a:srcRect b="0" l="0" r="0" t="0"/>
                  <a:stretch/>
                </p:blipFill>
                <p:spPr>
                  <a:xfrm flipH="1" rot="-1165964">
                    <a:off x="3494" y="609"/>
                    <a:ext cx="569" cy="63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417" name="Google Shape;417;p8"/>
                  <p:cNvSpPr/>
                  <p:nvPr/>
                </p:nvSpPr>
                <p:spPr>
                  <a:xfrm rot="-1041612">
                    <a:off x="284" y="1609"/>
                    <a:ext cx="1505" cy="344"/>
                  </a:xfrm>
                  <a:prstGeom prst="cloudCallout">
                    <a:avLst>
                      <a:gd fmla="val 880755" name="adj1"/>
                      <a:gd fmla="val -1293815" name="adj2"/>
                    </a:avLst>
                  </a:prstGeom>
                  <a:gradFill>
                    <a:gsLst>
                      <a:gs pos="0">
                        <a:srgbClr val="CCFFFF"/>
                      </a:gs>
                      <a:gs pos="100000">
                        <a:schemeClr val="lt1"/>
                      </a:gs>
                    </a:gsLst>
                    <a:path path="circle">
                      <a:fillToRect r="100%" t="100%"/>
                    </a:path>
                    <a:tileRect b="-100%" l="-100%"/>
                  </a:gradFill>
                  <a:ln cap="flat" cmpd="sng" w="9525">
                    <a:solidFill>
                      <a:schemeClr val="lt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t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2000"/>
                      <a:buFont typeface="Times New Roman"/>
                      <a:buNone/>
                    </a:pPr>
                    <a:r>
                      <a:rPr b="0" i="0" lang="en-US" sz="2000" u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rPr>
                      <a:t>V=500km/h</a:t>
                    </a:r>
                    <a:endParaRPr b="0" i="0" sz="2000" u="none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</p:grpSp>
          <p:sp>
            <p:nvSpPr>
              <p:cNvPr id="418" name="Google Shape;418;p8"/>
              <p:cNvSpPr txBox="1"/>
              <p:nvPr/>
            </p:nvSpPr>
            <p:spPr>
              <a:xfrm>
                <a:off x="3581400" y="1219200"/>
                <a:ext cx="1828800" cy="45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400"/>
                  <a:buFont typeface="Times New Roman"/>
                  <a:buNone/>
                </a:pPr>
                <a:r>
                  <a:rPr b="1" i="0" lang="en-US" sz="2400" u="none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 = 1,2phút</a:t>
                </a:r>
                <a:endParaRPr b="1" i="0" sz="2400" u="none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cxnSp>
          <p:nvCxnSpPr>
            <p:cNvPr id="419" name="Google Shape;419;p8"/>
            <p:cNvCxnSpPr/>
            <p:nvPr/>
          </p:nvCxnSpPr>
          <p:spPr>
            <a:xfrm>
              <a:off x="7010354" y="964615"/>
              <a:ext cx="0" cy="1824084"/>
            </a:xfrm>
            <a:prstGeom prst="straightConnector1">
              <a:avLst/>
            </a:prstGeom>
            <a:noFill/>
            <a:ln cap="flat" cmpd="sng" w="57150">
              <a:solidFill>
                <a:schemeClr val="dk1"/>
              </a:solidFill>
              <a:prstDash val="solid"/>
              <a:miter lim="800000"/>
              <a:headEnd len="med" w="med" type="triangle"/>
              <a:tailEnd len="med" w="med" type="triangle"/>
            </a:ln>
          </p:spPr>
        </p:cxnSp>
        <p:sp>
          <p:nvSpPr>
            <p:cNvPr id="420" name="Google Shape;420;p8"/>
            <p:cNvSpPr txBox="1"/>
            <p:nvPr/>
          </p:nvSpPr>
          <p:spPr>
            <a:xfrm>
              <a:off x="2667000" y="2438400"/>
              <a:ext cx="7620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30</a:t>
              </a:r>
              <a:r>
                <a:rPr b="0" baseline="3000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o</a:t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Google Shape;421;p8"/>
            <p:cNvSpPr/>
            <p:nvPr/>
          </p:nvSpPr>
          <p:spPr>
            <a:xfrm>
              <a:off x="2224042" y="2475953"/>
              <a:ext cx="228600" cy="744557"/>
            </a:xfrm>
            <a:prstGeom prst="arc">
              <a:avLst>
                <a:gd fmla="val 16200000" name="adj1"/>
                <a:gd fmla="val 0" name="adj2"/>
              </a:avLst>
            </a:prstGeom>
            <a:solidFill>
              <a:srgbClr val="FF66FF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rotWithShape="0" algn="ctr" dir="13500000" dist="17961">
                <a:schemeClr val="lt2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8"/>
            <p:cNvSpPr txBox="1"/>
            <p:nvPr/>
          </p:nvSpPr>
          <p:spPr>
            <a:xfrm>
              <a:off x="6553200" y="381000"/>
              <a:ext cx="2667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b="1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 b="1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8"/>
            <p:cNvSpPr txBox="1"/>
            <p:nvPr/>
          </p:nvSpPr>
          <p:spPr>
            <a:xfrm>
              <a:off x="7239000" y="1265199"/>
              <a:ext cx="6858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600"/>
                <a:buFont typeface="Arial"/>
                <a:buNone/>
              </a:pPr>
              <a:r>
                <a:rPr b="1" i="0" lang="en-US" sz="36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?</a:t>
              </a:r>
              <a:endParaRPr b="1" i="0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8" name="Google Shape;42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838200" y="1752600"/>
            <a:ext cx="9144000" cy="5105400"/>
          </a:xfrm>
          <a:prstGeom prst="rect">
            <a:avLst/>
          </a:prstGeom>
          <a:noFill/>
          <a:ln>
            <a:noFill/>
          </a:ln>
        </p:spPr>
      </p:pic>
      <p:sp>
        <p:nvSpPr>
          <p:cNvPr id="429" name="Google Shape;429;p9"/>
          <p:cNvSpPr txBox="1"/>
          <p:nvPr/>
        </p:nvSpPr>
        <p:spPr>
          <a:xfrm>
            <a:off x="0" y="0"/>
            <a:ext cx="883920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2400"/>
              <a:buFont typeface="Times New Roman"/>
              <a:buNone/>
            </a:pPr>
            <a:r>
              <a:rPr b="1" i="0" lang="en-US" sz="2400" u="sng">
                <a:solidFill>
                  <a:srgbClr val="FF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VD3: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Một chiếc thang dài 3m. Cần đặt chân thang cách chân tường một khoảng bằng bao nhiêu để nó tạo với mặt đất một góc “an toàn” 65</a:t>
            </a:r>
            <a:r>
              <a:rPr b="1" baseline="30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(tức là đảm bảo thang không bị đổ khi sử dụng) </a:t>
            </a:r>
            <a:endParaRPr b="1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30" name="Google Shape;430;p9"/>
          <p:cNvSpPr/>
          <p:nvPr/>
        </p:nvSpPr>
        <p:spPr>
          <a:xfrm>
            <a:off x="4460875" y="1752600"/>
            <a:ext cx="4495800" cy="525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31" name="Google Shape;431;p9"/>
          <p:cNvGrpSpPr/>
          <p:nvPr/>
        </p:nvGrpSpPr>
        <p:grpSpPr>
          <a:xfrm>
            <a:off x="2368209" y="3057337"/>
            <a:ext cx="2691495" cy="4032627"/>
            <a:chOff x="1482" y="1947"/>
            <a:chExt cx="1695" cy="2540"/>
          </a:xfrm>
        </p:grpSpPr>
        <p:sp>
          <p:nvSpPr>
            <p:cNvPr id="432" name="Google Shape;432;p9"/>
            <p:cNvSpPr/>
            <p:nvPr/>
          </p:nvSpPr>
          <p:spPr>
            <a:xfrm rot="6843225">
              <a:off x="1110" y="2833"/>
              <a:ext cx="2439" cy="768"/>
            </a:xfrm>
            <a:prstGeom prst="triangle">
              <a:avLst>
                <a:gd fmla="val 75051" name="adj"/>
              </a:avLst>
            </a:prstGeom>
            <a:gradFill>
              <a:gsLst>
                <a:gs pos="0">
                  <a:schemeClr val="lt1"/>
                </a:gs>
                <a:gs pos="100000">
                  <a:srgbClr val="FFFF00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433" name="Google Shape;433;p9"/>
            <p:cNvCxnSpPr/>
            <p:nvPr/>
          </p:nvCxnSpPr>
          <p:spPr>
            <a:xfrm>
              <a:off x="2316" y="3816"/>
              <a:ext cx="0" cy="144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34" name="Google Shape;434;p9"/>
            <p:cNvCxnSpPr/>
            <p:nvPr/>
          </p:nvCxnSpPr>
          <p:spPr>
            <a:xfrm flipH="1" rot="10800000">
              <a:off x="2316" y="3768"/>
              <a:ext cx="144" cy="48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435" name="Google Shape;435;p9"/>
          <p:cNvSpPr/>
          <p:nvPr/>
        </p:nvSpPr>
        <p:spPr>
          <a:xfrm rot="-4142025">
            <a:off x="2887663" y="4713288"/>
            <a:ext cx="7016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3m</a:t>
            </a:r>
            <a:endParaRPr b="1" i="0" sz="2400" u="none">
              <a:solidFill>
                <a:srgbClr val="00339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436" name="Google Shape;436;p9"/>
          <p:cNvGrpSpPr/>
          <p:nvPr/>
        </p:nvGrpSpPr>
        <p:grpSpPr>
          <a:xfrm>
            <a:off x="2304939" y="5924550"/>
            <a:ext cx="895461" cy="675970"/>
            <a:chOff x="1452" y="3732"/>
            <a:chExt cx="564" cy="426"/>
          </a:xfrm>
        </p:grpSpPr>
        <p:sp>
          <p:nvSpPr>
            <p:cNvPr id="437" name="Google Shape;437;p9"/>
            <p:cNvSpPr/>
            <p:nvPr/>
          </p:nvSpPr>
          <p:spPr>
            <a:xfrm rot="-601909">
              <a:off x="1464" y="3948"/>
              <a:ext cx="415" cy="175"/>
            </a:xfrm>
            <a:custGeom>
              <a:rect b="b" l="l" r="r" t="t"/>
              <a:pathLst>
                <a:path extrusionOk="0" fill="none" h="20718" w="21267">
                  <a:moveTo>
                    <a:pt x="6109" y="0"/>
                  </a:moveTo>
                  <a:cubicBezTo>
                    <a:pt x="13964" y="2316"/>
                    <a:pt x="19834" y="8876"/>
                    <a:pt x="21266" y="16939"/>
                  </a:cubicBezTo>
                </a:path>
                <a:path extrusionOk="0" h="20718" w="21267">
                  <a:moveTo>
                    <a:pt x="6109" y="0"/>
                  </a:moveTo>
                  <a:cubicBezTo>
                    <a:pt x="13964" y="2316"/>
                    <a:pt x="19834" y="8876"/>
                    <a:pt x="21266" y="16939"/>
                  </a:cubicBezTo>
                  <a:lnTo>
                    <a:pt x="0" y="20718"/>
                  </a:lnTo>
                  <a:lnTo>
                    <a:pt x="6109" y="0"/>
                  </a:lnTo>
                  <a:close/>
                </a:path>
              </a:pathLst>
            </a:custGeom>
            <a:solidFill>
              <a:srgbClr val="FF66FF"/>
            </a:solidFill>
            <a:ln cap="flat" cmpd="sng" w="571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9"/>
            <p:cNvSpPr/>
            <p:nvPr/>
          </p:nvSpPr>
          <p:spPr>
            <a:xfrm>
              <a:off x="1584" y="3732"/>
              <a:ext cx="432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3399"/>
                </a:buClr>
                <a:buSzPts val="2400"/>
                <a:buFont typeface="Times New Roman"/>
                <a:buNone/>
              </a:pPr>
              <a:r>
                <a:rPr b="1" i="0" lang="en-US" sz="2400" u="none">
                  <a:solidFill>
                    <a:srgbClr val="0033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65</a:t>
              </a:r>
              <a:r>
                <a:rPr b="1" baseline="30000" i="0" lang="en-US" sz="2400" u="none">
                  <a:solidFill>
                    <a:srgbClr val="0033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</a:t>
              </a:r>
              <a:endParaRPr b="1" i="0" sz="240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439" name="Google Shape;439;p9"/>
          <p:cNvSpPr txBox="1"/>
          <p:nvPr/>
        </p:nvSpPr>
        <p:spPr>
          <a:xfrm>
            <a:off x="4648200" y="3657600"/>
            <a:ext cx="449580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Chân của chiếc thang cần đặt cách chân tường một khoảng gần bằng 1,27 m</a:t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0" name="Google Shape;440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826000" y="2682875"/>
            <a:ext cx="2536825" cy="373063"/>
          </a:xfrm>
          <a:prstGeom prst="rect">
            <a:avLst/>
          </a:prstGeom>
          <a:noFill/>
          <a:ln>
            <a:noFill/>
          </a:ln>
        </p:spPr>
      </p:pic>
      <p:sp>
        <p:nvSpPr>
          <p:cNvPr id="441" name="Google Shape;441;p9"/>
          <p:cNvSpPr txBox="1"/>
          <p:nvPr/>
        </p:nvSpPr>
        <p:spPr>
          <a:xfrm>
            <a:off x="3886200" y="5943600"/>
            <a:ext cx="53340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endParaRPr b="1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42" name="Google Shape;442;p9"/>
          <p:cNvSpPr txBox="1"/>
          <p:nvPr/>
        </p:nvSpPr>
        <p:spPr>
          <a:xfrm>
            <a:off x="2133600" y="6400800"/>
            <a:ext cx="53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endParaRPr b="1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43" name="Google Shape;443;p9"/>
          <p:cNvSpPr txBox="1"/>
          <p:nvPr/>
        </p:nvSpPr>
        <p:spPr>
          <a:xfrm>
            <a:off x="3962400" y="2819400"/>
            <a:ext cx="53340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endParaRPr b="1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44" name="Google Shape;444;p9"/>
          <p:cNvSpPr txBox="1"/>
          <p:nvPr/>
        </p:nvSpPr>
        <p:spPr>
          <a:xfrm>
            <a:off x="4610100" y="2057400"/>
            <a:ext cx="4724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Xét    ABC vuông tại A có: </a:t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5" name="Google Shape;445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181600" y="2138363"/>
            <a:ext cx="381000" cy="311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p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562600" y="3048000"/>
            <a:ext cx="3321050" cy="61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2006-12-12T14:20:35Z</dcterms:created>
  <dc:creator>Pham Trong Phuc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1033-11.2.0.8991</vt:lpwstr>
  </property>
</Properties>
</file>