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5" r:id="rId2"/>
    <p:sldId id="584" r:id="rId3"/>
    <p:sldId id="585" r:id="rId4"/>
    <p:sldId id="568" r:id="rId5"/>
    <p:sldId id="577" r:id="rId6"/>
    <p:sldId id="578" r:id="rId7"/>
    <p:sldId id="579" r:id="rId8"/>
    <p:sldId id="580" r:id="rId9"/>
    <p:sldId id="581" r:id="rId10"/>
    <p:sldId id="345" r:id="rId11"/>
    <p:sldId id="582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8867AD-EF16-4402-9E9E-3FA5D933B004}">
          <p14:sldIdLst>
            <p14:sldId id="295"/>
            <p14:sldId id="584"/>
            <p14:sldId id="585"/>
            <p14:sldId id="568"/>
            <p14:sldId id="577"/>
            <p14:sldId id="578"/>
            <p14:sldId id="579"/>
            <p14:sldId id="580"/>
            <p14:sldId id="581"/>
            <p14:sldId id="345"/>
            <p14:sldId id="58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4E22"/>
    <a:srgbClr val="000000"/>
    <a:srgbClr val="191919"/>
    <a:srgbClr val="660033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8" autoAdjust="0"/>
    <p:restoredTop sz="94145" autoAdjust="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553F7-B9DF-40E4-9460-D9E3E4AC60BE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F3B7D-E3BB-4AF2-97E7-41990B224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7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197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197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197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32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3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6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4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2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3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8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2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1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2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77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11894-28B8-4005-BA35-73238799DD5F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0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7.bin"/><Relationship Id="rId3" Type="http://schemas.openxmlformats.org/officeDocument/2006/relationships/image" Target="../media/image8.png"/><Relationship Id="rId7" Type="http://schemas.openxmlformats.org/officeDocument/2006/relationships/oleObject" Target="../embeddings/oleObject4.bin"/><Relationship Id="rId12" Type="http://schemas.openxmlformats.org/officeDocument/2006/relationships/image" Target="../media/image9.wmf"/><Relationship Id="rId17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8.wmf"/><Relationship Id="rId4" Type="http://schemas.openxmlformats.org/officeDocument/2006/relationships/image" Target="../media/image9.png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111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481011" y="817320"/>
            <a:ext cx="609600" cy="609600"/>
          </a:xfrm>
          <a:prstGeom prst="rect">
            <a:avLst/>
          </a:prstGeom>
          <a:noFill/>
          <a:ln w="50800">
            <a:solidFill>
              <a:schemeClr val="bg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8090611" y="626820"/>
            <a:ext cx="0" cy="381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6200000">
            <a:off x="8090611" y="626821"/>
            <a:ext cx="0" cy="381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13"/>
          <p:cNvSpPr/>
          <p:nvPr/>
        </p:nvSpPr>
        <p:spPr>
          <a:xfrm>
            <a:off x="-609600" y="369474"/>
            <a:ext cx="4098427" cy="4419600"/>
          </a:xfrm>
          <a:custGeom>
            <a:avLst/>
            <a:gdLst/>
            <a:ahLst/>
            <a:cxnLst/>
            <a:rect l="l" t="t" r="r" b="b"/>
            <a:pathLst>
              <a:path w="4098427" h="4419600">
                <a:moveTo>
                  <a:pt x="0" y="0"/>
                </a:moveTo>
                <a:lnTo>
                  <a:pt x="4098427" y="0"/>
                </a:lnTo>
                <a:lnTo>
                  <a:pt x="2588032" y="4419600"/>
                </a:lnTo>
                <a:lnTo>
                  <a:pt x="0" y="44196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15"/>
          <p:cNvSpPr/>
          <p:nvPr/>
        </p:nvSpPr>
        <p:spPr>
          <a:xfrm rot="1132070">
            <a:off x="2773764" y="-1563"/>
            <a:ext cx="1437057" cy="5161676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15"/>
          <p:cNvSpPr/>
          <p:nvPr/>
        </p:nvSpPr>
        <p:spPr>
          <a:xfrm rot="1132070">
            <a:off x="4301198" y="-1563"/>
            <a:ext cx="1437057" cy="5161676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 t="17982" r="12601" b="22046"/>
          <a:stretch/>
        </p:blipFill>
        <p:spPr bwMode="auto">
          <a:xfrm>
            <a:off x="703806" y="742950"/>
            <a:ext cx="1660188" cy="29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t="11198" r="6916" b="28723"/>
          <a:stretch/>
        </p:blipFill>
        <p:spPr bwMode="auto">
          <a:xfrm>
            <a:off x="652601" y="1093035"/>
            <a:ext cx="2507896" cy="33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5" t="19121" r="17589" b="20906"/>
          <a:stretch/>
        </p:blipFill>
        <p:spPr bwMode="auto">
          <a:xfrm>
            <a:off x="527304" y="891935"/>
            <a:ext cx="542890" cy="34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463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4" grpId="0" animBg="1"/>
      <p:bldP spid="45" grpId="0" animBg="1"/>
      <p:bldP spid="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2279294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https://</a:t>
            </a:r>
            <a:r>
              <a:rPr lang="en-US" sz="2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doanhtuan2020.tech</a:t>
            </a:r>
            <a:endParaRPr lang="en-US" sz="24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gray">
          <a:xfrm>
            <a:off x="990600" y="1557691"/>
            <a:ext cx="7620000" cy="574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vi-VN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Tham khảo thêm các bài giảng của </a:t>
            </a:r>
            <a:r>
              <a:rPr lang="vi-VN" sz="16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Đỗ </a:t>
            </a:r>
            <a:r>
              <a:rPr lang="vi-VN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Anh Tuấn </a:t>
            </a:r>
            <a:r>
              <a:rPr lang="vi-VN" sz="16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tại </a:t>
            </a:r>
            <a:r>
              <a:rPr lang="en-US" sz="16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trang web</a:t>
            </a:r>
            <a:r>
              <a:rPr lang="vi-VN" sz="16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vi-VN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0" y="2798117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Zalo :   0918.790.615</a:t>
            </a:r>
            <a:endParaRPr lang="en-US" sz="240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209800" y="2724150"/>
            <a:ext cx="4191000" cy="609600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55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3"/>
          <p:cNvSpPr>
            <a:spLocks noChangeArrowheads="1" noChangeShapeType="1" noTextEdit="1"/>
          </p:cNvSpPr>
          <p:nvPr/>
        </p:nvSpPr>
        <p:spPr bwMode="auto">
          <a:xfrm>
            <a:off x="207963" y="171451"/>
            <a:ext cx="1873250" cy="2702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Bài 36 / 82 sgk</a:t>
            </a: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0" y="2329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>
              <a:latin typeface="Times New Roman" pitchFamily="18" charset="0"/>
            </a:endParaRPr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>
              <a:latin typeface="Times New Roman" pitchFamily="18" charset="0"/>
            </a:endParaRP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207964" y="1511052"/>
            <a:ext cx="6143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</a:rPr>
              <a:t>Áp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</a:rPr>
              <a:t>dụng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</a:rPr>
              <a:t>góc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</a:rPr>
              <a:t>có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</a:rPr>
              <a:t>đỉnh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</a:rPr>
              <a:t>trong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</a:rPr>
              <a:t>đường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</a:rPr>
              <a:t>tròn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: </a:t>
            </a: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207963" y="2049858"/>
            <a:ext cx="6659562" cy="92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70000"/>
              </a:lnSpc>
            </a:pP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</a:rPr>
              <a:t>  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AEF =                                         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</a:rPr>
              <a:t>	 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804989" y="2139564"/>
            <a:ext cx="3240087" cy="502446"/>
            <a:chOff x="2363" y="1344"/>
            <a:chExt cx="2041" cy="422"/>
          </a:xfrm>
        </p:grpSpPr>
        <p:sp>
          <p:nvSpPr>
            <p:cNvPr id="10271" name="Arc 24"/>
            <p:cNvSpPr>
              <a:spLocks/>
            </p:cNvSpPr>
            <p:nvPr/>
          </p:nvSpPr>
          <p:spPr bwMode="auto">
            <a:xfrm rot="-2715059">
              <a:off x="2859" y="1347"/>
              <a:ext cx="134" cy="12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10272" name="Text Box 25"/>
            <p:cNvSpPr txBox="1">
              <a:spLocks noChangeArrowheads="1"/>
            </p:cNvSpPr>
            <p:nvPr/>
          </p:nvSpPr>
          <p:spPr bwMode="auto">
            <a:xfrm>
              <a:off x="2363" y="1344"/>
              <a:ext cx="2041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3200" b="1" dirty="0" err="1">
                  <a:solidFill>
                    <a:schemeClr val="tx2"/>
                  </a:solidFill>
                </a:rPr>
                <a:t>sđ</a:t>
              </a:r>
              <a:r>
                <a:rPr lang="en-US" sz="3200" b="1" dirty="0">
                  <a:solidFill>
                    <a:schemeClr val="tx2"/>
                  </a:solidFill>
                </a:rPr>
                <a:t> AN+ </a:t>
              </a:r>
              <a:r>
                <a:rPr lang="en-US" sz="3200" b="1" dirty="0" err="1">
                  <a:solidFill>
                    <a:schemeClr val="tx2"/>
                  </a:solidFill>
                </a:rPr>
                <a:t>sđ</a:t>
              </a:r>
              <a:r>
                <a:rPr lang="en-US" sz="3200" b="1" dirty="0">
                  <a:solidFill>
                    <a:schemeClr val="tx2"/>
                  </a:solidFill>
                </a:rPr>
                <a:t> MB</a:t>
              </a:r>
            </a:p>
            <a:p>
              <a:pPr eaLnBrk="1" hangingPunct="1"/>
              <a:r>
                <a:rPr lang="en-US" sz="3200" b="1" dirty="0">
                  <a:solidFill>
                    <a:schemeClr val="tx2"/>
                  </a:solidFill>
                </a:rPr>
                <a:t>            2</a:t>
              </a:r>
              <a:endParaRPr lang="en-US" sz="6000" b="1" dirty="0">
                <a:solidFill>
                  <a:schemeClr val="tx2"/>
                </a:solidFill>
              </a:endParaRPr>
            </a:p>
          </p:txBody>
        </p:sp>
        <p:sp>
          <p:nvSpPr>
            <p:cNvPr id="10273" name="Line 26"/>
            <p:cNvSpPr>
              <a:spLocks noChangeShapeType="1"/>
            </p:cNvSpPr>
            <p:nvPr/>
          </p:nvSpPr>
          <p:spPr bwMode="auto">
            <a:xfrm>
              <a:off x="2437" y="1764"/>
              <a:ext cx="1559" cy="2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74" name="Arc 27"/>
            <p:cNvSpPr>
              <a:spLocks/>
            </p:cNvSpPr>
            <p:nvPr/>
          </p:nvSpPr>
          <p:spPr bwMode="auto">
            <a:xfrm rot="-2715059">
              <a:off x="3721" y="1347"/>
              <a:ext cx="134" cy="12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881063" y="3052763"/>
            <a:ext cx="4189412" cy="523877"/>
            <a:chOff x="-1816" y="157"/>
            <a:chExt cx="2639" cy="440"/>
          </a:xfrm>
        </p:grpSpPr>
        <p:sp>
          <p:nvSpPr>
            <p:cNvPr id="10266" name="Freeform 29"/>
            <p:cNvSpPr>
              <a:spLocks/>
            </p:cNvSpPr>
            <p:nvPr/>
          </p:nvSpPr>
          <p:spPr bwMode="auto">
            <a:xfrm>
              <a:off x="-1816" y="256"/>
              <a:ext cx="181" cy="61"/>
            </a:xfrm>
            <a:custGeom>
              <a:avLst/>
              <a:gdLst>
                <a:gd name="T0" fmla="*/ 0 w 360"/>
                <a:gd name="T1" fmla="*/ 1 h 85"/>
                <a:gd name="T2" fmla="*/ 1 w 360"/>
                <a:gd name="T3" fmla="*/ 0 h 85"/>
                <a:gd name="T4" fmla="*/ 1 w 360"/>
                <a:gd name="T5" fmla="*/ 1 h 85"/>
                <a:gd name="T6" fmla="*/ 0 60000 65536"/>
                <a:gd name="T7" fmla="*/ 0 60000 65536"/>
                <a:gd name="T8" fmla="*/ 0 60000 65536"/>
                <a:gd name="T9" fmla="*/ 0 w 360"/>
                <a:gd name="T10" fmla="*/ 0 h 85"/>
                <a:gd name="T11" fmla="*/ 360 w 360"/>
                <a:gd name="T12" fmla="*/ 85 h 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0" h="85">
                  <a:moveTo>
                    <a:pt x="0" y="83"/>
                  </a:moveTo>
                  <a:lnTo>
                    <a:pt x="175" y="0"/>
                  </a:lnTo>
                  <a:lnTo>
                    <a:pt x="360" y="85"/>
                  </a:lnTo>
                </a:path>
              </a:pathLst>
            </a:cu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67" name="Arc 30"/>
            <p:cNvSpPr>
              <a:spLocks/>
            </p:cNvSpPr>
            <p:nvPr/>
          </p:nvSpPr>
          <p:spPr bwMode="auto">
            <a:xfrm rot="-2715059">
              <a:off x="-691" y="191"/>
              <a:ext cx="134" cy="12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68" name="Text Box 31"/>
            <p:cNvSpPr txBox="1">
              <a:spLocks noChangeArrowheads="1"/>
            </p:cNvSpPr>
            <p:nvPr/>
          </p:nvSpPr>
          <p:spPr bwMode="auto">
            <a:xfrm>
              <a:off x="-1218" y="187"/>
              <a:ext cx="2041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3200" b="1" dirty="0" err="1">
                  <a:solidFill>
                    <a:schemeClr val="tx2"/>
                  </a:solidFill>
                </a:rPr>
                <a:t>sđ</a:t>
              </a:r>
              <a:r>
                <a:rPr lang="en-US" sz="3200" b="1" dirty="0">
                  <a:solidFill>
                    <a:schemeClr val="tx2"/>
                  </a:solidFill>
                </a:rPr>
                <a:t> NC+ </a:t>
              </a:r>
              <a:r>
                <a:rPr lang="en-US" sz="3200" b="1" dirty="0" err="1">
                  <a:solidFill>
                    <a:schemeClr val="tx2"/>
                  </a:solidFill>
                </a:rPr>
                <a:t>sđ</a:t>
              </a:r>
              <a:r>
                <a:rPr lang="en-US" sz="3200" b="1" dirty="0">
                  <a:solidFill>
                    <a:schemeClr val="tx2"/>
                  </a:solidFill>
                </a:rPr>
                <a:t> AM</a:t>
              </a:r>
            </a:p>
            <a:p>
              <a:pPr eaLnBrk="1" hangingPunct="1"/>
              <a:r>
                <a:rPr lang="en-US" sz="3200" b="1" dirty="0">
                  <a:solidFill>
                    <a:schemeClr val="tx2"/>
                  </a:solidFill>
                </a:rPr>
                <a:t>            2</a:t>
              </a:r>
              <a:endParaRPr lang="en-US" sz="6000" b="1" dirty="0">
                <a:solidFill>
                  <a:schemeClr val="tx2"/>
                </a:solidFill>
              </a:endParaRPr>
            </a:p>
          </p:txBody>
        </p:sp>
        <p:sp>
          <p:nvSpPr>
            <p:cNvPr id="10269" name="Line 32"/>
            <p:cNvSpPr>
              <a:spLocks noChangeShapeType="1"/>
            </p:cNvSpPr>
            <p:nvPr/>
          </p:nvSpPr>
          <p:spPr bwMode="auto">
            <a:xfrm>
              <a:off x="-1062" y="595"/>
              <a:ext cx="1559" cy="2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70" name="Arc 33"/>
            <p:cNvSpPr>
              <a:spLocks/>
            </p:cNvSpPr>
            <p:nvPr/>
          </p:nvSpPr>
          <p:spPr bwMode="auto">
            <a:xfrm rot="-2715059">
              <a:off x="201" y="160"/>
              <a:ext cx="134" cy="12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37922" name="Rectangle 34"/>
          <p:cNvSpPr>
            <a:spLocks noChangeArrowheads="1"/>
          </p:cNvSpPr>
          <p:nvPr/>
        </p:nvSpPr>
        <p:spPr bwMode="auto">
          <a:xfrm>
            <a:off x="642938" y="3945049"/>
            <a:ext cx="53578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</a:rPr>
              <a:t>Mà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</a:rPr>
              <a:t> AN = NC,   AM = MB (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</a:rPr>
              <a:t>gt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</a:rPr>
              <a:t>)</a:t>
            </a:r>
          </a:p>
        </p:txBody>
      </p: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857251" y="4456511"/>
            <a:ext cx="7018338" cy="535782"/>
            <a:chOff x="-1325" y="3374"/>
            <a:chExt cx="4421" cy="450"/>
          </a:xfrm>
        </p:grpSpPr>
        <p:sp>
          <p:nvSpPr>
            <p:cNvPr id="10260" name="Freeform 36"/>
            <p:cNvSpPr>
              <a:spLocks/>
            </p:cNvSpPr>
            <p:nvPr/>
          </p:nvSpPr>
          <p:spPr bwMode="auto">
            <a:xfrm>
              <a:off x="-65" y="3411"/>
              <a:ext cx="181" cy="61"/>
            </a:xfrm>
            <a:custGeom>
              <a:avLst/>
              <a:gdLst>
                <a:gd name="T0" fmla="*/ 0 w 360"/>
                <a:gd name="T1" fmla="*/ 1 h 85"/>
                <a:gd name="T2" fmla="*/ 1 w 360"/>
                <a:gd name="T3" fmla="*/ 0 h 85"/>
                <a:gd name="T4" fmla="*/ 1 w 360"/>
                <a:gd name="T5" fmla="*/ 1 h 85"/>
                <a:gd name="T6" fmla="*/ 0 60000 65536"/>
                <a:gd name="T7" fmla="*/ 0 60000 65536"/>
                <a:gd name="T8" fmla="*/ 0 60000 65536"/>
                <a:gd name="T9" fmla="*/ 0 w 360"/>
                <a:gd name="T10" fmla="*/ 0 h 85"/>
                <a:gd name="T11" fmla="*/ 360 w 360"/>
                <a:gd name="T12" fmla="*/ 85 h 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0" h="85">
                  <a:moveTo>
                    <a:pt x="0" y="83"/>
                  </a:moveTo>
                  <a:lnTo>
                    <a:pt x="175" y="0"/>
                  </a:lnTo>
                  <a:lnTo>
                    <a:pt x="360" y="85"/>
                  </a:lnTo>
                </a:path>
              </a:pathLst>
            </a:cu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61" name="Rectangle 37"/>
            <p:cNvSpPr>
              <a:spLocks noChangeArrowheads="1"/>
            </p:cNvSpPr>
            <p:nvPr/>
          </p:nvSpPr>
          <p:spPr bwMode="auto">
            <a:xfrm>
              <a:off x="-1055" y="3374"/>
              <a:ext cx="1440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lang="en-US" sz="2800" b="1" dirty="0">
                  <a:solidFill>
                    <a:schemeClr val="tx2"/>
                  </a:solidFill>
                  <a:latin typeface="Times New Roman" pitchFamily="18" charset="0"/>
                </a:rPr>
                <a:t>AEF = AFE</a:t>
              </a:r>
            </a:p>
          </p:txBody>
        </p:sp>
        <p:sp>
          <p:nvSpPr>
            <p:cNvPr id="10262" name="Freeform 38"/>
            <p:cNvSpPr>
              <a:spLocks/>
            </p:cNvSpPr>
            <p:nvPr/>
          </p:nvSpPr>
          <p:spPr bwMode="auto">
            <a:xfrm>
              <a:off x="-830" y="3411"/>
              <a:ext cx="181" cy="61"/>
            </a:xfrm>
            <a:custGeom>
              <a:avLst/>
              <a:gdLst>
                <a:gd name="T0" fmla="*/ 0 w 360"/>
                <a:gd name="T1" fmla="*/ 1 h 85"/>
                <a:gd name="T2" fmla="*/ 1 w 360"/>
                <a:gd name="T3" fmla="*/ 0 h 85"/>
                <a:gd name="T4" fmla="*/ 1 w 360"/>
                <a:gd name="T5" fmla="*/ 1 h 85"/>
                <a:gd name="T6" fmla="*/ 0 60000 65536"/>
                <a:gd name="T7" fmla="*/ 0 60000 65536"/>
                <a:gd name="T8" fmla="*/ 0 60000 65536"/>
                <a:gd name="T9" fmla="*/ 0 w 360"/>
                <a:gd name="T10" fmla="*/ 0 h 85"/>
                <a:gd name="T11" fmla="*/ 360 w 360"/>
                <a:gd name="T12" fmla="*/ 85 h 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0" h="85">
                  <a:moveTo>
                    <a:pt x="0" y="83"/>
                  </a:moveTo>
                  <a:lnTo>
                    <a:pt x="175" y="0"/>
                  </a:lnTo>
                  <a:lnTo>
                    <a:pt x="360" y="85"/>
                  </a:lnTo>
                </a:path>
              </a:pathLst>
            </a:cu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graphicFrame>
          <p:nvGraphicFramePr>
            <p:cNvPr id="10263" name="Object 39"/>
            <p:cNvGraphicFramePr>
              <a:graphicFrameLocks noChangeAspect="1"/>
            </p:cNvGraphicFramePr>
            <p:nvPr/>
          </p:nvGraphicFramePr>
          <p:xfrm>
            <a:off x="-1325" y="3501"/>
            <a:ext cx="273" cy="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1066" name="Equation" r:id="rId3" imgW="161883" imgH="123941" progId="Equation.3">
                    <p:embed/>
                  </p:oleObj>
                </mc:Choice>
                <mc:Fallback>
                  <p:oleObj name="Equation" r:id="rId3" imgW="161883" imgH="12394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1325" y="3501"/>
                          <a:ext cx="273" cy="2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64" name="Rectangle 40"/>
            <p:cNvSpPr>
              <a:spLocks noChangeArrowheads="1"/>
            </p:cNvSpPr>
            <p:nvPr/>
          </p:nvSpPr>
          <p:spPr bwMode="auto">
            <a:xfrm>
              <a:off x="703" y="3385"/>
              <a:ext cx="2393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chemeClr val="tx2"/>
                  </a:solidFill>
                  <a:latin typeface="Times New Roman" pitchFamily="18" charset="0"/>
                </a:rPr>
                <a:t>Tam </a:t>
              </a:r>
              <a:r>
                <a:rPr lang="en-US" sz="2800" b="1" dirty="0" err="1">
                  <a:solidFill>
                    <a:schemeClr val="tx2"/>
                  </a:solidFill>
                  <a:latin typeface="Times New Roman" pitchFamily="18" charset="0"/>
                </a:rPr>
                <a:t>giác</a:t>
              </a:r>
              <a:r>
                <a:rPr lang="en-US" sz="2800" b="1" dirty="0">
                  <a:solidFill>
                    <a:schemeClr val="tx2"/>
                  </a:solidFill>
                  <a:latin typeface="Times New Roman" pitchFamily="18" charset="0"/>
                </a:rPr>
                <a:t> AEF </a:t>
              </a:r>
              <a:r>
                <a:rPr lang="en-US" sz="2800" b="1" dirty="0" err="1">
                  <a:solidFill>
                    <a:schemeClr val="tx2"/>
                  </a:solidFill>
                  <a:latin typeface="Times New Roman" pitchFamily="18" charset="0"/>
                </a:rPr>
                <a:t>cân</a:t>
              </a:r>
              <a:r>
                <a:rPr lang="en-US" sz="2800" b="1" dirty="0">
                  <a:solidFill>
                    <a:schemeClr val="tx2"/>
                  </a:solidFill>
                  <a:latin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chemeClr val="tx2"/>
                  </a:solidFill>
                  <a:latin typeface="Times New Roman" pitchFamily="18" charset="0"/>
                </a:rPr>
                <a:t>tại</a:t>
              </a:r>
              <a:r>
                <a:rPr lang="en-US" sz="2800" b="1" dirty="0">
                  <a:solidFill>
                    <a:schemeClr val="tx2"/>
                  </a:solidFill>
                  <a:latin typeface="Times New Roman" pitchFamily="18" charset="0"/>
                </a:rPr>
                <a:t> A</a:t>
              </a:r>
            </a:p>
          </p:txBody>
        </p:sp>
        <p:graphicFrame>
          <p:nvGraphicFramePr>
            <p:cNvPr id="10265" name="Object 41"/>
            <p:cNvGraphicFramePr>
              <a:graphicFrameLocks noChangeAspect="1"/>
            </p:cNvGraphicFramePr>
            <p:nvPr/>
          </p:nvGraphicFramePr>
          <p:xfrm>
            <a:off x="475" y="3501"/>
            <a:ext cx="273" cy="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1067" name="Equation" r:id="rId5" imgW="161883" imgH="123941" progId="Equation.3">
                    <p:embed/>
                  </p:oleObj>
                </mc:Choice>
                <mc:Fallback>
                  <p:oleObj name="Equation" r:id="rId5" imgW="161883" imgH="12394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5" y="3501"/>
                          <a:ext cx="273" cy="2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1565712" y="3953470"/>
            <a:ext cx="3414713" cy="223838"/>
            <a:chOff x="2245" y="2459"/>
            <a:chExt cx="2151" cy="188"/>
          </a:xfrm>
        </p:grpSpPr>
        <p:sp>
          <p:nvSpPr>
            <p:cNvPr id="10256" name="Arc 43"/>
            <p:cNvSpPr>
              <a:spLocks/>
            </p:cNvSpPr>
            <p:nvPr/>
          </p:nvSpPr>
          <p:spPr bwMode="auto">
            <a:xfrm rot="-2715059">
              <a:off x="2238" y="2485"/>
              <a:ext cx="169" cy="15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57" name="Arc 44"/>
            <p:cNvSpPr>
              <a:spLocks/>
            </p:cNvSpPr>
            <p:nvPr/>
          </p:nvSpPr>
          <p:spPr bwMode="auto">
            <a:xfrm rot="-2715059">
              <a:off x="2873" y="2466"/>
              <a:ext cx="169" cy="15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58" name="Arc 45"/>
            <p:cNvSpPr>
              <a:spLocks/>
            </p:cNvSpPr>
            <p:nvPr/>
          </p:nvSpPr>
          <p:spPr bwMode="auto">
            <a:xfrm rot="-2715059">
              <a:off x="3553" y="2485"/>
              <a:ext cx="169" cy="15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59" name="Arc 46"/>
            <p:cNvSpPr>
              <a:spLocks/>
            </p:cNvSpPr>
            <p:nvPr/>
          </p:nvSpPr>
          <p:spPr bwMode="auto">
            <a:xfrm rot="-2715059">
              <a:off x="4234" y="2485"/>
              <a:ext cx="169" cy="15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8205" name="Picture 4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1251348"/>
            <a:ext cx="3143250" cy="199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3" name="TextBox 33"/>
          <p:cNvSpPr txBox="1">
            <a:spLocks noChangeArrowheads="1"/>
          </p:cNvSpPr>
          <p:nvPr/>
        </p:nvSpPr>
        <p:spPr bwMode="auto">
          <a:xfrm>
            <a:off x="207964" y="440531"/>
            <a:ext cx="87074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vi-VN" sz="2400" dirty="0">
                <a:cs typeface="Times New Roman" pitchFamily="18" charset="0"/>
              </a:rPr>
              <a:t>Cho</a:t>
            </a:r>
            <a:r>
              <a:rPr lang="en-GB" sz="2400" dirty="0">
                <a:cs typeface="Times New Roman" pitchFamily="18" charset="0"/>
              </a:rPr>
              <a:t> (O) </a:t>
            </a:r>
            <a:r>
              <a:rPr lang="en-GB" sz="2400" dirty="0" err="1">
                <a:cs typeface="Times New Roman" pitchFamily="18" charset="0"/>
              </a:rPr>
              <a:t>và</a:t>
            </a:r>
            <a:r>
              <a:rPr lang="en-GB" sz="2400" dirty="0">
                <a:cs typeface="Times New Roman" pitchFamily="18" charset="0"/>
              </a:rPr>
              <a:t> </a:t>
            </a:r>
            <a:r>
              <a:rPr lang="en-GB" sz="2400" dirty="0" err="1">
                <a:cs typeface="Times New Roman" pitchFamily="18" charset="0"/>
              </a:rPr>
              <a:t>hai</a:t>
            </a:r>
            <a:r>
              <a:rPr lang="en-GB" sz="2400" dirty="0">
                <a:cs typeface="Times New Roman" pitchFamily="18" charset="0"/>
              </a:rPr>
              <a:t> </a:t>
            </a:r>
            <a:r>
              <a:rPr lang="en-GB" sz="2400" dirty="0" err="1">
                <a:cs typeface="Times New Roman" pitchFamily="18" charset="0"/>
              </a:rPr>
              <a:t>dây</a:t>
            </a:r>
            <a:r>
              <a:rPr lang="en-GB" sz="2400" dirty="0">
                <a:cs typeface="Times New Roman" pitchFamily="18" charset="0"/>
              </a:rPr>
              <a:t> AB, AC. </a:t>
            </a:r>
            <a:r>
              <a:rPr lang="en-GB" sz="2400" dirty="0" err="1">
                <a:cs typeface="Times New Roman" pitchFamily="18" charset="0"/>
              </a:rPr>
              <a:t>Gọi</a:t>
            </a:r>
            <a:r>
              <a:rPr lang="en-GB" sz="2400" dirty="0">
                <a:cs typeface="Times New Roman" pitchFamily="18" charset="0"/>
              </a:rPr>
              <a:t> M,N </a:t>
            </a:r>
            <a:r>
              <a:rPr lang="en-GB" sz="2400" dirty="0" err="1">
                <a:cs typeface="Times New Roman" pitchFamily="18" charset="0"/>
              </a:rPr>
              <a:t>lần</a:t>
            </a:r>
            <a:r>
              <a:rPr lang="en-GB" sz="2400" dirty="0">
                <a:cs typeface="Times New Roman" pitchFamily="18" charset="0"/>
              </a:rPr>
              <a:t> </a:t>
            </a:r>
            <a:r>
              <a:rPr lang="en-GB" sz="2400" dirty="0" err="1">
                <a:cs typeface="Times New Roman" pitchFamily="18" charset="0"/>
              </a:rPr>
              <a:t>lượt</a:t>
            </a:r>
            <a:r>
              <a:rPr lang="en-GB" sz="2400" dirty="0">
                <a:cs typeface="Times New Roman" pitchFamily="18" charset="0"/>
              </a:rPr>
              <a:t> </a:t>
            </a:r>
            <a:r>
              <a:rPr lang="en-GB" sz="2400" dirty="0" err="1">
                <a:cs typeface="Times New Roman" pitchFamily="18" charset="0"/>
              </a:rPr>
              <a:t>là</a:t>
            </a:r>
            <a:r>
              <a:rPr lang="en-GB" sz="2400" dirty="0">
                <a:cs typeface="Times New Roman" pitchFamily="18" charset="0"/>
              </a:rPr>
              <a:t> </a:t>
            </a:r>
            <a:r>
              <a:rPr lang="en-GB" sz="2400" dirty="0" err="1">
                <a:cs typeface="Times New Roman" pitchFamily="18" charset="0"/>
              </a:rPr>
              <a:t>điểm</a:t>
            </a:r>
            <a:r>
              <a:rPr lang="en-GB" sz="2400" dirty="0">
                <a:cs typeface="Times New Roman" pitchFamily="18" charset="0"/>
              </a:rPr>
              <a:t> </a:t>
            </a:r>
            <a:r>
              <a:rPr lang="en-GB" sz="2400" dirty="0" err="1">
                <a:cs typeface="Times New Roman" pitchFamily="18" charset="0"/>
              </a:rPr>
              <a:t>chính</a:t>
            </a:r>
            <a:r>
              <a:rPr lang="en-GB" sz="2400" dirty="0">
                <a:cs typeface="Times New Roman" pitchFamily="18" charset="0"/>
              </a:rPr>
              <a:t> </a:t>
            </a:r>
            <a:r>
              <a:rPr lang="en-GB" sz="2400" dirty="0" err="1">
                <a:cs typeface="Times New Roman" pitchFamily="18" charset="0"/>
              </a:rPr>
              <a:t>giữa</a:t>
            </a:r>
            <a:r>
              <a:rPr lang="en-GB" sz="2400" dirty="0">
                <a:cs typeface="Times New Roman" pitchFamily="18" charset="0"/>
              </a:rPr>
              <a:t> </a:t>
            </a:r>
            <a:r>
              <a:rPr lang="en-GB" sz="2400" dirty="0" err="1">
                <a:cs typeface="Times New Roman" pitchFamily="18" charset="0"/>
              </a:rPr>
              <a:t>của</a:t>
            </a:r>
            <a:r>
              <a:rPr lang="en-GB" sz="2400" dirty="0">
                <a:cs typeface="Times New Roman" pitchFamily="18" charset="0"/>
              </a:rPr>
              <a:t> AB </a:t>
            </a:r>
            <a:r>
              <a:rPr lang="en-GB" sz="2400" dirty="0" err="1">
                <a:cs typeface="Times New Roman" pitchFamily="18" charset="0"/>
              </a:rPr>
              <a:t>và</a:t>
            </a:r>
            <a:r>
              <a:rPr lang="en-GB" sz="2400" dirty="0">
                <a:cs typeface="Times New Roman" pitchFamily="18" charset="0"/>
              </a:rPr>
              <a:t> AC. </a:t>
            </a:r>
            <a:r>
              <a:rPr lang="en-GB" sz="2400" dirty="0" err="1">
                <a:cs typeface="Times New Roman" pitchFamily="18" charset="0"/>
              </a:rPr>
              <a:t>Đường</a:t>
            </a:r>
            <a:r>
              <a:rPr lang="en-GB" sz="2400" dirty="0">
                <a:cs typeface="Times New Roman" pitchFamily="18" charset="0"/>
              </a:rPr>
              <a:t> </a:t>
            </a:r>
            <a:r>
              <a:rPr lang="en-GB" sz="2400" dirty="0" err="1">
                <a:cs typeface="Times New Roman" pitchFamily="18" charset="0"/>
              </a:rPr>
              <a:t>thẳng</a:t>
            </a:r>
            <a:r>
              <a:rPr lang="en-GB" sz="2400" dirty="0">
                <a:cs typeface="Times New Roman" pitchFamily="18" charset="0"/>
              </a:rPr>
              <a:t> MN </a:t>
            </a:r>
            <a:r>
              <a:rPr lang="en-GB" sz="2400" dirty="0" err="1">
                <a:cs typeface="Times New Roman" pitchFamily="18" charset="0"/>
              </a:rPr>
              <a:t>cắt</a:t>
            </a:r>
            <a:r>
              <a:rPr lang="en-GB" sz="2400" dirty="0">
                <a:cs typeface="Times New Roman" pitchFamily="18" charset="0"/>
              </a:rPr>
              <a:t> </a:t>
            </a:r>
            <a:r>
              <a:rPr lang="en-GB" sz="2400" dirty="0" err="1">
                <a:cs typeface="Times New Roman" pitchFamily="18" charset="0"/>
              </a:rPr>
              <a:t>dây</a:t>
            </a:r>
            <a:r>
              <a:rPr lang="en-GB" sz="2400" dirty="0">
                <a:cs typeface="Times New Roman" pitchFamily="18" charset="0"/>
              </a:rPr>
              <a:t> AB </a:t>
            </a:r>
            <a:r>
              <a:rPr lang="en-GB" sz="2400" dirty="0" err="1">
                <a:cs typeface="Times New Roman" pitchFamily="18" charset="0"/>
              </a:rPr>
              <a:t>tại</a:t>
            </a:r>
            <a:r>
              <a:rPr lang="en-GB" sz="2400" dirty="0">
                <a:cs typeface="Times New Roman" pitchFamily="18" charset="0"/>
              </a:rPr>
              <a:t> E, </a:t>
            </a:r>
            <a:r>
              <a:rPr lang="en-GB" sz="2400" dirty="0" err="1">
                <a:cs typeface="Times New Roman" pitchFamily="18" charset="0"/>
              </a:rPr>
              <a:t>cắt</a:t>
            </a:r>
            <a:r>
              <a:rPr lang="en-GB" sz="2400" dirty="0">
                <a:cs typeface="Times New Roman" pitchFamily="18" charset="0"/>
              </a:rPr>
              <a:t> </a:t>
            </a:r>
            <a:r>
              <a:rPr lang="en-GB" sz="2400" dirty="0" err="1">
                <a:cs typeface="Times New Roman" pitchFamily="18" charset="0"/>
              </a:rPr>
              <a:t>dây</a:t>
            </a:r>
            <a:r>
              <a:rPr lang="en-GB" sz="2400" dirty="0">
                <a:cs typeface="Times New Roman" pitchFamily="18" charset="0"/>
              </a:rPr>
              <a:t> AC </a:t>
            </a:r>
            <a:r>
              <a:rPr lang="en-GB" sz="2400" dirty="0" err="1">
                <a:cs typeface="Times New Roman" pitchFamily="18" charset="0"/>
              </a:rPr>
              <a:t>tại</a:t>
            </a:r>
            <a:r>
              <a:rPr lang="en-GB" sz="2400" dirty="0">
                <a:cs typeface="Times New Roman" pitchFamily="18" charset="0"/>
              </a:rPr>
              <a:t> </a:t>
            </a:r>
            <a:r>
              <a:rPr lang="en-GB" sz="2400" dirty="0" smtClean="0">
                <a:cs typeface="Times New Roman" pitchFamily="18" charset="0"/>
              </a:rPr>
              <a:t>F. </a:t>
            </a:r>
            <a:r>
              <a:rPr lang="en-GB" sz="2400" dirty="0">
                <a:cs typeface="Times New Roman" pitchFamily="18" charset="0"/>
              </a:rPr>
              <a:t>CM </a:t>
            </a:r>
            <a:r>
              <a:rPr lang="vi-VN" sz="2400" dirty="0"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cs typeface="Times New Roman" pitchFamily="18" charset="0"/>
              </a:rPr>
              <a:t>tam </a:t>
            </a:r>
            <a:r>
              <a:rPr lang="en-US" sz="2400" dirty="0" err="1">
                <a:solidFill>
                  <a:schemeClr val="tx2"/>
                </a:solidFill>
                <a:cs typeface="Times New Roman" pitchFamily="18" charset="0"/>
              </a:rPr>
              <a:t>giác</a:t>
            </a:r>
            <a:r>
              <a:rPr lang="en-US" sz="2400" dirty="0">
                <a:solidFill>
                  <a:schemeClr val="tx2"/>
                </a:solidFill>
                <a:cs typeface="Times New Roman" pitchFamily="18" charset="0"/>
              </a:rPr>
              <a:t> AEF </a:t>
            </a:r>
            <a:r>
              <a:rPr lang="en-US" sz="2400" dirty="0" err="1">
                <a:solidFill>
                  <a:schemeClr val="tx2"/>
                </a:solidFill>
                <a:cs typeface="Times New Roman" pitchFamily="18" charset="0"/>
              </a:rPr>
              <a:t>cân</a:t>
            </a:r>
            <a:r>
              <a:rPr lang="en-US" sz="2400" dirty="0" smtClean="0">
                <a:solidFill>
                  <a:schemeClr val="tx2"/>
                </a:solidFill>
                <a:cs typeface="Times New Roman" pitchFamily="18" charset="0"/>
              </a:rPr>
              <a:t>.</a:t>
            </a:r>
            <a:endParaRPr lang="vi-VN" sz="2400" dirty="0">
              <a:cs typeface="Times New Roman" pitchFamily="18" charset="0"/>
            </a:endParaRPr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452438" y="2927349"/>
            <a:ext cx="6659562" cy="92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70000"/>
              </a:lnSpc>
            </a:pP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AFE =               	 </a:t>
            </a:r>
          </a:p>
        </p:txBody>
      </p:sp>
      <p:sp>
        <p:nvSpPr>
          <p:cNvPr id="36" name="Freeform 23"/>
          <p:cNvSpPr>
            <a:spLocks/>
          </p:cNvSpPr>
          <p:nvPr/>
        </p:nvSpPr>
        <p:spPr bwMode="auto">
          <a:xfrm>
            <a:off x="654050" y="2326481"/>
            <a:ext cx="490538" cy="72629"/>
          </a:xfrm>
          <a:custGeom>
            <a:avLst/>
            <a:gdLst>
              <a:gd name="T0" fmla="*/ 0 w 360"/>
              <a:gd name="T1" fmla="*/ 1297629 h 85"/>
              <a:gd name="T2" fmla="*/ 1853144 w 360"/>
              <a:gd name="T3" fmla="*/ 0 h 85"/>
              <a:gd name="T4" fmla="*/ 1853144 w 360"/>
              <a:gd name="T5" fmla="*/ 1297629 h 85"/>
              <a:gd name="T6" fmla="*/ 0 60000 65536"/>
              <a:gd name="T7" fmla="*/ 0 60000 65536"/>
              <a:gd name="T8" fmla="*/ 0 60000 65536"/>
              <a:gd name="T9" fmla="*/ 0 w 360"/>
              <a:gd name="T10" fmla="*/ 0 h 85"/>
              <a:gd name="T11" fmla="*/ 360 w 360"/>
              <a:gd name="T12" fmla="*/ 85 h 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0" h="85">
                <a:moveTo>
                  <a:pt x="0" y="83"/>
                </a:moveTo>
                <a:lnTo>
                  <a:pt x="175" y="0"/>
                </a:lnTo>
                <a:lnTo>
                  <a:pt x="360" y="85"/>
                </a:ln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0129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/>
      <p:bldP spid="37895" grpId="0"/>
      <p:bldP spid="37922" grpId="0"/>
      <p:bldP spid="35" grpId="0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94781" y="96449"/>
            <a:ext cx="23764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chemeClr val="tx2"/>
                </a:solidFill>
              </a:rPr>
              <a:t>Bài</a:t>
            </a:r>
            <a:r>
              <a:rPr lang="en-US" sz="2400" b="1" dirty="0">
                <a:solidFill>
                  <a:schemeClr val="tx2"/>
                </a:solidFill>
              </a:rPr>
              <a:t> 37/82 (</a:t>
            </a:r>
            <a:r>
              <a:rPr lang="en-US" sz="2400" b="1" dirty="0" err="1">
                <a:solidFill>
                  <a:schemeClr val="tx2"/>
                </a:solidFill>
              </a:rPr>
              <a:t>sgk</a:t>
            </a:r>
            <a:r>
              <a:rPr lang="en-US" sz="2400" b="1" dirty="0">
                <a:solidFill>
                  <a:schemeClr val="tx2"/>
                </a:solidFill>
              </a:rPr>
              <a:t>):</a:t>
            </a:r>
          </a:p>
        </p:txBody>
      </p:sp>
      <p:grpSp>
        <p:nvGrpSpPr>
          <p:cNvPr id="20483" name="Group 5"/>
          <p:cNvGrpSpPr>
            <a:grpSpLocks/>
          </p:cNvGrpSpPr>
          <p:nvPr/>
        </p:nvGrpSpPr>
        <p:grpSpPr bwMode="auto">
          <a:xfrm>
            <a:off x="92075" y="495301"/>
            <a:ext cx="5740400" cy="1477565"/>
            <a:chOff x="58" y="643"/>
            <a:chExt cx="3616" cy="1241"/>
          </a:xfrm>
        </p:grpSpPr>
        <p:sp>
          <p:nvSpPr>
            <p:cNvPr id="20536" name="Text Box 6"/>
            <p:cNvSpPr txBox="1">
              <a:spLocks noChangeArrowheads="1"/>
            </p:cNvSpPr>
            <p:nvPr/>
          </p:nvSpPr>
          <p:spPr bwMode="auto">
            <a:xfrm>
              <a:off x="58" y="643"/>
              <a:ext cx="3616" cy="1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sz="2000" dirty="0">
                  <a:solidFill>
                    <a:srgbClr val="003399"/>
                  </a:solidFill>
                </a:rPr>
                <a:t>Cho </a:t>
              </a:r>
              <a:r>
                <a:rPr lang="en-US" sz="2000" dirty="0" err="1">
                  <a:solidFill>
                    <a:srgbClr val="003399"/>
                  </a:solidFill>
                </a:rPr>
                <a:t>đường</a:t>
              </a:r>
              <a:r>
                <a:rPr lang="en-US" sz="2000" dirty="0">
                  <a:solidFill>
                    <a:srgbClr val="003399"/>
                  </a:solidFill>
                </a:rPr>
                <a:t> </a:t>
              </a:r>
              <a:r>
                <a:rPr lang="en-US" sz="2000" dirty="0" err="1">
                  <a:solidFill>
                    <a:srgbClr val="003399"/>
                  </a:solidFill>
                </a:rPr>
                <a:t>tròn</a:t>
              </a:r>
              <a:r>
                <a:rPr lang="en-US" sz="2000" dirty="0">
                  <a:solidFill>
                    <a:srgbClr val="003399"/>
                  </a:solidFill>
                </a:rPr>
                <a:t> (O) </a:t>
              </a:r>
              <a:r>
                <a:rPr lang="en-US" sz="2000" dirty="0" err="1">
                  <a:solidFill>
                    <a:srgbClr val="003399"/>
                  </a:solidFill>
                </a:rPr>
                <a:t>và</a:t>
              </a:r>
              <a:r>
                <a:rPr lang="en-US" sz="2000" dirty="0">
                  <a:solidFill>
                    <a:srgbClr val="003399"/>
                  </a:solidFill>
                </a:rPr>
                <a:t> </a:t>
              </a:r>
              <a:r>
                <a:rPr lang="en-US" sz="2000" dirty="0" err="1">
                  <a:solidFill>
                    <a:srgbClr val="003399"/>
                  </a:solidFill>
                </a:rPr>
                <a:t>hai</a:t>
              </a:r>
              <a:r>
                <a:rPr lang="en-US" sz="2000" dirty="0">
                  <a:solidFill>
                    <a:srgbClr val="003399"/>
                  </a:solidFill>
                </a:rPr>
                <a:t> </a:t>
              </a:r>
              <a:r>
                <a:rPr lang="en-US" sz="2000" dirty="0" err="1">
                  <a:solidFill>
                    <a:srgbClr val="003399"/>
                  </a:solidFill>
                </a:rPr>
                <a:t>dây</a:t>
              </a:r>
              <a:r>
                <a:rPr lang="en-US" sz="2000" dirty="0">
                  <a:solidFill>
                    <a:srgbClr val="003399"/>
                  </a:solidFill>
                </a:rPr>
                <a:t> AB, AC </a:t>
              </a:r>
              <a:r>
                <a:rPr lang="en-US" sz="2000" dirty="0" err="1">
                  <a:solidFill>
                    <a:srgbClr val="003399"/>
                  </a:solidFill>
                </a:rPr>
                <a:t>bằng</a:t>
              </a:r>
              <a:r>
                <a:rPr lang="en-US" sz="2000" dirty="0">
                  <a:solidFill>
                    <a:srgbClr val="003399"/>
                  </a:solidFill>
                </a:rPr>
                <a:t> </a:t>
              </a:r>
              <a:r>
                <a:rPr lang="en-US" sz="2000" dirty="0" err="1">
                  <a:solidFill>
                    <a:srgbClr val="003399"/>
                  </a:solidFill>
                </a:rPr>
                <a:t>nhau</a:t>
              </a:r>
              <a:r>
                <a:rPr lang="en-US" sz="2000" dirty="0">
                  <a:solidFill>
                    <a:srgbClr val="003399"/>
                  </a:solidFill>
                </a:rPr>
                <a:t>. </a:t>
              </a:r>
              <a:r>
                <a:rPr lang="en-US" sz="2000" dirty="0" err="1">
                  <a:solidFill>
                    <a:srgbClr val="003399"/>
                  </a:solidFill>
                </a:rPr>
                <a:t>Trên</a:t>
              </a:r>
              <a:r>
                <a:rPr lang="en-US" sz="2000" dirty="0">
                  <a:solidFill>
                    <a:srgbClr val="003399"/>
                  </a:solidFill>
                </a:rPr>
                <a:t> </a:t>
              </a:r>
              <a:r>
                <a:rPr lang="en-US" sz="2000" dirty="0" err="1">
                  <a:solidFill>
                    <a:srgbClr val="003399"/>
                  </a:solidFill>
                </a:rPr>
                <a:t>cung</a:t>
              </a:r>
              <a:r>
                <a:rPr lang="en-US" sz="2000" dirty="0">
                  <a:solidFill>
                    <a:srgbClr val="003399"/>
                  </a:solidFill>
                </a:rPr>
                <a:t> </a:t>
              </a:r>
              <a:r>
                <a:rPr lang="en-US" sz="2000" dirty="0" err="1">
                  <a:solidFill>
                    <a:srgbClr val="003399"/>
                  </a:solidFill>
                </a:rPr>
                <a:t>nhỏ</a:t>
              </a:r>
              <a:r>
                <a:rPr lang="en-US" sz="2000" dirty="0">
                  <a:solidFill>
                    <a:srgbClr val="003399"/>
                  </a:solidFill>
                </a:rPr>
                <a:t> AC </a:t>
              </a:r>
              <a:r>
                <a:rPr lang="en-US" sz="2000" dirty="0" err="1">
                  <a:solidFill>
                    <a:srgbClr val="003399"/>
                  </a:solidFill>
                </a:rPr>
                <a:t>lấy</a:t>
              </a:r>
              <a:r>
                <a:rPr lang="en-US" sz="2000" dirty="0">
                  <a:solidFill>
                    <a:srgbClr val="003399"/>
                  </a:solidFill>
                </a:rPr>
                <a:t> </a:t>
              </a:r>
              <a:r>
                <a:rPr lang="en-US" sz="2000" dirty="0" err="1">
                  <a:solidFill>
                    <a:srgbClr val="003399"/>
                  </a:solidFill>
                </a:rPr>
                <a:t>một</a:t>
              </a:r>
              <a:r>
                <a:rPr lang="en-US" sz="2000" dirty="0">
                  <a:solidFill>
                    <a:srgbClr val="003399"/>
                  </a:solidFill>
                </a:rPr>
                <a:t> </a:t>
              </a:r>
              <a:r>
                <a:rPr lang="en-US" sz="2000" dirty="0" err="1">
                  <a:solidFill>
                    <a:srgbClr val="003399"/>
                  </a:solidFill>
                </a:rPr>
                <a:t>điểm</a:t>
              </a:r>
              <a:r>
                <a:rPr lang="en-US" sz="2000" dirty="0">
                  <a:solidFill>
                    <a:srgbClr val="003399"/>
                  </a:solidFill>
                </a:rPr>
                <a:t> M. </a:t>
              </a:r>
              <a:r>
                <a:rPr lang="en-US" sz="2000" dirty="0" err="1">
                  <a:solidFill>
                    <a:srgbClr val="003399"/>
                  </a:solidFill>
                </a:rPr>
                <a:t>Gọi</a:t>
              </a:r>
              <a:r>
                <a:rPr lang="en-US" sz="2000" dirty="0">
                  <a:solidFill>
                    <a:srgbClr val="003399"/>
                  </a:solidFill>
                </a:rPr>
                <a:t> S </a:t>
              </a:r>
              <a:r>
                <a:rPr lang="en-US" sz="2000" dirty="0" err="1">
                  <a:solidFill>
                    <a:srgbClr val="003399"/>
                  </a:solidFill>
                </a:rPr>
                <a:t>là</a:t>
              </a:r>
              <a:r>
                <a:rPr lang="en-US" sz="2000" dirty="0">
                  <a:solidFill>
                    <a:srgbClr val="003399"/>
                  </a:solidFill>
                </a:rPr>
                <a:t> </a:t>
              </a:r>
              <a:r>
                <a:rPr lang="en-US" sz="2000" dirty="0" err="1">
                  <a:solidFill>
                    <a:srgbClr val="003399"/>
                  </a:solidFill>
                </a:rPr>
                <a:t>giao</a:t>
              </a:r>
              <a:r>
                <a:rPr lang="en-US" sz="2000" dirty="0">
                  <a:solidFill>
                    <a:srgbClr val="003399"/>
                  </a:solidFill>
                </a:rPr>
                <a:t> </a:t>
              </a:r>
              <a:r>
                <a:rPr lang="en-US" sz="2000" dirty="0" err="1">
                  <a:solidFill>
                    <a:srgbClr val="003399"/>
                  </a:solidFill>
                </a:rPr>
                <a:t>điểm</a:t>
              </a:r>
              <a:r>
                <a:rPr lang="en-US" sz="2000" dirty="0">
                  <a:solidFill>
                    <a:srgbClr val="003399"/>
                  </a:solidFill>
                </a:rPr>
                <a:t> </a:t>
              </a:r>
              <a:r>
                <a:rPr lang="en-US" sz="2000" dirty="0" err="1">
                  <a:solidFill>
                    <a:srgbClr val="003399"/>
                  </a:solidFill>
                </a:rPr>
                <a:t>của</a:t>
              </a:r>
              <a:r>
                <a:rPr lang="en-US" sz="2000" dirty="0">
                  <a:solidFill>
                    <a:srgbClr val="003399"/>
                  </a:solidFill>
                </a:rPr>
                <a:t> AM </a:t>
              </a:r>
              <a:r>
                <a:rPr lang="en-US" sz="2000" dirty="0" err="1">
                  <a:solidFill>
                    <a:srgbClr val="003399"/>
                  </a:solidFill>
                </a:rPr>
                <a:t>và</a:t>
              </a:r>
              <a:r>
                <a:rPr lang="en-US" sz="2000" dirty="0">
                  <a:solidFill>
                    <a:srgbClr val="003399"/>
                  </a:solidFill>
                </a:rPr>
                <a:t> BC.</a:t>
              </a:r>
            </a:p>
            <a:p>
              <a:pPr algn="just" eaLnBrk="1" hangingPunct="1">
                <a:spcBef>
                  <a:spcPct val="50000"/>
                </a:spcBef>
              </a:pPr>
              <a:r>
                <a:rPr lang="en-US" sz="2000" dirty="0" err="1">
                  <a:solidFill>
                    <a:srgbClr val="003399"/>
                  </a:solidFill>
                </a:rPr>
                <a:t>Chứng</a:t>
              </a:r>
              <a:r>
                <a:rPr lang="en-US" sz="2000" dirty="0">
                  <a:solidFill>
                    <a:srgbClr val="003399"/>
                  </a:solidFill>
                </a:rPr>
                <a:t> minh: ASC = MCA.</a:t>
              </a:r>
            </a:p>
          </p:txBody>
        </p:sp>
        <p:sp>
          <p:nvSpPr>
            <p:cNvPr id="20537" name="Freeform 7"/>
            <p:cNvSpPr>
              <a:spLocks/>
            </p:cNvSpPr>
            <p:nvPr/>
          </p:nvSpPr>
          <p:spPr bwMode="auto">
            <a:xfrm>
              <a:off x="978" y="1514"/>
              <a:ext cx="318" cy="135"/>
            </a:xfrm>
            <a:custGeom>
              <a:avLst/>
              <a:gdLst>
                <a:gd name="T0" fmla="*/ 0 w 318"/>
                <a:gd name="T1" fmla="*/ 52 h 53"/>
                <a:gd name="T2" fmla="*/ 160 w 318"/>
                <a:gd name="T3" fmla="*/ 0 h 53"/>
                <a:gd name="T4" fmla="*/ 318 w 318"/>
                <a:gd name="T5" fmla="*/ 53 h 53"/>
                <a:gd name="T6" fmla="*/ 0 60000 65536"/>
                <a:gd name="T7" fmla="*/ 0 60000 65536"/>
                <a:gd name="T8" fmla="*/ 0 60000 65536"/>
                <a:gd name="T9" fmla="*/ 0 w 318"/>
                <a:gd name="T10" fmla="*/ 0 h 53"/>
                <a:gd name="T11" fmla="*/ 318 w 318"/>
                <a:gd name="T12" fmla="*/ 53 h 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" h="53">
                  <a:moveTo>
                    <a:pt x="0" y="52"/>
                  </a:moveTo>
                  <a:lnTo>
                    <a:pt x="160" y="0"/>
                  </a:lnTo>
                  <a:lnTo>
                    <a:pt x="318" y="53"/>
                  </a:lnTo>
                </a:path>
              </a:pathLst>
            </a:custGeom>
            <a:noFill/>
            <a:ln w="1905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0538" name="Freeform 8"/>
            <p:cNvSpPr>
              <a:spLocks/>
            </p:cNvSpPr>
            <p:nvPr/>
          </p:nvSpPr>
          <p:spPr bwMode="auto">
            <a:xfrm>
              <a:off x="1484" y="1480"/>
              <a:ext cx="363" cy="134"/>
            </a:xfrm>
            <a:custGeom>
              <a:avLst/>
              <a:gdLst>
                <a:gd name="T0" fmla="*/ 0 w 318"/>
                <a:gd name="T1" fmla="*/ 52 h 53"/>
                <a:gd name="T2" fmla="*/ 5725 w 318"/>
                <a:gd name="T3" fmla="*/ 0 h 53"/>
                <a:gd name="T4" fmla="*/ 11315 w 318"/>
                <a:gd name="T5" fmla="*/ 53 h 53"/>
                <a:gd name="T6" fmla="*/ 0 60000 65536"/>
                <a:gd name="T7" fmla="*/ 0 60000 65536"/>
                <a:gd name="T8" fmla="*/ 0 60000 65536"/>
                <a:gd name="T9" fmla="*/ 0 w 318"/>
                <a:gd name="T10" fmla="*/ 0 h 53"/>
                <a:gd name="T11" fmla="*/ 318 w 318"/>
                <a:gd name="T12" fmla="*/ 53 h 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" h="53">
                  <a:moveTo>
                    <a:pt x="0" y="52"/>
                  </a:moveTo>
                  <a:lnTo>
                    <a:pt x="160" y="0"/>
                  </a:lnTo>
                  <a:lnTo>
                    <a:pt x="318" y="53"/>
                  </a:lnTo>
                </a:path>
              </a:pathLst>
            </a:custGeom>
            <a:noFill/>
            <a:ln w="1905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940426" y="546498"/>
            <a:ext cx="3000375" cy="1721644"/>
            <a:chOff x="3742" y="618"/>
            <a:chExt cx="1890" cy="1446"/>
          </a:xfrm>
        </p:grpSpPr>
        <p:pic>
          <p:nvPicPr>
            <p:cNvPr id="20532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2" y="618"/>
              <a:ext cx="1890" cy="1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533" name="Group 11"/>
            <p:cNvGrpSpPr>
              <a:grpSpLocks/>
            </p:cNvGrpSpPr>
            <p:nvPr/>
          </p:nvGrpSpPr>
          <p:grpSpPr bwMode="auto">
            <a:xfrm>
              <a:off x="4059" y="1230"/>
              <a:ext cx="613" cy="114"/>
              <a:chOff x="4059" y="1230"/>
              <a:chExt cx="613" cy="114"/>
            </a:xfrm>
          </p:grpSpPr>
          <p:sp>
            <p:nvSpPr>
              <p:cNvPr id="20534" name="Line 12"/>
              <p:cNvSpPr>
                <a:spLocks noChangeShapeType="1"/>
              </p:cNvSpPr>
              <p:nvPr/>
            </p:nvSpPr>
            <p:spPr bwMode="auto">
              <a:xfrm>
                <a:off x="4059" y="1298"/>
                <a:ext cx="114" cy="46"/>
              </a:xfrm>
              <a:prstGeom prst="line">
                <a:avLst/>
              </a:prstGeom>
              <a:noFill/>
              <a:ln w="1905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0535" name="Line 13"/>
              <p:cNvSpPr>
                <a:spLocks noChangeShapeType="1"/>
              </p:cNvSpPr>
              <p:nvPr/>
            </p:nvSpPr>
            <p:spPr bwMode="auto">
              <a:xfrm flipV="1">
                <a:off x="4581" y="1230"/>
                <a:ext cx="91" cy="68"/>
              </a:xfrm>
              <a:prstGeom prst="line">
                <a:avLst/>
              </a:prstGeom>
              <a:noFill/>
              <a:ln w="1905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pic>
        <p:nvPicPr>
          <p:cNvPr id="20485" name="Picture 1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6" y="546498"/>
            <a:ext cx="3000375" cy="172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2832" name="Arc 144"/>
          <p:cNvSpPr>
            <a:spLocks/>
          </p:cNvSpPr>
          <p:nvPr/>
        </p:nvSpPr>
        <p:spPr bwMode="auto">
          <a:xfrm rot="555765" flipH="1">
            <a:off x="7583488" y="1445419"/>
            <a:ext cx="195262" cy="1143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5" name="Group 145"/>
          <p:cNvGrpSpPr>
            <a:grpSpLocks/>
          </p:cNvGrpSpPr>
          <p:nvPr/>
        </p:nvGrpSpPr>
        <p:grpSpPr bwMode="auto">
          <a:xfrm>
            <a:off x="8064501" y="1529954"/>
            <a:ext cx="288925" cy="164306"/>
            <a:chOff x="5080" y="1444"/>
            <a:chExt cx="182" cy="138"/>
          </a:xfrm>
        </p:grpSpPr>
        <p:sp>
          <p:nvSpPr>
            <p:cNvPr id="20530" name="Arc 146"/>
            <p:cNvSpPr>
              <a:spLocks/>
            </p:cNvSpPr>
            <p:nvPr/>
          </p:nvSpPr>
          <p:spPr bwMode="auto">
            <a:xfrm rot="19247527" flipH="1">
              <a:off x="5097" y="1444"/>
              <a:ext cx="165" cy="13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F309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0531" name="Line 147"/>
            <p:cNvSpPr>
              <a:spLocks noChangeShapeType="1"/>
            </p:cNvSpPr>
            <p:nvPr/>
          </p:nvSpPr>
          <p:spPr bwMode="auto">
            <a:xfrm>
              <a:off x="5080" y="1502"/>
              <a:ext cx="136" cy="0"/>
            </a:xfrm>
            <a:prstGeom prst="line">
              <a:avLst/>
            </a:prstGeom>
            <a:noFill/>
            <a:ln w="38100">
              <a:solidFill>
                <a:srgbClr val="F309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20488" name="Group 148"/>
          <p:cNvGrpSpPr>
            <a:grpSpLocks/>
          </p:cNvGrpSpPr>
          <p:nvPr/>
        </p:nvGrpSpPr>
        <p:grpSpPr bwMode="auto">
          <a:xfrm>
            <a:off x="6443664" y="1275160"/>
            <a:ext cx="973137" cy="135731"/>
            <a:chOff x="4059" y="1230"/>
            <a:chExt cx="613" cy="114"/>
          </a:xfrm>
        </p:grpSpPr>
        <p:sp>
          <p:nvSpPr>
            <p:cNvPr id="20528" name="Line 149"/>
            <p:cNvSpPr>
              <a:spLocks noChangeShapeType="1"/>
            </p:cNvSpPr>
            <p:nvPr/>
          </p:nvSpPr>
          <p:spPr bwMode="auto">
            <a:xfrm>
              <a:off x="4059" y="1298"/>
              <a:ext cx="114" cy="46"/>
            </a:xfrm>
            <a:prstGeom prst="line">
              <a:avLst/>
            </a:prstGeom>
            <a:noFill/>
            <a:ln w="1905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0529" name="Line 150"/>
            <p:cNvSpPr>
              <a:spLocks noChangeShapeType="1"/>
            </p:cNvSpPr>
            <p:nvPr/>
          </p:nvSpPr>
          <p:spPr bwMode="auto">
            <a:xfrm flipV="1">
              <a:off x="4581" y="1230"/>
              <a:ext cx="91" cy="68"/>
            </a:xfrm>
            <a:prstGeom prst="line">
              <a:avLst/>
            </a:prstGeom>
            <a:noFill/>
            <a:ln w="1905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7" name="Group 151"/>
          <p:cNvGrpSpPr>
            <a:grpSpLocks/>
          </p:cNvGrpSpPr>
          <p:nvPr/>
        </p:nvGrpSpPr>
        <p:grpSpPr bwMode="auto">
          <a:xfrm>
            <a:off x="5964239" y="966788"/>
            <a:ext cx="1976437" cy="887016"/>
            <a:chOff x="3757" y="971"/>
            <a:chExt cx="1245" cy="745"/>
          </a:xfrm>
        </p:grpSpPr>
        <p:sp>
          <p:nvSpPr>
            <p:cNvPr id="20526" name="Arc 152"/>
            <p:cNvSpPr>
              <a:spLocks/>
            </p:cNvSpPr>
            <p:nvPr/>
          </p:nvSpPr>
          <p:spPr bwMode="auto">
            <a:xfrm rot="-6664075">
              <a:off x="3771" y="957"/>
              <a:ext cx="680" cy="708"/>
            </a:xfrm>
            <a:custGeom>
              <a:avLst/>
              <a:gdLst>
                <a:gd name="T0" fmla="*/ 0 w 25853"/>
                <a:gd name="T1" fmla="*/ 0 h 26907"/>
                <a:gd name="T2" fmla="*/ 0 w 25853"/>
                <a:gd name="T3" fmla="*/ 0 h 26907"/>
                <a:gd name="T4" fmla="*/ 0 w 25853"/>
                <a:gd name="T5" fmla="*/ 0 h 26907"/>
                <a:gd name="T6" fmla="*/ 0 60000 65536"/>
                <a:gd name="T7" fmla="*/ 0 60000 65536"/>
                <a:gd name="T8" fmla="*/ 0 60000 65536"/>
                <a:gd name="T9" fmla="*/ 0 w 25853"/>
                <a:gd name="T10" fmla="*/ 0 h 26907"/>
                <a:gd name="T11" fmla="*/ 25853 w 25853"/>
                <a:gd name="T12" fmla="*/ 26907 h 269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853" h="26907" fill="none" extrusionOk="0">
                  <a:moveTo>
                    <a:pt x="-1" y="422"/>
                  </a:moveTo>
                  <a:cubicBezTo>
                    <a:pt x="1400" y="141"/>
                    <a:pt x="2824" y="0"/>
                    <a:pt x="4253" y="0"/>
                  </a:cubicBezTo>
                  <a:cubicBezTo>
                    <a:pt x="16182" y="0"/>
                    <a:pt x="25853" y="9670"/>
                    <a:pt x="25853" y="21600"/>
                  </a:cubicBezTo>
                  <a:cubicBezTo>
                    <a:pt x="25853" y="23389"/>
                    <a:pt x="25630" y="25172"/>
                    <a:pt x="25190" y="26906"/>
                  </a:cubicBezTo>
                </a:path>
                <a:path w="25853" h="26907" stroke="0" extrusionOk="0">
                  <a:moveTo>
                    <a:pt x="-1" y="422"/>
                  </a:moveTo>
                  <a:cubicBezTo>
                    <a:pt x="1400" y="141"/>
                    <a:pt x="2824" y="0"/>
                    <a:pt x="4253" y="0"/>
                  </a:cubicBezTo>
                  <a:cubicBezTo>
                    <a:pt x="16182" y="0"/>
                    <a:pt x="25853" y="9670"/>
                    <a:pt x="25853" y="21600"/>
                  </a:cubicBezTo>
                  <a:cubicBezTo>
                    <a:pt x="25853" y="23389"/>
                    <a:pt x="25630" y="25172"/>
                    <a:pt x="25190" y="26906"/>
                  </a:cubicBezTo>
                  <a:lnTo>
                    <a:pt x="4253" y="21600"/>
                  </a:lnTo>
                  <a:lnTo>
                    <a:pt x="-1" y="422"/>
                  </a:lnTo>
                  <a:close/>
                </a:path>
              </a:pathLst>
            </a:custGeom>
            <a:noFill/>
            <a:ln w="38100">
              <a:solidFill>
                <a:srgbClr val="F309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0527" name="Arc 153"/>
            <p:cNvSpPr>
              <a:spLocks/>
            </p:cNvSpPr>
            <p:nvPr/>
          </p:nvSpPr>
          <p:spPr bwMode="auto">
            <a:xfrm rot="-6543518">
              <a:off x="4517" y="1231"/>
              <a:ext cx="401" cy="569"/>
            </a:xfrm>
            <a:custGeom>
              <a:avLst/>
              <a:gdLst>
                <a:gd name="T0" fmla="*/ 0 w 15293"/>
                <a:gd name="T1" fmla="*/ 0 h 21600"/>
                <a:gd name="T2" fmla="*/ 0 w 15293"/>
                <a:gd name="T3" fmla="*/ 0 h 21600"/>
                <a:gd name="T4" fmla="*/ 0 w 15293"/>
                <a:gd name="T5" fmla="*/ 0 h 21600"/>
                <a:gd name="T6" fmla="*/ 0 60000 65536"/>
                <a:gd name="T7" fmla="*/ 0 60000 65536"/>
                <a:gd name="T8" fmla="*/ 0 60000 65536"/>
                <a:gd name="T9" fmla="*/ 0 w 15293"/>
                <a:gd name="T10" fmla="*/ 0 h 21600"/>
                <a:gd name="T11" fmla="*/ 15293 w 1529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93" h="21600" fill="none" extrusionOk="0">
                  <a:moveTo>
                    <a:pt x="15292" y="21564"/>
                  </a:moveTo>
                  <a:cubicBezTo>
                    <a:pt x="14882" y="21588"/>
                    <a:pt x="14470" y="21600"/>
                    <a:pt x="14059" y="21600"/>
                  </a:cubicBezTo>
                  <a:cubicBezTo>
                    <a:pt x="8901" y="21600"/>
                    <a:pt x="3914" y="19754"/>
                    <a:pt x="-1" y="16398"/>
                  </a:cubicBezTo>
                </a:path>
                <a:path w="15293" h="21600" stroke="0" extrusionOk="0">
                  <a:moveTo>
                    <a:pt x="15292" y="21564"/>
                  </a:moveTo>
                  <a:cubicBezTo>
                    <a:pt x="14882" y="21588"/>
                    <a:pt x="14470" y="21600"/>
                    <a:pt x="14059" y="21600"/>
                  </a:cubicBezTo>
                  <a:cubicBezTo>
                    <a:pt x="8901" y="21600"/>
                    <a:pt x="3914" y="19754"/>
                    <a:pt x="-1" y="16398"/>
                  </a:cubicBezTo>
                  <a:lnTo>
                    <a:pt x="14059" y="0"/>
                  </a:lnTo>
                  <a:lnTo>
                    <a:pt x="15292" y="21564"/>
                  </a:lnTo>
                  <a:close/>
                </a:path>
              </a:pathLst>
            </a:custGeom>
            <a:noFill/>
            <a:ln w="38100">
              <a:solidFill>
                <a:srgbClr val="F309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242842" name="Arc 154"/>
          <p:cNvSpPr>
            <a:spLocks/>
          </p:cNvSpPr>
          <p:nvPr/>
        </p:nvSpPr>
        <p:spPr bwMode="auto">
          <a:xfrm rot="-6664075">
            <a:off x="6926263" y="660798"/>
            <a:ext cx="652463" cy="900112"/>
          </a:xfrm>
          <a:custGeom>
            <a:avLst/>
            <a:gdLst>
              <a:gd name="T0" fmla="*/ 2147483647 w 20826"/>
              <a:gd name="T1" fmla="*/ 2147483647 h 21586"/>
              <a:gd name="T2" fmla="*/ 2147483647 w 20826"/>
              <a:gd name="T3" fmla="*/ 2147483647 h 21586"/>
              <a:gd name="T4" fmla="*/ 0 w 20826"/>
              <a:gd name="T5" fmla="*/ 0 h 21586"/>
              <a:gd name="T6" fmla="*/ 0 60000 65536"/>
              <a:gd name="T7" fmla="*/ 0 60000 65536"/>
              <a:gd name="T8" fmla="*/ 0 60000 65536"/>
              <a:gd name="T9" fmla="*/ 0 w 20826"/>
              <a:gd name="T10" fmla="*/ 0 h 21586"/>
              <a:gd name="T11" fmla="*/ 20826 w 20826"/>
              <a:gd name="T12" fmla="*/ 21586 h 215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826" h="21586" fill="none" extrusionOk="0">
                <a:moveTo>
                  <a:pt x="20826" y="5730"/>
                </a:moveTo>
                <a:cubicBezTo>
                  <a:pt x="18323" y="14824"/>
                  <a:pt x="10209" y="21243"/>
                  <a:pt x="782" y="21585"/>
                </a:cubicBezTo>
              </a:path>
              <a:path w="20826" h="21586" stroke="0" extrusionOk="0">
                <a:moveTo>
                  <a:pt x="20826" y="5730"/>
                </a:moveTo>
                <a:cubicBezTo>
                  <a:pt x="18323" y="14824"/>
                  <a:pt x="10209" y="21243"/>
                  <a:pt x="782" y="21585"/>
                </a:cubicBezTo>
                <a:lnTo>
                  <a:pt x="0" y="0"/>
                </a:lnTo>
                <a:lnTo>
                  <a:pt x="20826" y="573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8" name="Group 155"/>
          <p:cNvGrpSpPr>
            <a:grpSpLocks/>
          </p:cNvGrpSpPr>
          <p:nvPr/>
        </p:nvGrpSpPr>
        <p:grpSpPr bwMode="auto">
          <a:xfrm>
            <a:off x="3779838" y="2516978"/>
            <a:ext cx="1693862" cy="660797"/>
            <a:chOff x="4240" y="3158"/>
            <a:chExt cx="1067" cy="555"/>
          </a:xfrm>
        </p:grpSpPr>
        <p:sp>
          <p:nvSpPr>
            <p:cNvPr id="20519" name="Text Box 156"/>
            <p:cNvSpPr txBox="1">
              <a:spLocks noChangeArrowheads="1"/>
            </p:cNvSpPr>
            <p:nvPr/>
          </p:nvSpPr>
          <p:spPr bwMode="auto">
            <a:xfrm>
              <a:off x="4240" y="3283"/>
              <a:ext cx="59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rgbClr val="F30903"/>
                  </a:solidFill>
                </a:rPr>
                <a:t>MCA = </a:t>
              </a:r>
            </a:p>
          </p:txBody>
        </p:sp>
        <p:sp>
          <p:nvSpPr>
            <p:cNvPr id="20520" name="Freeform 157"/>
            <p:cNvSpPr>
              <a:spLocks/>
            </p:cNvSpPr>
            <p:nvPr/>
          </p:nvSpPr>
          <p:spPr bwMode="auto">
            <a:xfrm>
              <a:off x="4308" y="3283"/>
              <a:ext cx="272" cy="30"/>
            </a:xfrm>
            <a:custGeom>
              <a:avLst/>
              <a:gdLst>
                <a:gd name="T0" fmla="*/ 0 w 272"/>
                <a:gd name="T1" fmla="*/ 29 h 30"/>
                <a:gd name="T2" fmla="*/ 144 w 272"/>
                <a:gd name="T3" fmla="*/ 0 h 30"/>
                <a:gd name="T4" fmla="*/ 272 w 272"/>
                <a:gd name="T5" fmla="*/ 30 h 30"/>
                <a:gd name="T6" fmla="*/ 0 60000 65536"/>
                <a:gd name="T7" fmla="*/ 0 60000 65536"/>
                <a:gd name="T8" fmla="*/ 0 60000 65536"/>
                <a:gd name="T9" fmla="*/ 0 w 272"/>
                <a:gd name="T10" fmla="*/ 0 h 30"/>
                <a:gd name="T11" fmla="*/ 272 w 272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30">
                  <a:moveTo>
                    <a:pt x="0" y="29"/>
                  </a:moveTo>
                  <a:lnTo>
                    <a:pt x="144" y="0"/>
                  </a:lnTo>
                  <a:lnTo>
                    <a:pt x="272" y="30"/>
                  </a:lnTo>
                </a:path>
              </a:pathLst>
            </a:custGeom>
            <a:noFill/>
            <a:ln w="12700">
              <a:solidFill>
                <a:srgbClr val="F309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grpSp>
          <p:nvGrpSpPr>
            <p:cNvPr id="20521" name="Group 158"/>
            <p:cNvGrpSpPr>
              <a:grpSpLocks/>
            </p:cNvGrpSpPr>
            <p:nvPr/>
          </p:nvGrpSpPr>
          <p:grpSpPr bwMode="auto">
            <a:xfrm>
              <a:off x="4671" y="3158"/>
              <a:ext cx="636" cy="555"/>
              <a:chOff x="5080" y="3158"/>
              <a:chExt cx="636" cy="555"/>
            </a:xfrm>
          </p:grpSpPr>
          <p:sp>
            <p:nvSpPr>
              <p:cNvPr id="20522" name="Text Box 159"/>
              <p:cNvSpPr txBox="1">
                <a:spLocks noChangeArrowheads="1"/>
              </p:cNvSpPr>
              <p:nvPr/>
            </p:nvSpPr>
            <p:spPr bwMode="auto">
              <a:xfrm>
                <a:off x="5080" y="3199"/>
                <a:ext cx="636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dirty="0" err="1">
                    <a:solidFill>
                      <a:srgbClr val="F30903"/>
                    </a:solidFill>
                  </a:rPr>
                  <a:t>sđ</a:t>
                </a:r>
                <a:r>
                  <a:rPr lang="en-US" dirty="0">
                    <a:solidFill>
                      <a:srgbClr val="F30903"/>
                    </a:solidFill>
                  </a:rPr>
                  <a:t> AM </a:t>
                </a:r>
              </a:p>
            </p:txBody>
          </p:sp>
          <p:sp>
            <p:nvSpPr>
              <p:cNvPr id="20523" name="Line 160"/>
              <p:cNvSpPr>
                <a:spLocks noChangeShapeType="1"/>
              </p:cNvSpPr>
              <p:nvPr/>
            </p:nvSpPr>
            <p:spPr bwMode="auto">
              <a:xfrm>
                <a:off x="5191" y="3467"/>
                <a:ext cx="388" cy="1"/>
              </a:xfrm>
              <a:prstGeom prst="line">
                <a:avLst/>
              </a:prstGeom>
              <a:noFill/>
              <a:ln w="9525">
                <a:solidFill>
                  <a:srgbClr val="F3090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0524" name="Text Box 161"/>
              <p:cNvSpPr txBox="1">
                <a:spLocks noChangeArrowheads="1"/>
              </p:cNvSpPr>
              <p:nvPr/>
            </p:nvSpPr>
            <p:spPr bwMode="auto">
              <a:xfrm>
                <a:off x="5239" y="3403"/>
                <a:ext cx="295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dirty="0">
                    <a:solidFill>
                      <a:srgbClr val="F30903"/>
                    </a:solidFill>
                  </a:rPr>
                  <a:t>2</a:t>
                </a:r>
              </a:p>
            </p:txBody>
          </p:sp>
          <p:sp>
            <p:nvSpPr>
              <p:cNvPr id="20525" name="Arc 162"/>
              <p:cNvSpPr>
                <a:spLocks/>
              </p:cNvSpPr>
              <p:nvPr/>
            </p:nvSpPr>
            <p:spPr bwMode="auto">
              <a:xfrm rot="-2703456">
                <a:off x="5420" y="3158"/>
                <a:ext cx="136" cy="13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>
                <a:solidFill>
                  <a:srgbClr val="F3090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grpSp>
        <p:nvGrpSpPr>
          <p:cNvPr id="10" name="Group 163"/>
          <p:cNvGrpSpPr>
            <a:grpSpLocks/>
          </p:cNvGrpSpPr>
          <p:nvPr/>
        </p:nvGrpSpPr>
        <p:grpSpPr bwMode="auto">
          <a:xfrm>
            <a:off x="755651" y="2516978"/>
            <a:ext cx="2409825" cy="660797"/>
            <a:chOff x="2631" y="3158"/>
            <a:chExt cx="1518" cy="555"/>
          </a:xfrm>
        </p:grpSpPr>
        <p:sp>
          <p:nvSpPr>
            <p:cNvPr id="20510" name="Text Box 164"/>
            <p:cNvSpPr txBox="1">
              <a:spLocks noChangeArrowheads="1"/>
            </p:cNvSpPr>
            <p:nvPr/>
          </p:nvSpPr>
          <p:spPr bwMode="auto">
            <a:xfrm>
              <a:off x="2631" y="3283"/>
              <a:ext cx="59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F30903"/>
                  </a:solidFill>
                </a:rPr>
                <a:t>ASC = </a:t>
              </a:r>
            </a:p>
          </p:txBody>
        </p:sp>
        <p:sp>
          <p:nvSpPr>
            <p:cNvPr id="20511" name="Freeform 165"/>
            <p:cNvSpPr>
              <a:spLocks/>
            </p:cNvSpPr>
            <p:nvPr/>
          </p:nvSpPr>
          <p:spPr bwMode="auto">
            <a:xfrm>
              <a:off x="2699" y="3283"/>
              <a:ext cx="272" cy="30"/>
            </a:xfrm>
            <a:custGeom>
              <a:avLst/>
              <a:gdLst>
                <a:gd name="T0" fmla="*/ 0 w 272"/>
                <a:gd name="T1" fmla="*/ 29 h 30"/>
                <a:gd name="T2" fmla="*/ 144 w 272"/>
                <a:gd name="T3" fmla="*/ 0 h 30"/>
                <a:gd name="T4" fmla="*/ 272 w 272"/>
                <a:gd name="T5" fmla="*/ 30 h 30"/>
                <a:gd name="T6" fmla="*/ 0 60000 65536"/>
                <a:gd name="T7" fmla="*/ 0 60000 65536"/>
                <a:gd name="T8" fmla="*/ 0 60000 65536"/>
                <a:gd name="T9" fmla="*/ 0 w 272"/>
                <a:gd name="T10" fmla="*/ 0 h 30"/>
                <a:gd name="T11" fmla="*/ 272 w 272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30">
                  <a:moveTo>
                    <a:pt x="0" y="29"/>
                  </a:moveTo>
                  <a:lnTo>
                    <a:pt x="144" y="0"/>
                  </a:lnTo>
                  <a:lnTo>
                    <a:pt x="272" y="30"/>
                  </a:lnTo>
                </a:path>
              </a:pathLst>
            </a:custGeom>
            <a:noFill/>
            <a:ln w="12700">
              <a:solidFill>
                <a:srgbClr val="F309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grpSp>
          <p:nvGrpSpPr>
            <p:cNvPr id="20512" name="Group 166"/>
            <p:cNvGrpSpPr>
              <a:grpSpLocks/>
            </p:cNvGrpSpPr>
            <p:nvPr/>
          </p:nvGrpSpPr>
          <p:grpSpPr bwMode="auto">
            <a:xfrm>
              <a:off x="3106" y="3158"/>
              <a:ext cx="1043" cy="555"/>
              <a:chOff x="3515" y="3158"/>
              <a:chExt cx="1043" cy="555"/>
            </a:xfrm>
          </p:grpSpPr>
          <p:sp>
            <p:nvSpPr>
              <p:cNvPr id="20513" name="Text Box 167"/>
              <p:cNvSpPr txBox="1">
                <a:spLocks noChangeArrowheads="1"/>
              </p:cNvSpPr>
              <p:nvPr/>
            </p:nvSpPr>
            <p:spPr bwMode="auto">
              <a:xfrm>
                <a:off x="3515" y="3199"/>
                <a:ext cx="1043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>
                    <a:solidFill>
                      <a:srgbClr val="F30903"/>
                    </a:solidFill>
                  </a:rPr>
                  <a:t>sđ AB – sđ MC</a:t>
                </a:r>
              </a:p>
            </p:txBody>
          </p:sp>
          <p:grpSp>
            <p:nvGrpSpPr>
              <p:cNvPr id="20514" name="Group 168"/>
              <p:cNvGrpSpPr>
                <a:grpSpLocks/>
              </p:cNvGrpSpPr>
              <p:nvPr/>
            </p:nvGrpSpPr>
            <p:grpSpPr bwMode="auto">
              <a:xfrm>
                <a:off x="3582" y="3158"/>
                <a:ext cx="908" cy="555"/>
                <a:chOff x="3582" y="3158"/>
                <a:chExt cx="908" cy="555"/>
              </a:xfrm>
            </p:grpSpPr>
            <p:sp>
              <p:nvSpPr>
                <p:cNvPr id="20515" name="Line 169"/>
                <p:cNvSpPr>
                  <a:spLocks noChangeShapeType="1"/>
                </p:cNvSpPr>
                <p:nvPr/>
              </p:nvSpPr>
              <p:spPr bwMode="auto">
                <a:xfrm>
                  <a:off x="3582" y="3449"/>
                  <a:ext cx="908" cy="0"/>
                </a:xfrm>
                <a:prstGeom prst="line">
                  <a:avLst/>
                </a:prstGeom>
                <a:noFill/>
                <a:ln w="9525">
                  <a:solidFill>
                    <a:srgbClr val="F3090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20516" name="Text Box 170"/>
                <p:cNvSpPr txBox="1">
                  <a:spLocks noChangeArrowheads="1"/>
                </p:cNvSpPr>
                <p:nvPr/>
              </p:nvSpPr>
              <p:spPr bwMode="auto">
                <a:xfrm>
                  <a:off x="3855" y="3403"/>
                  <a:ext cx="295" cy="3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>
                      <a:solidFill>
                        <a:srgbClr val="F30903"/>
                      </a:solidFill>
                    </a:rPr>
                    <a:t>2</a:t>
                  </a:r>
                </a:p>
              </p:txBody>
            </p:sp>
            <p:sp>
              <p:nvSpPr>
                <p:cNvPr id="20517" name="Arc 171"/>
                <p:cNvSpPr>
                  <a:spLocks/>
                </p:cNvSpPr>
                <p:nvPr/>
              </p:nvSpPr>
              <p:spPr bwMode="auto">
                <a:xfrm rot="-2703456">
                  <a:off x="3787" y="3158"/>
                  <a:ext cx="136" cy="13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F3090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20518" name="Arc 172"/>
                <p:cNvSpPr>
                  <a:spLocks/>
                </p:cNvSpPr>
                <p:nvPr/>
              </p:nvSpPr>
              <p:spPr bwMode="auto">
                <a:xfrm rot="-2703456">
                  <a:off x="4308" y="3158"/>
                  <a:ext cx="136" cy="13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F3090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</p:grpSp>
      </p:grpSp>
      <p:grpSp>
        <p:nvGrpSpPr>
          <p:cNvPr id="13" name="Group 173"/>
          <p:cNvGrpSpPr>
            <a:grpSpLocks/>
          </p:cNvGrpSpPr>
          <p:nvPr/>
        </p:nvGrpSpPr>
        <p:grpSpPr bwMode="auto">
          <a:xfrm>
            <a:off x="2159001" y="3138485"/>
            <a:ext cx="2555875" cy="417909"/>
            <a:chOff x="3196" y="2614"/>
            <a:chExt cx="1610" cy="351"/>
          </a:xfrm>
        </p:grpSpPr>
        <p:sp>
          <p:nvSpPr>
            <p:cNvPr id="20506" name="Text Box 174"/>
            <p:cNvSpPr txBox="1">
              <a:spLocks noChangeArrowheads="1"/>
            </p:cNvSpPr>
            <p:nvPr/>
          </p:nvSpPr>
          <p:spPr bwMode="auto">
            <a:xfrm>
              <a:off x="3196" y="2655"/>
              <a:ext cx="161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F30903"/>
                  </a:solidFill>
                </a:rPr>
                <a:t>sđ AB – sđ MC = sđ AM</a:t>
              </a:r>
            </a:p>
          </p:txBody>
        </p:sp>
        <p:sp>
          <p:nvSpPr>
            <p:cNvPr id="20507" name="Arc 175"/>
            <p:cNvSpPr>
              <a:spLocks/>
            </p:cNvSpPr>
            <p:nvPr/>
          </p:nvSpPr>
          <p:spPr bwMode="auto">
            <a:xfrm rot="-2703456">
              <a:off x="3991" y="2614"/>
              <a:ext cx="136" cy="1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F309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0508" name="Arc 176"/>
            <p:cNvSpPr>
              <a:spLocks/>
            </p:cNvSpPr>
            <p:nvPr/>
          </p:nvSpPr>
          <p:spPr bwMode="auto">
            <a:xfrm rot="-2703456">
              <a:off x="4558" y="2614"/>
              <a:ext cx="136" cy="1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F309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0509" name="Arc 177"/>
            <p:cNvSpPr>
              <a:spLocks/>
            </p:cNvSpPr>
            <p:nvPr/>
          </p:nvSpPr>
          <p:spPr bwMode="auto">
            <a:xfrm rot="-2703456">
              <a:off x="3468" y="2614"/>
              <a:ext cx="136" cy="1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F309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14" name="Group 178"/>
          <p:cNvGrpSpPr>
            <a:grpSpLocks/>
          </p:cNvGrpSpPr>
          <p:nvPr/>
        </p:nvGrpSpPr>
        <p:grpSpPr bwMode="auto">
          <a:xfrm>
            <a:off x="2482851" y="3915964"/>
            <a:ext cx="1763713" cy="417909"/>
            <a:chOff x="3719" y="2137"/>
            <a:chExt cx="1111" cy="351"/>
          </a:xfrm>
        </p:grpSpPr>
        <p:sp>
          <p:nvSpPr>
            <p:cNvPr id="20503" name="Text Box 179"/>
            <p:cNvSpPr txBox="1">
              <a:spLocks noChangeArrowheads="1"/>
            </p:cNvSpPr>
            <p:nvPr/>
          </p:nvSpPr>
          <p:spPr bwMode="auto">
            <a:xfrm>
              <a:off x="3719" y="2178"/>
              <a:ext cx="1111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F30903"/>
                  </a:solidFill>
                </a:rPr>
                <a:t>sđ AB = sđ AC</a:t>
              </a:r>
            </a:p>
          </p:txBody>
        </p:sp>
        <p:sp>
          <p:nvSpPr>
            <p:cNvPr id="20504" name="Arc 180"/>
            <p:cNvSpPr>
              <a:spLocks/>
            </p:cNvSpPr>
            <p:nvPr/>
          </p:nvSpPr>
          <p:spPr bwMode="auto">
            <a:xfrm rot="-2703456">
              <a:off x="4559" y="2137"/>
              <a:ext cx="136" cy="1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F309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0505" name="Arc 181"/>
            <p:cNvSpPr>
              <a:spLocks/>
            </p:cNvSpPr>
            <p:nvPr/>
          </p:nvSpPr>
          <p:spPr bwMode="auto">
            <a:xfrm rot="-2703456">
              <a:off x="4037" y="2137"/>
              <a:ext cx="136" cy="1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F309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15" name="Group 182"/>
          <p:cNvGrpSpPr>
            <a:grpSpLocks/>
          </p:cNvGrpSpPr>
          <p:nvPr/>
        </p:nvGrpSpPr>
        <p:grpSpPr bwMode="auto">
          <a:xfrm>
            <a:off x="2590801" y="2112172"/>
            <a:ext cx="1763713" cy="438150"/>
            <a:chOff x="3605" y="3806"/>
            <a:chExt cx="1111" cy="368"/>
          </a:xfrm>
        </p:grpSpPr>
        <p:sp>
          <p:nvSpPr>
            <p:cNvPr id="20500" name="Text Box 183"/>
            <p:cNvSpPr txBox="1">
              <a:spLocks noChangeArrowheads="1"/>
            </p:cNvSpPr>
            <p:nvPr/>
          </p:nvSpPr>
          <p:spPr bwMode="auto">
            <a:xfrm>
              <a:off x="3605" y="3838"/>
              <a:ext cx="1111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F30903"/>
                  </a:solidFill>
                </a:rPr>
                <a:t>ASC = MCA</a:t>
              </a:r>
            </a:p>
          </p:txBody>
        </p:sp>
        <p:sp>
          <p:nvSpPr>
            <p:cNvPr id="20501" name="Freeform 184"/>
            <p:cNvSpPr>
              <a:spLocks/>
            </p:cNvSpPr>
            <p:nvPr/>
          </p:nvSpPr>
          <p:spPr bwMode="auto">
            <a:xfrm>
              <a:off x="3742" y="3817"/>
              <a:ext cx="317" cy="55"/>
            </a:xfrm>
            <a:custGeom>
              <a:avLst/>
              <a:gdLst>
                <a:gd name="T0" fmla="*/ 0 w 317"/>
                <a:gd name="T1" fmla="*/ 54 h 55"/>
                <a:gd name="T2" fmla="*/ 167 w 317"/>
                <a:gd name="T3" fmla="*/ 0 h 55"/>
                <a:gd name="T4" fmla="*/ 317 w 317"/>
                <a:gd name="T5" fmla="*/ 55 h 55"/>
                <a:gd name="T6" fmla="*/ 0 60000 65536"/>
                <a:gd name="T7" fmla="*/ 0 60000 65536"/>
                <a:gd name="T8" fmla="*/ 0 60000 65536"/>
                <a:gd name="T9" fmla="*/ 0 w 317"/>
                <a:gd name="T10" fmla="*/ 0 h 55"/>
                <a:gd name="T11" fmla="*/ 317 w 317"/>
                <a:gd name="T12" fmla="*/ 55 h 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7" h="55">
                  <a:moveTo>
                    <a:pt x="0" y="54"/>
                  </a:moveTo>
                  <a:lnTo>
                    <a:pt x="167" y="0"/>
                  </a:lnTo>
                  <a:lnTo>
                    <a:pt x="317" y="55"/>
                  </a:lnTo>
                </a:path>
              </a:pathLst>
            </a:custGeom>
            <a:noFill/>
            <a:ln w="12700">
              <a:solidFill>
                <a:srgbClr val="F309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0502" name="Freeform 185"/>
            <p:cNvSpPr>
              <a:spLocks/>
            </p:cNvSpPr>
            <p:nvPr/>
          </p:nvSpPr>
          <p:spPr bwMode="auto">
            <a:xfrm>
              <a:off x="4225" y="3806"/>
              <a:ext cx="340" cy="55"/>
            </a:xfrm>
            <a:custGeom>
              <a:avLst/>
              <a:gdLst>
                <a:gd name="T0" fmla="*/ 0 w 317"/>
                <a:gd name="T1" fmla="*/ 54 h 55"/>
                <a:gd name="T2" fmla="*/ 1107 w 317"/>
                <a:gd name="T3" fmla="*/ 0 h 55"/>
                <a:gd name="T4" fmla="*/ 2097 w 317"/>
                <a:gd name="T5" fmla="*/ 55 h 55"/>
                <a:gd name="T6" fmla="*/ 0 60000 65536"/>
                <a:gd name="T7" fmla="*/ 0 60000 65536"/>
                <a:gd name="T8" fmla="*/ 0 60000 65536"/>
                <a:gd name="T9" fmla="*/ 0 w 317"/>
                <a:gd name="T10" fmla="*/ 0 h 55"/>
                <a:gd name="T11" fmla="*/ 317 w 317"/>
                <a:gd name="T12" fmla="*/ 55 h 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7" h="55">
                  <a:moveTo>
                    <a:pt x="0" y="54"/>
                  </a:moveTo>
                  <a:lnTo>
                    <a:pt x="167" y="0"/>
                  </a:lnTo>
                  <a:lnTo>
                    <a:pt x="317" y="55"/>
                  </a:lnTo>
                </a:path>
              </a:pathLst>
            </a:custGeom>
            <a:noFill/>
            <a:ln w="12700">
              <a:solidFill>
                <a:srgbClr val="F309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242874" name="Text Box 186"/>
          <p:cNvSpPr txBox="1">
            <a:spLocks noChangeArrowheads="1"/>
          </p:cNvSpPr>
          <p:nvPr/>
        </p:nvSpPr>
        <p:spPr bwMode="auto">
          <a:xfrm>
            <a:off x="2808289" y="4672013"/>
            <a:ext cx="11509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F30903"/>
                </a:solidFill>
              </a:rPr>
              <a:t>AB = AC</a:t>
            </a:r>
          </a:p>
        </p:txBody>
      </p:sp>
      <p:sp>
        <p:nvSpPr>
          <p:cNvPr id="242875" name="Line 187"/>
          <p:cNvSpPr>
            <a:spLocks noChangeShapeType="1"/>
          </p:cNvSpPr>
          <p:nvPr/>
        </p:nvSpPr>
        <p:spPr bwMode="auto">
          <a:xfrm flipH="1">
            <a:off x="3382963" y="2489597"/>
            <a:ext cx="0" cy="594122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42876" name="Line 188"/>
          <p:cNvSpPr>
            <a:spLocks noChangeShapeType="1"/>
          </p:cNvSpPr>
          <p:nvPr/>
        </p:nvSpPr>
        <p:spPr bwMode="auto">
          <a:xfrm flipH="1">
            <a:off x="3382963" y="3488531"/>
            <a:ext cx="0" cy="352425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42877" name="Line 189"/>
          <p:cNvSpPr>
            <a:spLocks noChangeShapeType="1"/>
          </p:cNvSpPr>
          <p:nvPr/>
        </p:nvSpPr>
        <p:spPr bwMode="auto">
          <a:xfrm flipH="1">
            <a:off x="3382963" y="4267200"/>
            <a:ext cx="0" cy="352425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1406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42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42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42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242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832" grpId="0" animBg="1"/>
      <p:bldP spid="242842" grpId="0" animBg="1"/>
      <p:bldP spid="242874" grpId="0"/>
      <p:bldP spid="242875" grpId="0" animBg="1"/>
      <p:bldP spid="242876" grpId="0" animBg="1"/>
      <p:bldP spid="24287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51980" y="57150"/>
            <a:ext cx="8839620" cy="1260397"/>
            <a:chOff x="151980" y="57150"/>
            <a:chExt cx="8839620" cy="1260397"/>
          </a:xfrm>
        </p:grpSpPr>
        <p:sp>
          <p:nvSpPr>
            <p:cNvPr id="5" name="Rounded Rectangle 4"/>
            <p:cNvSpPr/>
            <p:nvPr/>
          </p:nvSpPr>
          <p:spPr>
            <a:xfrm>
              <a:off x="626669" y="97928"/>
              <a:ext cx="8364931" cy="1219619"/>
            </a:xfrm>
            <a:prstGeom prst="roundRect">
              <a:avLst>
                <a:gd name="adj" fmla="val 9218"/>
              </a:avLst>
            </a:prstGeom>
            <a:gradFill flip="none" rotWithShape="1">
              <a:gsLst>
                <a:gs pos="0">
                  <a:srgbClr val="FFE5D8">
                    <a:shade val="30000"/>
                    <a:satMod val="115000"/>
                  </a:srgbClr>
                </a:gs>
                <a:gs pos="31000">
                  <a:srgbClr val="FFE5D8">
                    <a:shade val="67500"/>
                    <a:satMod val="115000"/>
                  </a:srgbClr>
                </a:gs>
                <a:gs pos="100000">
                  <a:schemeClr val="bg1"/>
                </a:gs>
              </a:gsLst>
              <a:lin ang="189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13552" y="83299"/>
              <a:ext cx="1234248" cy="12342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51980" y="66078"/>
              <a:ext cx="1234248" cy="12342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06270" y="133350"/>
              <a:ext cx="720913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>
                  <a:latin typeface="Times New Roman" pitchFamily="18" charset="0"/>
                  <a:cs typeface="Times New Roman" pitchFamily="18" charset="0"/>
                </a:rPr>
                <a:t>Cho AB và CD là hai đường kính vuông góc của đường tròn (O). Trên cung nhỏ BD </a:t>
              </a:r>
              <a:r>
                <a:rPr lang="en-US" sz="2000" smtClean="0">
                  <a:latin typeface="Times New Roman" pitchFamily="18" charset="0"/>
                  <a:cs typeface="Times New Roman" pitchFamily="18" charset="0"/>
                </a:rPr>
                <a:t>lấy</a:t>
              </a:r>
              <a:r>
                <a:rPr lang="vi-VN" sz="200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2000">
                  <a:latin typeface="Times New Roman" pitchFamily="18" charset="0"/>
                  <a:cs typeface="Times New Roman" pitchFamily="18" charset="0"/>
                </a:rPr>
                <a:t>một điểm M . Tiếp tuyến tại M cắt tia AB ở E, đoạn thẳng CM cắt AB ở S</a:t>
              </a:r>
              <a:r>
                <a:rPr lang="vi-VN" sz="2000" smtClean="0">
                  <a:latin typeface="Times New Roman" pitchFamily="18" charset="0"/>
                  <a:cs typeface="Times New Roman" pitchFamily="18" charset="0"/>
                </a:rPr>
                <a:t>.</a:t>
              </a:r>
              <a:r>
                <a:rPr lang="en-US" sz="2000" smtClean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vi-VN" sz="2000" smtClean="0">
                  <a:latin typeface="Times New Roman" pitchFamily="18" charset="0"/>
                  <a:cs typeface="Times New Roman" pitchFamily="18" charset="0"/>
                </a:rPr>
                <a:t>Chứng </a:t>
              </a:r>
              <a:r>
                <a:rPr lang="vi-VN" sz="2000">
                  <a:latin typeface="Times New Roman" pitchFamily="18" charset="0"/>
                  <a:cs typeface="Times New Roman" pitchFamily="18" charset="0"/>
                </a:rPr>
                <a:t>minh ES = EM.</a:t>
              </a: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13553" y="57150"/>
              <a:ext cx="1234248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36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39</a:t>
              </a:r>
              <a:endParaRPr lang="en-US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15405" y="1352550"/>
                <a:ext cx="5904395" cy="410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v"/>
                </a:pPr>
                <a:r>
                  <a:rPr lang="en-US" sz="2000" b="1" i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r>
                  <a:rPr lang="en-US" sz="2000" smtClean="0">
                    <a:latin typeface="Times New Roman" pitchFamily="18" charset="0"/>
                    <a:cs typeface="Times New Roman" pitchFamily="18" charset="0"/>
                  </a:rPr>
                  <a:t> 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𝑀𝑆𝐸</m:t>
                        </m:r>
                      </m:e>
                    </m:acc>
                  </m:oMath>
                </a14:m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 là góc có đỉnh S trong </a:t>
                </a:r>
                <a:r>
                  <a:rPr lang="vi-VN" sz="2000">
                    <a:latin typeface="Times New Roman" pitchFamily="18" charset="0"/>
                    <a:cs typeface="Times New Roman" pitchFamily="18" charset="0"/>
                  </a:rPr>
                  <a:t>đường tròn</a:t>
                </a:r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 (O</a:t>
                </a:r>
                <a:r>
                  <a:rPr lang="en-US" sz="200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vi-VN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05" y="1352550"/>
                <a:ext cx="5904395" cy="410433"/>
              </a:xfrm>
              <a:prstGeom prst="rect">
                <a:avLst/>
              </a:prstGeom>
              <a:blipFill rotWithShape="1">
                <a:blip r:embed="rId3"/>
                <a:stretch>
                  <a:fillRect l="-929" t="-7463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81000" y="2190750"/>
                <a:ext cx="5341123" cy="3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+ </m:t>
                    </m:r>
                    <m:acc>
                      <m:accPr>
                        <m:chr m:val="̂"/>
                        <m:ctrlPr>
                          <a:rPr lang="en-US" i="1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𝐸𝑀𝑆</m:t>
                        </m:r>
                      </m:e>
                    </m:acc>
                  </m:oMath>
                </a14:m>
                <a:r>
                  <a:rPr lang="en-US" smtClean="0">
                    <a:latin typeface="Times New Roman" pitchFamily="18" charset="0"/>
                    <a:cs typeface="Times New Roman" pitchFamily="18" charset="0"/>
                  </a:rPr>
                  <a:t> là góc tạo bởi tiếp tuyến ME và dây MC</a:t>
                </a:r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190750"/>
                <a:ext cx="5341123" cy="376770"/>
              </a:xfrm>
              <a:prstGeom prst="rect">
                <a:avLst/>
              </a:prstGeom>
              <a:blipFill rotWithShape="1">
                <a:blip r:embed="rId4"/>
                <a:stretch>
                  <a:fillRect t="-4839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2680956"/>
              </p:ext>
            </p:extLst>
          </p:nvPr>
        </p:nvGraphicFramePr>
        <p:xfrm>
          <a:off x="1809750" y="1657350"/>
          <a:ext cx="2516188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353" name="Equation" r:id="rId5" imgW="1790640" imgH="419040" progId="Equation.DSMT4">
                  <p:embed/>
                </p:oleObj>
              </mc:Choice>
              <mc:Fallback>
                <p:oleObj name="Equation" r:id="rId5" imgW="17906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0" y="1657350"/>
                        <a:ext cx="2516188" cy="58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0456161"/>
              </p:ext>
            </p:extLst>
          </p:nvPr>
        </p:nvGraphicFramePr>
        <p:xfrm>
          <a:off x="1447800" y="2568435"/>
          <a:ext cx="1695450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354" name="Equation" r:id="rId7" imgW="1206360" imgH="419040" progId="Equation.DSMT4">
                  <p:embed/>
                </p:oleObj>
              </mc:Choice>
              <mc:Fallback>
                <p:oleObj name="Equation" r:id="rId7" imgW="12063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568435"/>
                        <a:ext cx="1695450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349527"/>
              </p:ext>
            </p:extLst>
          </p:nvPr>
        </p:nvGraphicFramePr>
        <p:xfrm>
          <a:off x="3200400" y="2567520"/>
          <a:ext cx="1784350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355" name="Equation" r:id="rId9" imgW="1269720" imgH="419040" progId="Equation.DSMT4">
                  <p:embed/>
                </p:oleObj>
              </mc:Choice>
              <mc:Fallback>
                <p:oleObj name="Equation" r:id="rId9" imgW="12697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567520"/>
                        <a:ext cx="1784350" cy="58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525641" y="3181350"/>
            <a:ext cx="644347" cy="376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Do :</a:t>
            </a:r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9191285"/>
              </p:ext>
            </p:extLst>
          </p:nvPr>
        </p:nvGraphicFramePr>
        <p:xfrm>
          <a:off x="1169988" y="3181350"/>
          <a:ext cx="1801812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356" name="Equation" r:id="rId11" imgW="1282680" imgH="241200" progId="Equation.DSMT4">
                  <p:embed/>
                </p:oleObj>
              </mc:Choice>
              <mc:Fallback>
                <p:oleObj name="Equation" r:id="rId11" imgW="12826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9988" y="3181350"/>
                        <a:ext cx="1801812" cy="33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4455189"/>
              </p:ext>
            </p:extLst>
          </p:nvPr>
        </p:nvGraphicFramePr>
        <p:xfrm>
          <a:off x="1706270" y="3614517"/>
          <a:ext cx="1411287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357" name="Equation" r:id="rId13" imgW="1002960" imgH="241200" progId="Equation.DSMT4">
                  <p:embed/>
                </p:oleObj>
              </mc:Choice>
              <mc:Fallback>
                <p:oleObj name="Equation" r:id="rId13" imgW="10029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6270" y="3614517"/>
                        <a:ext cx="1411287" cy="338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525640" y="4015320"/>
            <a:ext cx="3436760" cy="376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Vậy tam giác EMS cân tân tại E</a:t>
            </a:r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169988" y="4392090"/>
            <a:ext cx="2563812" cy="461430"/>
            <a:chOff x="1169988" y="4392090"/>
            <a:chExt cx="2563812" cy="461430"/>
          </a:xfrm>
        </p:grpSpPr>
        <p:sp>
          <p:nvSpPr>
            <p:cNvPr id="4" name="Rectangle 3"/>
            <p:cNvSpPr/>
            <p:nvPr/>
          </p:nvSpPr>
          <p:spPr>
            <a:xfrm>
              <a:off x="1169988" y="4392090"/>
              <a:ext cx="2563812" cy="461430"/>
            </a:xfrm>
            <a:prstGeom prst="rect">
              <a:avLst/>
            </a:prstGeom>
            <a:gradFill flip="none" rotWithShape="1">
              <a:gsLst>
                <a:gs pos="0">
                  <a:srgbClr val="FFE5D8">
                    <a:shade val="30000"/>
                    <a:satMod val="115000"/>
                  </a:srgbClr>
                </a:gs>
                <a:gs pos="31000">
                  <a:srgbClr val="FFE5D8">
                    <a:shade val="67500"/>
                    <a:satMod val="115000"/>
                  </a:srgbClr>
                </a:gs>
                <a:gs pos="100000">
                  <a:schemeClr val="bg1"/>
                </a:gs>
              </a:gsLst>
              <a:lin ang="189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40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6298751"/>
                </p:ext>
              </p:extLst>
            </p:nvPr>
          </p:nvGraphicFramePr>
          <p:xfrm>
            <a:off x="1376363" y="4497920"/>
            <a:ext cx="2073275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0358" name="Equation" r:id="rId15" imgW="1473120" imgH="203040" progId="Equation.DSMT4">
                    <p:embed/>
                  </p:oleObj>
                </mc:Choice>
                <mc:Fallback>
                  <p:oleObj name="Equation" r:id="rId15" imgW="147312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6363" y="4497920"/>
                          <a:ext cx="2073275" cy="285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Group 12"/>
          <p:cNvGrpSpPr/>
          <p:nvPr/>
        </p:nvGrpSpPr>
        <p:grpSpPr>
          <a:xfrm>
            <a:off x="5867400" y="1428750"/>
            <a:ext cx="3124200" cy="2362200"/>
            <a:chOff x="5867400" y="1428750"/>
            <a:chExt cx="3124200" cy="2362200"/>
          </a:xfrm>
        </p:grpSpPr>
        <p:sp>
          <p:nvSpPr>
            <p:cNvPr id="31" name="Rounded Rectangle 30"/>
            <p:cNvSpPr/>
            <p:nvPr/>
          </p:nvSpPr>
          <p:spPr>
            <a:xfrm>
              <a:off x="5867400" y="1428750"/>
              <a:ext cx="3124200" cy="2362200"/>
            </a:xfrm>
            <a:prstGeom prst="roundRect">
              <a:avLst>
                <a:gd name="adj" fmla="val 482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0250" name="Picture 218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0046" y="1511264"/>
              <a:ext cx="2819400" cy="2279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7105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2" grpId="0"/>
      <p:bldP spid="36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807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42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141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838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50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12148</TotalTime>
  <Words>291</Words>
  <Application>Microsoft Office PowerPoint</Application>
  <PresentationFormat>On-screen Show (16:9)</PresentationFormat>
  <Paragraphs>38</Paragraphs>
  <Slides>11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Phienbanmoi.com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LongHai</cp:lastModifiedBy>
  <cp:revision>853</cp:revision>
  <dcterms:created xsi:type="dcterms:W3CDTF">2021-08-04T05:24:17Z</dcterms:created>
  <dcterms:modified xsi:type="dcterms:W3CDTF">2022-02-23T00:48:09Z</dcterms:modified>
</cp:coreProperties>
</file>