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5" r:id="rId2"/>
    <p:sldId id="489" r:id="rId3"/>
    <p:sldId id="573" r:id="rId4"/>
    <p:sldId id="593" r:id="rId5"/>
    <p:sldId id="594" r:id="rId6"/>
    <p:sldId id="595" r:id="rId7"/>
    <p:sldId id="596" r:id="rId8"/>
    <p:sldId id="597" r:id="rId9"/>
    <p:sldId id="569" r:id="rId10"/>
    <p:sldId id="568" r:id="rId11"/>
    <p:sldId id="598" r:id="rId12"/>
    <p:sldId id="592" r:id="rId13"/>
    <p:sldId id="600" r:id="rId14"/>
    <p:sldId id="601" r:id="rId15"/>
    <p:sldId id="602" r:id="rId16"/>
    <p:sldId id="603" r:id="rId17"/>
    <p:sldId id="604" r:id="rId18"/>
    <p:sldId id="345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295"/>
            <p14:sldId id="489"/>
            <p14:sldId id="573"/>
            <p14:sldId id="593"/>
            <p14:sldId id="594"/>
            <p14:sldId id="595"/>
            <p14:sldId id="596"/>
            <p14:sldId id="597"/>
            <p14:sldId id="569"/>
            <p14:sldId id="568"/>
            <p14:sldId id="598"/>
            <p14:sldId id="592"/>
            <p14:sldId id="600"/>
            <p14:sldId id="601"/>
            <p14:sldId id="602"/>
            <p14:sldId id="603"/>
            <p14:sldId id="604"/>
            <p14:sldId id="34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4E22"/>
    <a:srgbClr val="000000"/>
    <a:srgbClr val="191919"/>
    <a:srgbClr val="660033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143" autoAdjust="0"/>
    <p:restoredTop sz="95223" autoAdjust="0"/>
  </p:normalViewPr>
  <p:slideViewPr>
    <p:cSldViewPr>
      <p:cViewPr>
        <p:scale>
          <a:sx n="100" d="100"/>
          <a:sy n="100" d="100"/>
        </p:scale>
        <p:origin x="-282" y="-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81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81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81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81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81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81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4.wmf"/><Relationship Id="rId3" Type="http://schemas.openxmlformats.org/officeDocument/2006/relationships/image" Target="../media/image15.emf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3.wmf"/><Relationship Id="rId5" Type="http://schemas.openxmlformats.org/officeDocument/2006/relationships/image" Target="../media/image41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40.png"/><Relationship Id="rId9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2.jpg"/><Relationship Id="rId9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11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05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157323" y="4629150"/>
            <a:ext cx="8834277" cy="371371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B7C5"/>
              </a:gs>
              <a:gs pos="15000">
                <a:srgbClr val="EED6DB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5406" y="57150"/>
            <a:ext cx="8876194" cy="990600"/>
            <a:chOff x="115406" y="57150"/>
            <a:chExt cx="8876194" cy="990600"/>
          </a:xfrm>
        </p:grpSpPr>
        <p:sp>
          <p:nvSpPr>
            <p:cNvPr id="5" name="Rounded Rectangle 4"/>
            <p:cNvSpPr/>
            <p:nvPr/>
          </p:nvSpPr>
          <p:spPr>
            <a:xfrm>
              <a:off x="626669" y="97928"/>
              <a:ext cx="8364931" cy="949822"/>
            </a:xfrm>
            <a:prstGeom prst="roundRect">
              <a:avLst>
                <a:gd name="adj" fmla="val 9218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13553" y="83300"/>
              <a:ext cx="964450" cy="9644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15406" y="66079"/>
              <a:ext cx="964450" cy="9644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18462" y="200620"/>
              <a:ext cx="7062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Cho tam giác ABC vuông ở A, có cạnh BC cố định. Gọi I là giao điểm của ba đường phân giác trong. Tìm quỹ tích điểm I khi A thay đổi.</a:t>
              </a:r>
              <a:endPara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9055" y="57150"/>
              <a:ext cx="545341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800" b="1" cap="none" spc="5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48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562600" y="1116445"/>
            <a:ext cx="3505200" cy="2369706"/>
            <a:chOff x="5562600" y="1116445"/>
            <a:chExt cx="3505200" cy="2369706"/>
          </a:xfrm>
        </p:grpSpPr>
        <p:sp>
          <p:nvSpPr>
            <p:cNvPr id="37" name="Rounded Rectangle 36"/>
            <p:cNvSpPr/>
            <p:nvPr/>
          </p:nvSpPr>
          <p:spPr>
            <a:xfrm>
              <a:off x="5562600" y="1123951"/>
              <a:ext cx="3357067" cy="2362200"/>
            </a:xfrm>
            <a:prstGeom prst="roundRect">
              <a:avLst>
                <a:gd name="adj" fmla="val 482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0359" name="Picture 32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1116445"/>
              <a:ext cx="3505200" cy="2217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TextBox 21"/>
          <p:cNvSpPr txBox="1"/>
          <p:nvPr/>
        </p:nvSpPr>
        <p:spPr>
          <a:xfrm>
            <a:off x="213552" y="1047750"/>
            <a:ext cx="4890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đảo: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Chứng minh mọi điểm I thuộc cung chứa góc 135º dựng trên đoạn BC, đều có tam giác ABC thỏa mãn điều kiện.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3891" y="1964391"/>
            <a:ext cx="4840482" cy="378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latin typeface="Times New Roman" pitchFamily="18" charset="0"/>
                <a:cs typeface="Times New Roman" pitchFamily="18" charset="0"/>
              </a:rPr>
              <a:t>Lấy I trên cung chứa góc 135º dựng trên đoạn BC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3553" y="4631189"/>
            <a:ext cx="8625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luận :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Quỹ tích điểm I là toàn bộ cung chứa góc 135º dựng trên đoạn BC (khác B và C).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63891" y="2345434"/>
                <a:ext cx="4840482" cy="378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mtClean="0">
                    <a:latin typeface="Times New Roman" pitchFamily="18" charset="0"/>
                    <a:cs typeface="Times New Roman" pitchFamily="18" charset="0"/>
                  </a:rPr>
                  <a:t>Kẻ tia Bx sao cho BI là phân </a:t>
                </a:r>
                <a:r>
                  <a:rPr lang="vi-VN">
                    <a:latin typeface="Times New Roman" pitchFamily="18" charset="0"/>
                    <a:cs typeface="Times New Roman" pitchFamily="18" charset="0"/>
                  </a:rPr>
                  <a:t>giác </a:t>
                </a:r>
                <a:r>
                  <a:rPr lang="vi-VN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𝐶𝐵𝑥</m:t>
                        </m:r>
                      </m:e>
                    </m:acc>
                  </m:oMath>
                </a14:m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91" y="2345434"/>
                <a:ext cx="4840482" cy="378758"/>
              </a:xfrm>
              <a:prstGeom prst="rect">
                <a:avLst/>
              </a:prstGeom>
              <a:blipFill rotWithShape="1">
                <a:blip r:embed="rId4"/>
                <a:stretch>
                  <a:fillRect l="-1008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79355" y="2724192"/>
                <a:ext cx="4840482" cy="378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mtClean="0">
                    <a:latin typeface="Times New Roman" pitchFamily="18" charset="0"/>
                    <a:cs typeface="Times New Roman" pitchFamily="18" charset="0"/>
                  </a:rPr>
                  <a:t>Kẻ tia </a:t>
                </a:r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Cy</a:t>
                </a:r>
                <a:r>
                  <a:rPr lang="vi-VN" smtClean="0">
                    <a:latin typeface="Times New Roman" pitchFamily="18" charset="0"/>
                    <a:cs typeface="Times New Roman" pitchFamily="18" charset="0"/>
                  </a:rPr>
                  <a:t> sao cho </a:t>
                </a:r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smtClean="0">
                    <a:latin typeface="Times New Roman" pitchFamily="18" charset="0"/>
                    <a:cs typeface="Times New Roman" pitchFamily="18" charset="0"/>
                  </a:rPr>
                  <a:t>I là phân </a:t>
                </a:r>
                <a:r>
                  <a:rPr lang="vi-VN">
                    <a:latin typeface="Times New Roman" pitchFamily="18" charset="0"/>
                    <a:cs typeface="Times New Roman" pitchFamily="18" charset="0"/>
                  </a:rPr>
                  <a:t>giác </a:t>
                </a:r>
                <a:r>
                  <a:rPr lang="vi-VN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𝐵𝐶𝑦</m:t>
                        </m:r>
                      </m:e>
                    </m:acc>
                  </m:oMath>
                </a14:m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55" y="2724192"/>
                <a:ext cx="4840482" cy="378758"/>
              </a:xfrm>
              <a:prstGeom prst="rect">
                <a:avLst/>
              </a:prstGeom>
              <a:blipFill rotWithShape="1">
                <a:blip r:embed="rId5"/>
                <a:stretch>
                  <a:fillRect l="-1134" t="-4839" r="-10327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279355" y="3116013"/>
            <a:ext cx="5359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Bx cắt Cy tại A . Khi đó I là giao điểm của 2 phân giác</a:t>
            </a: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8020" y="3619978"/>
            <a:ext cx="919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Ta có : </a:t>
            </a: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571777"/>
              </p:ext>
            </p:extLst>
          </p:nvPr>
        </p:nvGraphicFramePr>
        <p:xfrm>
          <a:off x="1114425" y="3644900"/>
          <a:ext cx="19970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89" name="Equation" r:id="rId6" imgW="1358640" imgH="253800" progId="Equation.DSMT4">
                  <p:embed/>
                </p:oleObj>
              </mc:Choice>
              <mc:Fallback>
                <p:oleObj name="Equation" r:id="rId6" imgW="1358640" imgH="2538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3644900"/>
                        <a:ext cx="199707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17742"/>
              </p:ext>
            </p:extLst>
          </p:nvPr>
        </p:nvGraphicFramePr>
        <p:xfrm>
          <a:off x="3178187" y="3632389"/>
          <a:ext cx="20716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90" name="Equation" r:id="rId8" imgW="1409400" imgH="253800" progId="Equation.DSMT4">
                  <p:embed/>
                </p:oleObj>
              </mc:Choice>
              <mc:Fallback>
                <p:oleObj name="Equation" r:id="rId8" imgW="1409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87" y="3632389"/>
                        <a:ext cx="20716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668441"/>
              </p:ext>
            </p:extLst>
          </p:nvPr>
        </p:nvGraphicFramePr>
        <p:xfrm>
          <a:off x="1612900" y="4102100"/>
          <a:ext cx="209073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91" name="Equation" r:id="rId10" imgW="1422360" imgH="253800" progId="Equation.DSMT4">
                  <p:embed/>
                </p:oleObj>
              </mc:Choice>
              <mc:Fallback>
                <p:oleObj name="Equation" r:id="rId10" imgW="1422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4102100"/>
                        <a:ext cx="209073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907609"/>
              </p:ext>
            </p:extLst>
          </p:nvPr>
        </p:nvGraphicFramePr>
        <p:xfrm>
          <a:off x="3768725" y="4121150"/>
          <a:ext cx="26320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92" name="Equation" r:id="rId12" imgW="1790640" imgH="228600" progId="Equation.DSMT4">
                  <p:embed/>
                </p:oleObj>
              </mc:Choice>
              <mc:Fallback>
                <p:oleObj name="Equation" r:id="rId12" imgW="1790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8725" y="4121150"/>
                        <a:ext cx="263207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26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2" grpId="0"/>
      <p:bldP spid="24" grpId="0"/>
      <p:bldP spid="34" grpId="0"/>
      <p:bldP spid="32" grpId="0"/>
      <p:bldP spid="35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58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152400" y="4486379"/>
            <a:ext cx="7340757" cy="371371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B7C5"/>
              </a:gs>
              <a:gs pos="15000">
                <a:srgbClr val="EED6DB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15406" y="57150"/>
            <a:ext cx="8876194" cy="990600"/>
            <a:chOff x="115406" y="57150"/>
            <a:chExt cx="8876194" cy="990600"/>
          </a:xfrm>
        </p:grpSpPr>
        <p:sp>
          <p:nvSpPr>
            <p:cNvPr id="23" name="Rounded Rectangle 22"/>
            <p:cNvSpPr/>
            <p:nvPr/>
          </p:nvSpPr>
          <p:spPr>
            <a:xfrm>
              <a:off x="626669" y="97928"/>
              <a:ext cx="8364931" cy="949822"/>
            </a:xfrm>
            <a:prstGeom prst="roundRect">
              <a:avLst>
                <a:gd name="adj" fmla="val 9218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3553" y="83300"/>
              <a:ext cx="964450" cy="9644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15406" y="66079"/>
              <a:ext cx="964450" cy="9644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18462" y="200620"/>
              <a:ext cx="7062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Cho các hình thoi ABCD có cạnh AB cố định. TÌm quỹ tích giao điểm O của hai đường chéo của các hình thoi đó.</a:t>
              </a:r>
              <a:endPara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59055" y="57150"/>
              <a:ext cx="545341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800" b="1" cap="none" spc="5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48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251370" y="1153222"/>
            <a:ext cx="2747467" cy="2360558"/>
            <a:chOff x="6251370" y="1153222"/>
            <a:chExt cx="2747467" cy="2360558"/>
          </a:xfrm>
        </p:grpSpPr>
        <p:sp>
          <p:nvSpPr>
            <p:cNvPr id="31" name="Rounded Rectangle 30"/>
            <p:cNvSpPr/>
            <p:nvPr/>
          </p:nvSpPr>
          <p:spPr>
            <a:xfrm>
              <a:off x="6251370" y="1153222"/>
              <a:ext cx="2727808" cy="2360558"/>
            </a:xfrm>
            <a:prstGeom prst="roundRect">
              <a:avLst>
                <a:gd name="adj" fmla="val 482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7755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5637" y="1189680"/>
              <a:ext cx="2743200" cy="2324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29958"/>
              </p:ext>
            </p:extLst>
          </p:nvPr>
        </p:nvGraphicFramePr>
        <p:xfrm>
          <a:off x="1131888" y="3630613"/>
          <a:ext cx="13049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15" name="Equation" r:id="rId5" imgW="888840" imgH="228600" progId="Equation.DSMT4">
                  <p:embed/>
                </p:oleObj>
              </mc:Choice>
              <mc:Fallback>
                <p:oleObj name="Equation" r:id="rId5" imgW="888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1888" y="3630613"/>
                        <a:ext cx="1304925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0" y="1123950"/>
            <a:ext cx="6255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vi-VN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vi-VN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Chứng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minh với mọi điểm O thuộc nửa đường tròn đường kính AB ta đều có hình thoi ABCD thỏa mãn đề bài.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9473" y="4486379"/>
            <a:ext cx="7319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: Quỹ tích điểm O là nửa đường tròn đường kính AB (khác A và B)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6811" y="1809750"/>
            <a:ext cx="5552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latin typeface="Times New Roman" pitchFamily="18" charset="0"/>
                <a:cs typeface="Times New Roman" pitchFamily="18" charset="0"/>
              </a:rPr>
              <a:t>Lấy điểm O thuộc nửa đường tròn đường kính AB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6811" y="2179082"/>
            <a:ext cx="5552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latin typeface="Times New Roman" pitchFamily="18" charset="0"/>
                <a:cs typeface="Times New Roman" pitchFamily="18" charset="0"/>
              </a:rPr>
              <a:t>Lấy C đối xứng với A qua 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D đối xứng với B qua O.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6811" y="2548414"/>
            <a:ext cx="5552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latin typeface="Times New Roman" pitchFamily="18" charset="0"/>
                <a:cs typeface="Times New Roman" pitchFamily="18" charset="0"/>
              </a:rPr>
              <a:t>Tứ giác ABCD có AC cắt BD tại O là trung điểm mỗi 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nên nó là hình bình hành .</a:t>
            </a: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6811" y="3194745"/>
            <a:ext cx="5552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latin typeface="Times New Roman" pitchFamily="18" charset="0"/>
                <a:cs typeface="Times New Roman" pitchFamily="18" charset="0"/>
              </a:rPr>
              <a:t>Mà O thuộc nửa đường tròn đường kính AB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08762"/>
              </p:ext>
            </p:extLst>
          </p:nvPr>
        </p:nvGraphicFramePr>
        <p:xfrm>
          <a:off x="2865438" y="3703638"/>
          <a:ext cx="1211262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16" name="Equation" r:id="rId7" imgW="825480" imgH="177480" progId="Equation.DSMT4">
                  <p:embed/>
                </p:oleObj>
              </mc:Choice>
              <mc:Fallback>
                <p:oleObj name="Equation" r:id="rId7" imgW="825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65438" y="3703638"/>
                        <a:ext cx="1211262" cy="261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66811" y="4019550"/>
            <a:ext cx="5552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Hình bình hành có 2 đường chéo vuông góc là hình thoi</a:t>
            </a: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26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8" grpId="0"/>
      <p:bldP spid="41" grpId="0"/>
      <p:bldP spid="18" grpId="0"/>
      <p:bldP spid="19" grpId="0"/>
      <p:bldP spid="20" grpId="0"/>
      <p:bldP spid="21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15406" y="57150"/>
            <a:ext cx="8876194" cy="990600"/>
            <a:chOff x="115406" y="57150"/>
            <a:chExt cx="8876194" cy="990600"/>
          </a:xfrm>
        </p:grpSpPr>
        <p:sp>
          <p:nvSpPr>
            <p:cNvPr id="23" name="Rounded Rectangle 22"/>
            <p:cNvSpPr/>
            <p:nvPr/>
          </p:nvSpPr>
          <p:spPr>
            <a:xfrm>
              <a:off x="626669" y="97928"/>
              <a:ext cx="8364931" cy="949822"/>
            </a:xfrm>
            <a:prstGeom prst="roundRect">
              <a:avLst>
                <a:gd name="adj" fmla="val 9218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3553" y="83300"/>
              <a:ext cx="964450" cy="9644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15406" y="66079"/>
              <a:ext cx="964450" cy="9644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664208" y="285750"/>
              <a:ext cx="70628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Dựng một cung chứa góc 55</a:t>
              </a:r>
              <a:r>
                <a:rPr lang="vi-VN" sz="2000" baseline="30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vi-VN" sz="2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trên đoạn thẳng AB = 3cm.</a:t>
              </a:r>
              <a:endPara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59055" y="57150"/>
              <a:ext cx="545341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800" b="1" cap="none" spc="5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48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</p:grp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737049"/>
              </p:ext>
            </p:extLst>
          </p:nvPr>
        </p:nvGraphicFramePr>
        <p:xfrm>
          <a:off x="1535969" y="1516470"/>
          <a:ext cx="96996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0" name="Equation" r:id="rId5" imgW="660240" imgH="228600" progId="Equation.DSMT4">
                  <p:embed/>
                </p:oleObj>
              </mc:Choice>
              <mc:Fallback>
                <p:oleObj name="Equation" r:id="rId5" imgW="660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35969" y="1516470"/>
                        <a:ext cx="969963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0" y="1123950"/>
            <a:ext cx="625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dựng 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Dựng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đoạn thẳng AB = 3cm.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1510808"/>
            <a:ext cx="1345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latin typeface="Times New Roman" pitchFamily="18" charset="0"/>
                <a:cs typeface="Times New Roman" pitchFamily="18" charset="0"/>
              </a:rPr>
              <a:t>Dựng góc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" y="1962150"/>
            <a:ext cx="5552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Dựng tia Ay vuông góc với tia Ax.</a:t>
            </a: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251370" y="1123950"/>
            <a:ext cx="2727808" cy="3124200"/>
            <a:chOff x="6251370" y="1123950"/>
            <a:chExt cx="2727808" cy="3124200"/>
          </a:xfrm>
        </p:grpSpPr>
        <p:sp>
          <p:nvSpPr>
            <p:cNvPr id="31" name="Rounded Rectangle 30"/>
            <p:cNvSpPr/>
            <p:nvPr/>
          </p:nvSpPr>
          <p:spPr>
            <a:xfrm>
              <a:off x="6251370" y="1153222"/>
              <a:ext cx="2727808" cy="3094928"/>
            </a:xfrm>
            <a:prstGeom prst="roundRect">
              <a:avLst>
                <a:gd name="adj" fmla="val 482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7922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5575" y="1123950"/>
              <a:ext cx="2333625" cy="3028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381000" y="233673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latin typeface="Times New Roman" pitchFamily="18" charset="0"/>
                <a:cs typeface="Times New Roman" pitchFamily="18" charset="0"/>
              </a:rPr>
              <a:t>Dựng đường trung trực d của đoạn thẳng AB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 d cắt Ay tại O.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" y="272207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latin typeface="Times New Roman" pitchFamily="18" charset="0"/>
                <a:cs typeface="Times New Roman" pitchFamily="18" charset="0"/>
              </a:rPr>
              <a:t>Dựng đường tròn tâm O, bán kính OA.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8924" y="3091402"/>
            <a:ext cx="3802076" cy="369332"/>
            <a:chOff x="388924" y="3091402"/>
            <a:chExt cx="3802076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388924" y="3091402"/>
              <a:ext cx="3802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vi-VN" smtClean="0">
                  <a:latin typeface="Times New Roman" pitchFamily="18" charset="0"/>
                  <a:cs typeface="Times New Roman" pitchFamily="18" charset="0"/>
                </a:rPr>
                <a:t>là </a:t>
              </a:r>
              <a:r>
                <a:rPr lang="vi-VN">
                  <a:latin typeface="Times New Roman" pitchFamily="18" charset="0"/>
                  <a:cs typeface="Times New Roman" pitchFamily="18" charset="0"/>
                </a:rPr>
                <a:t>cung chứa góc 55º cần dựng.</a:t>
              </a:r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1356317"/>
                </p:ext>
              </p:extLst>
            </p:nvPr>
          </p:nvGraphicFramePr>
          <p:xfrm>
            <a:off x="435428" y="3092332"/>
            <a:ext cx="520700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41" name="Equation" r:id="rId8" imgW="355320" imgH="228600" progId="Equation.DSMT4">
                    <p:embed/>
                  </p:oleObj>
                </mc:Choice>
                <mc:Fallback>
                  <p:oleObj name="Equation" r:id="rId8" imgW="35532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35428" y="3092332"/>
                          <a:ext cx="520700" cy="336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Rectangle 19"/>
          <p:cNvSpPr/>
          <p:nvPr/>
        </p:nvSpPr>
        <p:spPr>
          <a:xfrm rot="19402001">
            <a:off x="2105624" y="2919746"/>
            <a:ext cx="45502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cap="none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NI-Cooper" pitchFamily="2" charset="0"/>
              </a:rPr>
              <a:t>DO ANH TUAN</a:t>
            </a:r>
            <a:endParaRPr lang="en-US" sz="3600" b="1" cap="none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NI-Coop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10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9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20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52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743700" y="3524250"/>
            <a:ext cx="609600" cy="6096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7353300" y="3333750"/>
            <a:ext cx="0" cy="381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>
            <a:off x="7353300" y="3333751"/>
            <a:ext cx="0" cy="381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13"/>
          <p:cNvSpPr/>
          <p:nvPr/>
        </p:nvSpPr>
        <p:spPr>
          <a:xfrm>
            <a:off x="-609600" y="369474"/>
            <a:ext cx="4098427" cy="44196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2773764" y="-1563"/>
            <a:ext cx="1437057" cy="5161676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4301198" y="-1563"/>
            <a:ext cx="1437057" cy="5161676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838200" y="768734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786995" y="1118819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661698" y="917719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63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4" grpId="0" animBg="1"/>
      <p:bldP spid="45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133350"/>
            <a:ext cx="8552993" cy="1201138"/>
            <a:chOff x="381000" y="133350"/>
            <a:chExt cx="8552993" cy="1201138"/>
          </a:xfrm>
        </p:grpSpPr>
        <p:grpSp>
          <p:nvGrpSpPr>
            <p:cNvPr id="3" name="Group 2"/>
            <p:cNvGrpSpPr/>
            <p:nvPr/>
          </p:nvGrpSpPr>
          <p:grpSpPr>
            <a:xfrm>
              <a:off x="381000" y="133350"/>
              <a:ext cx="8534400" cy="1201138"/>
              <a:chOff x="381000" y="209550"/>
              <a:chExt cx="8534400" cy="1201138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381000" y="209550"/>
                <a:ext cx="8534400" cy="1201138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rgbClr val="94B0B7"/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33400" y="336887"/>
                <a:ext cx="742127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v"/>
                </a:pPr>
                <a:r>
                  <a:rPr lang="en-US" sz="1600" b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ĐẶT VẤN ĐỀ </a:t>
                </a:r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br>
                  <a:rPr lang="en-US" sz="200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       Liệu ba điểm M,N, P có cùng thuộc một cung tròn căng dây  </a:t>
                </a:r>
                <a:br>
                  <a:rPr lang="en-US" sz="200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         AB hay không ?</a:t>
                </a:r>
                <a:endParaRPr lang="vi-VN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4391" y="341498"/>
              <a:ext cx="1079602" cy="93485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2743200" y="1450584"/>
            <a:ext cx="3733800" cy="2588016"/>
            <a:chOff x="2743200" y="1450584"/>
            <a:chExt cx="3733800" cy="2588016"/>
          </a:xfrm>
        </p:grpSpPr>
        <p:sp>
          <p:nvSpPr>
            <p:cNvPr id="9" name="Rounded Rectangle 8"/>
            <p:cNvSpPr/>
            <p:nvPr/>
          </p:nvSpPr>
          <p:spPr>
            <a:xfrm>
              <a:off x="2743200" y="1450584"/>
              <a:ext cx="3733800" cy="2492767"/>
            </a:xfrm>
            <a:prstGeom prst="roundRect">
              <a:avLst>
                <a:gd name="adj" fmla="val 482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870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1450584"/>
              <a:ext cx="2507856" cy="2588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324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24116" y="771484"/>
            <a:ext cx="8591284" cy="1114465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8383" y="819150"/>
                <a:ext cx="8610600" cy="1025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BÀI TOÁN </a:t>
                </a:r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br>
                  <a:rPr lang="en-US" sz="200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	Cho đoạn thẳng AB và góc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(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  <m:r>
                      <a:rPr lang="en-US" sz="20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&lt;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. </a:t>
                </a:r>
                <a:b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	Tìm quỹ tích ( tập hợp) các điểm M thỏa mãn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𝐴𝑀𝐵</m:t>
                        </m:r>
                      </m:e>
                    </m:acc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endParaRPr lang="vi-VN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83" y="819150"/>
                <a:ext cx="8610600" cy="1025987"/>
              </a:xfrm>
              <a:prstGeom prst="rect">
                <a:avLst/>
              </a:prstGeom>
              <a:blipFill rotWithShape="1">
                <a:blip r:embed="rId2"/>
                <a:stretch>
                  <a:fillRect l="-425" t="-2959" b="-9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utoShape 4"/>
          <p:cNvSpPr>
            <a:spLocks noChangeArrowheads="1"/>
          </p:cNvSpPr>
          <p:nvPr/>
        </p:nvSpPr>
        <p:spPr bwMode="gray">
          <a:xfrm>
            <a:off x="228599" y="57150"/>
            <a:ext cx="5532349" cy="4222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1. Bài toán quỹ tích “cung chứa góc”</a:t>
            </a:r>
            <a:endParaRPr lang="vi-VN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7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94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44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76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53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95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14429</TotalTime>
  <Words>388</Words>
  <Application>Microsoft Office PowerPoint</Application>
  <PresentationFormat>On-screen Show (16:9)</PresentationFormat>
  <Paragraphs>37</Paragraphs>
  <Slides>18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LongHai</cp:lastModifiedBy>
  <cp:revision>910</cp:revision>
  <dcterms:created xsi:type="dcterms:W3CDTF">2021-08-04T05:24:17Z</dcterms:created>
  <dcterms:modified xsi:type="dcterms:W3CDTF">2022-02-23T14:15:50Z</dcterms:modified>
</cp:coreProperties>
</file>