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49"/>
  </p:notesMasterIdLst>
  <p:sldIdLst>
    <p:sldId id="306" r:id="rId3"/>
    <p:sldId id="258" r:id="rId4"/>
    <p:sldId id="259" r:id="rId5"/>
    <p:sldId id="293" r:id="rId6"/>
    <p:sldId id="263" r:id="rId7"/>
    <p:sldId id="264" r:id="rId8"/>
    <p:sldId id="265" r:id="rId9"/>
    <p:sldId id="316" r:id="rId10"/>
    <p:sldId id="317" r:id="rId11"/>
    <p:sldId id="267" r:id="rId12"/>
    <p:sldId id="330" r:id="rId13"/>
    <p:sldId id="307" r:id="rId14"/>
    <p:sldId id="294" r:id="rId15"/>
    <p:sldId id="297" r:id="rId16"/>
    <p:sldId id="310" r:id="rId17"/>
    <p:sldId id="311" r:id="rId18"/>
    <p:sldId id="318" r:id="rId19"/>
    <p:sldId id="321" r:id="rId20"/>
    <p:sldId id="325" r:id="rId21"/>
    <p:sldId id="326" r:id="rId22"/>
    <p:sldId id="341" r:id="rId23"/>
    <p:sldId id="327" r:id="rId24"/>
    <p:sldId id="342" r:id="rId25"/>
    <p:sldId id="328" r:id="rId26"/>
    <p:sldId id="343" r:id="rId27"/>
    <p:sldId id="329" r:id="rId28"/>
    <p:sldId id="344" r:id="rId29"/>
    <p:sldId id="322" r:id="rId30"/>
    <p:sldId id="301" r:id="rId31"/>
    <p:sldId id="276" r:id="rId32"/>
    <p:sldId id="319" r:id="rId33"/>
    <p:sldId id="314" r:id="rId34"/>
    <p:sldId id="323" r:id="rId35"/>
    <p:sldId id="332" r:id="rId36"/>
    <p:sldId id="334" r:id="rId37"/>
    <p:sldId id="345" r:id="rId38"/>
    <p:sldId id="333" r:id="rId39"/>
    <p:sldId id="335" r:id="rId40"/>
    <p:sldId id="336" r:id="rId41"/>
    <p:sldId id="337" r:id="rId42"/>
    <p:sldId id="338" r:id="rId43"/>
    <p:sldId id="339" r:id="rId44"/>
    <p:sldId id="340" r:id="rId45"/>
    <p:sldId id="278" r:id="rId46"/>
    <p:sldId id="279" r:id="rId47"/>
    <p:sldId id="331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0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67" autoAdjust="0"/>
    <p:restoredTop sz="94660"/>
  </p:normalViewPr>
  <p:slideViewPr>
    <p:cSldViewPr>
      <p:cViewPr varScale="1">
        <p:scale>
          <a:sx n="102" d="100"/>
          <a:sy n="102" d="100"/>
        </p:scale>
        <p:origin x="78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Relationship Id="rId9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6" Type="http://schemas.openxmlformats.org/officeDocument/2006/relationships/image" Target="../media/image70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4048F-0C70-4F90-B7E9-4A18DE57A669}" type="datetimeFigureOut">
              <a:rPr lang="en-US" smtClean="0"/>
              <a:pPr/>
              <a:t>12/10/2022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903DE8-02CD-4FD2-91D5-C47D4A51A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8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03DE8-02CD-4FD2-91D5-C47D4A51A12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006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03DE8-02CD-4FD2-91D5-C47D4A51A12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77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03DE8-02CD-4FD2-91D5-C47D4A51A124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98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03DE8-02CD-4FD2-91D5-C47D4A51A124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98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8319-FF82-4C0B-B35B-37C6E6D1169F}" type="datetimeFigureOut">
              <a:rPr lang="en-US" smtClean="0"/>
              <a:pPr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D9CB6-CA48-48A7-8B8A-80EC7D8F5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8319-FF82-4C0B-B35B-37C6E6D1169F}" type="datetimeFigureOut">
              <a:rPr lang="en-US" smtClean="0"/>
              <a:pPr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D9CB6-CA48-48A7-8B8A-80EC7D8F5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8319-FF82-4C0B-B35B-37C6E6D1169F}" type="datetimeFigureOut">
              <a:rPr lang="en-US" smtClean="0"/>
              <a:pPr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D9CB6-CA48-48A7-8B8A-80EC7D8F5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CFEF3-12B6-468D-AFC5-2E69D5F94F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9267F-1625-4F42-9B11-9B0A6F2BE1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A2792-1FAC-453E-89CD-F52B4EC01D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8319-FF82-4C0B-B35B-37C6E6D116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D9CB6-CA48-48A7-8B8A-80EC7D8F5E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287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8319-FF82-4C0B-B35B-37C6E6D116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D9CB6-CA48-48A7-8B8A-80EC7D8F5E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916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8319-FF82-4C0B-B35B-37C6E6D116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D9CB6-CA48-48A7-8B8A-80EC7D8F5E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53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8319-FF82-4C0B-B35B-37C6E6D116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D9CB6-CA48-48A7-8B8A-80EC7D8F5E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711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8319-FF82-4C0B-B35B-37C6E6D116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D9CB6-CA48-48A7-8B8A-80EC7D8F5E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327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8319-FF82-4C0B-B35B-37C6E6D1169F}" type="datetimeFigureOut">
              <a:rPr lang="en-US" smtClean="0"/>
              <a:pPr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D9CB6-CA48-48A7-8B8A-80EC7D8F5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8319-FF82-4C0B-B35B-37C6E6D116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D9CB6-CA48-48A7-8B8A-80EC7D8F5E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4614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8319-FF82-4C0B-B35B-37C6E6D116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D9CB6-CA48-48A7-8B8A-80EC7D8F5E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1271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8319-FF82-4C0B-B35B-37C6E6D116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D9CB6-CA48-48A7-8B8A-80EC7D8F5E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1349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8319-FF82-4C0B-B35B-37C6E6D116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D9CB6-CA48-48A7-8B8A-80EC7D8F5E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2916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8319-FF82-4C0B-B35B-37C6E6D116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D9CB6-CA48-48A7-8B8A-80EC7D8F5E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3026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8319-FF82-4C0B-B35B-37C6E6D116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D9CB6-CA48-48A7-8B8A-80EC7D8F5E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8609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1B9DD-F89D-4947-9660-D57C6A368C86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856805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CFEF3-12B6-468D-AFC5-2E69D5F94F53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100309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9267F-1625-4F42-9B11-9B0A6F2BE1E3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231420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A2792-1FAC-453E-89CD-F52B4EC01DB1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334371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8319-FF82-4C0B-B35B-37C6E6D1169F}" type="datetimeFigureOut">
              <a:rPr lang="en-US" smtClean="0"/>
              <a:pPr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D9CB6-CA48-48A7-8B8A-80EC7D8F5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8319-FF82-4C0B-B35B-37C6E6D1169F}" type="datetimeFigureOut">
              <a:rPr lang="en-US" smtClean="0"/>
              <a:pPr/>
              <a:t>12/10/2022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D9CB6-CA48-48A7-8B8A-80EC7D8F5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8319-FF82-4C0B-B35B-37C6E6D1169F}" type="datetimeFigureOut">
              <a:rPr lang="en-US" smtClean="0"/>
              <a:pPr/>
              <a:t>12/10/2022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D9CB6-CA48-48A7-8B8A-80EC7D8F5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8319-FF82-4C0B-B35B-37C6E6D1169F}" type="datetimeFigureOut">
              <a:rPr lang="en-US" smtClean="0"/>
              <a:pPr/>
              <a:t>12/10/2022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D9CB6-CA48-48A7-8B8A-80EC7D8F5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8319-FF82-4C0B-B35B-37C6E6D1169F}" type="datetimeFigureOut">
              <a:rPr lang="en-US" smtClean="0"/>
              <a:pPr/>
              <a:t>12/10/2022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D9CB6-CA48-48A7-8B8A-80EC7D8F5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8319-FF82-4C0B-B35B-37C6E6D1169F}" type="datetimeFigureOut">
              <a:rPr lang="en-US" smtClean="0"/>
              <a:pPr/>
              <a:t>12/10/2022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D9CB6-CA48-48A7-8B8A-80EC7D8F5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8319-FF82-4C0B-B35B-37C6E6D1169F}" type="datetimeFigureOut">
              <a:rPr lang="en-US" smtClean="0"/>
              <a:pPr/>
              <a:t>12/10/2022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D9CB6-CA48-48A7-8B8A-80EC7D8F5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E8319-FF82-4C0B-B35B-37C6E6D1169F}" type="datetimeFigureOut">
              <a:rPr lang="en-US" smtClean="0"/>
              <a:pPr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D9CB6-CA48-48A7-8B8A-80EC7D8F5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E8319-FF82-4C0B-B35B-37C6E6D116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D9CB6-CA48-48A7-8B8A-80EC7D8F5E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50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12" Type="http://schemas.openxmlformats.org/officeDocument/2006/relationships/image" Target="../media/image11.gif"/><Relationship Id="rId2" Type="http://schemas.openxmlformats.org/officeDocument/2006/relationships/image" Target="../media/image1.gif"/><Relationship Id="rId16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openxmlformats.org/officeDocument/2006/relationships/image" Target="../media/image10.gif"/><Relationship Id="rId5" Type="http://schemas.openxmlformats.org/officeDocument/2006/relationships/image" Target="../media/image4.gif"/><Relationship Id="rId15" Type="http://schemas.openxmlformats.org/officeDocument/2006/relationships/image" Target="../media/image14.gif"/><Relationship Id="rId10" Type="http://schemas.openxmlformats.org/officeDocument/2006/relationships/image" Target="../media/image9.gif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6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31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8.wmf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30.wmf"/><Relationship Id="rId5" Type="http://schemas.openxmlformats.org/officeDocument/2006/relationships/image" Target="../media/image27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29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14.bin"/><Relationship Id="rId18" Type="http://schemas.openxmlformats.org/officeDocument/2006/relationships/image" Target="../media/image34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31.wmf"/><Relationship Id="rId17" Type="http://schemas.openxmlformats.org/officeDocument/2006/relationships/oleObject" Target="../embeddings/oleObject16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3.wmf"/><Relationship Id="rId20" Type="http://schemas.openxmlformats.org/officeDocument/2006/relationships/image" Target="../media/image35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5" Type="http://schemas.openxmlformats.org/officeDocument/2006/relationships/oleObject" Target="../embeddings/oleObject15.bin"/><Relationship Id="rId10" Type="http://schemas.openxmlformats.org/officeDocument/2006/relationships/image" Target="../media/image30.wmf"/><Relationship Id="rId19" Type="http://schemas.openxmlformats.org/officeDocument/2006/relationships/oleObject" Target="../embeddings/oleObject17.bin"/><Relationship Id="rId4" Type="http://schemas.openxmlformats.org/officeDocument/2006/relationships/image" Target="../media/image27.w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32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8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38.wmf"/><Relationship Id="rId4" Type="http://schemas.openxmlformats.org/officeDocument/2006/relationships/image" Target="../media/image39.jpeg"/><Relationship Id="rId9" Type="http://schemas.openxmlformats.org/officeDocument/2006/relationships/oleObject" Target="../embeddings/oleObject2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" Target="slide33.xml"/><Relationship Id="rId5" Type="http://schemas.openxmlformats.org/officeDocument/2006/relationships/slide" Target="slide31.xml"/><Relationship Id="rId4" Type="http://schemas.openxmlformats.org/officeDocument/2006/relationships/slide" Target="slide3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4" Type="http://schemas.openxmlformats.org/officeDocument/2006/relationships/image" Target="../media/image58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1.w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69.wmf"/><Relationship Id="rId3" Type="http://schemas.openxmlformats.org/officeDocument/2006/relationships/image" Target="../media/image71.gif"/><Relationship Id="rId7" Type="http://schemas.openxmlformats.org/officeDocument/2006/relationships/image" Target="../media/image66.wmf"/><Relationship Id="rId12" Type="http://schemas.openxmlformats.org/officeDocument/2006/relationships/oleObject" Target="../embeddings/oleObject2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68.wmf"/><Relationship Id="rId5" Type="http://schemas.openxmlformats.org/officeDocument/2006/relationships/image" Target="../media/image65.wmf"/><Relationship Id="rId15" Type="http://schemas.openxmlformats.org/officeDocument/2006/relationships/image" Target="../media/image70.w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67.wmf"/><Relationship Id="rId14" Type="http://schemas.openxmlformats.org/officeDocument/2006/relationships/oleObject" Target="../embeddings/oleObject28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 flipV="1">
            <a:off x="1524000" y="5105400"/>
            <a:ext cx="1458913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3" descr="1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V="1">
            <a:off x="5638800" y="4968875"/>
            <a:ext cx="990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4" descr="20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5100" y="2590800"/>
            <a:ext cx="12065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 descr="h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066800"/>
            <a:ext cx="2524356" cy="2675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6" descr="book_w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34200" y="533400"/>
            <a:ext cx="1524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7" descr="original_pencil_w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38462" y="3009900"/>
            <a:ext cx="4723716" cy="354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8" descr="07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39000" y="3581400"/>
            <a:ext cx="1612900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9" descr="21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" y="4572000"/>
            <a:ext cx="1447800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45" name="Group 10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-24"/>
            <a:chExt cx="5760" cy="4368"/>
          </a:xfrm>
        </p:grpSpPr>
        <p:grpSp>
          <p:nvGrpSpPr>
            <p:cNvPr id="14359" name="Group 11"/>
            <p:cNvGrpSpPr>
              <a:grpSpLocks/>
            </p:cNvGrpSpPr>
            <p:nvPr/>
          </p:nvGrpSpPr>
          <p:grpSpPr bwMode="auto">
            <a:xfrm>
              <a:off x="0" y="-24"/>
              <a:ext cx="5760" cy="4368"/>
              <a:chOff x="0" y="-24"/>
              <a:chExt cx="5760" cy="4368"/>
            </a:xfrm>
          </p:grpSpPr>
          <p:pic>
            <p:nvPicPr>
              <p:cNvPr id="14369" name="Picture 12" descr="ttrtrtr1151380670"/>
              <p:cNvPicPr>
                <a:picLocks noChangeAspect="1" noChangeArrowheads="1" noCrop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0" y="-24"/>
                <a:ext cx="576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70" name="Picture 13" descr="ttrtrtr1151380670"/>
              <p:cNvPicPr>
                <a:picLocks noChangeAspect="1" noChangeArrowheads="1" noCrop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 rot="5400000">
                <a:off x="3504" y="2064"/>
                <a:ext cx="432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71" name="Picture 14" descr="ttrtrtr1151380670"/>
              <p:cNvPicPr>
                <a:picLocks noChangeAspect="1" noChangeArrowheads="1" noCrop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 rot="-5400000">
                <a:off x="-2088" y="2088"/>
                <a:ext cx="432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72" name="Picture 15" descr="ttrtrtr1151380670"/>
              <p:cNvPicPr>
                <a:picLocks noChangeAspect="1" noChangeArrowheads="1" noCrop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0" y="4200"/>
                <a:ext cx="576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4360" name="Group 16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pic>
            <p:nvPicPr>
              <p:cNvPr id="14361" name="Picture 17" descr="flower[1][1][1][1]"/>
              <p:cNvPicPr>
                <a:picLocks noChangeAspect="1" noChangeArrowheads="1" noCrop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0" y="0"/>
                <a:ext cx="576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62" name="Picture 18" descr="flower[1][1][1][1]"/>
              <p:cNvPicPr>
                <a:picLocks noChangeAspect="1" noChangeArrowheads="1" noCrop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0" y="3942"/>
                <a:ext cx="576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63" name="Picture 19" descr="flower[1][1][1][1]"/>
              <p:cNvPicPr>
                <a:picLocks noChangeAspect="1" noChangeArrowheads="1" noCrop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 rot="-5400000">
                <a:off x="-1971" y="1971"/>
                <a:ext cx="432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64" name="Picture 20" descr="flower[1][1][1][1]"/>
              <p:cNvPicPr>
                <a:picLocks noChangeAspect="1" noChangeArrowheads="1" noCrop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 rot="-5400000">
                <a:off x="3411" y="1971"/>
                <a:ext cx="432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65" name="Picture 21" descr="012"/>
              <p:cNvPicPr>
                <a:picLocks noChangeAspect="1" noChangeArrowheads="1" noCrop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0" y="0"/>
                <a:ext cx="816" cy="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66" name="Picture 22" descr="012"/>
              <p:cNvPicPr>
                <a:picLocks noChangeAspect="1" noChangeArrowheads="1" noCrop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0" y="3597"/>
                <a:ext cx="816" cy="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67" name="Picture 23" descr="012"/>
              <p:cNvPicPr>
                <a:picLocks noChangeAspect="1" noChangeArrowheads="1" noCrop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 rot="10800000">
                <a:off x="4944" y="0"/>
                <a:ext cx="816" cy="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68" name="Picture 24" descr="012"/>
              <p:cNvPicPr>
                <a:picLocks noChangeAspect="1" noChangeArrowheads="1" noCrop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 rot="10800000">
                <a:off x="4944" y="3597"/>
                <a:ext cx="816" cy="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4347" name="Picture 28" descr="sunflowers_wave_hb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320371" y="3186113"/>
            <a:ext cx="3899829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29" descr="17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-8208665" flipH="1" flipV="1">
            <a:off x="1219200" y="304800"/>
            <a:ext cx="8191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Picture 30" descr="th_54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277938" y="-152400"/>
            <a:ext cx="2227262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4" name="Picture 38" descr="th_54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992938" y="908050"/>
            <a:ext cx="2227262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8" name="Group 25"/>
          <p:cNvGrpSpPr>
            <a:grpSpLocks/>
          </p:cNvGrpSpPr>
          <p:nvPr/>
        </p:nvGrpSpPr>
        <p:grpSpPr bwMode="auto">
          <a:xfrm>
            <a:off x="0" y="5105400"/>
            <a:ext cx="1752600" cy="1466850"/>
            <a:chOff x="1344" y="0"/>
            <a:chExt cx="1104" cy="924"/>
          </a:xfrm>
        </p:grpSpPr>
        <p:pic>
          <p:nvPicPr>
            <p:cNvPr id="39" name="Picture 26" descr="Copy of blumen-pflanzen051"/>
            <p:cNvPicPr>
              <a:picLocks noChangeAspect="1" noChangeArrowheads="1" noCrop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1344" y="0"/>
              <a:ext cx="624" cy="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27" descr="Copy of blumen-pflanzen051"/>
            <p:cNvPicPr>
              <a:picLocks noChangeAspect="1" noChangeArrowheads="1" noCrop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1824" y="0"/>
              <a:ext cx="624" cy="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601218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ibf12254131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>
          <a:xfrm flipH="1">
            <a:off x="4038600" y="2133600"/>
            <a:ext cx="1600200" cy="12954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4038600" y="3429000"/>
            <a:ext cx="0" cy="28956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638800" y="2133600"/>
            <a:ext cx="76200" cy="27432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038600" y="4876800"/>
            <a:ext cx="1676400" cy="1446756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2514600" y="22098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b="0">
              <a:latin typeface=".VnTime" pitchFamily="34" charset="0"/>
              <a:cs typeface="Arial" charset="0"/>
            </a:endParaRPr>
          </a:p>
        </p:txBody>
      </p:sp>
      <p:sp>
        <p:nvSpPr>
          <p:cNvPr id="29699" name="AutoShape 3"/>
          <p:cNvSpPr>
            <a:spLocks noChangeArrowheads="1"/>
          </p:cNvSpPr>
          <p:nvPr/>
        </p:nvSpPr>
        <p:spPr bwMode="auto">
          <a:xfrm>
            <a:off x="2362200" y="3570288"/>
            <a:ext cx="4572000" cy="1981200"/>
          </a:xfrm>
          <a:prstGeom prst="parallelogram">
            <a:avLst>
              <a:gd name="adj" fmla="val 57692"/>
            </a:avLst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3505200" y="3589338"/>
            <a:ext cx="228600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 flipV="1">
            <a:off x="2362200" y="3589338"/>
            <a:ext cx="4572000" cy="1943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2051050" y="5551488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cs typeface="Arial" charset="0"/>
              </a:rPr>
              <a:t>D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3200400" y="3124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cs typeface="Arial" charset="0"/>
              </a:rPr>
              <a:t>A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6934200" y="3201988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cs typeface="Arial" charset="0"/>
              </a:rPr>
              <a:t>B</a:t>
            </a:r>
          </a:p>
        </p:txBody>
      </p:sp>
      <p:sp>
        <p:nvSpPr>
          <p:cNvPr id="250889" name="Line 9"/>
          <p:cNvSpPr>
            <a:spLocks noChangeShapeType="1"/>
          </p:cNvSpPr>
          <p:nvPr/>
        </p:nvSpPr>
        <p:spPr bwMode="auto">
          <a:xfrm>
            <a:off x="2362200" y="5551488"/>
            <a:ext cx="3429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0890" name="Line 10"/>
          <p:cNvSpPr>
            <a:spLocks noChangeShapeType="1"/>
          </p:cNvSpPr>
          <p:nvPr/>
        </p:nvSpPr>
        <p:spPr bwMode="auto">
          <a:xfrm flipH="1">
            <a:off x="5811838" y="3568700"/>
            <a:ext cx="1143000" cy="19812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5791200" y="5486400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cs typeface="Arial" charset="0"/>
              </a:rPr>
              <a:t>C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362200" y="3581400"/>
            <a:ext cx="3429000" cy="1981200"/>
            <a:chOff x="1776" y="1440"/>
            <a:chExt cx="2160" cy="1248"/>
          </a:xfrm>
        </p:grpSpPr>
        <p:sp>
          <p:nvSpPr>
            <p:cNvPr id="29720" name="Line 13"/>
            <p:cNvSpPr>
              <a:spLocks noChangeShapeType="1"/>
            </p:cNvSpPr>
            <p:nvPr/>
          </p:nvSpPr>
          <p:spPr bwMode="auto">
            <a:xfrm>
              <a:off x="1776" y="2688"/>
              <a:ext cx="216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1" name="Line 14"/>
            <p:cNvSpPr>
              <a:spLocks noChangeShapeType="1"/>
            </p:cNvSpPr>
            <p:nvPr/>
          </p:nvSpPr>
          <p:spPr bwMode="auto">
            <a:xfrm flipH="1">
              <a:off x="1776" y="1440"/>
              <a:ext cx="720" cy="124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382838" y="3581400"/>
            <a:ext cx="4572000" cy="1981200"/>
            <a:chOff x="1776" y="1344"/>
            <a:chExt cx="2880" cy="1248"/>
          </a:xfrm>
        </p:grpSpPr>
        <p:sp>
          <p:nvSpPr>
            <p:cNvPr id="29718" name="Line 16"/>
            <p:cNvSpPr>
              <a:spLocks noChangeShapeType="1"/>
            </p:cNvSpPr>
            <p:nvPr/>
          </p:nvSpPr>
          <p:spPr bwMode="auto">
            <a:xfrm>
              <a:off x="2496" y="1344"/>
              <a:ext cx="2160" cy="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9" name="Line 17"/>
            <p:cNvSpPr>
              <a:spLocks noChangeShapeType="1"/>
            </p:cNvSpPr>
            <p:nvPr/>
          </p:nvSpPr>
          <p:spPr bwMode="auto">
            <a:xfrm flipH="1">
              <a:off x="1776" y="1344"/>
              <a:ext cx="720" cy="1248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710" name="Line 18"/>
          <p:cNvSpPr>
            <a:spLocks noChangeShapeType="1"/>
          </p:cNvSpPr>
          <p:nvPr/>
        </p:nvSpPr>
        <p:spPr bwMode="auto">
          <a:xfrm flipV="1">
            <a:off x="2362200" y="3589338"/>
            <a:ext cx="4572000" cy="1943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1" name="Line 19"/>
          <p:cNvSpPr>
            <a:spLocks noChangeShapeType="1"/>
          </p:cNvSpPr>
          <p:nvPr/>
        </p:nvSpPr>
        <p:spPr bwMode="auto">
          <a:xfrm>
            <a:off x="3486150" y="3570288"/>
            <a:ext cx="2286000" cy="1981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0900" name="Line 20"/>
          <p:cNvSpPr>
            <a:spLocks noChangeShapeType="1"/>
          </p:cNvSpPr>
          <p:nvPr/>
        </p:nvSpPr>
        <p:spPr bwMode="auto">
          <a:xfrm flipV="1">
            <a:off x="2387600" y="4579938"/>
            <a:ext cx="2260600" cy="9525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0901" name="Line 21"/>
          <p:cNvSpPr>
            <a:spLocks noChangeShapeType="1"/>
          </p:cNvSpPr>
          <p:nvPr/>
        </p:nvSpPr>
        <p:spPr bwMode="auto">
          <a:xfrm>
            <a:off x="3486150" y="3570288"/>
            <a:ext cx="1143000" cy="9906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4" name="Text Box 22"/>
          <p:cNvSpPr txBox="1">
            <a:spLocks noChangeArrowheads="1"/>
          </p:cNvSpPr>
          <p:nvPr/>
        </p:nvSpPr>
        <p:spPr bwMode="auto">
          <a:xfrm>
            <a:off x="4419600" y="4648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cs typeface="Arial" charset="0"/>
              </a:rPr>
              <a:t>O</a:t>
            </a:r>
          </a:p>
        </p:txBody>
      </p:sp>
      <p:sp>
        <p:nvSpPr>
          <p:cNvPr id="250912" name="Text Box 32"/>
          <p:cNvSpPr txBox="1">
            <a:spLocks noChangeArrowheads="1"/>
          </p:cNvSpPr>
          <p:nvPr/>
        </p:nvSpPr>
        <p:spPr bwMode="auto">
          <a:xfrm>
            <a:off x="1371600" y="1295400"/>
            <a:ext cx="71628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>
                <a:solidFill>
                  <a:srgbClr val="FF00FF"/>
                </a:solidFill>
              </a:rPr>
              <a:t>   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50913" name="Text Box 33"/>
          <p:cNvSpPr txBox="1">
            <a:spLocks noChangeArrowheads="1"/>
          </p:cNvSpPr>
          <p:nvPr/>
        </p:nvSpPr>
        <p:spPr bwMode="auto">
          <a:xfrm>
            <a:off x="782638" y="1300163"/>
            <a:ext cx="588962" cy="52322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33CC"/>
                </a:solidFill>
                <a:cs typeface="Arial" charset="0"/>
              </a:rPr>
              <a:t>?2</a:t>
            </a:r>
          </a:p>
        </p:txBody>
      </p:sp>
    </p:spTree>
    <p:extLst>
      <p:ext uri="{BB962C8B-B14F-4D97-AF65-F5344CB8AC3E}">
        <p14:creationId xmlns:p14="http://schemas.microsoft.com/office/powerpoint/2010/main" val="36794573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0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0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09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0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25"/>
                            </p:stCondLst>
                            <p:childTnLst>
                              <p:par>
                                <p:cTn id="1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509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509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509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50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21965E-6 L 0.12604 -0.2906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508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0" y="-1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5723E-6 L -0.37084 -0.0023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508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-0.00556 L 0.24792 -0.1388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509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0" y="-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95837E-6 L 0.125 0.1443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509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7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9" grpId="0" animBg="1"/>
      <p:bldP spid="250889" grpId="1" animBg="1"/>
      <p:bldP spid="250890" grpId="0" animBg="1"/>
      <p:bldP spid="250890" grpId="1" animBg="1"/>
      <p:bldP spid="250900" grpId="0" animBg="1"/>
      <p:bldP spid="250900" grpId="1" animBg="1"/>
      <p:bldP spid="250901" grpId="0" animBg="1"/>
      <p:bldP spid="250901" grpId="1" animBg="1"/>
      <p:bldP spid="2509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2514600" y="664589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b="0">
              <a:latin typeface=".VnTime" pitchFamily="34" charset="0"/>
              <a:cs typeface="Arial" charset="0"/>
            </a:endParaRPr>
          </a:p>
        </p:txBody>
      </p:sp>
      <p:sp>
        <p:nvSpPr>
          <p:cNvPr id="29699" name="AutoShape 3"/>
          <p:cNvSpPr>
            <a:spLocks noChangeArrowheads="1"/>
          </p:cNvSpPr>
          <p:nvPr/>
        </p:nvSpPr>
        <p:spPr bwMode="auto">
          <a:xfrm>
            <a:off x="2362200" y="1291510"/>
            <a:ext cx="4572000" cy="1981200"/>
          </a:xfrm>
          <a:prstGeom prst="parallelogram">
            <a:avLst>
              <a:gd name="adj" fmla="val 57692"/>
            </a:avLst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2051050" y="327271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cs typeface="Arial" charset="0"/>
              </a:rPr>
              <a:t>D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3200400" y="845422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cs typeface="Arial" charset="0"/>
              </a:rPr>
              <a:t>A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6934200" y="92321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cs typeface="Arial" charset="0"/>
              </a:rPr>
              <a:t>B</a:t>
            </a:r>
          </a:p>
        </p:txBody>
      </p:sp>
      <p:sp>
        <p:nvSpPr>
          <p:cNvPr id="250889" name="Line 9"/>
          <p:cNvSpPr>
            <a:spLocks noChangeShapeType="1"/>
          </p:cNvSpPr>
          <p:nvPr/>
        </p:nvSpPr>
        <p:spPr bwMode="auto">
          <a:xfrm>
            <a:off x="2362200" y="3272710"/>
            <a:ext cx="3429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0890" name="Line 10"/>
          <p:cNvSpPr>
            <a:spLocks noChangeShapeType="1"/>
          </p:cNvSpPr>
          <p:nvPr/>
        </p:nvSpPr>
        <p:spPr bwMode="auto">
          <a:xfrm flipH="1">
            <a:off x="5811838" y="1289922"/>
            <a:ext cx="1143000" cy="1981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5791200" y="3207622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cs typeface="Arial" charset="0"/>
              </a:rPr>
              <a:t>C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362200" y="1302622"/>
            <a:ext cx="3429001" cy="1981200"/>
            <a:chOff x="1776" y="1440"/>
            <a:chExt cx="2160" cy="1248"/>
          </a:xfrm>
        </p:grpSpPr>
        <p:sp>
          <p:nvSpPr>
            <p:cNvPr id="29720" name="Line 13"/>
            <p:cNvSpPr>
              <a:spLocks noChangeShapeType="1"/>
            </p:cNvSpPr>
            <p:nvPr/>
          </p:nvSpPr>
          <p:spPr bwMode="auto">
            <a:xfrm>
              <a:off x="1776" y="2688"/>
              <a:ext cx="216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1" name="Line 14"/>
            <p:cNvSpPr>
              <a:spLocks noChangeShapeType="1"/>
            </p:cNvSpPr>
            <p:nvPr/>
          </p:nvSpPr>
          <p:spPr bwMode="auto">
            <a:xfrm flipH="1">
              <a:off x="1776" y="1440"/>
              <a:ext cx="720" cy="124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382838" y="1302622"/>
            <a:ext cx="4572000" cy="1981200"/>
            <a:chOff x="1776" y="1344"/>
            <a:chExt cx="2880" cy="1248"/>
          </a:xfrm>
        </p:grpSpPr>
        <p:sp>
          <p:nvSpPr>
            <p:cNvPr id="29718" name="Line 16"/>
            <p:cNvSpPr>
              <a:spLocks noChangeShapeType="1"/>
            </p:cNvSpPr>
            <p:nvPr/>
          </p:nvSpPr>
          <p:spPr bwMode="auto">
            <a:xfrm>
              <a:off x="2496" y="1344"/>
              <a:ext cx="2160" cy="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9" name="Line 17"/>
            <p:cNvSpPr>
              <a:spLocks noChangeShapeType="1"/>
            </p:cNvSpPr>
            <p:nvPr/>
          </p:nvSpPr>
          <p:spPr bwMode="auto">
            <a:xfrm flipH="1">
              <a:off x="1776" y="1344"/>
              <a:ext cx="720" cy="1248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Arc 3"/>
          <p:cNvSpPr/>
          <p:nvPr/>
        </p:nvSpPr>
        <p:spPr>
          <a:xfrm rot="894834">
            <a:off x="2015448" y="2734769"/>
            <a:ext cx="914400" cy="914400"/>
          </a:xfrm>
          <a:prstGeom prst="arc">
            <a:avLst>
              <a:gd name="adj1" fmla="val 16565767"/>
              <a:gd name="adj2" fmla="val 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/>
          <p:cNvSpPr/>
          <p:nvPr/>
        </p:nvSpPr>
        <p:spPr>
          <a:xfrm rot="11340419">
            <a:off x="6334860" y="911362"/>
            <a:ext cx="914400" cy="914400"/>
          </a:xfrm>
          <a:prstGeom prst="arc">
            <a:avLst>
              <a:gd name="adj1" fmla="val 16614967"/>
              <a:gd name="adj2" fmla="val 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 rot="6468387">
            <a:off x="3006289" y="727511"/>
            <a:ext cx="914400" cy="914400"/>
          </a:xfrm>
          <a:prstGeom prst="arc">
            <a:avLst>
              <a:gd name="adj1" fmla="val 16157970"/>
              <a:gd name="adj2" fmla="val 0"/>
            </a:avLst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/>
          <p:cNvSpPr/>
          <p:nvPr/>
        </p:nvSpPr>
        <p:spPr>
          <a:xfrm rot="16887753">
            <a:off x="5404660" y="2908362"/>
            <a:ext cx="914400" cy="914400"/>
          </a:xfrm>
          <a:prstGeom prst="arc">
            <a:avLst>
              <a:gd name="adj1" fmla="val 16200000"/>
              <a:gd name="adj2" fmla="val 508786"/>
            </a:avLst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28"/>
          <p:cNvSpPr/>
          <p:nvPr/>
        </p:nvSpPr>
        <p:spPr>
          <a:xfrm rot="10800000">
            <a:off x="6400800" y="838200"/>
            <a:ext cx="914400" cy="914400"/>
          </a:xfrm>
          <a:prstGeom prst="arc">
            <a:avLst>
              <a:gd name="adj1" fmla="val 17304481"/>
              <a:gd name="adj2" fmla="val 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/>
          <p:cNvSpPr/>
          <p:nvPr/>
        </p:nvSpPr>
        <p:spPr>
          <a:xfrm rot="1551065">
            <a:off x="1925638" y="2826622"/>
            <a:ext cx="914400" cy="914400"/>
          </a:xfrm>
          <a:prstGeom prst="arc">
            <a:avLst>
              <a:gd name="adj1" fmla="val 16200000"/>
              <a:gd name="adj2" fmla="val 2014098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0804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 </a:t>
            </a:r>
          </a:p>
        </p:txBody>
      </p:sp>
      <p:sp>
        <p:nvSpPr>
          <p:cNvPr id="4" name="Text Box 91"/>
          <p:cNvSpPr txBox="1">
            <a:spLocks noChangeArrowheads="1"/>
          </p:cNvSpPr>
          <p:nvPr/>
        </p:nvSpPr>
        <p:spPr bwMode="auto">
          <a:xfrm>
            <a:off x="876300" y="304800"/>
            <a:ext cx="7772400" cy="2492990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2400" b="1" u="sng">
                <a:latin typeface="Times New Roman" pitchFamily="18" charset="0"/>
                <a:cs typeface="Times New Roman" pitchFamily="18" charset="0"/>
              </a:rPr>
              <a:t>Bài toán: </a:t>
            </a:r>
            <a:r>
              <a:rPr lang="en-GB" sz="2400" b="1">
                <a:latin typeface="Times New Roman" pitchFamily="18" charset="0"/>
                <a:cs typeface="Times New Roman" pitchFamily="18" charset="0"/>
              </a:rPr>
              <a:t>Cho hình </a:t>
            </a:r>
            <a:r>
              <a:rPr lang="en-GB" sz="2400" b="1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GB" sz="2400" b="1">
                <a:latin typeface="Times New Roman" pitchFamily="18" charset="0"/>
                <a:cs typeface="Times New Roman" pitchFamily="18" charset="0"/>
              </a:rPr>
              <a:t> hành ABCD có hai đường chéo cắt nhau tại O. </a:t>
            </a:r>
          </a:p>
          <a:p>
            <a:pPr eaLnBrk="1" hangingPunct="1"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  <a:cs typeface="Times New Roman" pitchFamily="18" charset="0"/>
              </a:rPr>
              <a:t>Chứng minh rằng:  a) AB = CD ,  AD = BC</a:t>
            </a:r>
          </a:p>
          <a:p>
            <a:pPr eaLnBrk="1" hangingPunct="1"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  <a:cs typeface="Times New Roman" pitchFamily="18" charset="0"/>
              </a:rPr>
              <a:t>                                  b)</a:t>
            </a:r>
          </a:p>
          <a:p>
            <a:pPr eaLnBrk="1" hangingPunct="1"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  <a:cs typeface="Times New Roman" pitchFamily="18" charset="0"/>
              </a:rPr>
              <a:t>                                 c) OA = OC , OB = OD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1790291"/>
              </p:ext>
            </p:extLst>
          </p:nvPr>
        </p:nvGraphicFramePr>
        <p:xfrm>
          <a:off x="4081159" y="1752600"/>
          <a:ext cx="1905000" cy="518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3" imgW="838080" imgH="253800" progId="Equation.DSMT4">
                  <p:embed/>
                </p:oleObj>
              </mc:Choice>
              <mc:Fallback>
                <p:oleObj name="Equation" r:id="rId3" imgW="838080" imgH="2538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81159" y="1752600"/>
                        <a:ext cx="1905000" cy="5186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514600" y="38100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b="0">
              <a:latin typeface=".VnTime" pitchFamily="34" charset="0"/>
              <a:cs typeface="Arial" charset="0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2362200" y="3570288"/>
            <a:ext cx="4572000" cy="1981200"/>
          </a:xfrm>
          <a:prstGeom prst="parallelogram">
            <a:avLst>
              <a:gd name="adj" fmla="val 57692"/>
            </a:avLst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3505200" y="3589338"/>
            <a:ext cx="228600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V="1">
            <a:off x="2362200" y="3589338"/>
            <a:ext cx="4572000" cy="1943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981200" y="5570538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cs typeface="Arial" charset="0"/>
              </a:rPr>
              <a:t>D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200400" y="3124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cs typeface="Arial" charset="0"/>
              </a:rPr>
              <a:t>A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6934200" y="3201988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cs typeface="Arial" charset="0"/>
              </a:rPr>
              <a:t>B</a:t>
            </a: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2362200" y="5551488"/>
            <a:ext cx="3429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flipH="1">
            <a:off x="5811838" y="3568700"/>
            <a:ext cx="1143000" cy="1981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5791200" y="5486400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cs typeface="Arial" charset="0"/>
              </a:rPr>
              <a:t>C</a:t>
            </a:r>
          </a:p>
        </p:txBody>
      </p:sp>
      <p:grpSp>
        <p:nvGrpSpPr>
          <p:cNvPr id="16" name="Group 12"/>
          <p:cNvGrpSpPr>
            <a:grpSpLocks/>
          </p:cNvGrpSpPr>
          <p:nvPr/>
        </p:nvGrpSpPr>
        <p:grpSpPr bwMode="auto">
          <a:xfrm>
            <a:off x="2362200" y="3581400"/>
            <a:ext cx="3429000" cy="1981200"/>
            <a:chOff x="1776" y="1440"/>
            <a:chExt cx="2160" cy="1248"/>
          </a:xfrm>
        </p:grpSpPr>
        <p:sp>
          <p:nvSpPr>
            <p:cNvPr id="17" name="Line 13"/>
            <p:cNvSpPr>
              <a:spLocks noChangeShapeType="1"/>
            </p:cNvSpPr>
            <p:nvPr/>
          </p:nvSpPr>
          <p:spPr bwMode="auto">
            <a:xfrm>
              <a:off x="1776" y="2688"/>
              <a:ext cx="216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 flipH="1">
              <a:off x="1776" y="1440"/>
              <a:ext cx="720" cy="124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5"/>
          <p:cNvGrpSpPr>
            <a:grpSpLocks/>
          </p:cNvGrpSpPr>
          <p:nvPr/>
        </p:nvGrpSpPr>
        <p:grpSpPr bwMode="auto">
          <a:xfrm>
            <a:off x="2382838" y="3581400"/>
            <a:ext cx="4572000" cy="1981200"/>
            <a:chOff x="1776" y="1344"/>
            <a:chExt cx="2880" cy="1248"/>
          </a:xfrm>
        </p:grpSpPr>
        <p:sp>
          <p:nvSpPr>
            <p:cNvPr id="20" name="Line 16"/>
            <p:cNvSpPr>
              <a:spLocks noChangeShapeType="1"/>
            </p:cNvSpPr>
            <p:nvPr/>
          </p:nvSpPr>
          <p:spPr bwMode="auto">
            <a:xfrm>
              <a:off x="2496" y="1344"/>
              <a:ext cx="2160" cy="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 flipH="1">
              <a:off x="1776" y="1344"/>
              <a:ext cx="720" cy="1248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Line 18"/>
          <p:cNvSpPr>
            <a:spLocks noChangeShapeType="1"/>
          </p:cNvSpPr>
          <p:nvPr/>
        </p:nvSpPr>
        <p:spPr bwMode="auto">
          <a:xfrm flipV="1">
            <a:off x="2362200" y="3589338"/>
            <a:ext cx="4572000" cy="1943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>
            <a:off x="3486150" y="3570288"/>
            <a:ext cx="2286000" cy="1981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 flipV="1">
            <a:off x="2387600" y="3589338"/>
            <a:ext cx="4567238" cy="19431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Line 21"/>
          <p:cNvSpPr>
            <a:spLocks noChangeShapeType="1"/>
          </p:cNvSpPr>
          <p:nvPr/>
        </p:nvSpPr>
        <p:spPr bwMode="auto">
          <a:xfrm>
            <a:off x="3486150" y="3570288"/>
            <a:ext cx="2286000" cy="19621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4419600" y="4648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cs typeface="Arial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3073790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794" name="Group 19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47312970"/>
              </p:ext>
            </p:extLst>
          </p:nvPr>
        </p:nvGraphicFramePr>
        <p:xfrm>
          <a:off x="396875" y="597046"/>
          <a:ext cx="7010400" cy="1864805"/>
        </p:xfrm>
        <a:graphic>
          <a:graphicData uri="http://schemas.openxmlformats.org/drawingml/2006/table">
            <a:tbl>
              <a:tblPr/>
              <a:tblGrid>
                <a:gridCol w="757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37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9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3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GT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ABCD là hình bình hành. AC cắt BD tại O.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7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KL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95300" marR="0" lvl="0" indent="-495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a, AB = CD, AD = BC</a:t>
                      </a:r>
                    </a:p>
                    <a:p>
                      <a:pPr marL="495300" marR="0" lvl="0" indent="-495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b, </a:t>
                      </a:r>
                    </a:p>
                    <a:p>
                      <a:pPr marL="495300" marR="0" lvl="0" indent="-495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c, OA = OC, OB = OD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5685" name="Object 85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847030207"/>
              </p:ext>
            </p:extLst>
          </p:nvPr>
        </p:nvGraphicFramePr>
        <p:xfrm>
          <a:off x="1533668" y="1663699"/>
          <a:ext cx="2073182" cy="469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4" imgW="838080" imgH="253800" progId="Equation.DSMT4">
                  <p:embed/>
                </p:oleObj>
              </mc:Choice>
              <mc:Fallback>
                <p:oleObj name="Equation" r:id="rId4" imgW="838080" imgH="253800" progId="Equation.DSMT4">
                  <p:embed/>
                  <p:pic>
                    <p:nvPicPr>
                      <p:cNvPr id="25685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3668" y="1663699"/>
                        <a:ext cx="2073182" cy="4699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1" name="Line 56"/>
          <p:cNvSpPr>
            <a:spLocks noChangeShapeType="1"/>
          </p:cNvSpPr>
          <p:nvPr/>
        </p:nvSpPr>
        <p:spPr bwMode="auto">
          <a:xfrm flipH="1">
            <a:off x="6037263" y="1339850"/>
            <a:ext cx="561975" cy="1300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92" name="Line 57"/>
          <p:cNvSpPr>
            <a:spLocks noChangeShapeType="1"/>
          </p:cNvSpPr>
          <p:nvPr/>
        </p:nvSpPr>
        <p:spPr bwMode="auto">
          <a:xfrm>
            <a:off x="6599238" y="1339850"/>
            <a:ext cx="20145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93" name="Line 58"/>
          <p:cNvSpPr>
            <a:spLocks noChangeShapeType="1"/>
          </p:cNvSpPr>
          <p:nvPr/>
        </p:nvSpPr>
        <p:spPr bwMode="auto">
          <a:xfrm>
            <a:off x="6037263" y="2640012"/>
            <a:ext cx="2011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94" name="Line 59"/>
          <p:cNvSpPr>
            <a:spLocks noChangeShapeType="1"/>
          </p:cNvSpPr>
          <p:nvPr/>
        </p:nvSpPr>
        <p:spPr bwMode="auto">
          <a:xfrm flipH="1">
            <a:off x="8048625" y="1339850"/>
            <a:ext cx="565150" cy="1300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95" name="Text Box 60"/>
          <p:cNvSpPr txBox="1">
            <a:spLocks noChangeArrowheads="1"/>
          </p:cNvSpPr>
          <p:nvPr/>
        </p:nvSpPr>
        <p:spPr bwMode="auto">
          <a:xfrm>
            <a:off x="8586788" y="855662"/>
            <a:ext cx="420687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B</a:t>
            </a:r>
          </a:p>
        </p:txBody>
      </p:sp>
      <p:sp>
        <p:nvSpPr>
          <p:cNvPr id="3096" name="Text Box 61"/>
          <p:cNvSpPr txBox="1">
            <a:spLocks noChangeArrowheads="1"/>
          </p:cNvSpPr>
          <p:nvPr/>
        </p:nvSpPr>
        <p:spPr bwMode="auto">
          <a:xfrm>
            <a:off x="8070850" y="2492375"/>
            <a:ext cx="420688" cy="5191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C</a:t>
            </a:r>
          </a:p>
        </p:txBody>
      </p:sp>
      <p:sp>
        <p:nvSpPr>
          <p:cNvPr id="3097" name="Text Box 62"/>
          <p:cNvSpPr txBox="1">
            <a:spLocks noChangeArrowheads="1"/>
          </p:cNvSpPr>
          <p:nvPr/>
        </p:nvSpPr>
        <p:spPr bwMode="auto">
          <a:xfrm>
            <a:off x="5638800" y="2478087"/>
            <a:ext cx="441325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D</a:t>
            </a:r>
          </a:p>
        </p:txBody>
      </p:sp>
      <p:sp>
        <p:nvSpPr>
          <p:cNvPr id="3098" name="Text Box 63"/>
          <p:cNvSpPr txBox="1">
            <a:spLocks noChangeArrowheads="1"/>
          </p:cNvSpPr>
          <p:nvPr/>
        </p:nvSpPr>
        <p:spPr bwMode="auto">
          <a:xfrm>
            <a:off x="7186613" y="1422400"/>
            <a:ext cx="441325" cy="5191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O</a:t>
            </a:r>
          </a:p>
        </p:txBody>
      </p:sp>
      <p:sp>
        <p:nvSpPr>
          <p:cNvPr id="3099" name="Line 64"/>
          <p:cNvSpPr>
            <a:spLocks noChangeShapeType="1"/>
          </p:cNvSpPr>
          <p:nvPr/>
        </p:nvSpPr>
        <p:spPr bwMode="auto">
          <a:xfrm flipH="1">
            <a:off x="6037263" y="1339850"/>
            <a:ext cx="561975" cy="1300162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00" name="Line 65"/>
          <p:cNvSpPr>
            <a:spLocks noChangeShapeType="1"/>
          </p:cNvSpPr>
          <p:nvPr/>
        </p:nvSpPr>
        <p:spPr bwMode="auto">
          <a:xfrm>
            <a:off x="6599238" y="1339850"/>
            <a:ext cx="2014537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01" name="Line 66"/>
          <p:cNvSpPr>
            <a:spLocks noChangeShapeType="1"/>
          </p:cNvSpPr>
          <p:nvPr/>
        </p:nvSpPr>
        <p:spPr bwMode="auto">
          <a:xfrm>
            <a:off x="6037263" y="2640012"/>
            <a:ext cx="2009775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02" name="Line 67"/>
          <p:cNvSpPr>
            <a:spLocks noChangeShapeType="1"/>
          </p:cNvSpPr>
          <p:nvPr/>
        </p:nvSpPr>
        <p:spPr bwMode="auto">
          <a:xfrm>
            <a:off x="6599238" y="1339850"/>
            <a:ext cx="725487" cy="650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03" name="Line 68"/>
          <p:cNvSpPr>
            <a:spLocks noChangeShapeType="1"/>
          </p:cNvSpPr>
          <p:nvPr/>
        </p:nvSpPr>
        <p:spPr bwMode="auto">
          <a:xfrm>
            <a:off x="7324725" y="1990725"/>
            <a:ext cx="723900" cy="6492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04" name="Line 69"/>
          <p:cNvSpPr>
            <a:spLocks noChangeShapeType="1"/>
          </p:cNvSpPr>
          <p:nvPr/>
        </p:nvSpPr>
        <p:spPr bwMode="auto">
          <a:xfrm flipV="1">
            <a:off x="6037263" y="1990725"/>
            <a:ext cx="1287462" cy="6492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05" name="Line 70"/>
          <p:cNvSpPr>
            <a:spLocks noChangeShapeType="1"/>
          </p:cNvSpPr>
          <p:nvPr/>
        </p:nvSpPr>
        <p:spPr bwMode="auto">
          <a:xfrm flipV="1">
            <a:off x="7324725" y="1339850"/>
            <a:ext cx="1289050" cy="650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06" name="Text Box 71"/>
          <p:cNvSpPr txBox="1">
            <a:spLocks noChangeArrowheads="1"/>
          </p:cNvSpPr>
          <p:nvPr/>
        </p:nvSpPr>
        <p:spPr bwMode="auto">
          <a:xfrm>
            <a:off x="6227763" y="762000"/>
            <a:ext cx="441325" cy="5191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A</a:t>
            </a:r>
          </a:p>
        </p:txBody>
      </p:sp>
      <p:sp>
        <p:nvSpPr>
          <p:cNvPr id="3107" name="Line 72"/>
          <p:cNvSpPr>
            <a:spLocks noChangeShapeType="1"/>
          </p:cNvSpPr>
          <p:nvPr/>
        </p:nvSpPr>
        <p:spPr bwMode="auto">
          <a:xfrm>
            <a:off x="6599238" y="1339850"/>
            <a:ext cx="725487" cy="650875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08" name="Line 73"/>
          <p:cNvSpPr>
            <a:spLocks noChangeShapeType="1"/>
          </p:cNvSpPr>
          <p:nvPr/>
        </p:nvSpPr>
        <p:spPr bwMode="auto">
          <a:xfrm>
            <a:off x="7324725" y="1990725"/>
            <a:ext cx="723900" cy="649287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09" name="Line 74"/>
          <p:cNvSpPr>
            <a:spLocks noChangeShapeType="1"/>
          </p:cNvSpPr>
          <p:nvPr/>
        </p:nvSpPr>
        <p:spPr bwMode="auto">
          <a:xfrm flipV="1">
            <a:off x="6037263" y="1990725"/>
            <a:ext cx="1287462" cy="649287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10" name="Text Box 75"/>
          <p:cNvSpPr txBox="1">
            <a:spLocks noChangeArrowheads="1"/>
          </p:cNvSpPr>
          <p:nvPr/>
        </p:nvSpPr>
        <p:spPr bwMode="auto">
          <a:xfrm>
            <a:off x="8188325" y="2233612"/>
            <a:ext cx="184150" cy="5175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800">
              <a:solidFill>
                <a:prstClr val="black"/>
              </a:solidFill>
              <a:latin typeface=".VnTime" pitchFamily="34" charset="0"/>
            </a:endParaRPr>
          </a:p>
        </p:txBody>
      </p:sp>
      <p:sp>
        <p:nvSpPr>
          <p:cNvPr id="25707" name="Line 107"/>
          <p:cNvSpPr>
            <a:spLocks noChangeShapeType="1"/>
          </p:cNvSpPr>
          <p:nvPr/>
        </p:nvSpPr>
        <p:spPr bwMode="auto">
          <a:xfrm>
            <a:off x="6040438" y="2630487"/>
            <a:ext cx="19812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5708" name="Line 108"/>
          <p:cNvSpPr>
            <a:spLocks noChangeShapeType="1"/>
          </p:cNvSpPr>
          <p:nvPr/>
        </p:nvSpPr>
        <p:spPr bwMode="auto">
          <a:xfrm>
            <a:off x="6629400" y="1335087"/>
            <a:ext cx="1981200" cy="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5713" name="Line 113"/>
          <p:cNvSpPr>
            <a:spLocks noChangeShapeType="1"/>
          </p:cNvSpPr>
          <p:nvPr/>
        </p:nvSpPr>
        <p:spPr bwMode="auto">
          <a:xfrm flipH="1">
            <a:off x="8045450" y="1335087"/>
            <a:ext cx="565150" cy="1300163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5714" name="Line 114"/>
          <p:cNvSpPr>
            <a:spLocks noChangeShapeType="1"/>
          </p:cNvSpPr>
          <p:nvPr/>
        </p:nvSpPr>
        <p:spPr bwMode="auto">
          <a:xfrm flipH="1">
            <a:off x="6043613" y="1330325"/>
            <a:ext cx="565150" cy="1300162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5717" name="Line 117"/>
          <p:cNvSpPr>
            <a:spLocks noChangeShapeType="1"/>
          </p:cNvSpPr>
          <p:nvPr/>
        </p:nvSpPr>
        <p:spPr bwMode="auto">
          <a:xfrm>
            <a:off x="6588125" y="1335087"/>
            <a:ext cx="1447800" cy="12954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5719" name="Line 119"/>
          <p:cNvSpPr>
            <a:spLocks noChangeShapeType="1"/>
          </p:cNvSpPr>
          <p:nvPr/>
        </p:nvSpPr>
        <p:spPr bwMode="auto">
          <a:xfrm>
            <a:off x="6573838" y="1355725"/>
            <a:ext cx="1447800" cy="129540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35" name="Text Box 125"/>
          <p:cNvSpPr txBox="1">
            <a:spLocks noChangeArrowheads="1"/>
          </p:cNvSpPr>
          <p:nvPr/>
        </p:nvSpPr>
        <p:spPr bwMode="auto">
          <a:xfrm>
            <a:off x="1219200" y="4343400"/>
            <a:ext cx="640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>
                <a:solidFill>
                  <a:srgbClr val="5F7791"/>
                </a:solidFill>
                <a:latin typeface="Times New Roman" pitchFamily="18" charset="0"/>
                <a:cs typeface="Times New Roman" pitchFamily="18" charset="0"/>
              </a:rPr>
              <a:t>:.......................................... </a:t>
            </a:r>
            <a:endParaRPr lang="en-US" sz="2400" dirty="0">
              <a:solidFill>
                <a:srgbClr val="5F779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157"/>
          <p:cNvGrpSpPr>
            <a:grpSpLocks/>
          </p:cNvGrpSpPr>
          <p:nvPr/>
        </p:nvGrpSpPr>
        <p:grpSpPr bwMode="auto">
          <a:xfrm>
            <a:off x="6629400" y="1349375"/>
            <a:ext cx="1981200" cy="671512"/>
            <a:chOff x="3072" y="851"/>
            <a:chExt cx="1248" cy="423"/>
          </a:xfrm>
        </p:grpSpPr>
        <p:sp>
          <p:nvSpPr>
            <p:cNvPr id="3133" name="Line 154"/>
            <p:cNvSpPr>
              <a:spLocks noChangeShapeType="1"/>
            </p:cNvSpPr>
            <p:nvPr/>
          </p:nvSpPr>
          <p:spPr bwMode="auto">
            <a:xfrm>
              <a:off x="3072" y="851"/>
              <a:ext cx="1248" cy="0"/>
            </a:xfrm>
            <a:prstGeom prst="line">
              <a:avLst/>
            </a:prstGeom>
            <a:noFill/>
            <a:ln w="127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34" name="Line 156"/>
            <p:cNvSpPr>
              <a:spLocks noChangeShapeType="1"/>
            </p:cNvSpPr>
            <p:nvPr/>
          </p:nvSpPr>
          <p:spPr bwMode="auto">
            <a:xfrm>
              <a:off x="3072" y="864"/>
              <a:ext cx="457" cy="410"/>
            </a:xfrm>
            <a:prstGeom prst="line">
              <a:avLst/>
            </a:prstGeom>
            <a:noFill/>
            <a:ln w="127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Group 160"/>
          <p:cNvGrpSpPr>
            <a:grpSpLocks/>
          </p:cNvGrpSpPr>
          <p:nvPr/>
        </p:nvGrpSpPr>
        <p:grpSpPr bwMode="auto">
          <a:xfrm>
            <a:off x="6629400" y="1338262"/>
            <a:ext cx="1981200" cy="650875"/>
            <a:chOff x="4176" y="610"/>
            <a:chExt cx="1248" cy="410"/>
          </a:xfrm>
        </p:grpSpPr>
        <p:sp>
          <p:nvSpPr>
            <p:cNvPr id="3131" name="Line 158"/>
            <p:cNvSpPr>
              <a:spLocks noChangeShapeType="1"/>
            </p:cNvSpPr>
            <p:nvPr/>
          </p:nvSpPr>
          <p:spPr bwMode="auto">
            <a:xfrm>
              <a:off x="4176" y="610"/>
              <a:ext cx="1248" cy="0"/>
            </a:xfrm>
            <a:prstGeom prst="line">
              <a:avLst/>
            </a:prstGeom>
            <a:noFill/>
            <a:ln w="127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32" name="Line 159"/>
            <p:cNvSpPr>
              <a:spLocks noChangeShapeType="1"/>
            </p:cNvSpPr>
            <p:nvPr/>
          </p:nvSpPr>
          <p:spPr bwMode="auto">
            <a:xfrm flipV="1">
              <a:off x="4608" y="610"/>
              <a:ext cx="812" cy="410"/>
            </a:xfrm>
            <a:prstGeom prst="line">
              <a:avLst/>
            </a:prstGeom>
            <a:noFill/>
            <a:ln w="127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5780" name="Text Box 180"/>
          <p:cNvSpPr txBox="1">
            <a:spLocks noChangeArrowheads="1"/>
          </p:cNvSpPr>
          <p:nvPr/>
        </p:nvSpPr>
        <p:spPr bwMode="auto">
          <a:xfrm>
            <a:off x="4800600" y="6157913"/>
            <a:ext cx="4114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suy</a:t>
            </a:r>
            <a:r>
              <a:rPr lang="en-GB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ra.........................................</a:t>
            </a:r>
            <a:endParaRPr lang="en-US" sz="2400" b="1" dirty="0">
              <a:solidFill>
                <a:prstClr val="black"/>
              </a:solidFill>
            </a:endParaRPr>
          </a:p>
        </p:txBody>
      </p:sp>
      <p:graphicFrame>
        <p:nvGraphicFramePr>
          <p:cNvPr id="25783" name="Object 183"/>
          <p:cNvGraphicFramePr>
            <a:graphicFrameLocks noChangeAspect="1"/>
          </p:cNvGraphicFramePr>
          <p:nvPr/>
        </p:nvGraphicFramePr>
        <p:xfrm>
          <a:off x="1219200" y="3962400"/>
          <a:ext cx="3441700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6" imgW="1346040" imgH="203040" progId="Equation.DSMT4">
                  <p:embed/>
                </p:oleObj>
              </mc:Choice>
              <mc:Fallback>
                <p:oleObj name="Equation" r:id="rId6" imgW="1346040" imgH="203040" progId="Equation.DSMT4">
                  <p:embed/>
                  <p:pic>
                    <p:nvPicPr>
                      <p:cNvPr id="25783" name="Object 1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962400"/>
                        <a:ext cx="3441700" cy="43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784" name="Text Box 184"/>
          <p:cNvSpPr txBox="1">
            <a:spLocks noChangeArrowheads="1"/>
          </p:cNvSpPr>
          <p:nvPr/>
        </p:nvSpPr>
        <p:spPr bwMode="auto">
          <a:xfrm>
            <a:off x="685800" y="3921125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prstClr val="black"/>
                </a:solidFill>
              </a:rPr>
              <a:t>b)</a:t>
            </a:r>
          </a:p>
        </p:txBody>
      </p:sp>
      <p:sp>
        <p:nvSpPr>
          <p:cNvPr id="25785" name="Text Box 185"/>
          <p:cNvSpPr txBox="1">
            <a:spLocks noChangeArrowheads="1"/>
          </p:cNvSpPr>
          <p:nvPr/>
        </p:nvSpPr>
        <p:spPr bwMode="auto">
          <a:xfrm>
            <a:off x="4743220" y="3921125"/>
            <a:ext cx="331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400">
                <a:solidFill>
                  <a:srgbClr val="5F7791"/>
                </a:solidFill>
                <a:latin typeface="Times New Roman" pitchFamily="18" charset="0"/>
                <a:cs typeface="Times New Roman" pitchFamily="18" charset="0"/>
              </a:rPr>
              <a:t>....................</a:t>
            </a:r>
            <a:endParaRPr lang="en-US" sz="2400" dirty="0">
              <a:solidFill>
                <a:srgbClr val="5F779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787" name="Text Box 187"/>
          <p:cNvSpPr txBox="1">
            <a:spLocks noChangeArrowheads="1"/>
          </p:cNvSpPr>
          <p:nvPr/>
        </p:nvSpPr>
        <p:spPr bwMode="auto">
          <a:xfrm>
            <a:off x="685800" y="4724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prstClr val="black"/>
                </a:solidFill>
              </a:rPr>
              <a:t>c)</a:t>
            </a:r>
          </a:p>
        </p:txBody>
      </p:sp>
      <p:grpSp>
        <p:nvGrpSpPr>
          <p:cNvPr id="5" name="Group 192"/>
          <p:cNvGrpSpPr>
            <a:grpSpLocks/>
          </p:cNvGrpSpPr>
          <p:nvPr/>
        </p:nvGrpSpPr>
        <p:grpSpPr bwMode="auto">
          <a:xfrm>
            <a:off x="1447800" y="4719643"/>
            <a:ext cx="4318101" cy="1570039"/>
            <a:chOff x="1474" y="2973"/>
            <a:chExt cx="2496" cy="989"/>
          </a:xfrm>
        </p:grpSpPr>
        <p:graphicFrame>
          <p:nvGraphicFramePr>
            <p:cNvPr id="3080" name="Object 18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52905209"/>
                </p:ext>
              </p:extLst>
            </p:nvPr>
          </p:nvGraphicFramePr>
          <p:xfrm>
            <a:off x="1826" y="2992"/>
            <a:ext cx="626" cy="2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0" name="Equation" r:id="rId8" imgW="444240" imgH="177480" progId="Equation.DSMT4">
                    <p:embed/>
                  </p:oleObj>
                </mc:Choice>
                <mc:Fallback>
                  <p:oleObj name="Equation" r:id="rId8" imgW="444240" imgH="177480" progId="Equation.DSMT4">
                    <p:embed/>
                    <p:pic>
                      <p:nvPicPr>
                        <p:cNvPr id="3080" name="Object 18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6" y="2992"/>
                          <a:ext cx="626" cy="22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30" name="Text Box 188"/>
            <p:cNvSpPr txBox="1">
              <a:spLocks noChangeArrowheads="1"/>
            </p:cNvSpPr>
            <p:nvPr/>
          </p:nvSpPr>
          <p:spPr bwMode="auto">
            <a:xfrm>
              <a:off x="1474" y="2973"/>
              <a:ext cx="2496" cy="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prstClr val="black"/>
                  </a:solidFill>
                </a:rPr>
                <a:t>Xét</a:t>
              </a:r>
              <a:r>
                <a:rPr lang="en-US" sz="2400">
                  <a:solidFill>
                    <a:srgbClr val="5F7791"/>
                  </a:solidFill>
                </a:rPr>
                <a:t>                    </a:t>
              </a:r>
              <a:r>
                <a:rPr lang="en-US" sz="2400" b="1">
                  <a:solidFill>
                    <a:prstClr val="black"/>
                  </a:solidFill>
                </a:rPr>
                <a:t>và</a:t>
              </a:r>
              <a:r>
                <a:rPr lang="en-US" sz="2400">
                  <a:solidFill>
                    <a:srgbClr val="5F7791"/>
                  </a:solidFill>
                </a:rPr>
                <a:t>                   </a:t>
              </a:r>
              <a:r>
                <a:rPr lang="en-US" sz="2400" b="1">
                  <a:solidFill>
                    <a:prstClr val="black"/>
                  </a:solidFill>
                </a:rPr>
                <a:t>có :  </a:t>
              </a:r>
              <a:r>
                <a:rPr lang="en-US" sz="2400">
                  <a:solidFill>
                    <a:srgbClr val="5F7791"/>
                  </a:solidFill>
                </a:rPr>
                <a:t>..................................................................................................................................................................                                 </a:t>
              </a:r>
              <a:endParaRPr lang="en-US" sz="2400" dirty="0">
                <a:solidFill>
                  <a:srgbClr val="5F7791"/>
                </a:solidFill>
              </a:endParaRPr>
            </a:p>
          </p:txBody>
        </p:sp>
        <p:graphicFrame>
          <p:nvGraphicFramePr>
            <p:cNvPr id="3081" name="Object 18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80760708"/>
                </p:ext>
              </p:extLst>
            </p:nvPr>
          </p:nvGraphicFramePr>
          <p:xfrm>
            <a:off x="2750" y="3011"/>
            <a:ext cx="662" cy="2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1" name="Equation" r:id="rId10" imgW="469800" imgH="177480" progId="Equation.DSMT4">
                    <p:embed/>
                  </p:oleObj>
                </mc:Choice>
                <mc:Fallback>
                  <p:oleObj name="Equation" r:id="rId10" imgW="469800" imgH="177480" progId="Equation.DSMT4">
                    <p:embed/>
                    <p:pic>
                      <p:nvPicPr>
                        <p:cNvPr id="3081" name="Object 18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50" y="3011"/>
                          <a:ext cx="662" cy="22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790" name="Text Box 190"/>
          <p:cNvSpPr txBox="1">
            <a:spLocks noChangeArrowheads="1"/>
          </p:cNvSpPr>
          <p:nvPr/>
        </p:nvSpPr>
        <p:spPr bwMode="auto">
          <a:xfrm>
            <a:off x="609600" y="6151563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791" name="Object 191"/>
          <p:cNvGraphicFramePr>
            <a:graphicFrameLocks noChangeAspect="1"/>
          </p:cNvGraphicFramePr>
          <p:nvPr/>
        </p:nvGraphicFramePr>
        <p:xfrm>
          <a:off x="1546225" y="6227763"/>
          <a:ext cx="33305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quation" r:id="rId12" imgW="1434960" imgH="203040" progId="Equation.DSMT4">
                  <p:embed/>
                </p:oleObj>
              </mc:Choice>
              <mc:Fallback>
                <p:oleObj name="Equation" r:id="rId12" imgW="1434960" imgH="203040" progId="Equation.DSMT4">
                  <p:embed/>
                  <p:pic>
                    <p:nvPicPr>
                      <p:cNvPr id="25791" name="Object 1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6225" y="6227763"/>
                        <a:ext cx="3330575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Text Box 91"/>
          <p:cNvSpPr txBox="1">
            <a:spLocks noChangeArrowheads="1"/>
          </p:cNvSpPr>
          <p:nvPr/>
        </p:nvSpPr>
        <p:spPr bwMode="auto">
          <a:xfrm>
            <a:off x="533399" y="3011487"/>
            <a:ext cx="8263731" cy="83099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GB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GB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GB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GB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GB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GB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GB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GB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GB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GB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AD, BC song </a:t>
            </a:r>
            <a:r>
              <a:rPr lang="en-GB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GB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b="1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GB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....................................................................</a:t>
            </a:r>
            <a:endParaRPr lang="en-GB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 Box 92"/>
          <p:cNvSpPr txBox="1">
            <a:spLocks noChangeArrowheads="1"/>
          </p:cNvSpPr>
          <p:nvPr/>
        </p:nvSpPr>
        <p:spPr bwMode="auto">
          <a:xfrm>
            <a:off x="266700" y="2549822"/>
            <a:ext cx="190500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000" b="1" i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minh:</a:t>
            </a:r>
          </a:p>
        </p:txBody>
      </p:sp>
      <p:sp>
        <p:nvSpPr>
          <p:cNvPr id="51" name="Text Box 92"/>
          <p:cNvSpPr txBox="1">
            <a:spLocks noGrp="1" noChangeArrowheads="1"/>
          </p:cNvSpPr>
          <p:nvPr>
            <p:ph idx="1"/>
          </p:nvPr>
        </p:nvSpPr>
        <p:spPr bwMode="auto">
          <a:xfrm>
            <a:off x="2951163" y="234285"/>
            <a:ext cx="3276600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 algn="ctr">
              <a:spcBef>
                <a:spcPct val="50000"/>
              </a:spcBef>
              <a:buNone/>
            </a:pP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HOẠT ĐỘNG NHÓM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 Box 92"/>
          <p:cNvSpPr txBox="1">
            <a:spLocks noChangeArrowheads="1"/>
          </p:cNvSpPr>
          <p:nvPr/>
        </p:nvSpPr>
        <p:spPr bwMode="auto">
          <a:xfrm>
            <a:off x="7297738" y="234285"/>
            <a:ext cx="1179513" cy="528638"/>
          </a:xfrm>
          <a:prstGeom prst="rect">
            <a:avLst/>
          </a:prstGeom>
          <a:solidFill>
            <a:srgbClr val="FFFF00"/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phút</a:t>
            </a:r>
            <a:endParaRPr lang="en-US" sz="28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05806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uiExpand="1" build="p" animBg="1"/>
      <p:bldP spid="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Box 92"/>
          <p:cNvSpPr txBox="1">
            <a:spLocks noChangeArrowheads="1"/>
          </p:cNvSpPr>
          <p:nvPr/>
        </p:nvSpPr>
        <p:spPr bwMode="auto">
          <a:xfrm>
            <a:off x="3276600" y="2846457"/>
            <a:ext cx="2438400" cy="707886"/>
          </a:xfrm>
          <a:prstGeom prst="rect">
            <a:avLst/>
          </a:prstGeom>
          <a:solidFill>
            <a:srgbClr val="FFFF00"/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  <a:endParaRPr lang="en-US" sz="40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752989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794" name="Group 19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78752530"/>
              </p:ext>
            </p:extLst>
          </p:nvPr>
        </p:nvGraphicFramePr>
        <p:xfrm>
          <a:off x="396875" y="264572"/>
          <a:ext cx="7010400" cy="1864805"/>
        </p:xfrm>
        <a:graphic>
          <a:graphicData uri="http://schemas.openxmlformats.org/drawingml/2006/table">
            <a:tbl>
              <a:tblPr/>
              <a:tblGrid>
                <a:gridCol w="757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37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9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3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GT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ABCD là hình bình hành. AC cắt BD tại O.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7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KL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95300" marR="0" lvl="0" indent="-495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a, AB = CD, AD = BC</a:t>
                      </a:r>
                    </a:p>
                    <a:p>
                      <a:pPr marL="495300" marR="0" lvl="0" indent="-495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b, </a:t>
                      </a:r>
                    </a:p>
                    <a:p>
                      <a:pPr marL="495300" marR="0" lvl="0" indent="-495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c, OA = OC, OB = OD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5685" name="Object 85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506209712"/>
              </p:ext>
            </p:extLst>
          </p:nvPr>
        </p:nvGraphicFramePr>
        <p:xfrm>
          <a:off x="1625650" y="1281112"/>
          <a:ext cx="2073182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Equation" r:id="rId3" imgW="838080" imgH="253800" progId="Equation.DSMT4">
                  <p:embed/>
                </p:oleObj>
              </mc:Choice>
              <mc:Fallback>
                <p:oleObj name="Equation" r:id="rId3" imgW="838080" imgH="253800" progId="Equation.DSMT4">
                  <p:embed/>
                  <p:pic>
                    <p:nvPicPr>
                      <p:cNvPr id="25685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5650" y="1281112"/>
                        <a:ext cx="2073182" cy="5476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1" name="Line 56"/>
          <p:cNvSpPr>
            <a:spLocks noChangeShapeType="1"/>
          </p:cNvSpPr>
          <p:nvPr/>
        </p:nvSpPr>
        <p:spPr bwMode="auto">
          <a:xfrm flipH="1">
            <a:off x="6037263" y="1339850"/>
            <a:ext cx="561975" cy="1300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92" name="Line 57"/>
          <p:cNvSpPr>
            <a:spLocks noChangeShapeType="1"/>
          </p:cNvSpPr>
          <p:nvPr/>
        </p:nvSpPr>
        <p:spPr bwMode="auto">
          <a:xfrm>
            <a:off x="6599238" y="1339850"/>
            <a:ext cx="20145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93" name="Line 58"/>
          <p:cNvSpPr>
            <a:spLocks noChangeShapeType="1"/>
          </p:cNvSpPr>
          <p:nvPr/>
        </p:nvSpPr>
        <p:spPr bwMode="auto">
          <a:xfrm>
            <a:off x="6037263" y="2640012"/>
            <a:ext cx="2011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94" name="Line 59"/>
          <p:cNvSpPr>
            <a:spLocks noChangeShapeType="1"/>
          </p:cNvSpPr>
          <p:nvPr/>
        </p:nvSpPr>
        <p:spPr bwMode="auto">
          <a:xfrm flipH="1">
            <a:off x="8048625" y="1339850"/>
            <a:ext cx="565150" cy="1300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95" name="Text Box 60"/>
          <p:cNvSpPr txBox="1">
            <a:spLocks noChangeArrowheads="1"/>
          </p:cNvSpPr>
          <p:nvPr/>
        </p:nvSpPr>
        <p:spPr bwMode="auto">
          <a:xfrm>
            <a:off x="8586788" y="855662"/>
            <a:ext cx="420687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B</a:t>
            </a:r>
          </a:p>
        </p:txBody>
      </p:sp>
      <p:sp>
        <p:nvSpPr>
          <p:cNvPr id="3096" name="Text Box 61"/>
          <p:cNvSpPr txBox="1">
            <a:spLocks noChangeArrowheads="1"/>
          </p:cNvSpPr>
          <p:nvPr/>
        </p:nvSpPr>
        <p:spPr bwMode="auto">
          <a:xfrm>
            <a:off x="8070850" y="2492375"/>
            <a:ext cx="420688" cy="5191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C</a:t>
            </a:r>
          </a:p>
        </p:txBody>
      </p:sp>
      <p:sp>
        <p:nvSpPr>
          <p:cNvPr id="3097" name="Text Box 62"/>
          <p:cNvSpPr txBox="1">
            <a:spLocks noChangeArrowheads="1"/>
          </p:cNvSpPr>
          <p:nvPr/>
        </p:nvSpPr>
        <p:spPr bwMode="auto">
          <a:xfrm>
            <a:off x="5638800" y="2478087"/>
            <a:ext cx="441325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D</a:t>
            </a:r>
          </a:p>
        </p:txBody>
      </p:sp>
      <p:sp>
        <p:nvSpPr>
          <p:cNvPr id="3098" name="Text Box 63"/>
          <p:cNvSpPr txBox="1">
            <a:spLocks noChangeArrowheads="1"/>
          </p:cNvSpPr>
          <p:nvPr/>
        </p:nvSpPr>
        <p:spPr bwMode="auto">
          <a:xfrm rot="10800000">
            <a:off x="7102475" y="1538288"/>
            <a:ext cx="441325" cy="5191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O</a:t>
            </a:r>
          </a:p>
        </p:txBody>
      </p:sp>
      <p:sp>
        <p:nvSpPr>
          <p:cNvPr id="3099" name="Line 64"/>
          <p:cNvSpPr>
            <a:spLocks noChangeShapeType="1"/>
          </p:cNvSpPr>
          <p:nvPr/>
        </p:nvSpPr>
        <p:spPr bwMode="auto">
          <a:xfrm flipH="1">
            <a:off x="6037263" y="1339850"/>
            <a:ext cx="561975" cy="1300162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00" name="Line 65"/>
          <p:cNvSpPr>
            <a:spLocks noChangeShapeType="1"/>
          </p:cNvSpPr>
          <p:nvPr/>
        </p:nvSpPr>
        <p:spPr bwMode="auto">
          <a:xfrm>
            <a:off x="6599238" y="1339850"/>
            <a:ext cx="2014537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01" name="Line 66"/>
          <p:cNvSpPr>
            <a:spLocks noChangeShapeType="1"/>
          </p:cNvSpPr>
          <p:nvPr/>
        </p:nvSpPr>
        <p:spPr bwMode="auto">
          <a:xfrm>
            <a:off x="6037263" y="2640012"/>
            <a:ext cx="2009775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02" name="Line 67"/>
          <p:cNvSpPr>
            <a:spLocks noChangeShapeType="1"/>
          </p:cNvSpPr>
          <p:nvPr/>
        </p:nvSpPr>
        <p:spPr bwMode="auto">
          <a:xfrm>
            <a:off x="6599238" y="1339850"/>
            <a:ext cx="725487" cy="650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03" name="Line 68"/>
          <p:cNvSpPr>
            <a:spLocks noChangeShapeType="1"/>
          </p:cNvSpPr>
          <p:nvPr/>
        </p:nvSpPr>
        <p:spPr bwMode="auto">
          <a:xfrm>
            <a:off x="7324725" y="1990725"/>
            <a:ext cx="723900" cy="6492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04" name="Line 69"/>
          <p:cNvSpPr>
            <a:spLocks noChangeShapeType="1"/>
          </p:cNvSpPr>
          <p:nvPr/>
        </p:nvSpPr>
        <p:spPr bwMode="auto">
          <a:xfrm flipV="1">
            <a:off x="6037263" y="1990725"/>
            <a:ext cx="1287462" cy="6492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05" name="Line 70"/>
          <p:cNvSpPr>
            <a:spLocks noChangeShapeType="1"/>
          </p:cNvSpPr>
          <p:nvPr/>
        </p:nvSpPr>
        <p:spPr bwMode="auto">
          <a:xfrm flipV="1">
            <a:off x="7324725" y="1339850"/>
            <a:ext cx="1289050" cy="650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06" name="Text Box 71"/>
          <p:cNvSpPr txBox="1">
            <a:spLocks noChangeArrowheads="1"/>
          </p:cNvSpPr>
          <p:nvPr/>
        </p:nvSpPr>
        <p:spPr bwMode="auto">
          <a:xfrm>
            <a:off x="6227763" y="762000"/>
            <a:ext cx="441325" cy="5191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prstClr val="black"/>
                </a:solidFill>
              </a:rPr>
              <a:t>A</a:t>
            </a:r>
          </a:p>
        </p:txBody>
      </p:sp>
      <p:sp>
        <p:nvSpPr>
          <p:cNvPr id="3107" name="Line 72"/>
          <p:cNvSpPr>
            <a:spLocks noChangeShapeType="1"/>
          </p:cNvSpPr>
          <p:nvPr/>
        </p:nvSpPr>
        <p:spPr bwMode="auto">
          <a:xfrm>
            <a:off x="6599238" y="1339850"/>
            <a:ext cx="725487" cy="650875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08" name="Line 73"/>
          <p:cNvSpPr>
            <a:spLocks noChangeShapeType="1"/>
          </p:cNvSpPr>
          <p:nvPr/>
        </p:nvSpPr>
        <p:spPr bwMode="auto">
          <a:xfrm>
            <a:off x="7324725" y="1990725"/>
            <a:ext cx="723900" cy="649287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09" name="Line 74"/>
          <p:cNvSpPr>
            <a:spLocks noChangeShapeType="1"/>
          </p:cNvSpPr>
          <p:nvPr/>
        </p:nvSpPr>
        <p:spPr bwMode="auto">
          <a:xfrm flipV="1">
            <a:off x="6037263" y="1990725"/>
            <a:ext cx="1287462" cy="649287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10" name="Text Box 75"/>
          <p:cNvSpPr txBox="1">
            <a:spLocks noChangeArrowheads="1"/>
          </p:cNvSpPr>
          <p:nvPr/>
        </p:nvSpPr>
        <p:spPr bwMode="auto">
          <a:xfrm>
            <a:off x="8188325" y="2233612"/>
            <a:ext cx="184150" cy="5175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800">
              <a:solidFill>
                <a:prstClr val="black"/>
              </a:solidFill>
              <a:latin typeface=".VnTime" pitchFamily="34" charset="0"/>
            </a:endParaRPr>
          </a:p>
        </p:txBody>
      </p:sp>
      <p:sp>
        <p:nvSpPr>
          <p:cNvPr id="25707" name="Line 107"/>
          <p:cNvSpPr>
            <a:spLocks noChangeShapeType="1"/>
          </p:cNvSpPr>
          <p:nvPr/>
        </p:nvSpPr>
        <p:spPr bwMode="auto">
          <a:xfrm>
            <a:off x="6040438" y="2630487"/>
            <a:ext cx="19812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5708" name="Line 108"/>
          <p:cNvSpPr>
            <a:spLocks noChangeShapeType="1"/>
          </p:cNvSpPr>
          <p:nvPr/>
        </p:nvSpPr>
        <p:spPr bwMode="auto">
          <a:xfrm>
            <a:off x="6629400" y="1335087"/>
            <a:ext cx="1981200" cy="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5713" name="Line 113"/>
          <p:cNvSpPr>
            <a:spLocks noChangeShapeType="1"/>
          </p:cNvSpPr>
          <p:nvPr/>
        </p:nvSpPr>
        <p:spPr bwMode="auto">
          <a:xfrm flipH="1">
            <a:off x="8045450" y="1335087"/>
            <a:ext cx="565150" cy="1300163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5714" name="Line 114"/>
          <p:cNvSpPr>
            <a:spLocks noChangeShapeType="1"/>
          </p:cNvSpPr>
          <p:nvPr/>
        </p:nvSpPr>
        <p:spPr bwMode="auto">
          <a:xfrm flipH="1">
            <a:off x="6043613" y="1330325"/>
            <a:ext cx="565150" cy="1300162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5717" name="Line 117"/>
          <p:cNvSpPr>
            <a:spLocks noChangeShapeType="1"/>
          </p:cNvSpPr>
          <p:nvPr/>
        </p:nvSpPr>
        <p:spPr bwMode="auto">
          <a:xfrm>
            <a:off x="6588125" y="1335087"/>
            <a:ext cx="1447800" cy="12954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5719" name="Line 119"/>
          <p:cNvSpPr>
            <a:spLocks noChangeShapeType="1"/>
          </p:cNvSpPr>
          <p:nvPr/>
        </p:nvSpPr>
        <p:spPr bwMode="auto">
          <a:xfrm>
            <a:off x="6573838" y="1355725"/>
            <a:ext cx="1447800" cy="129540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35" name="Text Box 125"/>
          <p:cNvSpPr txBox="1">
            <a:spLocks noChangeArrowheads="1"/>
          </p:cNvSpPr>
          <p:nvPr/>
        </p:nvSpPr>
        <p:spPr bwMode="auto">
          <a:xfrm>
            <a:off x="1219200" y="4343400"/>
            <a:ext cx="640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>
                <a:solidFill>
                  <a:srgbClr val="5F7791"/>
                </a:solidFill>
                <a:latin typeface="Times New Roman" pitchFamily="18" charset="0"/>
                <a:cs typeface="Times New Roman" pitchFamily="18" charset="0"/>
              </a:rPr>
              <a:t>:.......................................... </a:t>
            </a:r>
            <a:endParaRPr lang="en-US" sz="2400" dirty="0">
              <a:solidFill>
                <a:srgbClr val="5F779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157"/>
          <p:cNvGrpSpPr>
            <a:grpSpLocks/>
          </p:cNvGrpSpPr>
          <p:nvPr/>
        </p:nvGrpSpPr>
        <p:grpSpPr bwMode="auto">
          <a:xfrm>
            <a:off x="6629400" y="1349375"/>
            <a:ext cx="1981200" cy="671512"/>
            <a:chOff x="3072" y="851"/>
            <a:chExt cx="1248" cy="423"/>
          </a:xfrm>
        </p:grpSpPr>
        <p:sp>
          <p:nvSpPr>
            <p:cNvPr id="3133" name="Line 154"/>
            <p:cNvSpPr>
              <a:spLocks noChangeShapeType="1"/>
            </p:cNvSpPr>
            <p:nvPr/>
          </p:nvSpPr>
          <p:spPr bwMode="auto">
            <a:xfrm>
              <a:off x="3072" y="851"/>
              <a:ext cx="1248" cy="0"/>
            </a:xfrm>
            <a:prstGeom prst="line">
              <a:avLst/>
            </a:prstGeom>
            <a:noFill/>
            <a:ln w="127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34" name="Line 156"/>
            <p:cNvSpPr>
              <a:spLocks noChangeShapeType="1"/>
            </p:cNvSpPr>
            <p:nvPr/>
          </p:nvSpPr>
          <p:spPr bwMode="auto">
            <a:xfrm>
              <a:off x="3072" y="864"/>
              <a:ext cx="457" cy="410"/>
            </a:xfrm>
            <a:prstGeom prst="line">
              <a:avLst/>
            </a:prstGeom>
            <a:noFill/>
            <a:ln w="127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Group 160"/>
          <p:cNvGrpSpPr>
            <a:grpSpLocks/>
          </p:cNvGrpSpPr>
          <p:nvPr/>
        </p:nvGrpSpPr>
        <p:grpSpPr bwMode="auto">
          <a:xfrm>
            <a:off x="6573838" y="1362813"/>
            <a:ext cx="1981200" cy="650875"/>
            <a:chOff x="4176" y="610"/>
            <a:chExt cx="1248" cy="410"/>
          </a:xfrm>
        </p:grpSpPr>
        <p:sp>
          <p:nvSpPr>
            <p:cNvPr id="3131" name="Line 158"/>
            <p:cNvSpPr>
              <a:spLocks noChangeShapeType="1"/>
            </p:cNvSpPr>
            <p:nvPr/>
          </p:nvSpPr>
          <p:spPr bwMode="auto">
            <a:xfrm>
              <a:off x="4176" y="610"/>
              <a:ext cx="1248" cy="0"/>
            </a:xfrm>
            <a:prstGeom prst="line">
              <a:avLst/>
            </a:prstGeom>
            <a:noFill/>
            <a:ln w="127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32" name="Line 159"/>
            <p:cNvSpPr>
              <a:spLocks noChangeShapeType="1"/>
            </p:cNvSpPr>
            <p:nvPr/>
          </p:nvSpPr>
          <p:spPr bwMode="auto">
            <a:xfrm flipV="1">
              <a:off x="4608" y="610"/>
              <a:ext cx="812" cy="410"/>
            </a:xfrm>
            <a:prstGeom prst="line">
              <a:avLst/>
            </a:prstGeom>
            <a:noFill/>
            <a:ln w="127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5780" name="Text Box 180"/>
          <p:cNvSpPr txBox="1">
            <a:spLocks noChangeArrowheads="1"/>
          </p:cNvSpPr>
          <p:nvPr/>
        </p:nvSpPr>
        <p:spPr bwMode="auto">
          <a:xfrm>
            <a:off x="4800600" y="6157913"/>
            <a:ext cx="4114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suy</a:t>
            </a:r>
            <a:r>
              <a:rPr lang="en-GB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ra</a:t>
            </a:r>
            <a:r>
              <a:rPr lang="en-GB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.........................................</a:t>
            </a:r>
            <a:endParaRPr lang="en-US" sz="2400" dirty="0">
              <a:solidFill>
                <a:prstClr val="black"/>
              </a:solidFill>
            </a:endParaRPr>
          </a:p>
        </p:txBody>
      </p:sp>
      <p:graphicFrame>
        <p:nvGraphicFramePr>
          <p:cNvPr id="25783" name="Object 183"/>
          <p:cNvGraphicFramePr>
            <a:graphicFrameLocks noChangeAspect="1"/>
          </p:cNvGraphicFramePr>
          <p:nvPr/>
        </p:nvGraphicFramePr>
        <p:xfrm>
          <a:off x="1219200" y="3962400"/>
          <a:ext cx="3441700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Equation" r:id="rId5" imgW="1346040" imgH="203040" progId="Equation.DSMT4">
                  <p:embed/>
                </p:oleObj>
              </mc:Choice>
              <mc:Fallback>
                <p:oleObj name="Equation" r:id="rId5" imgW="1346040" imgH="203040" progId="Equation.DSMT4">
                  <p:embed/>
                  <p:pic>
                    <p:nvPicPr>
                      <p:cNvPr id="25783" name="Object 1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962400"/>
                        <a:ext cx="3441700" cy="43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784" name="Text Box 184"/>
          <p:cNvSpPr txBox="1">
            <a:spLocks noChangeArrowheads="1"/>
          </p:cNvSpPr>
          <p:nvPr/>
        </p:nvSpPr>
        <p:spPr bwMode="auto">
          <a:xfrm>
            <a:off x="522440" y="3934607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prstClr val="black"/>
                </a:solidFill>
              </a:rPr>
              <a:t>b)</a:t>
            </a:r>
          </a:p>
        </p:txBody>
      </p:sp>
      <p:sp>
        <p:nvSpPr>
          <p:cNvPr id="25785" name="Text Box 185"/>
          <p:cNvSpPr txBox="1">
            <a:spLocks noChangeArrowheads="1"/>
          </p:cNvSpPr>
          <p:nvPr/>
        </p:nvSpPr>
        <p:spPr bwMode="auto">
          <a:xfrm>
            <a:off x="4703762" y="3921125"/>
            <a:ext cx="331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400">
                <a:solidFill>
                  <a:srgbClr val="5F7791"/>
                </a:solidFill>
                <a:latin typeface="Times New Roman" pitchFamily="18" charset="0"/>
                <a:cs typeface="Times New Roman" pitchFamily="18" charset="0"/>
              </a:rPr>
              <a:t>....................</a:t>
            </a:r>
            <a:endParaRPr lang="en-US" sz="2400" dirty="0">
              <a:solidFill>
                <a:srgbClr val="5F779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787" name="Text Box 187"/>
          <p:cNvSpPr txBox="1">
            <a:spLocks noChangeArrowheads="1"/>
          </p:cNvSpPr>
          <p:nvPr/>
        </p:nvSpPr>
        <p:spPr bwMode="auto">
          <a:xfrm>
            <a:off x="489559" y="4743423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prstClr val="black"/>
                </a:solidFill>
              </a:rPr>
              <a:t>c)</a:t>
            </a:r>
          </a:p>
        </p:txBody>
      </p:sp>
      <p:grpSp>
        <p:nvGrpSpPr>
          <p:cNvPr id="5" name="Group 192"/>
          <p:cNvGrpSpPr>
            <a:grpSpLocks/>
          </p:cNvGrpSpPr>
          <p:nvPr/>
        </p:nvGrpSpPr>
        <p:grpSpPr bwMode="auto">
          <a:xfrm>
            <a:off x="1447800" y="4719643"/>
            <a:ext cx="4318101" cy="1570039"/>
            <a:chOff x="1474" y="2973"/>
            <a:chExt cx="2496" cy="989"/>
          </a:xfrm>
        </p:grpSpPr>
        <p:graphicFrame>
          <p:nvGraphicFramePr>
            <p:cNvPr id="3080" name="Object 18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61724824"/>
                </p:ext>
              </p:extLst>
            </p:nvPr>
          </p:nvGraphicFramePr>
          <p:xfrm>
            <a:off x="1826" y="2992"/>
            <a:ext cx="626" cy="2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8" name="Equation" r:id="rId7" imgW="444240" imgH="177480" progId="Equation.DSMT4">
                    <p:embed/>
                  </p:oleObj>
                </mc:Choice>
                <mc:Fallback>
                  <p:oleObj name="Equation" r:id="rId7" imgW="444240" imgH="177480" progId="Equation.DSMT4">
                    <p:embed/>
                    <p:pic>
                      <p:nvPicPr>
                        <p:cNvPr id="3080" name="Object 18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6" y="2992"/>
                          <a:ext cx="626" cy="22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30" name="Text Box 188"/>
            <p:cNvSpPr txBox="1">
              <a:spLocks noChangeArrowheads="1"/>
            </p:cNvSpPr>
            <p:nvPr/>
          </p:nvSpPr>
          <p:spPr bwMode="auto">
            <a:xfrm>
              <a:off x="1474" y="2973"/>
              <a:ext cx="2496" cy="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prstClr val="black"/>
                  </a:solidFill>
                </a:rPr>
                <a:t>Xét</a:t>
              </a:r>
              <a:r>
                <a:rPr lang="en-US" sz="2400">
                  <a:solidFill>
                    <a:srgbClr val="5F7791"/>
                  </a:solidFill>
                </a:rPr>
                <a:t>                    </a:t>
              </a:r>
              <a:r>
                <a:rPr lang="en-US" sz="2400" b="1">
                  <a:solidFill>
                    <a:prstClr val="black"/>
                  </a:solidFill>
                </a:rPr>
                <a:t>và</a:t>
              </a:r>
              <a:r>
                <a:rPr lang="en-US" sz="2400">
                  <a:solidFill>
                    <a:srgbClr val="5F7791"/>
                  </a:solidFill>
                </a:rPr>
                <a:t>                   </a:t>
              </a:r>
              <a:r>
                <a:rPr lang="en-US" sz="2400" b="1">
                  <a:solidFill>
                    <a:prstClr val="black"/>
                  </a:solidFill>
                </a:rPr>
                <a:t>có :  </a:t>
              </a:r>
              <a:r>
                <a:rPr lang="en-US" sz="2400">
                  <a:solidFill>
                    <a:srgbClr val="5F7791"/>
                  </a:solidFill>
                </a:rPr>
                <a:t>..................................................................................................................................................................                                 </a:t>
              </a:r>
              <a:endParaRPr lang="en-US" sz="2400" dirty="0">
                <a:solidFill>
                  <a:srgbClr val="5F7791"/>
                </a:solidFill>
              </a:endParaRPr>
            </a:p>
          </p:txBody>
        </p:sp>
        <p:graphicFrame>
          <p:nvGraphicFramePr>
            <p:cNvPr id="3081" name="Object 18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82001895"/>
                </p:ext>
              </p:extLst>
            </p:nvPr>
          </p:nvGraphicFramePr>
          <p:xfrm>
            <a:off x="2750" y="3011"/>
            <a:ext cx="662" cy="2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9" name="Equation" r:id="rId9" imgW="469800" imgH="177480" progId="Equation.DSMT4">
                    <p:embed/>
                  </p:oleObj>
                </mc:Choice>
                <mc:Fallback>
                  <p:oleObj name="Equation" r:id="rId9" imgW="469800" imgH="177480" progId="Equation.DSMT4">
                    <p:embed/>
                    <p:pic>
                      <p:nvPicPr>
                        <p:cNvPr id="3081" name="Object 18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50" y="3011"/>
                          <a:ext cx="662" cy="22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790" name="Text Box 190"/>
          <p:cNvSpPr txBox="1">
            <a:spLocks noChangeArrowheads="1"/>
          </p:cNvSpPr>
          <p:nvPr/>
        </p:nvSpPr>
        <p:spPr bwMode="auto">
          <a:xfrm>
            <a:off x="609600" y="6151563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791" name="Object 191"/>
          <p:cNvGraphicFramePr>
            <a:graphicFrameLocks noChangeAspect="1"/>
          </p:cNvGraphicFramePr>
          <p:nvPr/>
        </p:nvGraphicFramePr>
        <p:xfrm>
          <a:off x="1546225" y="6227763"/>
          <a:ext cx="33305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Equation" r:id="rId11" imgW="1434960" imgH="203040" progId="Equation.DSMT4">
                  <p:embed/>
                </p:oleObj>
              </mc:Choice>
              <mc:Fallback>
                <p:oleObj name="Equation" r:id="rId11" imgW="1434960" imgH="203040" progId="Equation.DSMT4">
                  <p:embed/>
                  <p:pic>
                    <p:nvPicPr>
                      <p:cNvPr id="25791" name="Object 1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6225" y="6227763"/>
                        <a:ext cx="3330575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Text Box 91"/>
          <p:cNvSpPr txBox="1">
            <a:spLocks noChangeArrowheads="1"/>
          </p:cNvSpPr>
          <p:nvPr/>
        </p:nvSpPr>
        <p:spPr bwMode="auto">
          <a:xfrm>
            <a:off x="533399" y="3011487"/>
            <a:ext cx="8263731" cy="101566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GB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GB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GB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GB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GB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GB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GB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GB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GB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bên</a:t>
            </a:r>
          </a:p>
          <a:p>
            <a:pPr>
              <a:spcBef>
                <a:spcPct val="50000"/>
              </a:spcBef>
            </a:pPr>
            <a:r>
              <a:rPr lang="en-GB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AD,BC </a:t>
            </a:r>
            <a:r>
              <a:rPr lang="en-GB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song </a:t>
            </a:r>
            <a:r>
              <a:rPr lang="en-GB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GB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b="1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GB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................................................</a:t>
            </a:r>
            <a:endParaRPr lang="en-GB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 Box 92"/>
          <p:cNvSpPr txBox="1">
            <a:spLocks noChangeArrowheads="1"/>
          </p:cNvSpPr>
          <p:nvPr/>
        </p:nvSpPr>
        <p:spPr bwMode="auto">
          <a:xfrm>
            <a:off x="876300" y="2276925"/>
            <a:ext cx="281940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000" b="1" i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minh: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4370" y="3519318"/>
            <a:ext cx="3050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AB = CD và AD = BC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8690095"/>
              </p:ext>
            </p:extLst>
          </p:nvPr>
        </p:nvGraphicFramePr>
        <p:xfrm>
          <a:off x="5956985" y="3842484"/>
          <a:ext cx="10715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Equation" r:id="rId13" imgW="418918" imgH="215806" progId="Equation.DSMT4">
                  <p:embed/>
                </p:oleObj>
              </mc:Choice>
              <mc:Fallback>
                <p:oleObj name="Equation" r:id="rId13" imgW="418918" imgH="215806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6985" y="3842484"/>
                        <a:ext cx="107156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126"/>
          <p:cNvGraphicFramePr>
            <a:graphicFrameLocks noChangeAspect="1"/>
          </p:cNvGraphicFramePr>
          <p:nvPr/>
        </p:nvGraphicFramePr>
        <p:xfrm>
          <a:off x="4800600" y="4267200"/>
          <a:ext cx="1039813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Equation" r:id="rId15" imgW="406080" imgH="228600" progId="Equation.DSMT4">
                  <p:embed/>
                </p:oleObj>
              </mc:Choice>
              <mc:Fallback>
                <p:oleObj name="Equation" r:id="rId15" imgW="406080" imgH="228600" progId="Equation.DSMT4">
                  <p:embed/>
                  <p:pic>
                    <p:nvPicPr>
                      <p:cNvPr id="56" name="Object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267200"/>
                        <a:ext cx="1039813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3380370"/>
              </p:ext>
            </p:extLst>
          </p:nvPr>
        </p:nvGraphicFramePr>
        <p:xfrm>
          <a:off x="1758950" y="5654675"/>
          <a:ext cx="106997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Equation" r:id="rId17" imgW="495000" imgH="266400" progId="Equation.DSMT4">
                  <p:embed/>
                </p:oleObj>
              </mc:Choice>
              <mc:Fallback>
                <p:oleObj name="Equation" r:id="rId17" imgW="495000" imgH="2664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8950" y="5654675"/>
                        <a:ext cx="106997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Text Box 142"/>
          <p:cNvSpPr txBox="1">
            <a:spLocks noChangeArrowheads="1"/>
          </p:cNvSpPr>
          <p:nvPr/>
        </p:nvSpPr>
        <p:spPr bwMode="auto">
          <a:xfrm>
            <a:off x="3282238" y="5078032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>
                <a:solidFill>
                  <a:srgbClr val="FF0000"/>
                </a:solidFill>
              </a:rPr>
              <a:t>(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 le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AB//CD)</a:t>
            </a:r>
          </a:p>
        </p:txBody>
      </p:sp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495321"/>
              </p:ext>
            </p:extLst>
          </p:nvPr>
        </p:nvGraphicFramePr>
        <p:xfrm>
          <a:off x="1727200" y="5054600"/>
          <a:ext cx="9810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Equation" r:id="rId19" imgW="482400" imgH="266400" progId="Equation.DSMT4">
                  <p:embed/>
                </p:oleObj>
              </mc:Choice>
              <mc:Fallback>
                <p:oleObj name="Equation" r:id="rId19" imgW="482400" imgH="266400" progId="Equation.DSMT4">
                  <p:embed/>
                  <p:pic>
                    <p:nvPicPr>
                      <p:cNvPr id="6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200" y="5054600"/>
                        <a:ext cx="981075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Text Box 143"/>
          <p:cNvSpPr txBox="1">
            <a:spLocks noChangeArrowheads="1"/>
          </p:cNvSpPr>
          <p:nvPr/>
        </p:nvSpPr>
        <p:spPr bwMode="auto">
          <a:xfrm>
            <a:off x="3270250" y="5684957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>
                <a:solidFill>
                  <a:srgbClr val="FF0000"/>
                </a:solidFill>
              </a:rPr>
              <a:t>(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 le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AB//CD)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466950" y="4642494"/>
            <a:ext cx="23165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AB = CD (cmt) 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829694" y="6096358"/>
            <a:ext cx="3176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OA = OC và OB = OD</a:t>
            </a:r>
          </a:p>
        </p:txBody>
      </p:sp>
      <p:sp>
        <p:nvSpPr>
          <p:cNvPr id="11" name="Arc 10"/>
          <p:cNvSpPr/>
          <p:nvPr/>
        </p:nvSpPr>
        <p:spPr>
          <a:xfrm>
            <a:off x="6019800" y="990600"/>
            <a:ext cx="1090613" cy="914400"/>
          </a:xfrm>
          <a:prstGeom prst="arc">
            <a:avLst>
              <a:gd name="adj1" fmla="val 21092846"/>
              <a:gd name="adj2" fmla="val 1890896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Arc 64"/>
          <p:cNvSpPr/>
          <p:nvPr/>
        </p:nvSpPr>
        <p:spPr>
          <a:xfrm rot="10368788">
            <a:off x="7543272" y="1962555"/>
            <a:ext cx="1090613" cy="914400"/>
          </a:xfrm>
          <a:prstGeom prst="arc">
            <a:avLst>
              <a:gd name="adj1" fmla="val 20602694"/>
              <a:gd name="adj2" fmla="val 1421419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Arc 65"/>
          <p:cNvSpPr/>
          <p:nvPr/>
        </p:nvSpPr>
        <p:spPr>
          <a:xfrm rot="19488083">
            <a:off x="5497832" y="2207673"/>
            <a:ext cx="1090613" cy="914400"/>
          </a:xfrm>
          <a:prstGeom prst="arc">
            <a:avLst>
              <a:gd name="adj1" fmla="val 308104"/>
              <a:gd name="adj2" fmla="val 1890896"/>
            </a:avLst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Arc 66"/>
          <p:cNvSpPr/>
          <p:nvPr/>
        </p:nvSpPr>
        <p:spPr>
          <a:xfrm rot="19461412">
            <a:off x="5574032" y="2206281"/>
            <a:ext cx="1090613" cy="914400"/>
          </a:xfrm>
          <a:prstGeom prst="arc">
            <a:avLst>
              <a:gd name="adj1" fmla="val 308104"/>
              <a:gd name="adj2" fmla="val 2033132"/>
            </a:avLst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7989361" y="648296"/>
            <a:ext cx="990600" cy="1090613"/>
            <a:chOff x="7989361" y="648296"/>
            <a:chExt cx="990600" cy="1090613"/>
          </a:xfrm>
        </p:grpSpPr>
        <p:sp>
          <p:nvSpPr>
            <p:cNvPr id="68" name="Arc 67"/>
            <p:cNvSpPr/>
            <p:nvPr/>
          </p:nvSpPr>
          <p:spPr>
            <a:xfrm rot="7714096">
              <a:off x="7977454" y="736403"/>
              <a:ext cx="1090613" cy="914400"/>
            </a:xfrm>
            <a:prstGeom prst="arc">
              <a:avLst>
                <a:gd name="adj1" fmla="val 308104"/>
                <a:gd name="adj2" fmla="val 1890896"/>
              </a:avLst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Arc 68"/>
            <p:cNvSpPr/>
            <p:nvPr/>
          </p:nvSpPr>
          <p:spPr>
            <a:xfrm rot="7714096">
              <a:off x="7901254" y="736403"/>
              <a:ext cx="1090613" cy="914400"/>
            </a:xfrm>
            <a:prstGeom prst="arc">
              <a:avLst>
                <a:gd name="adj1" fmla="val 94504"/>
                <a:gd name="adj2" fmla="val 1890896"/>
              </a:avLst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752277" y="12631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519264" y="22799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324600" y="23738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8045450" y="12510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7559948" y="1187809"/>
            <a:ext cx="0" cy="25999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7086600" y="2514600"/>
            <a:ext cx="0" cy="25999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8153400" y="1974162"/>
            <a:ext cx="293160" cy="83238"/>
            <a:chOff x="8153400" y="1974162"/>
            <a:chExt cx="293160" cy="83238"/>
          </a:xfrm>
        </p:grpSpPr>
        <p:cxnSp>
          <p:nvCxnSpPr>
            <p:cNvPr id="84" name="Straight Connector 83"/>
            <p:cNvCxnSpPr/>
            <p:nvPr/>
          </p:nvCxnSpPr>
          <p:spPr>
            <a:xfrm>
              <a:off x="8178143" y="1974162"/>
              <a:ext cx="268417" cy="16563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8153400" y="2040837"/>
              <a:ext cx="268417" cy="16563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6172200" y="1905000"/>
            <a:ext cx="293160" cy="83238"/>
            <a:chOff x="8153400" y="1974162"/>
            <a:chExt cx="293160" cy="83238"/>
          </a:xfrm>
        </p:grpSpPr>
        <p:cxnSp>
          <p:nvCxnSpPr>
            <p:cNvPr id="92" name="Straight Connector 91"/>
            <p:cNvCxnSpPr/>
            <p:nvPr/>
          </p:nvCxnSpPr>
          <p:spPr>
            <a:xfrm>
              <a:off x="8178143" y="1974162"/>
              <a:ext cx="268417" cy="16563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8153400" y="2040837"/>
              <a:ext cx="268417" cy="16563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Arc 93"/>
          <p:cNvSpPr/>
          <p:nvPr/>
        </p:nvSpPr>
        <p:spPr>
          <a:xfrm rot="3102030">
            <a:off x="5996925" y="711307"/>
            <a:ext cx="1090613" cy="914400"/>
          </a:xfrm>
          <a:prstGeom prst="arc">
            <a:avLst>
              <a:gd name="adj1" fmla="val 19565436"/>
              <a:gd name="adj2" fmla="val 2635525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Arc 94"/>
          <p:cNvSpPr/>
          <p:nvPr/>
        </p:nvSpPr>
        <p:spPr>
          <a:xfrm rot="13171555">
            <a:off x="7710083" y="2223704"/>
            <a:ext cx="1090613" cy="914400"/>
          </a:xfrm>
          <a:prstGeom prst="arc">
            <a:avLst>
              <a:gd name="adj1" fmla="val 19565436"/>
              <a:gd name="adj2" fmla="val 2891993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Arc 95"/>
          <p:cNvSpPr/>
          <p:nvPr/>
        </p:nvSpPr>
        <p:spPr>
          <a:xfrm rot="8162231">
            <a:off x="8165585" y="863707"/>
            <a:ext cx="1090613" cy="914400"/>
          </a:xfrm>
          <a:prstGeom prst="arc">
            <a:avLst>
              <a:gd name="adj1" fmla="val 20871587"/>
              <a:gd name="adj2" fmla="val 2635525"/>
            </a:avLst>
          </a:prstGeom>
          <a:ln w="57150">
            <a:solidFill>
              <a:srgbClr val="3308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Arc 96"/>
          <p:cNvSpPr/>
          <p:nvPr/>
        </p:nvSpPr>
        <p:spPr>
          <a:xfrm rot="17837328">
            <a:off x="5445021" y="2353767"/>
            <a:ext cx="1090613" cy="914400"/>
          </a:xfrm>
          <a:prstGeom prst="arc">
            <a:avLst>
              <a:gd name="adj1" fmla="val 21361370"/>
              <a:gd name="adj2" fmla="val 2635525"/>
            </a:avLst>
          </a:prstGeom>
          <a:ln w="57150">
            <a:solidFill>
              <a:srgbClr val="3308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02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9" grpId="0"/>
      <p:bldP spid="61" grpId="0"/>
      <p:bldP spid="62" grpId="0"/>
      <p:bldP spid="63" grpId="0"/>
      <p:bldP spid="11" grpId="0" animBg="1"/>
      <p:bldP spid="65" grpId="0" animBg="1"/>
      <p:bldP spid="66" grpId="0" animBg="1"/>
      <p:bldP spid="67" grpId="0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5" name="AutoShape 5" descr="Papyrus"/>
          <p:cNvSpPr>
            <a:spLocks noChangeArrowheads="1"/>
          </p:cNvSpPr>
          <p:nvPr/>
        </p:nvSpPr>
        <p:spPr bwMode="auto">
          <a:xfrm>
            <a:off x="249238" y="3255963"/>
            <a:ext cx="8686800" cy="2819400"/>
          </a:xfrm>
          <a:prstGeom prst="horizontalScroll">
            <a:avLst>
              <a:gd name="adj" fmla="val 12500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600" b="0">
              <a:latin typeface=".VnTime" pitchFamily="34" charset="0"/>
            </a:endParaRPr>
          </a:p>
        </p:txBody>
      </p:sp>
      <p:sp>
        <p:nvSpPr>
          <p:cNvPr id="158767" name="Text Box 47"/>
          <p:cNvSpPr txBox="1">
            <a:spLocks noChangeArrowheads="1"/>
          </p:cNvSpPr>
          <p:nvPr/>
        </p:nvSpPr>
        <p:spPr bwMode="auto">
          <a:xfrm>
            <a:off x="435279" y="2991644"/>
            <a:ext cx="2630184" cy="523220"/>
          </a:xfrm>
          <a:prstGeom prst="rect">
            <a:avLst/>
          </a:prstGeom>
          <a:solidFill>
            <a:srgbClr val="00FF00"/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u="sng">
                <a:solidFill>
                  <a:srgbClr val="3333FF"/>
                </a:solidFill>
              </a:rPr>
              <a:t>Định lí:(sgk-90)</a:t>
            </a:r>
          </a:p>
        </p:txBody>
      </p:sp>
      <p:sp>
        <p:nvSpPr>
          <p:cNvPr id="158768" name="Text Box 48"/>
          <p:cNvSpPr txBox="1">
            <a:spLocks noChangeArrowheads="1"/>
          </p:cNvSpPr>
          <p:nvPr/>
        </p:nvSpPr>
        <p:spPr bwMode="auto">
          <a:xfrm>
            <a:off x="685800" y="3657600"/>
            <a:ext cx="518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800" b="1" i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58770" name="Text Box 50"/>
          <p:cNvSpPr txBox="1">
            <a:spLocks noChangeArrowheads="1"/>
          </p:cNvSpPr>
          <p:nvPr/>
        </p:nvSpPr>
        <p:spPr bwMode="auto">
          <a:xfrm>
            <a:off x="741363" y="4648200"/>
            <a:ext cx="464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800" b="1" i="1" dirty="0">
                <a:solidFill>
                  <a:srgbClr val="3333FF"/>
                </a:solidFill>
              </a:rPr>
              <a:t>b.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8771" name="Text Box 51"/>
          <p:cNvSpPr txBox="1">
            <a:spLocks noChangeArrowheads="1"/>
          </p:cNvSpPr>
          <p:nvPr/>
        </p:nvSpPr>
        <p:spPr bwMode="auto">
          <a:xfrm>
            <a:off x="720725" y="5084763"/>
            <a:ext cx="822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3333FF"/>
                </a:solidFill>
              </a:rPr>
              <a:t>c.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8773" name="Text Box 53"/>
          <p:cNvSpPr txBox="1">
            <a:spLocks noChangeArrowheads="1"/>
          </p:cNvSpPr>
          <p:nvPr/>
        </p:nvSpPr>
        <p:spPr bwMode="auto">
          <a:xfrm>
            <a:off x="741363" y="4191000"/>
            <a:ext cx="457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800" b="1" i="1" dirty="0">
                <a:solidFill>
                  <a:srgbClr val="3333FF"/>
                </a:solidFill>
              </a:rPr>
              <a:t>a</a:t>
            </a:r>
            <a:r>
              <a:rPr lang="en-US" sz="28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i="1" dirty="0">
                <a:solidFill>
                  <a:srgbClr val="FF0000"/>
                </a:solidFill>
              </a:rPr>
              <a:t>.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3543300" y="286778"/>
            <a:ext cx="4295775" cy="2386012"/>
            <a:chOff x="3543300" y="303213"/>
            <a:chExt cx="4295775" cy="2386012"/>
          </a:xfrm>
        </p:grpSpPr>
        <p:grpSp>
          <p:nvGrpSpPr>
            <p:cNvPr id="2" name="Group 46"/>
            <p:cNvGrpSpPr>
              <a:grpSpLocks/>
            </p:cNvGrpSpPr>
            <p:nvPr/>
          </p:nvGrpSpPr>
          <p:grpSpPr bwMode="auto">
            <a:xfrm>
              <a:off x="3543300" y="303213"/>
              <a:ext cx="4295775" cy="2386012"/>
              <a:chOff x="1776" y="191"/>
              <a:chExt cx="2128" cy="1362"/>
            </a:xfrm>
          </p:grpSpPr>
          <p:sp>
            <p:nvSpPr>
              <p:cNvPr id="30729" name="Line 11"/>
              <p:cNvSpPr>
                <a:spLocks noChangeShapeType="1"/>
              </p:cNvSpPr>
              <p:nvPr/>
            </p:nvSpPr>
            <p:spPr bwMode="auto">
              <a:xfrm flipH="1">
                <a:off x="2035" y="547"/>
                <a:ext cx="367" cy="80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30" name="Line 14"/>
              <p:cNvSpPr>
                <a:spLocks noChangeShapeType="1"/>
              </p:cNvSpPr>
              <p:nvPr/>
            </p:nvSpPr>
            <p:spPr bwMode="auto">
              <a:xfrm>
                <a:off x="2402" y="547"/>
                <a:ext cx="131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31" name="Line 15"/>
              <p:cNvSpPr>
                <a:spLocks noChangeShapeType="1"/>
              </p:cNvSpPr>
              <p:nvPr/>
            </p:nvSpPr>
            <p:spPr bwMode="auto">
              <a:xfrm>
                <a:off x="2035" y="1348"/>
                <a:ext cx="131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32" name="Line 16"/>
              <p:cNvSpPr>
                <a:spLocks noChangeShapeType="1"/>
              </p:cNvSpPr>
              <p:nvPr/>
            </p:nvSpPr>
            <p:spPr bwMode="auto">
              <a:xfrm flipH="1">
                <a:off x="3346" y="547"/>
                <a:ext cx="368" cy="80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33" name="Text Box 20"/>
              <p:cNvSpPr txBox="1">
                <a:spLocks noChangeArrowheads="1"/>
              </p:cNvSpPr>
              <p:nvPr/>
            </p:nvSpPr>
            <p:spPr bwMode="auto">
              <a:xfrm>
                <a:off x="3696" y="249"/>
                <a:ext cx="208" cy="296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2800" b="0"/>
                  <a:t>B</a:t>
                </a:r>
              </a:p>
            </p:txBody>
          </p:sp>
          <p:sp>
            <p:nvSpPr>
              <p:cNvPr id="30734" name="Text Box 21"/>
              <p:cNvSpPr txBox="1">
                <a:spLocks noChangeArrowheads="1"/>
              </p:cNvSpPr>
              <p:nvPr/>
            </p:nvSpPr>
            <p:spPr bwMode="auto">
              <a:xfrm>
                <a:off x="3360" y="1257"/>
                <a:ext cx="208" cy="296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2800" b="0"/>
                  <a:t>C</a:t>
                </a:r>
              </a:p>
            </p:txBody>
          </p:sp>
          <p:sp>
            <p:nvSpPr>
              <p:cNvPr id="30735" name="Text Box 22"/>
              <p:cNvSpPr txBox="1">
                <a:spLocks noChangeArrowheads="1"/>
              </p:cNvSpPr>
              <p:nvPr/>
            </p:nvSpPr>
            <p:spPr bwMode="auto">
              <a:xfrm>
                <a:off x="1776" y="1248"/>
                <a:ext cx="219" cy="296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2800" b="0"/>
                  <a:t>D</a:t>
                </a:r>
              </a:p>
            </p:txBody>
          </p:sp>
          <p:sp>
            <p:nvSpPr>
              <p:cNvPr id="30736" name="Text Box 23"/>
              <p:cNvSpPr txBox="1">
                <a:spLocks noChangeArrowheads="1"/>
              </p:cNvSpPr>
              <p:nvPr/>
            </p:nvSpPr>
            <p:spPr bwMode="auto">
              <a:xfrm>
                <a:off x="2799" y="640"/>
                <a:ext cx="219" cy="296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2800" b="0">
                    <a:latin typeface=".VnTime" pitchFamily="34" charset="0"/>
                  </a:rPr>
                  <a:t>O</a:t>
                </a:r>
              </a:p>
            </p:txBody>
          </p:sp>
          <p:sp>
            <p:nvSpPr>
              <p:cNvPr id="30737" name="Line 24"/>
              <p:cNvSpPr>
                <a:spLocks noChangeShapeType="1"/>
              </p:cNvSpPr>
              <p:nvPr/>
            </p:nvSpPr>
            <p:spPr bwMode="auto">
              <a:xfrm flipH="1">
                <a:off x="2035" y="547"/>
                <a:ext cx="367" cy="801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38" name="Line 26"/>
              <p:cNvSpPr>
                <a:spLocks noChangeShapeType="1"/>
              </p:cNvSpPr>
              <p:nvPr/>
            </p:nvSpPr>
            <p:spPr bwMode="auto">
              <a:xfrm>
                <a:off x="2402" y="547"/>
                <a:ext cx="1312" cy="0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39" name="Line 27"/>
              <p:cNvSpPr>
                <a:spLocks noChangeShapeType="1"/>
              </p:cNvSpPr>
              <p:nvPr/>
            </p:nvSpPr>
            <p:spPr bwMode="auto">
              <a:xfrm>
                <a:off x="2035" y="1348"/>
                <a:ext cx="1309" cy="0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0" name="Line 28"/>
              <p:cNvSpPr>
                <a:spLocks noChangeShapeType="1"/>
              </p:cNvSpPr>
              <p:nvPr/>
            </p:nvSpPr>
            <p:spPr bwMode="auto">
              <a:xfrm>
                <a:off x="2402" y="547"/>
                <a:ext cx="472" cy="40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1" name="Line 29"/>
              <p:cNvSpPr>
                <a:spLocks noChangeShapeType="1"/>
              </p:cNvSpPr>
              <p:nvPr/>
            </p:nvSpPr>
            <p:spPr bwMode="auto">
              <a:xfrm>
                <a:off x="2874" y="948"/>
                <a:ext cx="472" cy="4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2" name="Line 33"/>
              <p:cNvSpPr>
                <a:spLocks noChangeShapeType="1"/>
              </p:cNvSpPr>
              <p:nvPr/>
            </p:nvSpPr>
            <p:spPr bwMode="auto">
              <a:xfrm flipV="1">
                <a:off x="2035" y="948"/>
                <a:ext cx="839" cy="4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3" name="Line 34"/>
              <p:cNvSpPr>
                <a:spLocks noChangeShapeType="1"/>
              </p:cNvSpPr>
              <p:nvPr/>
            </p:nvSpPr>
            <p:spPr bwMode="auto">
              <a:xfrm flipV="1">
                <a:off x="2874" y="547"/>
                <a:ext cx="840" cy="40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4" name="Text Box 35"/>
              <p:cNvSpPr txBox="1">
                <a:spLocks noChangeArrowheads="1"/>
              </p:cNvSpPr>
              <p:nvPr/>
            </p:nvSpPr>
            <p:spPr bwMode="auto">
              <a:xfrm>
                <a:off x="2160" y="191"/>
                <a:ext cx="218" cy="296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2800" b="0"/>
                  <a:t>A</a:t>
                </a:r>
              </a:p>
            </p:txBody>
          </p:sp>
          <p:sp>
            <p:nvSpPr>
              <p:cNvPr id="30745" name="Line 36"/>
              <p:cNvSpPr>
                <a:spLocks noChangeShapeType="1"/>
              </p:cNvSpPr>
              <p:nvPr/>
            </p:nvSpPr>
            <p:spPr bwMode="auto">
              <a:xfrm>
                <a:off x="2402" y="547"/>
                <a:ext cx="472" cy="401"/>
              </a:xfrm>
              <a:prstGeom prst="line">
                <a:avLst/>
              </a:prstGeom>
              <a:noFill/>
              <a:ln w="38100">
                <a:solidFill>
                  <a:srgbClr val="99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6" name="Line 37"/>
              <p:cNvSpPr>
                <a:spLocks noChangeShapeType="1"/>
              </p:cNvSpPr>
              <p:nvPr/>
            </p:nvSpPr>
            <p:spPr bwMode="auto">
              <a:xfrm>
                <a:off x="2874" y="948"/>
                <a:ext cx="472" cy="400"/>
              </a:xfrm>
              <a:prstGeom prst="line">
                <a:avLst/>
              </a:prstGeom>
              <a:noFill/>
              <a:ln w="38100">
                <a:solidFill>
                  <a:srgbClr val="99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7" name="Line 38"/>
              <p:cNvSpPr>
                <a:spLocks noChangeShapeType="1"/>
              </p:cNvSpPr>
              <p:nvPr/>
            </p:nvSpPr>
            <p:spPr bwMode="auto">
              <a:xfrm flipV="1">
                <a:off x="2035" y="948"/>
                <a:ext cx="839" cy="40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8" name="Text Box 42"/>
              <p:cNvSpPr txBox="1">
                <a:spLocks noChangeArrowheads="1"/>
              </p:cNvSpPr>
              <p:nvPr/>
            </p:nvSpPr>
            <p:spPr bwMode="auto">
              <a:xfrm>
                <a:off x="3451" y="1098"/>
                <a:ext cx="91" cy="296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endParaRPr lang="en-US" sz="2800" b="0">
                  <a:latin typeface=".VnTime" pitchFamily="34" charset="0"/>
                </a:endParaRPr>
              </a:p>
            </p:txBody>
          </p:sp>
        </p:grpSp>
        <p:cxnSp>
          <p:nvCxnSpPr>
            <p:cNvPr id="30" name="Straight Connector 29"/>
            <p:cNvCxnSpPr/>
            <p:nvPr/>
          </p:nvCxnSpPr>
          <p:spPr>
            <a:xfrm>
              <a:off x="5029200" y="1828800"/>
              <a:ext cx="95250" cy="15092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6318517" y="1295400"/>
              <a:ext cx="82283" cy="15593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5284487" y="1143000"/>
              <a:ext cx="49513" cy="23036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5181600" y="1275487"/>
              <a:ext cx="205774" cy="2150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6019800" y="1828800"/>
              <a:ext cx="216434" cy="10004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Arc 41"/>
          <p:cNvSpPr/>
          <p:nvPr/>
        </p:nvSpPr>
        <p:spPr>
          <a:xfrm rot="6468387">
            <a:off x="4308911" y="346511"/>
            <a:ext cx="914400" cy="914400"/>
          </a:xfrm>
          <a:prstGeom prst="arc">
            <a:avLst>
              <a:gd name="adj1" fmla="val 16157970"/>
              <a:gd name="adj2" fmla="val 0"/>
            </a:avLst>
          </a:prstGeom>
          <a:ln w="57150">
            <a:solidFill>
              <a:srgbClr val="3308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c 42"/>
          <p:cNvSpPr/>
          <p:nvPr/>
        </p:nvSpPr>
        <p:spPr>
          <a:xfrm rot="17554416">
            <a:off x="6184122" y="2069322"/>
            <a:ext cx="914400" cy="914400"/>
          </a:xfrm>
          <a:prstGeom prst="arc">
            <a:avLst>
              <a:gd name="adj1" fmla="val 16157970"/>
              <a:gd name="adj2" fmla="val 0"/>
            </a:avLst>
          </a:prstGeom>
          <a:ln w="57150">
            <a:solidFill>
              <a:srgbClr val="3308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c 44"/>
          <p:cNvSpPr/>
          <p:nvPr/>
        </p:nvSpPr>
        <p:spPr>
          <a:xfrm rot="518535">
            <a:off x="3492510" y="1841490"/>
            <a:ext cx="914400" cy="914400"/>
          </a:xfrm>
          <a:prstGeom prst="arc">
            <a:avLst>
              <a:gd name="adj1" fmla="val 18400319"/>
              <a:gd name="adj2" fmla="val 21130602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c 45"/>
          <p:cNvSpPr/>
          <p:nvPr/>
        </p:nvSpPr>
        <p:spPr>
          <a:xfrm rot="10800000">
            <a:off x="7086600" y="381000"/>
            <a:ext cx="914400" cy="914400"/>
          </a:xfrm>
          <a:prstGeom prst="arc">
            <a:avLst>
              <a:gd name="adj1" fmla="val 18064529"/>
              <a:gd name="adj2" fmla="val 21130602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6" name="Straight Connector 85"/>
          <p:cNvCxnSpPr/>
          <p:nvPr/>
        </p:nvCxnSpPr>
        <p:spPr>
          <a:xfrm flipV="1">
            <a:off x="5897671" y="772706"/>
            <a:ext cx="0" cy="243508"/>
          </a:xfrm>
          <a:prstGeom prst="line">
            <a:avLst/>
          </a:prstGeom>
          <a:ln>
            <a:solidFill>
              <a:srgbClr val="3308E8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5936293" y="805116"/>
            <a:ext cx="0" cy="243508"/>
          </a:xfrm>
          <a:prstGeom prst="line">
            <a:avLst/>
          </a:prstGeom>
          <a:ln>
            <a:solidFill>
              <a:srgbClr val="3308E8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6125246" y="1777488"/>
            <a:ext cx="0" cy="22712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4333339" y="1501049"/>
            <a:ext cx="274161" cy="122227"/>
            <a:chOff x="2791302" y="1378822"/>
            <a:chExt cx="274161" cy="122227"/>
          </a:xfrm>
        </p:grpSpPr>
        <p:cxnSp>
          <p:nvCxnSpPr>
            <p:cNvPr id="91" name="Straight Connector 90"/>
            <p:cNvCxnSpPr/>
            <p:nvPr/>
          </p:nvCxnSpPr>
          <p:spPr>
            <a:xfrm flipH="1">
              <a:off x="2791302" y="1501049"/>
              <a:ext cx="27416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H="1">
              <a:off x="2791302" y="1378822"/>
              <a:ext cx="27416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H="1">
              <a:off x="2791302" y="1445722"/>
              <a:ext cx="27416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5" name="Group 104"/>
          <p:cNvGrpSpPr/>
          <p:nvPr/>
        </p:nvGrpSpPr>
        <p:grpSpPr>
          <a:xfrm>
            <a:off x="6950851" y="1575266"/>
            <a:ext cx="274161" cy="122227"/>
            <a:chOff x="2791302" y="1378822"/>
            <a:chExt cx="274161" cy="122227"/>
          </a:xfrm>
        </p:grpSpPr>
        <p:cxnSp>
          <p:nvCxnSpPr>
            <p:cNvPr id="106" name="Straight Connector 105"/>
            <p:cNvCxnSpPr/>
            <p:nvPr/>
          </p:nvCxnSpPr>
          <p:spPr>
            <a:xfrm flipH="1">
              <a:off x="2791302" y="1501049"/>
              <a:ext cx="27416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H="1">
              <a:off x="2791302" y="1378822"/>
              <a:ext cx="27416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flipH="1">
              <a:off x="2791302" y="1445722"/>
              <a:ext cx="27416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486400" y="2209800"/>
            <a:ext cx="41815" cy="222248"/>
            <a:chOff x="5749385" y="2667000"/>
            <a:chExt cx="41815" cy="222248"/>
          </a:xfrm>
        </p:grpSpPr>
        <p:cxnSp>
          <p:nvCxnSpPr>
            <p:cNvPr id="85" name="Straight Connector 84"/>
            <p:cNvCxnSpPr/>
            <p:nvPr/>
          </p:nvCxnSpPr>
          <p:spPr>
            <a:xfrm flipV="1">
              <a:off x="5749385" y="2673458"/>
              <a:ext cx="0" cy="215790"/>
            </a:xfrm>
            <a:prstGeom prst="line">
              <a:avLst/>
            </a:prstGeom>
            <a:ln>
              <a:solidFill>
                <a:srgbClr val="3308E8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flipV="1">
              <a:off x="5791200" y="2667000"/>
              <a:ext cx="0" cy="215790"/>
            </a:xfrm>
            <a:prstGeom prst="line">
              <a:avLst/>
            </a:prstGeom>
            <a:ln>
              <a:solidFill>
                <a:srgbClr val="3308E8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5539378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8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5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1587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1587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1587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6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587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587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587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64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587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587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587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480"/>
                            </p:stCondLst>
                            <p:childTnLst>
                              <p:par>
                                <p:cTn id="3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587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587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587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5" grpId="0" animBg="1"/>
      <p:bldP spid="158767" grpId="0" animBg="1"/>
      <p:bldP spid="158768" grpId="0"/>
      <p:bldP spid="158770" grpId="0"/>
      <p:bldP spid="158771" grpId="0"/>
      <p:bldP spid="15877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4" descr="tu giac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1" y="1452208"/>
            <a:ext cx="3047999" cy="2067623"/>
          </a:xfrm>
          <a:prstGeom prst="rect">
            <a:avLst/>
          </a:prstGeom>
          <a:solidFill>
            <a:srgbClr val="3333FF"/>
          </a:solidFill>
          <a:ln w="9525">
            <a:noFill/>
            <a:miter lim="800000"/>
            <a:headEnd/>
            <a:tailEnd/>
          </a:ln>
        </p:spPr>
      </p:pic>
      <p:grpSp>
        <p:nvGrpSpPr>
          <p:cNvPr id="13" name="Group 3"/>
          <p:cNvGrpSpPr>
            <a:grpSpLocks/>
          </p:cNvGrpSpPr>
          <p:nvPr/>
        </p:nvGrpSpPr>
        <p:grpSpPr bwMode="auto">
          <a:xfrm>
            <a:off x="4876800" y="1454063"/>
            <a:ext cx="4123075" cy="2373948"/>
            <a:chOff x="3168" y="672"/>
            <a:chExt cx="2448" cy="1479"/>
          </a:xfrm>
        </p:grpSpPr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3792" y="681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b="0">
                  <a:solidFill>
                    <a:schemeClr val="folHlink"/>
                  </a:solidFill>
                </a:rPr>
                <a:t>A</a:t>
              </a:r>
            </a:p>
          </p:txBody>
        </p:sp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5376" y="672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b="0">
                  <a:solidFill>
                    <a:schemeClr val="folHlink"/>
                  </a:solidFill>
                </a:rPr>
                <a:t>B</a:t>
              </a:r>
            </a:p>
          </p:txBody>
        </p:sp>
        <p:sp>
          <p:nvSpPr>
            <p:cNvPr id="16" name="Text Box 6"/>
            <p:cNvSpPr txBox="1">
              <a:spLocks noChangeArrowheads="1"/>
            </p:cNvSpPr>
            <p:nvPr/>
          </p:nvSpPr>
          <p:spPr bwMode="auto">
            <a:xfrm>
              <a:off x="4992" y="1824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b="0">
                  <a:solidFill>
                    <a:schemeClr val="folHlink"/>
                  </a:solidFill>
                </a:rPr>
                <a:t>C</a:t>
              </a:r>
            </a:p>
          </p:txBody>
        </p:sp>
        <p:sp>
          <p:nvSpPr>
            <p:cNvPr id="17" name="Text Box 7"/>
            <p:cNvSpPr txBox="1">
              <a:spLocks noChangeArrowheads="1"/>
            </p:cNvSpPr>
            <p:nvPr/>
          </p:nvSpPr>
          <p:spPr bwMode="auto">
            <a:xfrm>
              <a:off x="3168" y="1632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b="0">
                  <a:solidFill>
                    <a:schemeClr val="folHlink"/>
                  </a:solidFill>
                </a:rPr>
                <a:t>D</a:t>
              </a:r>
            </a:p>
          </p:txBody>
        </p:sp>
        <p:sp>
          <p:nvSpPr>
            <p:cNvPr id="18" name="AutoShape 8"/>
            <p:cNvSpPr>
              <a:spLocks noChangeArrowheads="1"/>
            </p:cNvSpPr>
            <p:nvPr/>
          </p:nvSpPr>
          <p:spPr bwMode="auto">
            <a:xfrm>
              <a:off x="3456" y="1008"/>
              <a:ext cx="2064" cy="864"/>
            </a:xfrm>
            <a:prstGeom prst="parallelogram">
              <a:avLst>
                <a:gd name="adj" fmla="val 59722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b="0">
                <a:solidFill>
                  <a:srgbClr val="000099"/>
                </a:solidFill>
                <a:latin typeface="Arial" charset="0"/>
              </a:endParaRPr>
            </a:p>
          </p:txBody>
        </p:sp>
      </p:grpSp>
      <p:sp>
        <p:nvSpPr>
          <p:cNvPr id="19" name="Text Box 29"/>
          <p:cNvSpPr txBox="1">
            <a:spLocks noChangeArrowheads="1"/>
          </p:cNvSpPr>
          <p:nvPr/>
        </p:nvSpPr>
        <p:spPr bwMode="auto">
          <a:xfrm>
            <a:off x="5957027" y="2455949"/>
            <a:ext cx="2286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b="1" dirty="0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400" b="1" dirty="0">
              <a:solidFill>
                <a:srgbClr val="3308E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3" descr="Cau hoi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64511" y="1295400"/>
            <a:ext cx="91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2971800" y="2292263"/>
            <a:ext cx="2819400" cy="0"/>
          </a:xfrm>
          <a:prstGeom prst="line">
            <a:avLst/>
          </a:prstGeom>
          <a:noFill/>
          <a:ln w="57150">
            <a:solidFill>
              <a:srgbClr val="3308E8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856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4" descr="tu giac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838200"/>
            <a:ext cx="3047999" cy="2067623"/>
          </a:xfrm>
          <a:prstGeom prst="rect">
            <a:avLst/>
          </a:prstGeom>
          <a:solidFill>
            <a:srgbClr val="3333FF"/>
          </a:solidFill>
          <a:ln w="9525">
            <a:noFill/>
            <a:miter lim="800000"/>
            <a:headEnd/>
            <a:tailEnd/>
          </a:ln>
        </p:spPr>
      </p:pic>
      <p:grpSp>
        <p:nvGrpSpPr>
          <p:cNvPr id="13" name="Group 3"/>
          <p:cNvGrpSpPr>
            <a:grpSpLocks/>
          </p:cNvGrpSpPr>
          <p:nvPr/>
        </p:nvGrpSpPr>
        <p:grpSpPr bwMode="auto">
          <a:xfrm>
            <a:off x="4859236" y="641826"/>
            <a:ext cx="4123075" cy="2373948"/>
            <a:chOff x="3168" y="672"/>
            <a:chExt cx="2448" cy="1479"/>
          </a:xfrm>
        </p:grpSpPr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3792" y="681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b="0">
                  <a:solidFill>
                    <a:schemeClr val="folHlink"/>
                  </a:solidFill>
                </a:rPr>
                <a:t>A</a:t>
              </a:r>
            </a:p>
          </p:txBody>
        </p:sp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5376" y="672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b="0">
                  <a:solidFill>
                    <a:schemeClr val="folHlink"/>
                  </a:solidFill>
                </a:rPr>
                <a:t>B</a:t>
              </a:r>
            </a:p>
          </p:txBody>
        </p:sp>
        <p:sp>
          <p:nvSpPr>
            <p:cNvPr id="16" name="Text Box 6"/>
            <p:cNvSpPr txBox="1">
              <a:spLocks noChangeArrowheads="1"/>
            </p:cNvSpPr>
            <p:nvPr/>
          </p:nvSpPr>
          <p:spPr bwMode="auto">
            <a:xfrm>
              <a:off x="4992" y="1824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b="0">
                  <a:solidFill>
                    <a:schemeClr val="folHlink"/>
                  </a:solidFill>
                </a:rPr>
                <a:t>C</a:t>
              </a:r>
            </a:p>
          </p:txBody>
        </p:sp>
        <p:sp>
          <p:nvSpPr>
            <p:cNvPr id="17" name="Text Box 7"/>
            <p:cNvSpPr txBox="1">
              <a:spLocks noChangeArrowheads="1"/>
            </p:cNvSpPr>
            <p:nvPr/>
          </p:nvSpPr>
          <p:spPr bwMode="auto">
            <a:xfrm>
              <a:off x="3168" y="1632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b="0">
                  <a:solidFill>
                    <a:schemeClr val="folHlink"/>
                  </a:solidFill>
                </a:rPr>
                <a:t>D</a:t>
              </a:r>
            </a:p>
          </p:txBody>
        </p:sp>
        <p:sp>
          <p:nvSpPr>
            <p:cNvPr id="18" name="AutoShape 8"/>
            <p:cNvSpPr>
              <a:spLocks noChangeArrowheads="1"/>
            </p:cNvSpPr>
            <p:nvPr/>
          </p:nvSpPr>
          <p:spPr bwMode="auto">
            <a:xfrm>
              <a:off x="3456" y="1008"/>
              <a:ext cx="2064" cy="864"/>
            </a:xfrm>
            <a:prstGeom prst="parallelogram">
              <a:avLst>
                <a:gd name="adj" fmla="val 59722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b="0">
                <a:solidFill>
                  <a:srgbClr val="000099"/>
                </a:solidFill>
                <a:latin typeface="Arial" charset="0"/>
              </a:endParaRPr>
            </a:p>
          </p:txBody>
        </p:sp>
      </p:grpSp>
      <p:sp>
        <p:nvSpPr>
          <p:cNvPr id="19" name="Text Box 29"/>
          <p:cNvSpPr txBox="1">
            <a:spLocks noChangeArrowheads="1"/>
          </p:cNvSpPr>
          <p:nvPr/>
        </p:nvSpPr>
        <p:spPr bwMode="auto">
          <a:xfrm>
            <a:off x="5957027" y="1597967"/>
            <a:ext cx="2286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b="1" dirty="0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400" b="1" dirty="0">
              <a:solidFill>
                <a:srgbClr val="3308E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3001027" y="1828800"/>
            <a:ext cx="2713973" cy="0"/>
          </a:xfrm>
          <a:prstGeom prst="line">
            <a:avLst/>
          </a:prstGeom>
          <a:noFill/>
          <a:ln w="57150">
            <a:solidFill>
              <a:srgbClr val="3308E8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29"/>
          <p:cNvSpPr txBox="1">
            <a:spLocks noChangeArrowheads="1"/>
          </p:cNvSpPr>
          <p:nvPr/>
        </p:nvSpPr>
        <p:spPr bwMode="auto">
          <a:xfrm>
            <a:off x="2996717" y="1210368"/>
            <a:ext cx="26902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AB//CD,AD//BC</a:t>
            </a:r>
            <a:endParaRPr lang="en-US" sz="2400" b="1" dirty="0">
              <a:solidFill>
                <a:srgbClr val="3308E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553883" y="3352800"/>
            <a:ext cx="8135655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896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0" name="Text Box 4"/>
          <p:cNvSpPr txBox="1">
            <a:spLocks noChangeArrowheads="1"/>
          </p:cNvSpPr>
          <p:nvPr/>
        </p:nvSpPr>
        <p:spPr bwMode="auto">
          <a:xfrm>
            <a:off x="2477023" y="1893518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i="1" dirty="0">
                <a:solidFill>
                  <a:srgbClr val="FF5050"/>
                </a:solidFill>
                <a:latin typeface=".VnTime" pitchFamily="34" charset="0"/>
              </a:rPr>
              <a:t>  </a:t>
            </a:r>
            <a:r>
              <a:rPr lang="en-US" sz="2400" b="1" i="1" dirty="0" err="1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i="1" dirty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b="1" i="1" dirty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i="1" dirty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400" b="1" i="1" dirty="0" err="1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endParaRPr lang="en-US" sz="2400" b="1" i="1" dirty="0">
              <a:solidFill>
                <a:srgbClr val="FF5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Text Box 6"/>
          <p:cNvSpPr txBox="1">
            <a:spLocks noChangeArrowheads="1"/>
          </p:cNvSpPr>
          <p:nvPr/>
        </p:nvSpPr>
        <p:spPr bwMode="auto">
          <a:xfrm>
            <a:off x="2057400" y="677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2400" b="0">
              <a:latin typeface="VNI-Duff" pitchFamily="2" charset="0"/>
            </a:endParaRPr>
          </a:p>
        </p:txBody>
      </p:sp>
      <p:pic>
        <p:nvPicPr>
          <p:cNvPr id="173063" name="Picture 7" descr="hinh tha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1477712"/>
            <a:ext cx="270457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8"/>
          <p:cNvSpPr txBox="1">
            <a:spLocks noChangeArrowheads="1"/>
          </p:cNvSpPr>
          <p:nvPr/>
        </p:nvSpPr>
        <p:spPr bwMode="auto">
          <a:xfrm>
            <a:off x="4018571" y="60198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2400" b="0">
              <a:latin typeface="VNI-Duff" pitchFamily="2" charset="0"/>
            </a:endParaRPr>
          </a:p>
        </p:txBody>
      </p:sp>
      <p:pic>
        <p:nvPicPr>
          <p:cNvPr id="173065" name="Picture 9" descr="thang c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5029200"/>
            <a:ext cx="276701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 Box 10"/>
          <p:cNvSpPr txBox="1">
            <a:spLocks noChangeArrowheads="1"/>
          </p:cNvSpPr>
          <p:nvPr/>
        </p:nvSpPr>
        <p:spPr bwMode="auto">
          <a:xfrm>
            <a:off x="2879725" y="5540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 sz="2400" b="0">
              <a:latin typeface="VNI-Duff" pitchFamily="2" charset="0"/>
            </a:endParaRPr>
          </a:p>
        </p:txBody>
      </p:sp>
      <p:sp>
        <p:nvSpPr>
          <p:cNvPr id="173069" name="Text Box 13"/>
          <p:cNvSpPr txBox="1">
            <a:spLocks noChangeArrowheads="1"/>
          </p:cNvSpPr>
          <p:nvPr/>
        </p:nvSpPr>
        <p:spPr bwMode="auto">
          <a:xfrm>
            <a:off x="7162800" y="2774434"/>
            <a:ext cx="124301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i="1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Hoặc hai </a:t>
            </a:r>
            <a:r>
              <a:rPr lang="en-US" sz="2400" b="1" i="1" dirty="0" err="1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i="1" dirty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00" b="1" i="1" dirty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i="1" dirty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400" b="1" i="1" dirty="0">
              <a:solidFill>
                <a:srgbClr val="FF5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3070" name="Text Box 14"/>
          <p:cNvSpPr txBox="1">
            <a:spLocks noChangeArrowheads="1"/>
          </p:cNvSpPr>
          <p:nvPr/>
        </p:nvSpPr>
        <p:spPr bwMode="auto">
          <a:xfrm>
            <a:off x="5638800" y="2959100"/>
            <a:ext cx="1219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b="1" i="1" dirty="0" err="1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i="1" dirty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i="1" dirty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2400" b="1" i="1" dirty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i="1" dirty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400" b="1" i="1" dirty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b="1" i="1" dirty="0" err="1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ằ</a:t>
            </a:r>
            <a:r>
              <a:rPr lang="en-US" sz="2400" b="1" i="1" dirty="0" err="1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400" b="1" i="1" dirty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400" b="1" i="1" dirty="0">
              <a:solidFill>
                <a:srgbClr val="FF5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3071" name="Picture 15" descr="tu gia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408906"/>
            <a:ext cx="1828801" cy="1906588"/>
          </a:xfrm>
          <a:prstGeom prst="rect">
            <a:avLst/>
          </a:prstGeom>
          <a:solidFill>
            <a:srgbClr val="3333FF"/>
          </a:solidFill>
          <a:ln w="9525">
            <a:noFill/>
            <a:miter lim="800000"/>
            <a:headEnd/>
            <a:tailEnd/>
          </a:ln>
        </p:spPr>
      </p:pic>
      <p:sp>
        <p:nvSpPr>
          <p:cNvPr id="19467" name="Text Box 19"/>
          <p:cNvSpPr txBox="1">
            <a:spLocks noChangeArrowheads="1"/>
          </p:cNvSpPr>
          <p:nvPr/>
        </p:nvSpPr>
        <p:spPr bwMode="auto">
          <a:xfrm>
            <a:off x="1066800" y="1295400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b="0">
              <a:latin typeface="Arial" charset="0"/>
            </a:endParaRPr>
          </a:p>
        </p:txBody>
      </p:sp>
      <p:sp>
        <p:nvSpPr>
          <p:cNvPr id="173076" name="Text Box 20"/>
          <p:cNvSpPr txBox="1">
            <a:spLocks noChangeArrowheads="1"/>
          </p:cNvSpPr>
          <p:nvPr/>
        </p:nvSpPr>
        <p:spPr bwMode="auto">
          <a:xfrm>
            <a:off x="990600" y="1004888"/>
            <a:ext cx="441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Em hãy điền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1143000" y="163513"/>
            <a:ext cx="6477000" cy="660400"/>
            <a:chOff x="720" y="103"/>
            <a:chExt cx="4080" cy="416"/>
          </a:xfrm>
        </p:grpSpPr>
        <p:sp>
          <p:nvSpPr>
            <p:cNvPr id="19474" name="AutoShape 25"/>
            <p:cNvSpPr>
              <a:spLocks noChangeArrowheads="1"/>
            </p:cNvSpPr>
            <p:nvPr/>
          </p:nvSpPr>
          <p:spPr bwMode="auto">
            <a:xfrm>
              <a:off x="720" y="103"/>
              <a:ext cx="4080" cy="416"/>
            </a:xfrm>
            <a:prstGeom prst="star8">
              <a:avLst>
                <a:gd name="adj" fmla="val 38250"/>
              </a:avLst>
            </a:prstGeom>
            <a:solidFill>
              <a:srgbClr val="33CC33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5" name="Text Box 26"/>
            <p:cNvSpPr txBox="1">
              <a:spLocks noChangeArrowheads="1"/>
            </p:cNvSpPr>
            <p:nvPr/>
          </p:nvSpPr>
          <p:spPr bwMode="auto">
            <a:xfrm>
              <a:off x="1356" y="144"/>
              <a:ext cx="2838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KHỞI ĐỘNG</a:t>
              </a:r>
              <a:endPara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73084" name="Picture 28" descr="Cau hoi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1524000"/>
            <a:ext cx="914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085" name="Picture 29" descr="Cau hoi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3467100"/>
            <a:ext cx="914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3086" name="Line 30"/>
          <p:cNvSpPr>
            <a:spLocks noChangeShapeType="1"/>
          </p:cNvSpPr>
          <p:nvPr/>
        </p:nvSpPr>
        <p:spPr bwMode="auto">
          <a:xfrm>
            <a:off x="2608871" y="2438400"/>
            <a:ext cx="281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3087" name="Line 31"/>
          <p:cNvSpPr>
            <a:spLocks noChangeShapeType="1"/>
          </p:cNvSpPr>
          <p:nvPr/>
        </p:nvSpPr>
        <p:spPr bwMode="auto">
          <a:xfrm>
            <a:off x="7010400" y="3048000"/>
            <a:ext cx="0" cy="1981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" name="Picture 29" descr="Cau hoi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3505200"/>
            <a:ext cx="914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Arc 20"/>
          <p:cNvSpPr/>
          <p:nvPr/>
        </p:nvSpPr>
        <p:spPr>
          <a:xfrm rot="18776513">
            <a:off x="5113878" y="6071140"/>
            <a:ext cx="1090613" cy="914400"/>
          </a:xfrm>
          <a:prstGeom prst="arc">
            <a:avLst>
              <a:gd name="adj1" fmla="val 21092846"/>
              <a:gd name="adj2" fmla="val 1890896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/>
          <p:cNvSpPr/>
          <p:nvPr/>
        </p:nvSpPr>
        <p:spPr>
          <a:xfrm rot="11948658">
            <a:off x="7857406" y="6018652"/>
            <a:ext cx="1090613" cy="914400"/>
          </a:xfrm>
          <a:prstGeom prst="arc">
            <a:avLst>
              <a:gd name="adj1" fmla="val 21092846"/>
              <a:gd name="adj2" fmla="val 1890896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73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173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0" grpId="0"/>
      <p:bldP spid="173069" grpId="0"/>
      <p:bldP spid="173070" grpId="0"/>
      <p:bldP spid="21" grpId="0" animBg="1"/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4" descr="tu giac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838200"/>
            <a:ext cx="3047999" cy="2067623"/>
          </a:xfrm>
          <a:prstGeom prst="rect">
            <a:avLst/>
          </a:prstGeom>
          <a:solidFill>
            <a:srgbClr val="3333FF"/>
          </a:solidFill>
          <a:ln w="9525">
            <a:noFill/>
            <a:miter lim="800000"/>
            <a:headEnd/>
            <a:tailEnd/>
          </a:ln>
        </p:spPr>
      </p:pic>
      <p:grpSp>
        <p:nvGrpSpPr>
          <p:cNvPr id="13" name="Group 3"/>
          <p:cNvGrpSpPr>
            <a:grpSpLocks/>
          </p:cNvGrpSpPr>
          <p:nvPr/>
        </p:nvGrpSpPr>
        <p:grpSpPr bwMode="auto">
          <a:xfrm>
            <a:off x="5061347" y="641826"/>
            <a:ext cx="3920963" cy="2389999"/>
            <a:chOff x="3288" y="672"/>
            <a:chExt cx="2328" cy="1489"/>
          </a:xfrm>
        </p:grpSpPr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3792" y="681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b="0">
                  <a:solidFill>
                    <a:schemeClr val="folHlink"/>
                  </a:solidFill>
                </a:rPr>
                <a:t>A</a:t>
              </a:r>
            </a:p>
          </p:txBody>
        </p:sp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5376" y="672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b="0">
                  <a:solidFill>
                    <a:schemeClr val="folHlink"/>
                  </a:solidFill>
                </a:rPr>
                <a:t>B</a:t>
              </a:r>
            </a:p>
          </p:txBody>
        </p:sp>
        <p:sp>
          <p:nvSpPr>
            <p:cNvPr id="16" name="Text Box 6"/>
            <p:cNvSpPr txBox="1">
              <a:spLocks noChangeArrowheads="1"/>
            </p:cNvSpPr>
            <p:nvPr/>
          </p:nvSpPr>
          <p:spPr bwMode="auto">
            <a:xfrm>
              <a:off x="4992" y="1824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b="0">
                  <a:solidFill>
                    <a:schemeClr val="folHlink"/>
                  </a:solidFill>
                </a:rPr>
                <a:t>C</a:t>
              </a:r>
            </a:p>
          </p:txBody>
        </p:sp>
        <p:sp>
          <p:nvSpPr>
            <p:cNvPr id="17" name="Text Box 7"/>
            <p:cNvSpPr txBox="1">
              <a:spLocks noChangeArrowheads="1"/>
            </p:cNvSpPr>
            <p:nvPr/>
          </p:nvSpPr>
          <p:spPr bwMode="auto">
            <a:xfrm>
              <a:off x="3288" y="1834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b="0">
                  <a:solidFill>
                    <a:schemeClr val="folHlink"/>
                  </a:solidFill>
                </a:rPr>
                <a:t>D</a:t>
              </a:r>
            </a:p>
          </p:txBody>
        </p:sp>
        <p:sp>
          <p:nvSpPr>
            <p:cNvPr id="18" name="AutoShape 8"/>
            <p:cNvSpPr>
              <a:spLocks noChangeArrowheads="1"/>
            </p:cNvSpPr>
            <p:nvPr/>
          </p:nvSpPr>
          <p:spPr bwMode="auto">
            <a:xfrm>
              <a:off x="3456" y="1008"/>
              <a:ext cx="2064" cy="864"/>
            </a:xfrm>
            <a:prstGeom prst="parallelogram">
              <a:avLst>
                <a:gd name="adj" fmla="val 59722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b="0">
                <a:solidFill>
                  <a:srgbClr val="000099"/>
                </a:solidFill>
                <a:latin typeface="Arial" charset="0"/>
              </a:endParaRPr>
            </a:p>
          </p:txBody>
        </p:sp>
      </p:grpSp>
      <p:sp>
        <p:nvSpPr>
          <p:cNvPr id="19" name="Text Box 29"/>
          <p:cNvSpPr txBox="1">
            <a:spLocks noChangeArrowheads="1"/>
          </p:cNvSpPr>
          <p:nvPr/>
        </p:nvSpPr>
        <p:spPr bwMode="auto">
          <a:xfrm>
            <a:off x="5957027" y="1597967"/>
            <a:ext cx="2286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b="1" dirty="0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400" b="1" dirty="0">
              <a:solidFill>
                <a:srgbClr val="3308E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 flipV="1">
            <a:off x="3170189" y="1687245"/>
            <a:ext cx="2343277" cy="1"/>
          </a:xfrm>
          <a:prstGeom prst="line">
            <a:avLst/>
          </a:prstGeom>
          <a:noFill/>
          <a:ln w="57150">
            <a:solidFill>
              <a:srgbClr val="3308E8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29"/>
          <p:cNvSpPr txBox="1">
            <a:spLocks noChangeArrowheads="1"/>
          </p:cNvSpPr>
          <p:nvPr/>
        </p:nvSpPr>
        <p:spPr bwMode="auto">
          <a:xfrm>
            <a:off x="2996717" y="1210368"/>
            <a:ext cx="26902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AB=CD , AD =BC</a:t>
            </a:r>
            <a:endParaRPr lang="en-US" sz="2400" b="1" dirty="0">
              <a:solidFill>
                <a:srgbClr val="3308E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553883" y="3352800"/>
            <a:ext cx="8135655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i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bằng nhau</a:t>
            </a:r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7354866" y="1113773"/>
            <a:ext cx="0" cy="181627"/>
          </a:xfrm>
          <a:prstGeom prst="line">
            <a:avLst/>
          </a:prstGeom>
          <a:ln w="38100">
            <a:solidFill>
              <a:srgbClr val="3308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6781800" y="2485373"/>
            <a:ext cx="0" cy="181627"/>
          </a:xfrm>
          <a:prstGeom prst="line">
            <a:avLst/>
          </a:prstGeom>
          <a:ln w="38100">
            <a:solidFill>
              <a:srgbClr val="3308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8238161" y="1802067"/>
            <a:ext cx="372899" cy="53464"/>
            <a:chOff x="8161501" y="1956963"/>
            <a:chExt cx="372899" cy="53464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8207861" y="1956963"/>
              <a:ext cx="326539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8161501" y="2010427"/>
              <a:ext cx="326539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5638800" y="1676400"/>
            <a:ext cx="372899" cy="53464"/>
            <a:chOff x="8161501" y="1956963"/>
            <a:chExt cx="372899" cy="53464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8207861" y="1956963"/>
              <a:ext cx="326539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8161501" y="2010427"/>
              <a:ext cx="326539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2208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743200" y="2182001"/>
            <a:ext cx="3920963" cy="2389999"/>
            <a:chOff x="3288" y="672"/>
            <a:chExt cx="2328" cy="1489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3792" y="681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b="0">
                  <a:solidFill>
                    <a:schemeClr val="folHlink"/>
                  </a:solidFill>
                </a:rPr>
                <a:t>A</a:t>
              </a:r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5376" y="672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b="0">
                  <a:solidFill>
                    <a:schemeClr val="folHlink"/>
                  </a:solidFill>
                </a:rPr>
                <a:t>B</a:t>
              </a: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4992" y="1824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b="0">
                  <a:solidFill>
                    <a:schemeClr val="folHlink"/>
                  </a:solidFill>
                </a:rPr>
                <a:t>C</a:t>
              </a: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3288" y="1834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b="0">
                  <a:solidFill>
                    <a:schemeClr val="folHlink"/>
                  </a:solidFill>
                </a:rPr>
                <a:t>D</a:t>
              </a:r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3456" y="1008"/>
              <a:ext cx="2064" cy="864"/>
            </a:xfrm>
            <a:prstGeom prst="parallelogram">
              <a:avLst>
                <a:gd name="adj" fmla="val 59722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b="0">
                <a:solidFill>
                  <a:srgbClr val="000099"/>
                </a:solidFill>
                <a:latin typeface="Arial" charset="0"/>
              </a:endParaRPr>
            </a:p>
          </p:txBody>
        </p:sp>
      </p:grpSp>
      <p:cxnSp>
        <p:nvCxnSpPr>
          <p:cNvPr id="11" name="Straight Connector 10"/>
          <p:cNvCxnSpPr/>
          <p:nvPr/>
        </p:nvCxnSpPr>
        <p:spPr>
          <a:xfrm flipV="1">
            <a:off x="5036719" y="2653948"/>
            <a:ext cx="0" cy="181627"/>
          </a:xfrm>
          <a:prstGeom prst="line">
            <a:avLst/>
          </a:prstGeom>
          <a:ln w="38100">
            <a:solidFill>
              <a:srgbClr val="3308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463653" y="4025548"/>
            <a:ext cx="0" cy="181627"/>
          </a:xfrm>
          <a:prstGeom prst="line">
            <a:avLst/>
          </a:prstGeom>
          <a:ln w="38100">
            <a:solidFill>
              <a:srgbClr val="3308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5920014" y="3342242"/>
            <a:ext cx="372899" cy="53464"/>
            <a:chOff x="8161501" y="1956963"/>
            <a:chExt cx="372899" cy="53464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8207861" y="1956963"/>
              <a:ext cx="326539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8161501" y="2010427"/>
              <a:ext cx="326539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3320653" y="3216575"/>
            <a:ext cx="372899" cy="53464"/>
            <a:chOff x="8161501" y="1956963"/>
            <a:chExt cx="372899" cy="5346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8207861" y="1956963"/>
              <a:ext cx="326539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8161501" y="2010427"/>
              <a:ext cx="326539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Line 21"/>
          <p:cNvSpPr>
            <a:spLocks noGrp="1" noChangeShapeType="1"/>
          </p:cNvSpPr>
          <p:nvPr>
            <p:ph idx="1"/>
          </p:nvPr>
        </p:nvSpPr>
        <p:spPr bwMode="auto">
          <a:xfrm>
            <a:off x="3886200" y="2721316"/>
            <a:ext cx="1828800" cy="1386809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>
            <a:normAutofit fontScale="25000" lnSpcReduction="20000"/>
          </a:bodyPr>
          <a:lstStyle/>
          <a:p>
            <a:endParaRPr lang="en-US"/>
          </a:p>
        </p:txBody>
      </p:sp>
      <p:sp>
        <p:nvSpPr>
          <p:cNvPr id="20" name="Arc 19"/>
          <p:cNvSpPr/>
          <p:nvPr/>
        </p:nvSpPr>
        <p:spPr>
          <a:xfrm rot="3876376">
            <a:off x="3461966" y="2286509"/>
            <a:ext cx="914400" cy="914400"/>
          </a:xfrm>
          <a:prstGeom prst="arc">
            <a:avLst>
              <a:gd name="adj1" fmla="val 17589815"/>
              <a:gd name="adj2" fmla="val 20128662"/>
            </a:avLst>
          </a:prstGeom>
          <a:ln w="57150">
            <a:solidFill>
              <a:srgbClr val="3308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/>
          <p:cNvSpPr/>
          <p:nvPr/>
        </p:nvSpPr>
        <p:spPr>
          <a:xfrm rot="15048135">
            <a:off x="5251353" y="3664047"/>
            <a:ext cx="914400" cy="914400"/>
          </a:xfrm>
          <a:prstGeom prst="arc">
            <a:avLst>
              <a:gd name="adj1" fmla="val 17589815"/>
              <a:gd name="adj2" fmla="val 19791038"/>
            </a:avLst>
          </a:prstGeom>
          <a:ln w="57150">
            <a:solidFill>
              <a:srgbClr val="3308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117914" y="267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11497" y="38300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773514" y="2831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13608" y="36453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6271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4" descr="tu giac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838200"/>
            <a:ext cx="3047999" cy="2067623"/>
          </a:xfrm>
          <a:prstGeom prst="rect">
            <a:avLst/>
          </a:prstGeom>
          <a:solidFill>
            <a:srgbClr val="3333FF"/>
          </a:solidFill>
          <a:ln w="9525">
            <a:noFill/>
            <a:miter lim="800000"/>
            <a:headEnd/>
            <a:tailEnd/>
          </a:ln>
        </p:spPr>
      </p:pic>
      <p:grpSp>
        <p:nvGrpSpPr>
          <p:cNvPr id="13" name="Group 3"/>
          <p:cNvGrpSpPr>
            <a:grpSpLocks/>
          </p:cNvGrpSpPr>
          <p:nvPr/>
        </p:nvGrpSpPr>
        <p:grpSpPr bwMode="auto">
          <a:xfrm>
            <a:off x="5061347" y="641826"/>
            <a:ext cx="3920963" cy="2373948"/>
            <a:chOff x="3288" y="672"/>
            <a:chExt cx="2328" cy="1479"/>
          </a:xfrm>
        </p:grpSpPr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3792" y="681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b="0">
                  <a:solidFill>
                    <a:schemeClr val="folHlink"/>
                  </a:solidFill>
                </a:rPr>
                <a:t>A</a:t>
              </a:r>
            </a:p>
          </p:txBody>
        </p:sp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5376" y="672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b="0">
                  <a:solidFill>
                    <a:schemeClr val="folHlink"/>
                  </a:solidFill>
                </a:rPr>
                <a:t>B</a:t>
              </a:r>
            </a:p>
          </p:txBody>
        </p:sp>
        <p:sp>
          <p:nvSpPr>
            <p:cNvPr id="16" name="Text Box 6"/>
            <p:cNvSpPr txBox="1">
              <a:spLocks noChangeArrowheads="1"/>
            </p:cNvSpPr>
            <p:nvPr/>
          </p:nvSpPr>
          <p:spPr bwMode="auto">
            <a:xfrm>
              <a:off x="4992" y="1824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b="0">
                  <a:solidFill>
                    <a:schemeClr val="folHlink"/>
                  </a:solidFill>
                </a:rPr>
                <a:t>C</a:t>
              </a:r>
            </a:p>
          </p:txBody>
        </p:sp>
        <p:sp>
          <p:nvSpPr>
            <p:cNvPr id="17" name="Text Box 7"/>
            <p:cNvSpPr txBox="1">
              <a:spLocks noChangeArrowheads="1"/>
            </p:cNvSpPr>
            <p:nvPr/>
          </p:nvSpPr>
          <p:spPr bwMode="auto">
            <a:xfrm>
              <a:off x="3288" y="1824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b="0">
                  <a:solidFill>
                    <a:schemeClr val="folHlink"/>
                  </a:solidFill>
                </a:rPr>
                <a:t>D</a:t>
              </a:r>
            </a:p>
          </p:txBody>
        </p:sp>
        <p:sp>
          <p:nvSpPr>
            <p:cNvPr id="18" name="AutoShape 8"/>
            <p:cNvSpPr>
              <a:spLocks noChangeArrowheads="1"/>
            </p:cNvSpPr>
            <p:nvPr/>
          </p:nvSpPr>
          <p:spPr bwMode="auto">
            <a:xfrm>
              <a:off x="3456" y="1008"/>
              <a:ext cx="2064" cy="864"/>
            </a:xfrm>
            <a:prstGeom prst="parallelogram">
              <a:avLst>
                <a:gd name="adj" fmla="val 59722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b="0">
                <a:solidFill>
                  <a:srgbClr val="000099"/>
                </a:solidFill>
                <a:latin typeface="Arial" charset="0"/>
              </a:endParaRPr>
            </a:p>
          </p:txBody>
        </p:sp>
      </p:grpSp>
      <p:sp>
        <p:nvSpPr>
          <p:cNvPr id="19" name="Text Box 29"/>
          <p:cNvSpPr txBox="1">
            <a:spLocks noChangeArrowheads="1"/>
          </p:cNvSpPr>
          <p:nvPr/>
        </p:nvSpPr>
        <p:spPr bwMode="auto">
          <a:xfrm>
            <a:off x="5957027" y="1597967"/>
            <a:ext cx="2286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b="1" dirty="0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400" b="1" dirty="0">
              <a:solidFill>
                <a:srgbClr val="3308E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3001027" y="1828800"/>
            <a:ext cx="2713973" cy="0"/>
          </a:xfrm>
          <a:prstGeom prst="line">
            <a:avLst/>
          </a:prstGeom>
          <a:noFill/>
          <a:ln w="57150">
            <a:solidFill>
              <a:srgbClr val="3308E8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29"/>
          <p:cNvSpPr txBox="1">
            <a:spLocks noChangeArrowheads="1"/>
          </p:cNvSpPr>
          <p:nvPr/>
        </p:nvSpPr>
        <p:spPr bwMode="auto">
          <a:xfrm>
            <a:off x="2996717" y="1210368"/>
            <a:ext cx="26902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AB//CD , AB = BC</a:t>
            </a:r>
            <a:endParaRPr lang="en-US" sz="2400" b="1" dirty="0">
              <a:solidFill>
                <a:srgbClr val="3308E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536006" y="3567074"/>
            <a:ext cx="8135656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7354866" y="1113773"/>
            <a:ext cx="0" cy="181627"/>
          </a:xfrm>
          <a:prstGeom prst="line">
            <a:avLst/>
          </a:prstGeom>
          <a:ln w="38100">
            <a:solidFill>
              <a:srgbClr val="3308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6781800" y="2485373"/>
            <a:ext cx="0" cy="181627"/>
          </a:xfrm>
          <a:prstGeom prst="line">
            <a:avLst/>
          </a:prstGeom>
          <a:ln w="38100">
            <a:solidFill>
              <a:srgbClr val="3308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08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286000" y="2731452"/>
            <a:ext cx="3920963" cy="2373948"/>
            <a:chOff x="3288" y="672"/>
            <a:chExt cx="2328" cy="1479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3792" y="681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b="0">
                  <a:solidFill>
                    <a:schemeClr val="folHlink"/>
                  </a:solidFill>
                </a:rPr>
                <a:t>A</a:t>
              </a:r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5376" y="672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b="0">
                  <a:solidFill>
                    <a:schemeClr val="folHlink"/>
                  </a:solidFill>
                </a:rPr>
                <a:t>B</a:t>
              </a: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4992" y="1824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b="0">
                  <a:solidFill>
                    <a:schemeClr val="folHlink"/>
                  </a:solidFill>
                </a:rPr>
                <a:t>C</a:t>
              </a: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3288" y="1824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b="0">
                  <a:solidFill>
                    <a:schemeClr val="folHlink"/>
                  </a:solidFill>
                </a:rPr>
                <a:t>D</a:t>
              </a:r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3456" y="1008"/>
              <a:ext cx="2064" cy="864"/>
            </a:xfrm>
            <a:prstGeom prst="parallelogram">
              <a:avLst>
                <a:gd name="adj" fmla="val 59722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b="0">
                <a:solidFill>
                  <a:srgbClr val="000099"/>
                </a:solidFill>
                <a:latin typeface="Arial" charset="0"/>
              </a:endParaRPr>
            </a:p>
          </p:txBody>
        </p:sp>
      </p:grpSp>
      <p:cxnSp>
        <p:nvCxnSpPr>
          <p:cNvPr id="11" name="Straight Connector 10"/>
          <p:cNvCxnSpPr/>
          <p:nvPr/>
        </p:nvCxnSpPr>
        <p:spPr>
          <a:xfrm flipV="1">
            <a:off x="4579519" y="3203399"/>
            <a:ext cx="0" cy="181627"/>
          </a:xfrm>
          <a:prstGeom prst="line">
            <a:avLst/>
          </a:prstGeom>
          <a:ln w="38100">
            <a:solidFill>
              <a:srgbClr val="3308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006453" y="4574999"/>
            <a:ext cx="0" cy="181627"/>
          </a:xfrm>
          <a:prstGeom prst="line">
            <a:avLst/>
          </a:prstGeom>
          <a:ln w="38100">
            <a:solidFill>
              <a:srgbClr val="3308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47800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4" descr="tu giac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1000" y="838200"/>
            <a:ext cx="3047999" cy="2067623"/>
          </a:xfrm>
          <a:prstGeom prst="rect">
            <a:avLst/>
          </a:prstGeom>
          <a:solidFill>
            <a:srgbClr val="3333FF"/>
          </a:solidFill>
          <a:ln w="9525">
            <a:noFill/>
            <a:miter lim="800000"/>
            <a:headEnd/>
            <a:tailEnd/>
          </a:ln>
        </p:spPr>
      </p:pic>
      <p:grpSp>
        <p:nvGrpSpPr>
          <p:cNvPr id="13" name="Group 3"/>
          <p:cNvGrpSpPr>
            <a:grpSpLocks/>
          </p:cNvGrpSpPr>
          <p:nvPr/>
        </p:nvGrpSpPr>
        <p:grpSpPr bwMode="auto">
          <a:xfrm>
            <a:off x="4940080" y="641826"/>
            <a:ext cx="4042230" cy="2442967"/>
            <a:chOff x="3216" y="672"/>
            <a:chExt cx="2400" cy="1522"/>
          </a:xfrm>
        </p:grpSpPr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3792" y="681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b="0">
                  <a:solidFill>
                    <a:schemeClr val="folHlink"/>
                  </a:solidFill>
                </a:rPr>
                <a:t>A</a:t>
              </a:r>
            </a:p>
          </p:txBody>
        </p:sp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5376" y="672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b="0">
                  <a:solidFill>
                    <a:schemeClr val="folHlink"/>
                  </a:solidFill>
                </a:rPr>
                <a:t>B</a:t>
              </a:r>
            </a:p>
          </p:txBody>
        </p:sp>
        <p:sp>
          <p:nvSpPr>
            <p:cNvPr id="16" name="Text Box 6"/>
            <p:cNvSpPr txBox="1">
              <a:spLocks noChangeArrowheads="1"/>
            </p:cNvSpPr>
            <p:nvPr/>
          </p:nvSpPr>
          <p:spPr bwMode="auto">
            <a:xfrm>
              <a:off x="4992" y="1824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b="0">
                  <a:solidFill>
                    <a:schemeClr val="folHlink"/>
                  </a:solidFill>
                </a:rPr>
                <a:t>C</a:t>
              </a:r>
            </a:p>
          </p:txBody>
        </p:sp>
        <p:sp>
          <p:nvSpPr>
            <p:cNvPr id="17" name="Text Box 7"/>
            <p:cNvSpPr txBox="1">
              <a:spLocks noChangeArrowheads="1"/>
            </p:cNvSpPr>
            <p:nvPr/>
          </p:nvSpPr>
          <p:spPr bwMode="auto">
            <a:xfrm>
              <a:off x="3216" y="1867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b="0">
                  <a:solidFill>
                    <a:schemeClr val="folHlink"/>
                  </a:solidFill>
                </a:rPr>
                <a:t>D</a:t>
              </a:r>
            </a:p>
          </p:txBody>
        </p:sp>
        <p:sp>
          <p:nvSpPr>
            <p:cNvPr id="18" name="AutoShape 8"/>
            <p:cNvSpPr>
              <a:spLocks noChangeArrowheads="1"/>
            </p:cNvSpPr>
            <p:nvPr/>
          </p:nvSpPr>
          <p:spPr bwMode="auto">
            <a:xfrm>
              <a:off x="3456" y="1008"/>
              <a:ext cx="2064" cy="864"/>
            </a:xfrm>
            <a:prstGeom prst="parallelogram">
              <a:avLst>
                <a:gd name="adj" fmla="val 59722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b="0">
                <a:solidFill>
                  <a:srgbClr val="000099"/>
                </a:solidFill>
                <a:latin typeface="Arial" charset="0"/>
              </a:endParaRPr>
            </a:p>
          </p:txBody>
        </p:sp>
      </p:grpSp>
      <p:sp>
        <p:nvSpPr>
          <p:cNvPr id="19" name="Text Box 29"/>
          <p:cNvSpPr txBox="1">
            <a:spLocks noChangeArrowheads="1"/>
          </p:cNvSpPr>
          <p:nvPr/>
        </p:nvSpPr>
        <p:spPr bwMode="auto">
          <a:xfrm>
            <a:off x="5957027" y="1597967"/>
            <a:ext cx="2286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b="1" dirty="0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400" b="1" dirty="0">
              <a:solidFill>
                <a:srgbClr val="3308E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3001027" y="1828800"/>
            <a:ext cx="2713973" cy="0"/>
          </a:xfrm>
          <a:prstGeom prst="line">
            <a:avLst/>
          </a:prstGeom>
          <a:noFill/>
          <a:ln w="57150">
            <a:solidFill>
              <a:srgbClr val="3308E8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553883" y="3352800"/>
            <a:ext cx="8135655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góc đối bằng nhau</a:t>
            </a:r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 hành.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4156494"/>
              </p:ext>
            </p:extLst>
          </p:nvPr>
        </p:nvGraphicFramePr>
        <p:xfrm>
          <a:off x="3122175" y="1224982"/>
          <a:ext cx="10715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4" imgW="418918" imgH="215806" progId="Equation.DSMT4">
                  <p:embed/>
                </p:oleObj>
              </mc:Choice>
              <mc:Fallback>
                <p:oleObj name="Equation" r:id="rId4" imgW="418918" imgH="215806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2175" y="1224982"/>
                        <a:ext cx="107156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7147300"/>
              </p:ext>
            </p:extLst>
          </p:nvPr>
        </p:nvGraphicFramePr>
        <p:xfrm>
          <a:off x="4358013" y="1248114"/>
          <a:ext cx="1039813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6" imgW="406224" imgH="228501" progId="Equation.DSMT4">
                  <p:embed/>
                </p:oleObj>
              </mc:Choice>
              <mc:Fallback>
                <p:oleObj name="Equation" r:id="rId6" imgW="406224" imgH="228501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8013" y="1248114"/>
                        <a:ext cx="1039813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29"/>
          <p:cNvSpPr txBox="1">
            <a:spLocks noChangeArrowheads="1"/>
          </p:cNvSpPr>
          <p:nvPr/>
        </p:nvSpPr>
        <p:spPr bwMode="auto">
          <a:xfrm>
            <a:off x="4164511" y="1283146"/>
            <a:ext cx="2286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US" sz="2400" b="1" dirty="0">
              <a:solidFill>
                <a:srgbClr val="3308E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Arc 23"/>
          <p:cNvSpPr/>
          <p:nvPr/>
        </p:nvSpPr>
        <p:spPr>
          <a:xfrm>
            <a:off x="4800600" y="2133600"/>
            <a:ext cx="914400" cy="914400"/>
          </a:xfrm>
          <a:prstGeom prst="arc">
            <a:avLst>
              <a:gd name="adj1" fmla="val 18400319"/>
              <a:gd name="adj2" fmla="val 3099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/>
          <p:cNvSpPr/>
          <p:nvPr/>
        </p:nvSpPr>
        <p:spPr>
          <a:xfrm rot="10612666">
            <a:off x="8433976" y="710024"/>
            <a:ext cx="914400" cy="914400"/>
          </a:xfrm>
          <a:prstGeom prst="arc">
            <a:avLst>
              <a:gd name="adj1" fmla="val 18400319"/>
              <a:gd name="adj2" fmla="val 3099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/>
          <p:cNvSpPr/>
          <p:nvPr/>
        </p:nvSpPr>
        <p:spPr>
          <a:xfrm rot="5130886">
            <a:off x="5756846" y="575246"/>
            <a:ext cx="914400" cy="914400"/>
          </a:xfrm>
          <a:prstGeom prst="arc">
            <a:avLst>
              <a:gd name="adj1" fmla="val 17589815"/>
              <a:gd name="adj2" fmla="val 1729502"/>
            </a:avLst>
          </a:prstGeom>
          <a:ln w="57150">
            <a:solidFill>
              <a:srgbClr val="3308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 rot="16200000">
            <a:off x="7467600" y="2286000"/>
            <a:ext cx="914400" cy="914400"/>
          </a:xfrm>
          <a:prstGeom prst="arc">
            <a:avLst>
              <a:gd name="adj1" fmla="val 17589815"/>
              <a:gd name="adj2" fmla="val 1527117"/>
            </a:avLst>
          </a:prstGeom>
          <a:ln w="57150">
            <a:solidFill>
              <a:srgbClr val="3308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/>
          <p:cNvSpPr/>
          <p:nvPr/>
        </p:nvSpPr>
        <p:spPr>
          <a:xfrm rot="21363493">
            <a:off x="4876800" y="2103252"/>
            <a:ext cx="914400" cy="914400"/>
          </a:xfrm>
          <a:prstGeom prst="arc">
            <a:avLst>
              <a:gd name="adj1" fmla="val 18260054"/>
              <a:gd name="adj2" fmla="val 654378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28"/>
          <p:cNvSpPr/>
          <p:nvPr/>
        </p:nvSpPr>
        <p:spPr>
          <a:xfrm rot="9903294">
            <a:off x="8332044" y="788244"/>
            <a:ext cx="914400" cy="914400"/>
          </a:xfrm>
          <a:prstGeom prst="arc">
            <a:avLst>
              <a:gd name="adj1" fmla="val 19087096"/>
              <a:gd name="adj2" fmla="val 1285238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08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273080" y="2158334"/>
            <a:ext cx="4042230" cy="2442967"/>
            <a:chOff x="3216" y="672"/>
            <a:chExt cx="2400" cy="1522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3792" y="681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b="0">
                  <a:solidFill>
                    <a:schemeClr val="folHlink"/>
                  </a:solidFill>
                </a:rPr>
                <a:t>A</a:t>
              </a:r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5376" y="672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b="0">
                  <a:solidFill>
                    <a:schemeClr val="folHlink"/>
                  </a:solidFill>
                </a:rPr>
                <a:t>B</a:t>
              </a: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4992" y="1824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b="0">
                  <a:solidFill>
                    <a:schemeClr val="folHlink"/>
                  </a:solidFill>
                </a:rPr>
                <a:t>C</a:t>
              </a: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3216" y="1867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b="0">
                  <a:solidFill>
                    <a:schemeClr val="folHlink"/>
                  </a:solidFill>
                </a:rPr>
                <a:t>D</a:t>
              </a:r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3456" y="1008"/>
              <a:ext cx="2064" cy="864"/>
            </a:xfrm>
            <a:prstGeom prst="parallelogram">
              <a:avLst>
                <a:gd name="adj" fmla="val 59722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b="0">
                <a:solidFill>
                  <a:srgbClr val="000099"/>
                </a:solidFill>
                <a:latin typeface="Arial" charset="0"/>
              </a:endParaRPr>
            </a:p>
          </p:txBody>
        </p:sp>
      </p:grpSp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3290027" y="3114475"/>
            <a:ext cx="2286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b="1" dirty="0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400" b="1" dirty="0">
              <a:solidFill>
                <a:srgbClr val="3308E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rc 10"/>
          <p:cNvSpPr/>
          <p:nvPr/>
        </p:nvSpPr>
        <p:spPr>
          <a:xfrm>
            <a:off x="2133600" y="3650108"/>
            <a:ext cx="914400" cy="914400"/>
          </a:xfrm>
          <a:prstGeom prst="arc">
            <a:avLst>
              <a:gd name="adj1" fmla="val 18400319"/>
              <a:gd name="adj2" fmla="val 3099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 rot="10612666">
            <a:off x="5766976" y="2226532"/>
            <a:ext cx="914400" cy="914400"/>
          </a:xfrm>
          <a:prstGeom prst="arc">
            <a:avLst>
              <a:gd name="adj1" fmla="val 18400319"/>
              <a:gd name="adj2" fmla="val 3099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 rot="5130886">
            <a:off x="3089846" y="2091754"/>
            <a:ext cx="914400" cy="914400"/>
          </a:xfrm>
          <a:prstGeom prst="arc">
            <a:avLst>
              <a:gd name="adj1" fmla="val 17589815"/>
              <a:gd name="adj2" fmla="val 1729502"/>
            </a:avLst>
          </a:prstGeom>
          <a:ln w="57150">
            <a:solidFill>
              <a:srgbClr val="3308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 rot="16200000">
            <a:off x="4800600" y="3802508"/>
            <a:ext cx="914400" cy="914400"/>
          </a:xfrm>
          <a:prstGeom prst="arc">
            <a:avLst>
              <a:gd name="adj1" fmla="val 17589815"/>
              <a:gd name="adj2" fmla="val 1527117"/>
            </a:avLst>
          </a:prstGeom>
          <a:ln w="57150">
            <a:solidFill>
              <a:srgbClr val="3308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 rot="21363493">
            <a:off x="2209800" y="3619760"/>
            <a:ext cx="914400" cy="914400"/>
          </a:xfrm>
          <a:prstGeom prst="arc">
            <a:avLst>
              <a:gd name="adj1" fmla="val 18260054"/>
              <a:gd name="adj2" fmla="val 654378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 rot="9903294">
            <a:off x="5665044" y="2304752"/>
            <a:ext cx="914400" cy="914400"/>
          </a:xfrm>
          <a:prstGeom prst="arc">
            <a:avLst>
              <a:gd name="adj1" fmla="val 19087096"/>
              <a:gd name="adj2" fmla="val 1285238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4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4" descr="tu giac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838200"/>
            <a:ext cx="3047999" cy="2067623"/>
          </a:xfrm>
          <a:prstGeom prst="rect">
            <a:avLst/>
          </a:prstGeom>
          <a:solidFill>
            <a:srgbClr val="3333FF"/>
          </a:solidFill>
          <a:ln w="9525">
            <a:noFill/>
            <a:miter lim="800000"/>
            <a:headEnd/>
            <a:tailEnd/>
          </a:ln>
        </p:spPr>
      </p:pic>
      <p:grpSp>
        <p:nvGrpSpPr>
          <p:cNvPr id="13" name="Group 3"/>
          <p:cNvGrpSpPr>
            <a:grpSpLocks/>
          </p:cNvGrpSpPr>
          <p:nvPr/>
        </p:nvGrpSpPr>
        <p:grpSpPr bwMode="auto">
          <a:xfrm>
            <a:off x="5209562" y="641826"/>
            <a:ext cx="3772748" cy="2450993"/>
            <a:chOff x="3376" y="672"/>
            <a:chExt cx="2240" cy="1527"/>
          </a:xfrm>
        </p:grpSpPr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3792" y="681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b="0">
                  <a:solidFill>
                    <a:schemeClr val="folHlink"/>
                  </a:solidFill>
                </a:rPr>
                <a:t>A</a:t>
              </a:r>
            </a:p>
          </p:txBody>
        </p:sp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5376" y="672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b="0">
                  <a:solidFill>
                    <a:schemeClr val="folHlink"/>
                  </a:solidFill>
                </a:rPr>
                <a:t>B</a:t>
              </a:r>
            </a:p>
          </p:txBody>
        </p:sp>
        <p:sp>
          <p:nvSpPr>
            <p:cNvPr id="16" name="Text Box 6"/>
            <p:cNvSpPr txBox="1">
              <a:spLocks noChangeArrowheads="1"/>
            </p:cNvSpPr>
            <p:nvPr/>
          </p:nvSpPr>
          <p:spPr bwMode="auto">
            <a:xfrm>
              <a:off x="4992" y="1824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b="0">
                  <a:solidFill>
                    <a:schemeClr val="folHlink"/>
                  </a:solidFill>
                </a:rPr>
                <a:t>C</a:t>
              </a:r>
            </a:p>
          </p:txBody>
        </p:sp>
        <p:sp>
          <p:nvSpPr>
            <p:cNvPr id="17" name="Text Box 7"/>
            <p:cNvSpPr txBox="1">
              <a:spLocks noChangeArrowheads="1"/>
            </p:cNvSpPr>
            <p:nvPr/>
          </p:nvSpPr>
          <p:spPr bwMode="auto">
            <a:xfrm>
              <a:off x="3376" y="1872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b="0">
                  <a:solidFill>
                    <a:schemeClr val="folHlink"/>
                  </a:solidFill>
                </a:rPr>
                <a:t>D</a:t>
              </a:r>
            </a:p>
          </p:txBody>
        </p:sp>
        <p:sp>
          <p:nvSpPr>
            <p:cNvPr id="18" name="AutoShape 8"/>
            <p:cNvSpPr>
              <a:spLocks noChangeArrowheads="1"/>
            </p:cNvSpPr>
            <p:nvPr/>
          </p:nvSpPr>
          <p:spPr bwMode="auto">
            <a:xfrm>
              <a:off x="3456" y="1008"/>
              <a:ext cx="2064" cy="864"/>
            </a:xfrm>
            <a:prstGeom prst="parallelogram">
              <a:avLst>
                <a:gd name="adj" fmla="val 59722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b="0">
                <a:solidFill>
                  <a:srgbClr val="000099"/>
                </a:solidFill>
                <a:latin typeface="Arial" charset="0"/>
              </a:endParaRPr>
            </a:p>
          </p:txBody>
        </p:sp>
      </p:grpSp>
      <p:sp>
        <p:nvSpPr>
          <p:cNvPr id="19" name="Text Box 29"/>
          <p:cNvSpPr txBox="1">
            <a:spLocks noChangeArrowheads="1"/>
          </p:cNvSpPr>
          <p:nvPr/>
        </p:nvSpPr>
        <p:spPr bwMode="auto">
          <a:xfrm>
            <a:off x="5614016" y="2707593"/>
            <a:ext cx="2286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b="1" dirty="0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400" b="1" dirty="0">
              <a:solidFill>
                <a:srgbClr val="3308E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3001027" y="1828800"/>
            <a:ext cx="2713973" cy="0"/>
          </a:xfrm>
          <a:prstGeom prst="line">
            <a:avLst/>
          </a:prstGeom>
          <a:noFill/>
          <a:ln w="57150">
            <a:solidFill>
              <a:srgbClr val="3308E8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29"/>
          <p:cNvSpPr txBox="1">
            <a:spLocks noChangeArrowheads="1"/>
          </p:cNvSpPr>
          <p:nvPr/>
        </p:nvSpPr>
        <p:spPr bwMode="auto">
          <a:xfrm>
            <a:off x="2996717" y="1210368"/>
            <a:ext cx="26902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OA=OC ; OB=OD</a:t>
            </a:r>
            <a:endParaRPr lang="en-US" sz="2400" b="1" dirty="0">
              <a:solidFill>
                <a:srgbClr val="3308E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553883" y="3352800"/>
            <a:ext cx="8135655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 đường chéo cắt nhau tại trung điểm mỗi đường</a:t>
            </a:r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>
            <a:off x="6172199" y="1143000"/>
            <a:ext cx="1828801" cy="14249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 flipV="1">
            <a:off x="5344304" y="1181141"/>
            <a:ext cx="3476317" cy="1386809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922144" y="1393810"/>
            <a:ext cx="393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3308E8"/>
                </a:solidFill>
              </a:rPr>
              <a:t>O</a:t>
            </a:r>
          </a:p>
        </p:txBody>
      </p:sp>
      <p:sp>
        <p:nvSpPr>
          <p:cNvPr id="25" name="Line 21"/>
          <p:cNvSpPr>
            <a:spLocks noChangeShapeType="1"/>
          </p:cNvSpPr>
          <p:nvPr/>
        </p:nvSpPr>
        <p:spPr bwMode="auto">
          <a:xfrm>
            <a:off x="6310326" y="2057400"/>
            <a:ext cx="174184" cy="152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Line 21"/>
          <p:cNvSpPr>
            <a:spLocks noChangeShapeType="1"/>
          </p:cNvSpPr>
          <p:nvPr/>
        </p:nvSpPr>
        <p:spPr bwMode="auto">
          <a:xfrm>
            <a:off x="7979216" y="1447800"/>
            <a:ext cx="174184" cy="152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543012" y="1428239"/>
            <a:ext cx="238788" cy="171961"/>
            <a:chOff x="6400800" y="1371600"/>
            <a:chExt cx="238788" cy="171961"/>
          </a:xfrm>
        </p:grpSpPr>
        <p:sp>
          <p:nvSpPr>
            <p:cNvPr id="33" name="Line 21"/>
            <p:cNvSpPr>
              <a:spLocks noChangeShapeType="1"/>
            </p:cNvSpPr>
            <p:nvPr/>
          </p:nvSpPr>
          <p:spPr bwMode="auto">
            <a:xfrm flipH="1">
              <a:off x="6410988" y="1418236"/>
              <a:ext cx="228600" cy="12532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21"/>
            <p:cNvSpPr>
              <a:spLocks noChangeShapeType="1"/>
            </p:cNvSpPr>
            <p:nvPr/>
          </p:nvSpPr>
          <p:spPr bwMode="auto">
            <a:xfrm flipH="1">
              <a:off x="6400800" y="1371600"/>
              <a:ext cx="228600" cy="12532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391400" y="2133600"/>
            <a:ext cx="238788" cy="171961"/>
            <a:chOff x="6400800" y="1371600"/>
            <a:chExt cx="238788" cy="171961"/>
          </a:xfrm>
        </p:grpSpPr>
        <p:sp>
          <p:nvSpPr>
            <p:cNvPr id="38" name="Line 21"/>
            <p:cNvSpPr>
              <a:spLocks noChangeShapeType="1"/>
            </p:cNvSpPr>
            <p:nvPr/>
          </p:nvSpPr>
          <p:spPr bwMode="auto">
            <a:xfrm flipH="1">
              <a:off x="6410988" y="1418236"/>
              <a:ext cx="228600" cy="12532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21"/>
            <p:cNvSpPr>
              <a:spLocks noChangeShapeType="1"/>
            </p:cNvSpPr>
            <p:nvPr/>
          </p:nvSpPr>
          <p:spPr bwMode="auto">
            <a:xfrm flipH="1">
              <a:off x="6400800" y="1371600"/>
              <a:ext cx="228600" cy="12532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" name="Text Box 29"/>
          <p:cNvSpPr txBox="1">
            <a:spLocks noChangeArrowheads="1"/>
          </p:cNvSpPr>
          <p:nvPr/>
        </p:nvSpPr>
        <p:spPr bwMode="auto">
          <a:xfrm>
            <a:off x="5943599" y="1624642"/>
            <a:ext cx="2286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b="1" dirty="0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400" b="1" dirty="0">
              <a:solidFill>
                <a:srgbClr val="3308E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08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2" grpId="0"/>
      <p:bldP spid="22" grpId="0" animBg="1"/>
      <p:bldP spid="23" grpId="0" animBg="1"/>
      <p:bldP spid="24" grpId="0" animBg="1"/>
      <p:bldP spid="2" grpId="0"/>
      <p:bldP spid="25" grpId="0" animBg="1"/>
      <p:bldP spid="27" grpId="0" animBg="1"/>
      <p:bldP spid="4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895600" y="2196968"/>
            <a:ext cx="3772748" cy="2450993"/>
            <a:chOff x="3376" y="672"/>
            <a:chExt cx="2240" cy="1527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3792" y="681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b="0">
                  <a:solidFill>
                    <a:schemeClr val="folHlink"/>
                  </a:solidFill>
                </a:rPr>
                <a:t>A</a:t>
              </a:r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5376" y="672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b="0">
                  <a:solidFill>
                    <a:schemeClr val="folHlink"/>
                  </a:solidFill>
                </a:rPr>
                <a:t>B</a:t>
              </a: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4992" y="1824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b="0">
                  <a:solidFill>
                    <a:schemeClr val="folHlink"/>
                  </a:solidFill>
                </a:rPr>
                <a:t>C</a:t>
              </a: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3376" y="1872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b="0">
                  <a:solidFill>
                    <a:schemeClr val="folHlink"/>
                  </a:solidFill>
                </a:rPr>
                <a:t>D</a:t>
              </a:r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3456" y="1008"/>
              <a:ext cx="2064" cy="864"/>
            </a:xfrm>
            <a:prstGeom prst="parallelogram">
              <a:avLst>
                <a:gd name="adj" fmla="val 59722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b="0">
                <a:solidFill>
                  <a:srgbClr val="000099"/>
                </a:solidFill>
                <a:latin typeface="Arial" charset="0"/>
              </a:endParaRPr>
            </a:p>
          </p:txBody>
        </p:sp>
      </p:grpSp>
      <p:sp>
        <p:nvSpPr>
          <p:cNvPr id="11" name="Line 21"/>
          <p:cNvSpPr>
            <a:spLocks noChangeShapeType="1"/>
          </p:cNvSpPr>
          <p:nvPr/>
        </p:nvSpPr>
        <p:spPr bwMode="auto">
          <a:xfrm>
            <a:off x="3858237" y="2698142"/>
            <a:ext cx="1828801" cy="14249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Line 21"/>
          <p:cNvSpPr>
            <a:spLocks noChangeShapeType="1"/>
          </p:cNvSpPr>
          <p:nvPr/>
        </p:nvSpPr>
        <p:spPr bwMode="auto">
          <a:xfrm flipV="1">
            <a:off x="3030342" y="2736283"/>
            <a:ext cx="3476317" cy="1386809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923170" y="3224669"/>
            <a:ext cx="393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3308E8"/>
                </a:solidFill>
              </a:rPr>
              <a:t>O</a:t>
            </a:r>
          </a:p>
        </p:txBody>
      </p:sp>
      <p:sp>
        <p:nvSpPr>
          <p:cNvPr id="14" name="Line 21"/>
          <p:cNvSpPr>
            <a:spLocks noChangeShapeType="1"/>
          </p:cNvSpPr>
          <p:nvPr/>
        </p:nvSpPr>
        <p:spPr bwMode="auto">
          <a:xfrm>
            <a:off x="3996364" y="3612542"/>
            <a:ext cx="174184" cy="152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Line 21"/>
          <p:cNvSpPr>
            <a:spLocks noChangeShapeType="1"/>
          </p:cNvSpPr>
          <p:nvPr/>
        </p:nvSpPr>
        <p:spPr bwMode="auto">
          <a:xfrm>
            <a:off x="5665254" y="3002942"/>
            <a:ext cx="174184" cy="152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229050" y="2983381"/>
            <a:ext cx="238788" cy="171961"/>
            <a:chOff x="6400800" y="1371600"/>
            <a:chExt cx="238788" cy="171961"/>
          </a:xfrm>
        </p:grpSpPr>
        <p:sp>
          <p:nvSpPr>
            <p:cNvPr id="17" name="Line 21"/>
            <p:cNvSpPr>
              <a:spLocks noChangeShapeType="1"/>
            </p:cNvSpPr>
            <p:nvPr/>
          </p:nvSpPr>
          <p:spPr bwMode="auto">
            <a:xfrm flipH="1">
              <a:off x="6410988" y="1418236"/>
              <a:ext cx="228600" cy="12532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1"/>
            <p:cNvSpPr>
              <a:spLocks noChangeShapeType="1"/>
            </p:cNvSpPr>
            <p:nvPr/>
          </p:nvSpPr>
          <p:spPr bwMode="auto">
            <a:xfrm flipH="1">
              <a:off x="6400800" y="1371600"/>
              <a:ext cx="228600" cy="12532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077438" y="3688742"/>
            <a:ext cx="238788" cy="171961"/>
            <a:chOff x="6400800" y="1371600"/>
            <a:chExt cx="238788" cy="171961"/>
          </a:xfrm>
        </p:grpSpPr>
        <p:sp>
          <p:nvSpPr>
            <p:cNvPr id="20" name="Line 21"/>
            <p:cNvSpPr>
              <a:spLocks noChangeShapeType="1"/>
            </p:cNvSpPr>
            <p:nvPr/>
          </p:nvSpPr>
          <p:spPr bwMode="auto">
            <a:xfrm flipH="1">
              <a:off x="6410988" y="1418236"/>
              <a:ext cx="228600" cy="12532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 flipH="1">
              <a:off x="6400800" y="1371600"/>
              <a:ext cx="228600" cy="12532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Arc 22"/>
          <p:cNvSpPr/>
          <p:nvPr/>
        </p:nvSpPr>
        <p:spPr>
          <a:xfrm rot="15048135">
            <a:off x="5251353" y="3685084"/>
            <a:ext cx="914400" cy="914400"/>
          </a:xfrm>
          <a:prstGeom prst="arc">
            <a:avLst>
              <a:gd name="adj1" fmla="val 17589815"/>
              <a:gd name="adj2" fmla="val 19791038"/>
            </a:avLst>
          </a:prstGeom>
          <a:ln w="57150">
            <a:solidFill>
              <a:srgbClr val="3308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/>
          <p:cNvSpPr/>
          <p:nvPr/>
        </p:nvSpPr>
        <p:spPr>
          <a:xfrm rot="4175456">
            <a:off x="3357306" y="2231464"/>
            <a:ext cx="914400" cy="914400"/>
          </a:xfrm>
          <a:prstGeom prst="arc">
            <a:avLst>
              <a:gd name="adj1" fmla="val 17589815"/>
              <a:gd name="adj2" fmla="val 19791038"/>
            </a:avLst>
          </a:prstGeom>
          <a:ln w="57150">
            <a:solidFill>
              <a:srgbClr val="3308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996364" y="261823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00518" y="38607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27514" y="3048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17551" y="343234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2</a:t>
            </a:r>
          </a:p>
        </p:txBody>
      </p:sp>
      <p:sp>
        <p:nvSpPr>
          <p:cNvPr id="28" name="Arc 27"/>
          <p:cNvSpPr/>
          <p:nvPr/>
        </p:nvSpPr>
        <p:spPr>
          <a:xfrm rot="17643229">
            <a:off x="4427052" y="3118440"/>
            <a:ext cx="914400" cy="914400"/>
          </a:xfrm>
          <a:prstGeom prst="arc">
            <a:avLst>
              <a:gd name="adj1" fmla="val 17558841"/>
              <a:gd name="adj2" fmla="val 1030113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28"/>
          <p:cNvSpPr/>
          <p:nvPr/>
        </p:nvSpPr>
        <p:spPr>
          <a:xfrm rot="7792782">
            <a:off x="4377799" y="2861201"/>
            <a:ext cx="914400" cy="914400"/>
          </a:xfrm>
          <a:prstGeom prst="arc">
            <a:avLst>
              <a:gd name="adj1" fmla="val 16892886"/>
              <a:gd name="adj2" fmla="val 1030113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2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8" grpId="0" animBg="1"/>
      <p:bldP spid="2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36010" y="1447800"/>
            <a:ext cx="8135655" cy="954107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536008" y="2419693"/>
            <a:ext cx="8135654" cy="95410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2800" b="1" i="1" dirty="0"/>
              <a:t>2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536006" y="3338474"/>
            <a:ext cx="8135656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544361" y="4263415"/>
            <a:ext cx="8135656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544362" y="5217522"/>
            <a:ext cx="8135655" cy="11070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i="1">
                <a:latin typeface="Times New Roman" pitchFamily="18" charset="0"/>
              </a:rPr>
              <a:t>5. Tứ giác có </a:t>
            </a:r>
            <a:r>
              <a:rPr lang="en-US" sz="2800" b="1" i="1" u="sng">
                <a:latin typeface="Times New Roman" pitchFamily="18" charset="0"/>
              </a:rPr>
              <a:t>hai đường chéo cắt nhau tại trung điểm của mỗi đường</a:t>
            </a:r>
            <a:r>
              <a:rPr lang="en-US" sz="2800" b="1" i="1">
                <a:latin typeface="Times New Roman" pitchFamily="18" charset="0"/>
              </a:rPr>
              <a:t> là hình bình hành.</a:t>
            </a:r>
            <a:endParaRPr lang="en-US" sz="2800" b="1" i="1" dirty="0">
              <a:latin typeface="Times New Roman" pitchFamily="18" charset="0"/>
            </a:endParaRPr>
          </a:p>
        </p:txBody>
      </p:sp>
      <p:sp>
        <p:nvSpPr>
          <p:cNvPr id="19" name="AutoShape 4" descr="Oak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44362" y="304800"/>
            <a:ext cx="8127300" cy="914400"/>
          </a:xfrm>
          <a:prstGeom prst="actionButtonBlank">
            <a:avLst/>
          </a:prstGeom>
          <a:solidFill>
            <a:srgbClr val="FFFF00"/>
          </a:solidFill>
          <a:ln w="9525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3308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H" pitchFamily="34" charset="0"/>
              </a:rPr>
              <a:t>DẤU HIỆU NHẬN BIẾT</a:t>
            </a:r>
          </a:p>
        </p:txBody>
      </p:sp>
    </p:spTree>
    <p:extLst>
      <p:ext uri="{BB962C8B-B14F-4D97-AF65-F5344CB8AC3E}">
        <p14:creationId xmlns:p14="http://schemas.microsoft.com/office/powerpoint/2010/main" val="30281400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7" name="Picture 3" descr="t2"/>
          <p:cNvPicPr>
            <a:picLocks noChangeAspect="1" noChangeArrowheads="1"/>
          </p:cNvPicPr>
          <p:nvPr/>
        </p:nvPicPr>
        <p:blipFill>
          <a:blip r:embed="rId4"/>
          <a:srcRect l="4309" t="3545" r="27385" b="66641"/>
          <a:stretch>
            <a:fillRect/>
          </a:stretch>
        </p:blipFill>
        <p:spPr bwMode="auto">
          <a:xfrm>
            <a:off x="152400" y="196313"/>
            <a:ext cx="8877300" cy="350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351773" y="3665805"/>
            <a:ext cx="36576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ABDC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 AB = CD, BC </a:t>
            </a:r>
            <a:r>
              <a:rPr lang="en-US" sz="20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= AD </a:t>
            </a:r>
            <a:endParaRPr lang="en-US" sz="20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389" name="Text Box 5"/>
          <p:cNvSpPr txBox="1">
            <a:spLocks noChangeArrowheads="1"/>
          </p:cNvSpPr>
          <p:nvPr/>
        </p:nvSpPr>
        <p:spPr bwMode="auto">
          <a:xfrm>
            <a:off x="5334000" y="3553361"/>
            <a:ext cx="3810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sz="2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EFGH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0">
              <a:spcBef>
                <a:spcPct val="50000"/>
              </a:spcBef>
            </a:pPr>
            <a:r>
              <a:rPr lang="en-US" sz="20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endParaRPr lang="en-US" sz="2000" b="1" i="1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	  </a:t>
            </a:r>
            <a:endParaRPr lang="en-US" sz="20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390" name="Text Box 6"/>
          <p:cNvSpPr txBox="1">
            <a:spLocks noChangeArrowheads="1"/>
          </p:cNvSpPr>
          <p:nvPr/>
        </p:nvSpPr>
        <p:spPr bwMode="auto">
          <a:xfrm>
            <a:off x="351773" y="4572000"/>
            <a:ext cx="2438400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2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INMK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hành</a:t>
            </a:r>
          </a:p>
          <a:p>
            <a:pPr lvl="0">
              <a:spcBef>
                <a:spcPct val="50000"/>
              </a:spcBef>
            </a:pPr>
            <a:r>
              <a:rPr lang="en-US" sz="22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2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sz="22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392" name="Text Box 8"/>
          <p:cNvSpPr txBox="1">
            <a:spLocks noChangeArrowheads="1"/>
          </p:cNvSpPr>
          <p:nvPr/>
        </p:nvSpPr>
        <p:spPr bwMode="auto">
          <a:xfrm>
            <a:off x="5822514" y="4615406"/>
            <a:ext cx="338202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e. 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UVXY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XV = UY và</a:t>
            </a:r>
          </a:p>
          <a:p>
            <a:pPr eaLnBrk="1" hangingPunct="1">
              <a:spcBef>
                <a:spcPct val="50000"/>
              </a:spcBef>
            </a:pPr>
            <a:r>
              <a:rPr lang="en-US" sz="22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XV // UY (                    )</a:t>
            </a:r>
          </a:p>
          <a:p>
            <a:pPr lvl="0">
              <a:spcBef>
                <a:spcPct val="50000"/>
              </a:spcBef>
            </a:pPr>
            <a:r>
              <a:rPr lang="en-US" sz="20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000" b="1" i="1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2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endParaRPr lang="en-US" sz="22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395" name="Text Box 11"/>
          <p:cNvSpPr txBox="1">
            <a:spLocks noChangeArrowheads="1"/>
          </p:cNvSpPr>
          <p:nvPr/>
        </p:nvSpPr>
        <p:spPr bwMode="auto">
          <a:xfrm>
            <a:off x="2790173" y="4611231"/>
            <a:ext cx="28194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PQRS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2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vì:</a:t>
            </a:r>
          </a:p>
          <a:p>
            <a:pPr eaLnBrk="1" hangingPunct="1">
              <a:spcBef>
                <a:spcPct val="50000"/>
              </a:spcBef>
            </a:pPr>
            <a:r>
              <a:rPr lang="en-US" sz="22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OP </a:t>
            </a:r>
            <a:r>
              <a:rPr lang="en-US" sz="2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= OR</a:t>
            </a:r>
            <a:r>
              <a:rPr lang="en-US" sz="22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 OQ </a:t>
            </a:r>
            <a:r>
              <a:rPr lang="en-US" sz="2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2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OS </a:t>
            </a:r>
          </a:p>
          <a:p>
            <a:pPr lvl="0">
              <a:spcBef>
                <a:spcPct val="50000"/>
              </a:spcBef>
            </a:pPr>
            <a:r>
              <a:rPr lang="en-US" sz="20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endParaRPr lang="en-US" sz="2000" b="1" i="1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2200" b="1" i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4396" name="Object 1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441762168"/>
              </p:ext>
            </p:extLst>
          </p:nvPr>
        </p:nvGraphicFramePr>
        <p:xfrm>
          <a:off x="6019800" y="3986480"/>
          <a:ext cx="16065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Equation" r:id="rId5" imgW="876240" imgH="253800" progId="Equation.DSMT4">
                  <p:embed/>
                </p:oleObj>
              </mc:Choice>
              <mc:Fallback>
                <p:oleObj name="Equation" r:id="rId5" imgW="876240" imgH="253800" progId="Equation.DSMT4">
                  <p:embed/>
                  <p:pic>
                    <p:nvPicPr>
                      <p:cNvPr id="14439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986480"/>
                        <a:ext cx="160655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2145884"/>
              </p:ext>
            </p:extLst>
          </p:nvPr>
        </p:nvGraphicFramePr>
        <p:xfrm>
          <a:off x="7225430" y="5486400"/>
          <a:ext cx="1362727" cy="353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Equation" r:id="rId7" imgW="825480" imgH="228600" progId="Equation.DSMT4">
                  <p:embed/>
                </p:oleObj>
              </mc:Choice>
              <mc:Fallback>
                <p:oleObj name="Equation" r:id="rId7" imgW="825480" imgH="22860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225430" y="5486400"/>
                        <a:ext cx="1362727" cy="3533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990258"/>
              </p:ext>
            </p:extLst>
          </p:nvPr>
        </p:nvGraphicFramePr>
        <p:xfrm>
          <a:off x="1108216" y="5427921"/>
          <a:ext cx="925513" cy="421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quation" r:id="rId9" imgW="431640" imgH="215640" progId="Equation.DSMT4">
                  <p:embed/>
                </p:oleObj>
              </mc:Choice>
              <mc:Fallback>
                <p:oleObj name="Equation" r:id="rId9" imgW="431640" imgH="21564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08216" y="5427921"/>
                        <a:ext cx="925513" cy="4213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914400" y="457200"/>
            <a:ext cx="746760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Tứ giác nào là hình bình hành? Vì sao?</a:t>
            </a:r>
            <a:endParaRPr lang="en-US" sz="2800" b="1" dirty="0">
              <a:solidFill>
                <a:srgbClr val="3308E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556348" y="3064701"/>
            <a:ext cx="228600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HÌNH 70</a:t>
            </a:r>
            <a:endParaRPr lang="en-US" sz="2000" b="1" i="1" dirty="0">
              <a:solidFill>
                <a:srgbClr val="3308E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5996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4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44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4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4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8" grpId="0" animBg="1"/>
      <p:bldP spid="144389" grpId="0"/>
      <p:bldP spid="144390" grpId="0"/>
      <p:bldP spid="144392" grpId="0"/>
      <p:bldP spid="14439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25" name="Text Box 25"/>
          <p:cNvSpPr txBox="1">
            <a:spLocks noChangeArrowheads="1"/>
          </p:cNvSpPr>
          <p:nvPr/>
        </p:nvSpPr>
        <p:spPr bwMode="auto">
          <a:xfrm>
            <a:off x="7315200" y="2514600"/>
            <a:ext cx="1143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3308E8"/>
                </a:solidFill>
                <a:cs typeface="Arial" charset="0"/>
              </a:rPr>
              <a:t>Hai cạnh bên song song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5257800" y="4267200"/>
            <a:ext cx="3260912" cy="1950244"/>
            <a:chOff x="3168" y="672"/>
            <a:chExt cx="2448" cy="1479"/>
          </a:xfrm>
        </p:grpSpPr>
        <p:sp>
          <p:nvSpPr>
            <p:cNvPr id="20500" name="Text Box 7"/>
            <p:cNvSpPr txBox="1">
              <a:spLocks noChangeArrowheads="1"/>
            </p:cNvSpPr>
            <p:nvPr/>
          </p:nvSpPr>
          <p:spPr bwMode="auto">
            <a:xfrm>
              <a:off x="3792" y="681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b="0">
                  <a:solidFill>
                    <a:schemeClr val="folHlink"/>
                  </a:solidFill>
                </a:rPr>
                <a:t>A</a:t>
              </a:r>
            </a:p>
          </p:txBody>
        </p:sp>
        <p:sp>
          <p:nvSpPr>
            <p:cNvPr id="20501" name="Text Box 9"/>
            <p:cNvSpPr txBox="1">
              <a:spLocks noChangeArrowheads="1"/>
            </p:cNvSpPr>
            <p:nvPr/>
          </p:nvSpPr>
          <p:spPr bwMode="auto">
            <a:xfrm>
              <a:off x="5376" y="672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b="0">
                  <a:solidFill>
                    <a:schemeClr val="folHlink"/>
                  </a:solidFill>
                </a:rPr>
                <a:t>B</a:t>
              </a:r>
            </a:p>
          </p:txBody>
        </p:sp>
        <p:sp>
          <p:nvSpPr>
            <p:cNvPr id="20502" name="Text Box 10"/>
            <p:cNvSpPr txBox="1">
              <a:spLocks noChangeArrowheads="1"/>
            </p:cNvSpPr>
            <p:nvPr/>
          </p:nvSpPr>
          <p:spPr bwMode="auto">
            <a:xfrm>
              <a:off x="4992" y="1824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b="0">
                  <a:solidFill>
                    <a:schemeClr val="folHlink"/>
                  </a:solidFill>
                </a:rPr>
                <a:t>C</a:t>
              </a:r>
            </a:p>
          </p:txBody>
        </p:sp>
        <p:sp>
          <p:nvSpPr>
            <p:cNvPr id="20503" name="Text Box 11"/>
            <p:cNvSpPr txBox="1">
              <a:spLocks noChangeArrowheads="1"/>
            </p:cNvSpPr>
            <p:nvPr/>
          </p:nvSpPr>
          <p:spPr bwMode="auto">
            <a:xfrm>
              <a:off x="3168" y="1632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b="0">
                  <a:solidFill>
                    <a:schemeClr val="folHlink"/>
                  </a:solidFill>
                </a:rPr>
                <a:t>D</a:t>
              </a:r>
            </a:p>
          </p:txBody>
        </p:sp>
        <p:sp>
          <p:nvSpPr>
            <p:cNvPr id="20504" name="AutoShape 14"/>
            <p:cNvSpPr>
              <a:spLocks noChangeArrowheads="1"/>
            </p:cNvSpPr>
            <p:nvPr/>
          </p:nvSpPr>
          <p:spPr bwMode="auto">
            <a:xfrm>
              <a:off x="3456" y="1008"/>
              <a:ext cx="2064" cy="864"/>
            </a:xfrm>
            <a:prstGeom prst="parallelogram">
              <a:avLst>
                <a:gd name="adj" fmla="val 59722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b="0">
                <a:solidFill>
                  <a:srgbClr val="000099"/>
                </a:solidFill>
                <a:latin typeface="Arial" charset="0"/>
              </a:endParaRPr>
            </a:p>
          </p:txBody>
        </p:sp>
      </p:grpSp>
      <p:pic>
        <p:nvPicPr>
          <p:cNvPr id="179221" name="Picture 21" descr="Cau hoi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4914900"/>
            <a:ext cx="914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2057400" y="3962400"/>
            <a:ext cx="1295400" cy="914400"/>
            <a:chOff x="2400" y="1776"/>
            <a:chExt cx="1597" cy="1178"/>
          </a:xfrm>
        </p:grpSpPr>
        <p:sp>
          <p:nvSpPr>
            <p:cNvPr id="20495" name="AutoShape 33"/>
            <p:cNvSpPr>
              <a:spLocks noChangeAspect="1" noChangeArrowheads="1" noTextEdit="1"/>
            </p:cNvSpPr>
            <p:nvPr/>
          </p:nvSpPr>
          <p:spPr bwMode="auto">
            <a:xfrm>
              <a:off x="2400" y="1776"/>
              <a:ext cx="1597" cy="1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6" name="Freeform 34"/>
            <p:cNvSpPr>
              <a:spLocks/>
            </p:cNvSpPr>
            <p:nvPr/>
          </p:nvSpPr>
          <p:spPr bwMode="auto">
            <a:xfrm>
              <a:off x="2400" y="1776"/>
              <a:ext cx="1597" cy="1094"/>
            </a:xfrm>
            <a:custGeom>
              <a:avLst/>
              <a:gdLst>
                <a:gd name="T0" fmla="*/ 2774 w 3194"/>
                <a:gd name="T1" fmla="*/ 1653 h 2188"/>
                <a:gd name="T2" fmla="*/ 2888 w 3194"/>
                <a:gd name="T3" fmla="*/ 1388 h 2188"/>
                <a:gd name="T4" fmla="*/ 2929 w 3194"/>
                <a:gd name="T5" fmla="*/ 1095 h 2188"/>
                <a:gd name="T6" fmla="*/ 2881 w 3194"/>
                <a:gd name="T7" fmla="*/ 770 h 2188"/>
                <a:gd name="T8" fmla="*/ 2743 w 3194"/>
                <a:gd name="T9" fmla="*/ 483 h 2188"/>
                <a:gd name="T10" fmla="*/ 2530 w 3194"/>
                <a:gd name="T11" fmla="*/ 250 h 2188"/>
                <a:gd name="T12" fmla="*/ 2259 w 3194"/>
                <a:gd name="T13" fmla="*/ 86 h 2188"/>
                <a:gd name="T14" fmla="*/ 1946 w 3194"/>
                <a:gd name="T15" fmla="*/ 6 h 2188"/>
                <a:gd name="T16" fmla="*/ 1938 w 3194"/>
                <a:gd name="T17" fmla="*/ 69 h 2188"/>
                <a:gd name="T18" fmla="*/ 2235 w 3194"/>
                <a:gd name="T19" fmla="*/ 146 h 2188"/>
                <a:gd name="T20" fmla="*/ 2489 w 3194"/>
                <a:gd name="T21" fmla="*/ 298 h 2188"/>
                <a:gd name="T22" fmla="*/ 2688 w 3194"/>
                <a:gd name="T23" fmla="*/ 519 h 2188"/>
                <a:gd name="T24" fmla="*/ 2817 w 3194"/>
                <a:gd name="T25" fmla="*/ 789 h 2188"/>
                <a:gd name="T26" fmla="*/ 2864 w 3194"/>
                <a:gd name="T27" fmla="*/ 1095 h 2188"/>
                <a:gd name="T28" fmla="*/ 2821 w 3194"/>
                <a:gd name="T29" fmla="*/ 1386 h 2188"/>
                <a:gd name="T30" fmla="*/ 2703 w 3194"/>
                <a:gd name="T31" fmla="*/ 1645 h 2188"/>
                <a:gd name="T32" fmla="*/ 2520 w 3194"/>
                <a:gd name="T33" fmla="*/ 1860 h 2188"/>
                <a:gd name="T34" fmla="*/ 2285 w 3194"/>
                <a:gd name="T35" fmla="*/ 2018 h 2188"/>
                <a:gd name="T36" fmla="*/ 2011 w 3194"/>
                <a:gd name="T37" fmla="*/ 2108 h 2188"/>
                <a:gd name="T38" fmla="*/ 1778 w 3194"/>
                <a:gd name="T39" fmla="*/ 2121 h 2188"/>
                <a:gd name="T40" fmla="*/ 1563 w 3194"/>
                <a:gd name="T41" fmla="*/ 2086 h 2188"/>
                <a:gd name="T42" fmla="*/ 1366 w 3194"/>
                <a:gd name="T43" fmla="*/ 2009 h 2188"/>
                <a:gd name="T44" fmla="*/ 1187 w 3194"/>
                <a:gd name="T45" fmla="*/ 1893 h 2188"/>
                <a:gd name="T46" fmla="*/ 1035 w 3194"/>
                <a:gd name="T47" fmla="*/ 1742 h 2188"/>
                <a:gd name="T48" fmla="*/ 918 w 3194"/>
                <a:gd name="T49" fmla="*/ 1561 h 2188"/>
                <a:gd name="T50" fmla="*/ 845 w 3194"/>
                <a:gd name="T51" fmla="*/ 1558 h 2188"/>
                <a:gd name="T52" fmla="*/ 907 w 3194"/>
                <a:gd name="T53" fmla="*/ 1671 h 2188"/>
                <a:gd name="T54" fmla="*/ 979 w 3194"/>
                <a:gd name="T55" fmla="*/ 1774 h 2188"/>
                <a:gd name="T56" fmla="*/ 312 w 3194"/>
                <a:gd name="T57" fmla="*/ 1871 h 2188"/>
                <a:gd name="T58" fmla="*/ 1058 w 3194"/>
                <a:gd name="T59" fmla="*/ 1880 h 2188"/>
                <a:gd name="T60" fmla="*/ 1106 w 3194"/>
                <a:gd name="T61" fmla="*/ 1914 h 2188"/>
                <a:gd name="T62" fmla="*/ 1160 w 3194"/>
                <a:gd name="T63" fmla="*/ 1955 h 2188"/>
                <a:gd name="T64" fmla="*/ 1252 w 3194"/>
                <a:gd name="T65" fmla="*/ 2018 h 2188"/>
                <a:gd name="T66" fmla="*/ 1351 w 3194"/>
                <a:gd name="T67" fmla="*/ 2074 h 2188"/>
                <a:gd name="T68" fmla="*/ 1455 w 3194"/>
                <a:gd name="T69" fmla="*/ 2119 h 2188"/>
                <a:gd name="T70" fmla="*/ 1565 w 3194"/>
                <a:gd name="T71" fmla="*/ 2155 h 2188"/>
                <a:gd name="T72" fmla="*/ 1679 w 3194"/>
                <a:gd name="T73" fmla="*/ 2177 h 2188"/>
                <a:gd name="T74" fmla="*/ 1795 w 3194"/>
                <a:gd name="T75" fmla="*/ 2188 h 2188"/>
                <a:gd name="T76" fmla="*/ 1854 w 3194"/>
                <a:gd name="T77" fmla="*/ 2188 h 2188"/>
                <a:gd name="T78" fmla="*/ 1884 w 3194"/>
                <a:gd name="T79" fmla="*/ 2186 h 2188"/>
                <a:gd name="T80" fmla="*/ 1914 w 3194"/>
                <a:gd name="T81" fmla="*/ 2184 h 2188"/>
                <a:gd name="T82" fmla="*/ 2215 w 3194"/>
                <a:gd name="T83" fmla="*/ 2119 h 2188"/>
                <a:gd name="T84" fmla="*/ 2298 w 3194"/>
                <a:gd name="T85" fmla="*/ 2084 h 2188"/>
                <a:gd name="T86" fmla="*/ 2377 w 3194"/>
                <a:gd name="T87" fmla="*/ 2043 h 2188"/>
                <a:gd name="T88" fmla="*/ 2453 w 3194"/>
                <a:gd name="T89" fmla="*/ 1996 h 2188"/>
                <a:gd name="T90" fmla="*/ 2524 w 3194"/>
                <a:gd name="T91" fmla="*/ 1942 h 2188"/>
                <a:gd name="T92" fmla="*/ 2591 w 3194"/>
                <a:gd name="T93" fmla="*/ 1882 h 2188"/>
                <a:gd name="T94" fmla="*/ 3194 w 3194"/>
                <a:gd name="T95" fmla="*/ 1871 h 218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194"/>
                <a:gd name="T145" fmla="*/ 0 h 2188"/>
                <a:gd name="T146" fmla="*/ 3194 w 3194"/>
                <a:gd name="T147" fmla="*/ 2188 h 218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194" h="2188">
                  <a:moveTo>
                    <a:pt x="2662" y="1808"/>
                  </a:moveTo>
                  <a:lnTo>
                    <a:pt x="2722" y="1733"/>
                  </a:lnTo>
                  <a:lnTo>
                    <a:pt x="2774" y="1653"/>
                  </a:lnTo>
                  <a:lnTo>
                    <a:pt x="2819" y="1569"/>
                  </a:lnTo>
                  <a:lnTo>
                    <a:pt x="2858" y="1481"/>
                  </a:lnTo>
                  <a:lnTo>
                    <a:pt x="2888" y="1388"/>
                  </a:lnTo>
                  <a:lnTo>
                    <a:pt x="2910" y="1293"/>
                  </a:lnTo>
                  <a:lnTo>
                    <a:pt x="2925" y="1196"/>
                  </a:lnTo>
                  <a:lnTo>
                    <a:pt x="2929" y="1095"/>
                  </a:lnTo>
                  <a:lnTo>
                    <a:pt x="2923" y="983"/>
                  </a:lnTo>
                  <a:lnTo>
                    <a:pt x="2907" y="875"/>
                  </a:lnTo>
                  <a:lnTo>
                    <a:pt x="2881" y="770"/>
                  </a:lnTo>
                  <a:lnTo>
                    <a:pt x="2843" y="670"/>
                  </a:lnTo>
                  <a:lnTo>
                    <a:pt x="2797" y="573"/>
                  </a:lnTo>
                  <a:lnTo>
                    <a:pt x="2743" y="483"/>
                  </a:lnTo>
                  <a:lnTo>
                    <a:pt x="2679" y="399"/>
                  </a:lnTo>
                  <a:lnTo>
                    <a:pt x="2608" y="321"/>
                  </a:lnTo>
                  <a:lnTo>
                    <a:pt x="2530" y="250"/>
                  </a:lnTo>
                  <a:lnTo>
                    <a:pt x="2446" y="187"/>
                  </a:lnTo>
                  <a:lnTo>
                    <a:pt x="2356" y="132"/>
                  </a:lnTo>
                  <a:lnTo>
                    <a:pt x="2259" y="86"/>
                  </a:lnTo>
                  <a:lnTo>
                    <a:pt x="2159" y="49"/>
                  </a:lnTo>
                  <a:lnTo>
                    <a:pt x="2054" y="22"/>
                  </a:lnTo>
                  <a:lnTo>
                    <a:pt x="1946" y="6"/>
                  </a:lnTo>
                  <a:lnTo>
                    <a:pt x="1834" y="0"/>
                  </a:lnTo>
                  <a:lnTo>
                    <a:pt x="1834" y="63"/>
                  </a:lnTo>
                  <a:lnTo>
                    <a:pt x="1938" y="69"/>
                  </a:lnTo>
                  <a:lnTo>
                    <a:pt x="2041" y="84"/>
                  </a:lnTo>
                  <a:lnTo>
                    <a:pt x="2140" y="110"/>
                  </a:lnTo>
                  <a:lnTo>
                    <a:pt x="2235" y="146"/>
                  </a:lnTo>
                  <a:lnTo>
                    <a:pt x="2325" y="188"/>
                  </a:lnTo>
                  <a:lnTo>
                    <a:pt x="2410" y="241"/>
                  </a:lnTo>
                  <a:lnTo>
                    <a:pt x="2489" y="298"/>
                  </a:lnTo>
                  <a:lnTo>
                    <a:pt x="2562" y="366"/>
                  </a:lnTo>
                  <a:lnTo>
                    <a:pt x="2629" y="438"/>
                  </a:lnTo>
                  <a:lnTo>
                    <a:pt x="2688" y="519"/>
                  </a:lnTo>
                  <a:lnTo>
                    <a:pt x="2739" y="604"/>
                  </a:lnTo>
                  <a:lnTo>
                    <a:pt x="2784" y="694"/>
                  </a:lnTo>
                  <a:lnTo>
                    <a:pt x="2817" y="789"/>
                  </a:lnTo>
                  <a:lnTo>
                    <a:pt x="2843" y="888"/>
                  </a:lnTo>
                  <a:lnTo>
                    <a:pt x="2858" y="991"/>
                  </a:lnTo>
                  <a:lnTo>
                    <a:pt x="2864" y="1095"/>
                  </a:lnTo>
                  <a:lnTo>
                    <a:pt x="2858" y="1196"/>
                  </a:lnTo>
                  <a:lnTo>
                    <a:pt x="2845" y="1293"/>
                  </a:lnTo>
                  <a:lnTo>
                    <a:pt x="2821" y="1386"/>
                  </a:lnTo>
                  <a:lnTo>
                    <a:pt x="2789" y="1477"/>
                  </a:lnTo>
                  <a:lnTo>
                    <a:pt x="2750" y="1563"/>
                  </a:lnTo>
                  <a:lnTo>
                    <a:pt x="2703" y="1645"/>
                  </a:lnTo>
                  <a:lnTo>
                    <a:pt x="2649" y="1724"/>
                  </a:lnTo>
                  <a:lnTo>
                    <a:pt x="2588" y="1795"/>
                  </a:lnTo>
                  <a:lnTo>
                    <a:pt x="2520" y="1860"/>
                  </a:lnTo>
                  <a:lnTo>
                    <a:pt x="2448" y="1919"/>
                  </a:lnTo>
                  <a:lnTo>
                    <a:pt x="2369" y="1974"/>
                  </a:lnTo>
                  <a:lnTo>
                    <a:pt x="2285" y="2018"/>
                  </a:lnTo>
                  <a:lnTo>
                    <a:pt x="2198" y="2056"/>
                  </a:lnTo>
                  <a:lnTo>
                    <a:pt x="2106" y="2086"/>
                  </a:lnTo>
                  <a:lnTo>
                    <a:pt x="2011" y="2108"/>
                  </a:lnTo>
                  <a:lnTo>
                    <a:pt x="1912" y="2119"/>
                  </a:lnTo>
                  <a:lnTo>
                    <a:pt x="1778" y="2119"/>
                  </a:lnTo>
                  <a:lnTo>
                    <a:pt x="1778" y="2121"/>
                  </a:lnTo>
                  <a:lnTo>
                    <a:pt x="1705" y="2113"/>
                  </a:lnTo>
                  <a:lnTo>
                    <a:pt x="1634" y="2102"/>
                  </a:lnTo>
                  <a:lnTo>
                    <a:pt x="1563" y="2086"/>
                  </a:lnTo>
                  <a:lnTo>
                    <a:pt x="1496" y="2065"/>
                  </a:lnTo>
                  <a:lnTo>
                    <a:pt x="1429" y="2039"/>
                  </a:lnTo>
                  <a:lnTo>
                    <a:pt x="1366" y="2009"/>
                  </a:lnTo>
                  <a:lnTo>
                    <a:pt x="1304" y="1974"/>
                  </a:lnTo>
                  <a:lnTo>
                    <a:pt x="1244" y="1936"/>
                  </a:lnTo>
                  <a:lnTo>
                    <a:pt x="1187" y="1893"/>
                  </a:lnTo>
                  <a:lnTo>
                    <a:pt x="1134" y="1847"/>
                  </a:lnTo>
                  <a:lnTo>
                    <a:pt x="1084" y="1796"/>
                  </a:lnTo>
                  <a:lnTo>
                    <a:pt x="1035" y="1742"/>
                  </a:lnTo>
                  <a:lnTo>
                    <a:pt x="993" y="1684"/>
                  </a:lnTo>
                  <a:lnTo>
                    <a:pt x="953" y="1625"/>
                  </a:lnTo>
                  <a:lnTo>
                    <a:pt x="918" y="1561"/>
                  </a:lnTo>
                  <a:lnTo>
                    <a:pt x="886" y="1494"/>
                  </a:lnTo>
                  <a:lnTo>
                    <a:pt x="826" y="1518"/>
                  </a:lnTo>
                  <a:lnTo>
                    <a:pt x="845" y="1558"/>
                  </a:lnTo>
                  <a:lnTo>
                    <a:pt x="864" y="1597"/>
                  </a:lnTo>
                  <a:lnTo>
                    <a:pt x="884" y="1634"/>
                  </a:lnTo>
                  <a:lnTo>
                    <a:pt x="907" y="1671"/>
                  </a:lnTo>
                  <a:lnTo>
                    <a:pt x="929" y="1707"/>
                  </a:lnTo>
                  <a:lnTo>
                    <a:pt x="953" y="1740"/>
                  </a:lnTo>
                  <a:lnTo>
                    <a:pt x="979" y="1774"/>
                  </a:lnTo>
                  <a:lnTo>
                    <a:pt x="1006" y="1808"/>
                  </a:lnTo>
                  <a:lnTo>
                    <a:pt x="312" y="1808"/>
                  </a:lnTo>
                  <a:lnTo>
                    <a:pt x="312" y="1871"/>
                  </a:lnTo>
                  <a:lnTo>
                    <a:pt x="1045" y="1871"/>
                  </a:lnTo>
                  <a:lnTo>
                    <a:pt x="1048" y="1873"/>
                  </a:lnTo>
                  <a:lnTo>
                    <a:pt x="1058" y="1880"/>
                  </a:lnTo>
                  <a:lnTo>
                    <a:pt x="1071" y="1890"/>
                  </a:lnTo>
                  <a:lnTo>
                    <a:pt x="1088" y="1901"/>
                  </a:lnTo>
                  <a:lnTo>
                    <a:pt x="1106" y="1914"/>
                  </a:lnTo>
                  <a:lnTo>
                    <a:pt x="1125" y="1929"/>
                  </a:lnTo>
                  <a:lnTo>
                    <a:pt x="1144" y="1942"/>
                  </a:lnTo>
                  <a:lnTo>
                    <a:pt x="1160" y="1955"/>
                  </a:lnTo>
                  <a:lnTo>
                    <a:pt x="0" y="1955"/>
                  </a:lnTo>
                  <a:lnTo>
                    <a:pt x="0" y="2018"/>
                  </a:lnTo>
                  <a:lnTo>
                    <a:pt x="1252" y="2018"/>
                  </a:lnTo>
                  <a:lnTo>
                    <a:pt x="1284" y="2039"/>
                  </a:lnTo>
                  <a:lnTo>
                    <a:pt x="1317" y="2058"/>
                  </a:lnTo>
                  <a:lnTo>
                    <a:pt x="1351" y="2074"/>
                  </a:lnTo>
                  <a:lnTo>
                    <a:pt x="1386" y="2091"/>
                  </a:lnTo>
                  <a:lnTo>
                    <a:pt x="1420" y="2106"/>
                  </a:lnTo>
                  <a:lnTo>
                    <a:pt x="1455" y="2119"/>
                  </a:lnTo>
                  <a:lnTo>
                    <a:pt x="1493" y="2132"/>
                  </a:lnTo>
                  <a:lnTo>
                    <a:pt x="1528" y="2143"/>
                  </a:lnTo>
                  <a:lnTo>
                    <a:pt x="1565" y="2155"/>
                  </a:lnTo>
                  <a:lnTo>
                    <a:pt x="1603" y="2162"/>
                  </a:lnTo>
                  <a:lnTo>
                    <a:pt x="1640" y="2171"/>
                  </a:lnTo>
                  <a:lnTo>
                    <a:pt x="1679" y="2177"/>
                  </a:lnTo>
                  <a:lnTo>
                    <a:pt x="1716" y="2183"/>
                  </a:lnTo>
                  <a:lnTo>
                    <a:pt x="1756" y="2184"/>
                  </a:lnTo>
                  <a:lnTo>
                    <a:pt x="1795" y="2188"/>
                  </a:lnTo>
                  <a:lnTo>
                    <a:pt x="1834" y="2188"/>
                  </a:lnTo>
                  <a:lnTo>
                    <a:pt x="1845" y="2188"/>
                  </a:lnTo>
                  <a:lnTo>
                    <a:pt x="1854" y="2188"/>
                  </a:lnTo>
                  <a:lnTo>
                    <a:pt x="1866" y="2188"/>
                  </a:lnTo>
                  <a:lnTo>
                    <a:pt x="1875" y="2186"/>
                  </a:lnTo>
                  <a:lnTo>
                    <a:pt x="1884" y="2186"/>
                  </a:lnTo>
                  <a:lnTo>
                    <a:pt x="1894" y="2186"/>
                  </a:lnTo>
                  <a:lnTo>
                    <a:pt x="1905" y="2184"/>
                  </a:lnTo>
                  <a:lnTo>
                    <a:pt x="1914" y="2184"/>
                  </a:lnTo>
                  <a:lnTo>
                    <a:pt x="2866" y="2184"/>
                  </a:lnTo>
                  <a:lnTo>
                    <a:pt x="2866" y="2119"/>
                  </a:lnTo>
                  <a:lnTo>
                    <a:pt x="2215" y="2119"/>
                  </a:lnTo>
                  <a:lnTo>
                    <a:pt x="2243" y="2108"/>
                  </a:lnTo>
                  <a:lnTo>
                    <a:pt x="2271" y="2097"/>
                  </a:lnTo>
                  <a:lnTo>
                    <a:pt x="2298" y="2084"/>
                  </a:lnTo>
                  <a:lnTo>
                    <a:pt x="2325" y="2071"/>
                  </a:lnTo>
                  <a:lnTo>
                    <a:pt x="2351" y="2058"/>
                  </a:lnTo>
                  <a:lnTo>
                    <a:pt x="2377" y="2043"/>
                  </a:lnTo>
                  <a:lnTo>
                    <a:pt x="2403" y="2028"/>
                  </a:lnTo>
                  <a:lnTo>
                    <a:pt x="2427" y="2013"/>
                  </a:lnTo>
                  <a:lnTo>
                    <a:pt x="2453" y="1996"/>
                  </a:lnTo>
                  <a:lnTo>
                    <a:pt x="2478" y="1979"/>
                  </a:lnTo>
                  <a:lnTo>
                    <a:pt x="2500" y="1961"/>
                  </a:lnTo>
                  <a:lnTo>
                    <a:pt x="2524" y="1942"/>
                  </a:lnTo>
                  <a:lnTo>
                    <a:pt x="2547" y="1923"/>
                  </a:lnTo>
                  <a:lnTo>
                    <a:pt x="2569" y="1903"/>
                  </a:lnTo>
                  <a:lnTo>
                    <a:pt x="2591" y="1882"/>
                  </a:lnTo>
                  <a:lnTo>
                    <a:pt x="2612" y="1862"/>
                  </a:lnTo>
                  <a:lnTo>
                    <a:pt x="2612" y="1871"/>
                  </a:lnTo>
                  <a:lnTo>
                    <a:pt x="3194" y="1871"/>
                  </a:lnTo>
                  <a:lnTo>
                    <a:pt x="3194" y="1808"/>
                  </a:lnTo>
                  <a:lnTo>
                    <a:pt x="2662" y="18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7" name="Rectangle 35"/>
            <p:cNvSpPr>
              <a:spLocks noChangeArrowheads="1"/>
            </p:cNvSpPr>
            <p:nvPr/>
          </p:nvSpPr>
          <p:spPr bwMode="auto">
            <a:xfrm>
              <a:off x="2922" y="2922"/>
              <a:ext cx="635" cy="3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8" name="Oval 36"/>
            <p:cNvSpPr>
              <a:spLocks noChangeArrowheads="1"/>
            </p:cNvSpPr>
            <p:nvPr/>
          </p:nvSpPr>
          <p:spPr bwMode="auto">
            <a:xfrm>
              <a:off x="2880" y="1872"/>
              <a:ext cx="912" cy="91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9" name="WordArt 37"/>
            <p:cNvSpPr>
              <a:spLocks noChangeArrowheads="1" noChangeShapeType="1" noTextEdit="1"/>
            </p:cNvSpPr>
            <p:nvPr/>
          </p:nvSpPr>
          <p:spPr bwMode="auto">
            <a:xfrm>
              <a:off x="3144" y="2000"/>
              <a:ext cx="384" cy="66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latin typeface=".VnTifani Heavy"/>
                </a:rPr>
                <a:t>?</a:t>
              </a:r>
            </a:p>
          </p:txBody>
        </p:sp>
      </p:grpSp>
      <p:pic>
        <p:nvPicPr>
          <p:cNvPr id="179238" name="Picture 21" descr="j02321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14414">
            <a:off x="1295400" y="4648200"/>
            <a:ext cx="1828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9239" name="Text Box 39"/>
          <p:cNvSpPr txBox="1">
            <a:spLocks noChangeArrowheads="1"/>
          </p:cNvSpPr>
          <p:nvPr/>
        </p:nvSpPr>
        <p:spPr bwMode="auto">
          <a:xfrm>
            <a:off x="2555452" y="1442581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i="1">
                <a:solidFill>
                  <a:schemeClr val="folHlink"/>
                </a:solidFill>
                <a:latin typeface=".VnTime" pitchFamily="34" charset="0"/>
              </a:rPr>
              <a:t>  </a:t>
            </a:r>
            <a:r>
              <a:rPr lang="en-US" sz="2400" b="1" i="1">
                <a:solidFill>
                  <a:srgbClr val="3308E8"/>
                </a:solidFill>
              </a:rPr>
              <a:t>Hai cạnh đối song song</a:t>
            </a:r>
          </a:p>
        </p:txBody>
      </p:sp>
      <p:pic>
        <p:nvPicPr>
          <p:cNvPr id="179240" name="Picture 40" descr="hinh tha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1700" y="1066800"/>
            <a:ext cx="23241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9241" name="Picture 41" descr="tu gi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1295400"/>
            <a:ext cx="2356094" cy="2171700"/>
          </a:xfrm>
          <a:prstGeom prst="rect">
            <a:avLst/>
          </a:prstGeom>
          <a:solidFill>
            <a:srgbClr val="3333FF"/>
          </a:solidFill>
          <a:ln w="9525">
            <a:noFill/>
            <a:miter lim="800000"/>
            <a:headEnd/>
            <a:tailEnd/>
          </a:ln>
        </p:spPr>
      </p:pic>
      <p:sp>
        <p:nvSpPr>
          <p:cNvPr id="179242" name="Line 42"/>
          <p:cNvSpPr>
            <a:spLocks noChangeShapeType="1"/>
          </p:cNvSpPr>
          <p:nvPr/>
        </p:nvSpPr>
        <p:spPr bwMode="auto">
          <a:xfrm>
            <a:off x="2816632" y="1981200"/>
            <a:ext cx="244116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9243" name="Line 43"/>
          <p:cNvSpPr>
            <a:spLocks noChangeShapeType="1"/>
          </p:cNvSpPr>
          <p:nvPr/>
        </p:nvSpPr>
        <p:spPr bwMode="auto">
          <a:xfrm>
            <a:off x="7162800" y="2590800"/>
            <a:ext cx="0" cy="1752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9244" name="Line 44"/>
          <p:cNvSpPr>
            <a:spLocks noChangeShapeType="1"/>
          </p:cNvSpPr>
          <p:nvPr/>
        </p:nvSpPr>
        <p:spPr bwMode="auto">
          <a:xfrm>
            <a:off x="2555452" y="2971800"/>
            <a:ext cx="3232981" cy="219317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9245" name="Text Box 45"/>
          <p:cNvSpPr txBox="1">
            <a:spLocks noChangeArrowheads="1"/>
          </p:cNvSpPr>
          <p:nvPr/>
        </p:nvSpPr>
        <p:spPr bwMode="auto">
          <a:xfrm rot="2092761">
            <a:off x="2895600" y="3608377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3308E8"/>
                </a:solidFill>
              </a:rPr>
              <a:t>Các cạnh đối song song</a:t>
            </a:r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mmprod_title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473901" y="218161"/>
            <a:ext cx="8153400" cy="749300"/>
          </a:xfrm>
        </p:spPr>
        <p:txBody>
          <a:bodyPr lIns="0" tIns="0" rIns="0" bIns="0" anchor="b"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Đ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S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sau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213244"/>
              </p:ext>
            </p:extLst>
          </p:nvPr>
        </p:nvGraphicFramePr>
        <p:xfrm>
          <a:off x="533400" y="1203960"/>
          <a:ext cx="822960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81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2395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Tứ</a:t>
                      </a:r>
                      <a:r>
                        <a:rPr lang="en-US" sz="2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giác</a:t>
                      </a:r>
                      <a:r>
                        <a:rPr lang="en-US" sz="2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2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cạnh</a:t>
                      </a:r>
                      <a:r>
                        <a:rPr lang="en-US" sz="2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lang="en-US" sz="2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2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r>
                        <a:rPr lang="en-US" sz="2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bình</a:t>
                      </a:r>
                      <a:r>
                        <a:rPr lang="en-US" sz="2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endParaRPr lang="en-US" sz="2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395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thang</a:t>
                      </a:r>
                      <a:r>
                        <a:rPr lang="en-US" sz="2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2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cạnh</a:t>
                      </a:r>
                      <a:r>
                        <a:rPr lang="en-US" sz="2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bên</a:t>
                      </a:r>
                      <a:r>
                        <a:rPr lang="en-US" sz="2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song </a:t>
                      </a:r>
                      <a:r>
                        <a:rPr lang="en-US" sz="2400" b="1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song</a:t>
                      </a:r>
                      <a:r>
                        <a:rPr lang="en-US" sz="2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bình</a:t>
                      </a:r>
                      <a:r>
                        <a:rPr lang="en-US" sz="2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endParaRPr lang="en-US" sz="2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395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 thang có hai cạnh bên bằng nhau là hình bình hành</a:t>
                      </a:r>
                    </a:p>
                    <a:p>
                      <a:endParaRPr lang="en-US" sz="2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395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thang</a:t>
                      </a:r>
                      <a:r>
                        <a:rPr lang="en-US" sz="2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2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cạnh</a:t>
                      </a:r>
                      <a:r>
                        <a:rPr lang="en-US" sz="2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đáy</a:t>
                      </a:r>
                      <a:r>
                        <a:rPr lang="en-US" sz="2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2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r>
                        <a:rPr lang="en-US" sz="2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bình</a:t>
                      </a:r>
                      <a:r>
                        <a:rPr lang="en-US" sz="2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endParaRPr lang="en-US" sz="2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8" name="Rectangle 37"/>
          <p:cNvSpPr/>
          <p:nvPr/>
        </p:nvSpPr>
        <p:spPr>
          <a:xfrm>
            <a:off x="7735866" y="25146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39" name="Rectangle 38">
            <a:hlinkClick r:id="rId4" action="ppaction://hlinksldjump"/>
          </p:cNvPr>
          <p:cNvSpPr/>
          <p:nvPr/>
        </p:nvSpPr>
        <p:spPr>
          <a:xfrm>
            <a:off x="7696200" y="36576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709770" y="49530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1" name="Rectangle 40">
            <a:hlinkClick r:id="rId5" action="ppaction://hlinksldjump"/>
          </p:cNvPr>
          <p:cNvSpPr/>
          <p:nvPr/>
        </p:nvSpPr>
        <p:spPr>
          <a:xfrm>
            <a:off x="7772400" y="12954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 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0" name="Right Arrow 9">
            <a:hlinkClick r:id="rId6" action="ppaction://hlinksldjump"/>
          </p:cNvPr>
          <p:cNvSpPr/>
          <p:nvPr/>
        </p:nvSpPr>
        <p:spPr>
          <a:xfrm>
            <a:off x="8458200" y="6252575"/>
            <a:ext cx="4892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7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010" grpId="0"/>
      <p:bldP spid="38" grpId="0" animBg="1"/>
      <p:bldP spid="39" grpId="0" animBg="1"/>
      <p:bldP spid="40" grpId="0" animBg="1"/>
      <p:bldP spid="4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5486400" y="2133600"/>
            <a:ext cx="914400" cy="457200"/>
          </a:xfrm>
          <a:prstGeom prst="line">
            <a:avLst/>
          </a:prstGeom>
          <a:ln w="38100">
            <a:solidFill>
              <a:srgbClr val="3308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4572000" y="4323045"/>
            <a:ext cx="2971800" cy="172755"/>
          </a:xfrm>
          <a:prstGeom prst="line">
            <a:avLst/>
          </a:prstGeom>
          <a:ln w="38100">
            <a:solidFill>
              <a:srgbClr val="3308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6400800" y="2590800"/>
            <a:ext cx="1143000" cy="1905000"/>
          </a:xfrm>
          <a:prstGeom prst="line">
            <a:avLst/>
          </a:prstGeom>
          <a:ln w="38100">
            <a:solidFill>
              <a:srgbClr val="3308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4572000" y="2133600"/>
            <a:ext cx="914400" cy="2189445"/>
          </a:xfrm>
          <a:prstGeom prst="line">
            <a:avLst/>
          </a:prstGeom>
          <a:ln w="38100">
            <a:solidFill>
              <a:srgbClr val="3308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53000" y="3048000"/>
            <a:ext cx="30480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705600" y="3352800"/>
            <a:ext cx="304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ight Arrow 21">
            <a:hlinkClick r:id="rId2" action="ppaction://hlinksldjump"/>
          </p:cNvPr>
          <p:cNvSpPr/>
          <p:nvPr/>
        </p:nvSpPr>
        <p:spPr>
          <a:xfrm>
            <a:off x="8458200" y="6252575"/>
            <a:ext cx="4892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658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" name="Right Arrow 48">
            <a:hlinkClick r:id="rId2" action="ppaction://hlinksldjump"/>
          </p:cNvPr>
          <p:cNvSpPr/>
          <p:nvPr/>
        </p:nvSpPr>
        <p:spPr>
          <a:xfrm>
            <a:off x="8458200" y="6252575"/>
            <a:ext cx="4892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apezoid 11"/>
          <p:cNvSpPr/>
          <p:nvPr/>
        </p:nvSpPr>
        <p:spPr>
          <a:xfrm>
            <a:off x="3100714" y="3200400"/>
            <a:ext cx="2438400" cy="1749552"/>
          </a:xfrm>
          <a:prstGeom prst="trapezoid">
            <a:avLst>
              <a:gd name="adj" fmla="val 41002"/>
            </a:avLst>
          </a:prstGeom>
          <a:noFill/>
          <a:ln w="57150">
            <a:solidFill>
              <a:srgbClr val="330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5029200" y="3962400"/>
            <a:ext cx="228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429000" y="3962400"/>
            <a:ext cx="228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5078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36010" y="1447800"/>
            <a:ext cx="8135655" cy="954107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544363" y="2374011"/>
            <a:ext cx="8135654" cy="95410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en-US" sz="2800" b="1" i="1" dirty="0">
                <a:solidFill>
                  <a:prstClr val="black"/>
                </a:solidFill>
              </a:rPr>
              <a:t>2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536006" y="3338474"/>
            <a:ext cx="8135656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544361" y="4263415"/>
            <a:ext cx="8135656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544362" y="5217522"/>
            <a:ext cx="8135655" cy="11070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i="1">
                <a:solidFill>
                  <a:prstClr val="black"/>
                </a:solidFill>
                <a:latin typeface="Times New Roman" pitchFamily="18" charset="0"/>
              </a:rPr>
              <a:t>5. Tứ giác </a:t>
            </a:r>
            <a:r>
              <a:rPr lang="en-US" sz="2800" b="1" i="1">
                <a:latin typeface="Times New Roman" pitchFamily="18" charset="0"/>
              </a:rPr>
              <a:t>có </a:t>
            </a:r>
            <a:r>
              <a:rPr lang="en-US" sz="2800" b="1" i="1" u="sng">
                <a:latin typeface="Times New Roman" pitchFamily="18" charset="0"/>
              </a:rPr>
              <a:t>hai đường chéo cắt nhau tại trung điểm của mỗi đường</a:t>
            </a:r>
            <a:r>
              <a:rPr lang="en-US" sz="2800" b="1" i="1">
                <a:latin typeface="Times New Roman" pitchFamily="18" charset="0"/>
              </a:rPr>
              <a:t> là hình bình hành.</a:t>
            </a:r>
            <a:endParaRPr lang="en-US" sz="2800" b="1" i="1" dirty="0">
              <a:latin typeface="Times New Roman" pitchFamily="18" charset="0"/>
            </a:endParaRPr>
          </a:p>
        </p:txBody>
      </p:sp>
      <p:sp>
        <p:nvSpPr>
          <p:cNvPr id="19" name="AutoShape 4" descr="Oak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44362" y="304800"/>
            <a:ext cx="8127300" cy="914400"/>
          </a:xfrm>
          <a:prstGeom prst="actionButtonBlank">
            <a:avLst/>
          </a:prstGeom>
          <a:solidFill>
            <a:srgbClr val="FFFF00"/>
          </a:solidFill>
          <a:ln w="9525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H" pitchFamily="34" charset="0"/>
              </a:rPr>
              <a:t>DẤU HIỆU NHẬN BIẾT</a:t>
            </a:r>
          </a:p>
        </p:txBody>
      </p:sp>
    </p:spTree>
    <p:extLst>
      <p:ext uri="{BB962C8B-B14F-4D97-AF65-F5344CB8AC3E}">
        <p14:creationId xmlns:p14="http://schemas.microsoft.com/office/powerpoint/2010/main" val="40189151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0" name="Picture 16" descr="Co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7913" y="2517775"/>
            <a:ext cx="2974975" cy="1708150"/>
          </a:xfrm>
          <a:prstGeom prst="rect">
            <a:avLst/>
          </a:prstGeom>
          <a:noFill/>
        </p:spPr>
      </p:pic>
      <p:pic>
        <p:nvPicPr>
          <p:cNvPr id="21519" name="Picture 15" descr="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7913" y="2506663"/>
            <a:ext cx="2613025" cy="1042987"/>
          </a:xfrm>
          <a:prstGeom prst="rect">
            <a:avLst/>
          </a:prstGeom>
          <a:noFill/>
        </p:spPr>
      </p:pic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7913" y="2128838"/>
            <a:ext cx="2947987" cy="846137"/>
          </a:xfrm>
          <a:prstGeom prst="rect">
            <a:avLst/>
          </a:prstGeom>
          <a:noFill/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7913" y="1420813"/>
            <a:ext cx="2416175" cy="1239837"/>
          </a:xfrm>
          <a:prstGeom prst="rect">
            <a:avLst/>
          </a:prstGeom>
          <a:noFill/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5050" y="712788"/>
            <a:ext cx="2160588" cy="1947862"/>
          </a:xfrm>
          <a:prstGeom prst="rect">
            <a:avLst/>
          </a:prstGeom>
          <a:noFill/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86263" y="2438400"/>
            <a:ext cx="1985962" cy="1608138"/>
          </a:xfrm>
          <a:prstGeom prst="rect">
            <a:avLst/>
          </a:prstGeom>
          <a:noFill/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513263"/>
            <a:ext cx="2586038" cy="1597025"/>
          </a:xfrm>
          <a:prstGeom prst="rect">
            <a:avLst/>
          </a:prstGeom>
          <a:noFill/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2588" y="4279900"/>
            <a:ext cx="2203450" cy="681038"/>
          </a:xfrm>
          <a:prstGeom prst="rect">
            <a:avLst/>
          </a:prstGeom>
          <a:noFill/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09638" y="3592513"/>
            <a:ext cx="1703387" cy="1069975"/>
          </a:xfrm>
          <a:prstGeom prst="rect">
            <a:avLst/>
          </a:prstGeom>
          <a:noFill/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368550" y="3709988"/>
            <a:ext cx="2314575" cy="1239837"/>
          </a:xfrm>
          <a:prstGeom prst="rect">
            <a:avLst/>
          </a:prstGeom>
          <a:noFill/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73075" y="1825625"/>
            <a:ext cx="3017838" cy="782638"/>
          </a:xfrm>
          <a:prstGeom prst="rect">
            <a:avLst/>
          </a:prstGeom>
          <a:noFill/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278188" y="2054225"/>
            <a:ext cx="1400175" cy="1995488"/>
          </a:xfrm>
          <a:prstGeom prst="rect">
            <a:avLst/>
          </a:prstGeom>
          <a:noFill/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811588" y="3459163"/>
            <a:ext cx="1431925" cy="862012"/>
          </a:xfrm>
          <a:prstGeom prst="rect">
            <a:avLst/>
          </a:prstGeom>
          <a:noFill/>
        </p:spPr>
      </p:pic>
      <p:sp>
        <p:nvSpPr>
          <p:cNvPr id="2" name="Parallelogram 1"/>
          <p:cNvSpPr/>
          <p:nvPr/>
        </p:nvSpPr>
        <p:spPr>
          <a:xfrm>
            <a:off x="3278188" y="3494882"/>
            <a:ext cx="2417306" cy="1018381"/>
          </a:xfrm>
          <a:prstGeom prst="parallelogram">
            <a:avLst/>
          </a:prstGeom>
          <a:solidFill>
            <a:srgbClr val="FFFF00"/>
          </a:solidFill>
          <a:ln w="57150">
            <a:solidFill>
              <a:srgbClr val="330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</a:rPr>
              <a:t>HÌNH </a:t>
            </a:r>
          </a:p>
          <a:p>
            <a:pPr algn="ctr"/>
            <a:r>
              <a:rPr lang="en-US" sz="2000" b="1">
                <a:solidFill>
                  <a:schemeClr val="tx1"/>
                </a:solidFill>
              </a:rPr>
              <a:t>BÌNH HÀNH</a:t>
            </a:r>
          </a:p>
        </p:txBody>
      </p:sp>
    </p:spTree>
    <p:extLst>
      <p:ext uri="{BB962C8B-B14F-4D97-AF65-F5344CB8AC3E}">
        <p14:creationId xmlns:p14="http://schemas.microsoft.com/office/powerpoint/2010/main" val="398958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6" name="Text Box 10"/>
          <p:cNvSpPr txBox="1">
            <a:spLocks noChangeArrowheads="1"/>
          </p:cNvSpPr>
          <p:nvPr/>
        </p:nvSpPr>
        <p:spPr bwMode="auto">
          <a:xfrm>
            <a:off x="685800" y="1600200"/>
            <a:ext cx="8077200" cy="267765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Học thuộc định nghĩa,các tính chất  và dấu hiệu nhận biết hình </a:t>
            </a:r>
            <a:r>
              <a:rPr lang="pt-BR" sz="2800" b="1">
                <a:latin typeface="Times New Roman" pitchFamily="18" charset="0"/>
                <a:cs typeface="Times New Roman" pitchFamily="18" charset="0"/>
              </a:rPr>
              <a:t>bình hành. Vẽ sơ đồ tư duy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BT 43,44, 45 (Sgk – 92)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- Chuẩn </a:t>
            </a:r>
            <a:r>
              <a:rPr lang="en-US" sz="2800" b="1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-Tập vẽ thành thạo hình bình hành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41988" name="AutoShape 13"/>
          <p:cNvSpPr>
            <a:spLocks noChangeArrowheads="1"/>
          </p:cNvSpPr>
          <p:nvPr/>
        </p:nvSpPr>
        <p:spPr bwMode="auto">
          <a:xfrm>
            <a:off x="1524000" y="457200"/>
            <a:ext cx="6172200" cy="838200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99FF99"/>
              </a:gs>
              <a:gs pos="100000">
                <a:srgbClr val="17A117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</a:p>
        </p:txBody>
      </p:sp>
      <p:pic>
        <p:nvPicPr>
          <p:cNvPr id="167950" name="Picture 14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4267200"/>
            <a:ext cx="150971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733830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88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7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phao 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488" y="-156983"/>
            <a:ext cx="9488487" cy="718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4853" name="AutoShape 5"/>
          <p:cNvSpPr>
            <a:spLocks noChangeArrowheads="1"/>
          </p:cNvSpPr>
          <p:nvPr/>
        </p:nvSpPr>
        <p:spPr bwMode="auto">
          <a:xfrm>
            <a:off x="1427598" y="7373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4854" name="AutoShape 6"/>
          <p:cNvSpPr>
            <a:spLocks noChangeArrowheads="1"/>
          </p:cNvSpPr>
          <p:nvPr/>
        </p:nvSpPr>
        <p:spPr bwMode="auto">
          <a:xfrm>
            <a:off x="381000" y="24384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4855" name="AutoShape 7"/>
          <p:cNvSpPr>
            <a:spLocks noChangeArrowheads="1"/>
          </p:cNvSpPr>
          <p:nvPr/>
        </p:nvSpPr>
        <p:spPr bwMode="auto">
          <a:xfrm>
            <a:off x="1828800" y="42672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4856" name="AutoShape 8"/>
          <p:cNvSpPr>
            <a:spLocks noChangeArrowheads="1"/>
          </p:cNvSpPr>
          <p:nvPr/>
        </p:nvSpPr>
        <p:spPr bwMode="auto">
          <a:xfrm>
            <a:off x="5562600" y="58674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4857" name="AutoShape 9"/>
          <p:cNvSpPr>
            <a:spLocks noChangeArrowheads="1"/>
          </p:cNvSpPr>
          <p:nvPr/>
        </p:nvSpPr>
        <p:spPr bwMode="auto">
          <a:xfrm>
            <a:off x="6400800" y="60198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4858" name="AutoShape 10"/>
          <p:cNvSpPr>
            <a:spLocks noChangeArrowheads="1"/>
          </p:cNvSpPr>
          <p:nvPr/>
        </p:nvSpPr>
        <p:spPr bwMode="auto">
          <a:xfrm>
            <a:off x="7467600" y="4648200"/>
            <a:ext cx="428625" cy="409575"/>
          </a:xfrm>
          <a:prstGeom prst="irregularSeal1">
            <a:avLst/>
          </a:prstGeom>
          <a:gradFill rotWithShape="1">
            <a:gsLst>
              <a:gs pos="0">
                <a:srgbClr val="E6F8A6">
                  <a:alpha val="62000"/>
                </a:srgbClr>
              </a:gs>
              <a:gs pos="100000">
                <a:srgbClr val="FF006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4859" name="AutoShape 11"/>
          <p:cNvSpPr>
            <a:spLocks noChangeArrowheads="1"/>
          </p:cNvSpPr>
          <p:nvPr/>
        </p:nvSpPr>
        <p:spPr bwMode="auto">
          <a:xfrm>
            <a:off x="4495800" y="-19685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4860" name="AutoShape 12"/>
          <p:cNvSpPr>
            <a:spLocks noChangeArrowheads="1"/>
          </p:cNvSpPr>
          <p:nvPr/>
        </p:nvSpPr>
        <p:spPr bwMode="auto">
          <a:xfrm>
            <a:off x="8305800" y="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4861" name="AutoShape 13"/>
          <p:cNvSpPr>
            <a:spLocks noChangeArrowheads="1"/>
          </p:cNvSpPr>
          <p:nvPr/>
        </p:nvSpPr>
        <p:spPr bwMode="auto">
          <a:xfrm>
            <a:off x="3581400" y="6172200"/>
            <a:ext cx="366713" cy="40005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4862" name="AutoShape 14"/>
          <p:cNvSpPr>
            <a:spLocks noChangeArrowheads="1"/>
          </p:cNvSpPr>
          <p:nvPr/>
        </p:nvSpPr>
        <p:spPr bwMode="auto">
          <a:xfrm>
            <a:off x="8458200" y="41910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4863" name="AutoShape 15"/>
          <p:cNvSpPr>
            <a:spLocks noChangeArrowheads="1"/>
          </p:cNvSpPr>
          <p:nvPr/>
        </p:nvSpPr>
        <p:spPr bwMode="auto">
          <a:xfrm>
            <a:off x="4800600" y="39624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7360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92087" y="3712532"/>
            <a:ext cx="3200400" cy="3105151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4867" name="AutoShape 19"/>
          <p:cNvSpPr>
            <a:spLocks noChangeArrowheads="1"/>
          </p:cNvSpPr>
          <p:nvPr/>
        </p:nvSpPr>
        <p:spPr bwMode="auto">
          <a:xfrm>
            <a:off x="609600" y="5791200"/>
            <a:ext cx="428625" cy="409575"/>
          </a:xfrm>
          <a:prstGeom prst="irregularSeal1">
            <a:avLst/>
          </a:prstGeom>
          <a:gradFill rotWithShape="1">
            <a:gsLst>
              <a:gs pos="0">
                <a:srgbClr val="E6F8A6">
                  <a:alpha val="62000"/>
                </a:srgbClr>
              </a:gs>
              <a:gs pos="100000">
                <a:srgbClr val="FF006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7364" name="Picture 8" descr="MAT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338" y="5908675"/>
            <a:ext cx="10588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544861" y="847725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AutoShape 5"/>
          <p:cNvSpPr>
            <a:spLocks noChangeArrowheads="1"/>
          </p:cNvSpPr>
          <p:nvPr/>
        </p:nvSpPr>
        <p:spPr bwMode="auto">
          <a:xfrm>
            <a:off x="8139112" y="847725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4864" name="Picture 16" descr="DAISI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331" y="4531986"/>
            <a:ext cx="2496344" cy="2309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utoShape 39"/>
          <p:cNvSpPr>
            <a:spLocks noChangeArrowheads="1"/>
          </p:cNvSpPr>
          <p:nvPr/>
        </p:nvSpPr>
        <p:spPr bwMode="auto">
          <a:xfrm>
            <a:off x="-12526" y="2984131"/>
            <a:ext cx="8799513" cy="1456792"/>
          </a:xfrm>
          <a:prstGeom prst="flowChartAlternateProcess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TRÂN THÀNH CẢM ƠN CÁC THẦY CÔ GIÁO </a:t>
            </a:r>
          </a:p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 CÁC EM HỌC SINH ĐÃ THAM DỰ TIẾT HỌC!</a:t>
            </a:r>
          </a:p>
        </p:txBody>
      </p:sp>
    </p:spTree>
    <p:extLst>
      <p:ext uri="{BB962C8B-B14F-4D97-AF65-F5344CB8AC3E}">
        <p14:creationId xmlns:p14="http://schemas.microsoft.com/office/powerpoint/2010/main" val="115990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4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4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4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4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4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4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4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4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4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4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4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34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486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3348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3348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34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34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34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34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3" grpId="0" animBg="1"/>
      <p:bldP spid="334856" grpId="0" animBg="1"/>
      <p:bldP spid="334857" grpId="0" animBg="1"/>
      <p:bldP spid="334858" grpId="0" animBg="1"/>
      <p:bldP spid="334861" grpId="0" animBg="1"/>
      <p:bldP spid="334862" grpId="0" animBg="1"/>
      <p:bldP spid="334863" grpId="0" animBg="1"/>
      <p:bldP spid="334867" grpId="0" animBg="1"/>
      <p:bldP spid="21" grpId="0" animBg="1"/>
      <p:bldP spid="2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phao 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688" y="-287358"/>
            <a:ext cx="9296400" cy="718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 descr="D:\20170927112939-kinh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688" y="7373"/>
            <a:ext cx="9296400" cy="685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4853" name="AutoShape 5"/>
          <p:cNvSpPr>
            <a:spLocks noChangeArrowheads="1"/>
          </p:cNvSpPr>
          <p:nvPr/>
        </p:nvSpPr>
        <p:spPr bwMode="auto">
          <a:xfrm>
            <a:off x="1427598" y="7373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4854" name="AutoShape 6"/>
          <p:cNvSpPr>
            <a:spLocks noChangeArrowheads="1"/>
          </p:cNvSpPr>
          <p:nvPr/>
        </p:nvSpPr>
        <p:spPr bwMode="auto">
          <a:xfrm>
            <a:off x="381000" y="24384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4855" name="AutoShape 7"/>
          <p:cNvSpPr>
            <a:spLocks noChangeArrowheads="1"/>
          </p:cNvSpPr>
          <p:nvPr/>
        </p:nvSpPr>
        <p:spPr bwMode="auto">
          <a:xfrm>
            <a:off x="1828800" y="42672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4856" name="AutoShape 8"/>
          <p:cNvSpPr>
            <a:spLocks noChangeArrowheads="1"/>
          </p:cNvSpPr>
          <p:nvPr/>
        </p:nvSpPr>
        <p:spPr bwMode="auto">
          <a:xfrm>
            <a:off x="5562600" y="58674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4857" name="AutoShape 9"/>
          <p:cNvSpPr>
            <a:spLocks noChangeArrowheads="1"/>
          </p:cNvSpPr>
          <p:nvPr/>
        </p:nvSpPr>
        <p:spPr bwMode="auto">
          <a:xfrm>
            <a:off x="6400800" y="60198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4858" name="AutoShape 10"/>
          <p:cNvSpPr>
            <a:spLocks noChangeArrowheads="1"/>
          </p:cNvSpPr>
          <p:nvPr/>
        </p:nvSpPr>
        <p:spPr bwMode="auto">
          <a:xfrm>
            <a:off x="7467600" y="4648200"/>
            <a:ext cx="428625" cy="409575"/>
          </a:xfrm>
          <a:prstGeom prst="irregularSeal1">
            <a:avLst/>
          </a:prstGeom>
          <a:gradFill rotWithShape="1">
            <a:gsLst>
              <a:gs pos="0">
                <a:srgbClr val="E6F8A6">
                  <a:alpha val="62000"/>
                </a:srgbClr>
              </a:gs>
              <a:gs pos="100000">
                <a:srgbClr val="FF006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4859" name="AutoShape 11"/>
          <p:cNvSpPr>
            <a:spLocks noChangeArrowheads="1"/>
          </p:cNvSpPr>
          <p:nvPr/>
        </p:nvSpPr>
        <p:spPr bwMode="auto">
          <a:xfrm>
            <a:off x="4495800" y="-19685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4860" name="AutoShape 12"/>
          <p:cNvSpPr>
            <a:spLocks noChangeArrowheads="1"/>
          </p:cNvSpPr>
          <p:nvPr/>
        </p:nvSpPr>
        <p:spPr bwMode="auto">
          <a:xfrm>
            <a:off x="8305800" y="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4861" name="AutoShape 13"/>
          <p:cNvSpPr>
            <a:spLocks noChangeArrowheads="1"/>
          </p:cNvSpPr>
          <p:nvPr/>
        </p:nvSpPr>
        <p:spPr bwMode="auto">
          <a:xfrm>
            <a:off x="3581400" y="6172200"/>
            <a:ext cx="366713" cy="40005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4862" name="AutoShape 14"/>
          <p:cNvSpPr>
            <a:spLocks noChangeArrowheads="1"/>
          </p:cNvSpPr>
          <p:nvPr/>
        </p:nvSpPr>
        <p:spPr bwMode="auto">
          <a:xfrm>
            <a:off x="8458200" y="41910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4863" name="AutoShape 15"/>
          <p:cNvSpPr>
            <a:spLocks noChangeArrowheads="1"/>
          </p:cNvSpPr>
          <p:nvPr/>
        </p:nvSpPr>
        <p:spPr bwMode="auto">
          <a:xfrm>
            <a:off x="4800600" y="39624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7360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92087" y="3712532"/>
            <a:ext cx="3200400" cy="3105151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4867" name="AutoShape 19"/>
          <p:cNvSpPr>
            <a:spLocks noChangeArrowheads="1"/>
          </p:cNvSpPr>
          <p:nvPr/>
        </p:nvSpPr>
        <p:spPr bwMode="auto">
          <a:xfrm>
            <a:off x="609600" y="5791200"/>
            <a:ext cx="428625" cy="409575"/>
          </a:xfrm>
          <a:prstGeom prst="irregularSeal1">
            <a:avLst/>
          </a:prstGeom>
          <a:gradFill rotWithShape="1">
            <a:gsLst>
              <a:gs pos="0">
                <a:srgbClr val="E6F8A6">
                  <a:alpha val="62000"/>
                </a:srgbClr>
              </a:gs>
              <a:gs pos="100000">
                <a:srgbClr val="FF006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7364" name="Picture 8" descr="MAT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338" y="5908675"/>
            <a:ext cx="10588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544861" y="847725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AutoShape 5"/>
          <p:cNvSpPr>
            <a:spLocks noChangeArrowheads="1"/>
          </p:cNvSpPr>
          <p:nvPr/>
        </p:nvSpPr>
        <p:spPr bwMode="auto">
          <a:xfrm>
            <a:off x="8139112" y="847725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4864" name="Picture 16" descr="DAISI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591" y="36116"/>
            <a:ext cx="2496344" cy="2309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235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4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4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4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4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4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4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4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4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4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4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4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34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486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3348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3348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34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34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34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34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3" grpId="0" animBg="1"/>
      <p:bldP spid="334856" grpId="0" animBg="1"/>
      <p:bldP spid="334857" grpId="0" animBg="1"/>
      <p:bldP spid="334858" grpId="0" animBg="1"/>
      <p:bldP spid="334861" grpId="0" animBg="1"/>
      <p:bldP spid="334862" grpId="0" animBg="1"/>
      <p:bldP spid="334863" grpId="0" animBg="1"/>
      <p:bldP spid="334867" grpId="0" animBg="1"/>
      <p:bldP spid="21" grpId="0" animBg="1"/>
      <p:bldP spid="2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tong-hop-nhung-mam-co-trung-thu-cuc-dep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00470"/>
            <a:ext cx="9354159" cy="679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66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tong-hop-nhung-mam-co-trung-thu-cuc-dep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067800" cy="72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36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03275" y="1000352"/>
            <a:ext cx="7772400" cy="1066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600" b="1">
                <a:solidFill>
                  <a:srgbClr val="3308E8"/>
                </a:solidFill>
                <a:latin typeface="Times New Roman" pitchFamily="18" charset="0"/>
              </a:rPr>
              <a:t>Dựa vào các góc </a:t>
            </a:r>
            <a:r>
              <a:rPr lang="en-US" sz="2600" b="1" err="1">
                <a:solidFill>
                  <a:srgbClr val="3308E8"/>
                </a:solidFill>
                <a:latin typeface="Times New Roman" pitchFamily="18" charset="0"/>
              </a:rPr>
              <a:t>cho</a:t>
            </a:r>
            <a:r>
              <a:rPr lang="en-US" sz="2600" b="1">
                <a:solidFill>
                  <a:srgbClr val="3308E8"/>
                </a:solidFill>
                <a:latin typeface="Times New Roman" pitchFamily="18" charset="0"/>
              </a:rPr>
              <a:t> biết </a:t>
            </a:r>
            <a:r>
              <a:rPr lang="en-US" sz="2600" b="1" dirty="0" err="1">
                <a:solidFill>
                  <a:srgbClr val="3308E8"/>
                </a:solidFill>
                <a:latin typeface="Times New Roman" pitchFamily="18" charset="0"/>
              </a:rPr>
              <a:t>các</a:t>
            </a:r>
            <a:r>
              <a:rPr lang="en-US" sz="2600" b="1" dirty="0">
                <a:solidFill>
                  <a:srgbClr val="3308E8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3308E8"/>
                </a:solidFill>
                <a:latin typeface="Times New Roman" pitchFamily="18" charset="0"/>
              </a:rPr>
              <a:t>cạnh</a:t>
            </a:r>
            <a:r>
              <a:rPr lang="en-US" sz="2600" b="1" dirty="0">
                <a:solidFill>
                  <a:srgbClr val="3308E8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3308E8"/>
                </a:solidFill>
                <a:latin typeface="Times New Roman" pitchFamily="18" charset="0"/>
              </a:rPr>
              <a:t>đối</a:t>
            </a:r>
            <a:r>
              <a:rPr lang="en-US" sz="2600" b="1" dirty="0">
                <a:solidFill>
                  <a:srgbClr val="3308E8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3308E8"/>
                </a:solidFill>
                <a:latin typeface="Times New Roman" pitchFamily="18" charset="0"/>
              </a:rPr>
              <a:t>của</a:t>
            </a:r>
            <a:r>
              <a:rPr lang="en-US" sz="2600" b="1" dirty="0">
                <a:solidFill>
                  <a:srgbClr val="3308E8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3308E8"/>
                </a:solidFill>
                <a:latin typeface="Times New Roman" pitchFamily="18" charset="0"/>
              </a:rPr>
              <a:t>tứ</a:t>
            </a:r>
            <a:r>
              <a:rPr lang="en-US" sz="2600" b="1" dirty="0">
                <a:solidFill>
                  <a:srgbClr val="3308E8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3308E8"/>
                </a:solidFill>
                <a:latin typeface="Times New Roman" pitchFamily="18" charset="0"/>
              </a:rPr>
              <a:t>giác</a:t>
            </a:r>
            <a:r>
              <a:rPr lang="en-US" sz="2600" b="1" dirty="0">
                <a:solidFill>
                  <a:srgbClr val="3308E8"/>
                </a:solidFill>
                <a:latin typeface="Times New Roman" pitchFamily="18" charset="0"/>
              </a:rPr>
              <a:t> ABCD </a:t>
            </a:r>
            <a:r>
              <a:rPr lang="en-US" sz="2600" b="1" dirty="0" err="1">
                <a:solidFill>
                  <a:srgbClr val="3308E8"/>
                </a:solidFill>
                <a:latin typeface="Times New Roman" pitchFamily="18" charset="0"/>
              </a:rPr>
              <a:t>có</a:t>
            </a:r>
            <a:r>
              <a:rPr lang="en-US" sz="2600" b="1" dirty="0">
                <a:solidFill>
                  <a:srgbClr val="3308E8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3308E8"/>
                </a:solidFill>
                <a:latin typeface="Times New Roman" pitchFamily="18" charset="0"/>
              </a:rPr>
              <a:t>gì</a:t>
            </a:r>
            <a:r>
              <a:rPr lang="en-US" sz="2600" b="1" dirty="0">
                <a:solidFill>
                  <a:srgbClr val="3308E8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3308E8"/>
                </a:solidFill>
                <a:latin typeface="Times New Roman" pitchFamily="18" charset="0"/>
              </a:rPr>
              <a:t>đặc</a:t>
            </a:r>
            <a:r>
              <a:rPr lang="en-US" sz="2600" b="1" dirty="0">
                <a:solidFill>
                  <a:srgbClr val="3308E8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3308E8"/>
                </a:solidFill>
                <a:latin typeface="Times New Roman" pitchFamily="18" charset="0"/>
              </a:rPr>
              <a:t>biệt</a:t>
            </a:r>
            <a:r>
              <a:rPr lang="en-US" sz="2600" b="1" dirty="0">
                <a:solidFill>
                  <a:srgbClr val="3308E8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658019" y="286010"/>
            <a:ext cx="588962" cy="528637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33CC"/>
                </a:solidFill>
                <a:cs typeface="Arial" charset="0"/>
              </a:rPr>
              <a:t>?1</a:t>
            </a:r>
          </a:p>
        </p:txBody>
      </p:sp>
      <p:grpSp>
        <p:nvGrpSpPr>
          <p:cNvPr id="2" name="Group 80"/>
          <p:cNvGrpSpPr>
            <a:grpSpLocks/>
          </p:cNvGrpSpPr>
          <p:nvPr/>
        </p:nvGrpSpPr>
        <p:grpSpPr bwMode="auto">
          <a:xfrm>
            <a:off x="5341938" y="2230438"/>
            <a:ext cx="3497262" cy="2189162"/>
            <a:chOff x="3365" y="1405"/>
            <a:chExt cx="2203" cy="1379"/>
          </a:xfrm>
        </p:grpSpPr>
        <p:grpSp>
          <p:nvGrpSpPr>
            <p:cNvPr id="3" name="Group 79"/>
            <p:cNvGrpSpPr>
              <a:grpSpLocks/>
            </p:cNvGrpSpPr>
            <p:nvPr/>
          </p:nvGrpSpPr>
          <p:grpSpPr bwMode="auto">
            <a:xfrm>
              <a:off x="3411" y="1632"/>
              <a:ext cx="2013" cy="928"/>
              <a:chOff x="3411" y="1639"/>
              <a:chExt cx="2013" cy="928"/>
            </a:xfrm>
          </p:grpSpPr>
          <p:sp>
            <p:nvSpPr>
              <p:cNvPr id="1054" name="Rectangle 26"/>
              <p:cNvSpPr>
                <a:spLocks noChangeArrowheads="1"/>
              </p:cNvSpPr>
              <p:nvPr/>
            </p:nvSpPr>
            <p:spPr bwMode="auto">
              <a:xfrm>
                <a:off x="3576" y="2267"/>
                <a:ext cx="216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700" dirty="0">
                    <a:solidFill>
                      <a:srgbClr val="FF0000"/>
                    </a:solidFill>
                    <a:latin typeface=".VnTime" pitchFamily="34" charset="0"/>
                    <a:cs typeface="Arial" charset="0"/>
                  </a:rPr>
                  <a:t>70</a:t>
                </a:r>
                <a:endParaRPr lang="en-US" sz="4000" dirty="0">
                  <a:solidFill>
                    <a:srgbClr val="0033CC"/>
                  </a:solidFill>
                  <a:cs typeface="Arial" charset="0"/>
                </a:endParaRPr>
              </a:p>
            </p:txBody>
          </p:sp>
          <p:sp>
            <p:nvSpPr>
              <p:cNvPr id="1055" name="Rectangle 27"/>
              <p:cNvSpPr>
                <a:spLocks noChangeArrowheads="1"/>
              </p:cNvSpPr>
              <p:nvPr/>
            </p:nvSpPr>
            <p:spPr bwMode="auto">
              <a:xfrm>
                <a:off x="3802" y="2267"/>
                <a:ext cx="86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700">
                    <a:solidFill>
                      <a:srgbClr val="FF0000"/>
                    </a:solidFill>
                    <a:latin typeface="Symbol" pitchFamily="18" charset="2"/>
                    <a:cs typeface="Arial" charset="0"/>
                  </a:rPr>
                  <a:t>°</a:t>
                </a:r>
                <a:endParaRPr lang="en-US" sz="4000">
                  <a:solidFill>
                    <a:srgbClr val="0033CC"/>
                  </a:solidFill>
                  <a:cs typeface="Arial" charset="0"/>
                </a:endParaRPr>
              </a:p>
            </p:txBody>
          </p:sp>
          <p:sp>
            <p:nvSpPr>
              <p:cNvPr id="1056" name="Oval 28"/>
              <p:cNvSpPr>
                <a:spLocks noChangeArrowheads="1"/>
              </p:cNvSpPr>
              <p:nvPr/>
            </p:nvSpPr>
            <p:spPr bwMode="auto">
              <a:xfrm>
                <a:off x="5044" y="2523"/>
                <a:ext cx="44" cy="44"/>
              </a:xfrm>
              <a:prstGeom prst="ellipse">
                <a:avLst/>
              </a:prstGeom>
              <a:solidFill>
                <a:srgbClr val="0000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57" name="Oval 30"/>
              <p:cNvSpPr>
                <a:spLocks noChangeArrowheads="1"/>
              </p:cNvSpPr>
              <p:nvPr/>
            </p:nvSpPr>
            <p:spPr bwMode="auto">
              <a:xfrm>
                <a:off x="3735" y="1639"/>
                <a:ext cx="44" cy="45"/>
              </a:xfrm>
              <a:prstGeom prst="ellipse">
                <a:avLst/>
              </a:prstGeom>
              <a:solidFill>
                <a:srgbClr val="0000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58" name="Oval 32"/>
              <p:cNvSpPr>
                <a:spLocks noChangeArrowheads="1"/>
              </p:cNvSpPr>
              <p:nvPr/>
            </p:nvSpPr>
            <p:spPr bwMode="auto">
              <a:xfrm>
                <a:off x="3411" y="2523"/>
                <a:ext cx="45" cy="44"/>
              </a:xfrm>
              <a:prstGeom prst="ellipse">
                <a:avLst/>
              </a:prstGeom>
              <a:solidFill>
                <a:srgbClr val="0000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59" name="Oval 34"/>
              <p:cNvSpPr>
                <a:spLocks noChangeArrowheads="1"/>
              </p:cNvSpPr>
              <p:nvPr/>
            </p:nvSpPr>
            <p:spPr bwMode="auto">
              <a:xfrm>
                <a:off x="5380" y="1639"/>
                <a:ext cx="44" cy="45"/>
              </a:xfrm>
              <a:prstGeom prst="ellipse">
                <a:avLst/>
              </a:prstGeom>
              <a:solidFill>
                <a:srgbClr val="0000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" name="Group 78"/>
            <p:cNvGrpSpPr>
              <a:grpSpLocks/>
            </p:cNvGrpSpPr>
            <p:nvPr/>
          </p:nvGrpSpPr>
          <p:grpSpPr bwMode="auto">
            <a:xfrm>
              <a:off x="3365" y="1405"/>
              <a:ext cx="2203" cy="1379"/>
              <a:chOff x="3365" y="1405"/>
              <a:chExt cx="2203" cy="1379"/>
            </a:xfrm>
          </p:grpSpPr>
          <p:sp>
            <p:nvSpPr>
              <p:cNvPr id="1042" name="Line 18"/>
              <p:cNvSpPr>
                <a:spLocks noChangeShapeType="1"/>
              </p:cNvSpPr>
              <p:nvPr/>
            </p:nvSpPr>
            <p:spPr bwMode="auto">
              <a:xfrm>
                <a:off x="3778" y="1653"/>
                <a:ext cx="1598" cy="1"/>
              </a:xfrm>
              <a:prstGeom prst="line">
                <a:avLst/>
              </a:prstGeom>
              <a:noFill/>
              <a:ln w="412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3" name="Line 19"/>
              <p:cNvSpPr>
                <a:spLocks noChangeShapeType="1"/>
              </p:cNvSpPr>
              <p:nvPr/>
            </p:nvSpPr>
            <p:spPr bwMode="auto">
              <a:xfrm flipH="1">
                <a:off x="3417" y="1657"/>
                <a:ext cx="327" cy="884"/>
              </a:xfrm>
              <a:prstGeom prst="line">
                <a:avLst/>
              </a:prstGeom>
              <a:noFill/>
              <a:ln w="412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4" name="Line 20"/>
              <p:cNvSpPr>
                <a:spLocks noChangeShapeType="1"/>
              </p:cNvSpPr>
              <p:nvPr/>
            </p:nvSpPr>
            <p:spPr bwMode="auto">
              <a:xfrm>
                <a:off x="3441" y="2541"/>
                <a:ext cx="1599" cy="1"/>
              </a:xfrm>
              <a:prstGeom prst="line">
                <a:avLst/>
              </a:prstGeom>
              <a:noFill/>
              <a:ln w="412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5" name="Line 21"/>
              <p:cNvSpPr>
                <a:spLocks noChangeShapeType="1"/>
              </p:cNvSpPr>
              <p:nvPr/>
            </p:nvSpPr>
            <p:spPr bwMode="auto">
              <a:xfrm flipH="1">
                <a:off x="5088" y="1657"/>
                <a:ext cx="326" cy="884"/>
              </a:xfrm>
              <a:prstGeom prst="line">
                <a:avLst/>
              </a:prstGeom>
              <a:noFill/>
              <a:ln w="412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6" name="Rectangle 22"/>
              <p:cNvSpPr>
                <a:spLocks noChangeArrowheads="1"/>
              </p:cNvSpPr>
              <p:nvPr/>
            </p:nvSpPr>
            <p:spPr bwMode="auto">
              <a:xfrm>
                <a:off x="4872" y="1728"/>
                <a:ext cx="216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700">
                    <a:solidFill>
                      <a:srgbClr val="FF0000"/>
                    </a:solidFill>
                    <a:latin typeface=".VnTime" pitchFamily="34" charset="0"/>
                    <a:cs typeface="Arial" charset="0"/>
                  </a:rPr>
                  <a:t>70</a:t>
                </a:r>
                <a:endParaRPr lang="en-US" sz="4000">
                  <a:solidFill>
                    <a:srgbClr val="0033CC"/>
                  </a:solidFill>
                  <a:cs typeface="Arial" charset="0"/>
                </a:endParaRPr>
              </a:p>
            </p:txBody>
          </p:sp>
          <p:sp>
            <p:nvSpPr>
              <p:cNvPr id="1047" name="Rectangle 23"/>
              <p:cNvSpPr>
                <a:spLocks noChangeArrowheads="1"/>
              </p:cNvSpPr>
              <p:nvPr/>
            </p:nvSpPr>
            <p:spPr bwMode="auto">
              <a:xfrm>
                <a:off x="5098" y="1728"/>
                <a:ext cx="86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700">
                    <a:solidFill>
                      <a:srgbClr val="FF0000"/>
                    </a:solidFill>
                    <a:latin typeface="Symbol" pitchFamily="18" charset="2"/>
                    <a:cs typeface="Arial" charset="0"/>
                  </a:rPr>
                  <a:t>°</a:t>
                </a:r>
                <a:endParaRPr lang="en-US" sz="4000">
                  <a:solidFill>
                    <a:srgbClr val="0033CC"/>
                  </a:solidFill>
                  <a:cs typeface="Arial" charset="0"/>
                </a:endParaRPr>
              </a:p>
            </p:txBody>
          </p:sp>
          <p:sp>
            <p:nvSpPr>
              <p:cNvPr id="1048" name="Rectangle 24"/>
              <p:cNvSpPr>
                <a:spLocks noChangeArrowheads="1"/>
              </p:cNvSpPr>
              <p:nvPr/>
            </p:nvSpPr>
            <p:spPr bwMode="auto">
              <a:xfrm>
                <a:off x="3756" y="1728"/>
                <a:ext cx="324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700">
                    <a:solidFill>
                      <a:srgbClr val="FF0000"/>
                    </a:solidFill>
                    <a:latin typeface=".VnTime" pitchFamily="34" charset="0"/>
                    <a:cs typeface="Arial" charset="0"/>
                  </a:rPr>
                  <a:t>110</a:t>
                </a:r>
                <a:endParaRPr lang="en-US" sz="4000">
                  <a:solidFill>
                    <a:srgbClr val="0033CC"/>
                  </a:solidFill>
                  <a:cs typeface="Arial" charset="0"/>
                </a:endParaRPr>
              </a:p>
            </p:txBody>
          </p:sp>
          <p:sp>
            <p:nvSpPr>
              <p:cNvPr id="1049" name="Rectangle 25"/>
              <p:cNvSpPr>
                <a:spLocks noChangeArrowheads="1"/>
              </p:cNvSpPr>
              <p:nvPr/>
            </p:nvSpPr>
            <p:spPr bwMode="auto">
              <a:xfrm>
                <a:off x="4090" y="1728"/>
                <a:ext cx="86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700">
                    <a:solidFill>
                      <a:srgbClr val="FF0000"/>
                    </a:solidFill>
                    <a:latin typeface="Symbol" pitchFamily="18" charset="2"/>
                    <a:cs typeface="Arial" charset="0"/>
                  </a:rPr>
                  <a:t>°</a:t>
                </a:r>
                <a:endParaRPr lang="en-US" sz="4000">
                  <a:solidFill>
                    <a:srgbClr val="0033CC"/>
                  </a:solidFill>
                  <a:cs typeface="Arial" charset="0"/>
                </a:endParaRPr>
              </a:p>
            </p:txBody>
          </p:sp>
          <p:sp>
            <p:nvSpPr>
              <p:cNvPr id="1050" name="Rectangle 29"/>
              <p:cNvSpPr>
                <a:spLocks noChangeArrowheads="1"/>
              </p:cNvSpPr>
              <p:nvPr/>
            </p:nvSpPr>
            <p:spPr bwMode="auto">
              <a:xfrm>
                <a:off x="5106" y="2544"/>
                <a:ext cx="139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C</a:t>
                </a:r>
                <a:endParaRPr lang="en-US" sz="2400">
                  <a:solidFill>
                    <a:srgbClr val="0033CC"/>
                  </a:solidFill>
                  <a:cs typeface="Arial" charset="0"/>
                </a:endParaRPr>
              </a:p>
            </p:txBody>
          </p:sp>
          <p:sp>
            <p:nvSpPr>
              <p:cNvPr id="1051" name="Rectangle 31"/>
              <p:cNvSpPr>
                <a:spLocks noChangeArrowheads="1"/>
              </p:cNvSpPr>
              <p:nvPr/>
            </p:nvSpPr>
            <p:spPr bwMode="auto">
              <a:xfrm>
                <a:off x="3616" y="1405"/>
                <a:ext cx="128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A</a:t>
                </a:r>
                <a:endParaRPr lang="en-US" sz="2400" dirty="0">
                  <a:solidFill>
                    <a:srgbClr val="0033CC"/>
                  </a:solidFill>
                  <a:cs typeface="Arial" charset="0"/>
                </a:endParaRPr>
              </a:p>
            </p:txBody>
          </p:sp>
          <p:sp>
            <p:nvSpPr>
              <p:cNvPr id="1052" name="Rectangle 33"/>
              <p:cNvSpPr>
                <a:spLocks noChangeArrowheads="1"/>
              </p:cNvSpPr>
              <p:nvPr/>
            </p:nvSpPr>
            <p:spPr bwMode="auto">
              <a:xfrm>
                <a:off x="3365" y="2554"/>
                <a:ext cx="139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D</a:t>
                </a:r>
                <a:endParaRPr lang="en-US" sz="2400">
                  <a:solidFill>
                    <a:srgbClr val="0033CC"/>
                  </a:solidFill>
                  <a:cs typeface="Arial" charset="0"/>
                </a:endParaRPr>
              </a:p>
            </p:txBody>
          </p:sp>
          <p:sp>
            <p:nvSpPr>
              <p:cNvPr id="1053" name="Rectangle 35"/>
              <p:cNvSpPr>
                <a:spLocks noChangeArrowheads="1"/>
              </p:cNvSpPr>
              <p:nvPr/>
            </p:nvSpPr>
            <p:spPr bwMode="auto">
              <a:xfrm>
                <a:off x="5440" y="1440"/>
                <a:ext cx="128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B</a:t>
                </a:r>
                <a:endParaRPr lang="en-US" sz="2400">
                  <a:solidFill>
                    <a:srgbClr val="0033CC"/>
                  </a:solidFill>
                  <a:cs typeface="Arial" charset="0"/>
                </a:endParaRPr>
              </a:p>
            </p:txBody>
          </p:sp>
        </p:grpSp>
      </p:grpSp>
      <p:sp>
        <p:nvSpPr>
          <p:cNvPr id="5170" name="Text Box 50"/>
          <p:cNvSpPr txBox="1">
            <a:spLocks noChangeArrowheads="1"/>
          </p:cNvSpPr>
          <p:nvPr/>
        </p:nvSpPr>
        <p:spPr bwMode="auto">
          <a:xfrm>
            <a:off x="917010" y="2143125"/>
            <a:ext cx="3429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Tứ</a:t>
            </a:r>
            <a:r>
              <a:rPr lang="en-US" sz="28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giác</a:t>
            </a:r>
            <a:r>
              <a:rPr lang="en-US" sz="2800" b="1" dirty="0">
                <a:solidFill>
                  <a:srgbClr val="0033CC"/>
                </a:solidFill>
                <a:latin typeface="Arial" charset="0"/>
                <a:cs typeface="Arial" charset="0"/>
              </a:rPr>
              <a:t> ABCD </a:t>
            </a:r>
            <a:r>
              <a:rPr lang="en-US" sz="28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có</a:t>
            </a:r>
            <a:r>
              <a:rPr lang="en-US" sz="2800" b="1" dirty="0">
                <a:solidFill>
                  <a:srgbClr val="0033CC"/>
                </a:solidFill>
                <a:latin typeface="Arial" charset="0"/>
                <a:cs typeface="Arial" charset="0"/>
              </a:rPr>
              <a:t>:</a:t>
            </a:r>
          </a:p>
        </p:txBody>
      </p:sp>
      <p:sp>
        <p:nvSpPr>
          <p:cNvPr id="5173" name="AutoShape 53"/>
          <p:cNvSpPr>
            <a:spLocks noChangeArrowheads="1"/>
          </p:cNvSpPr>
          <p:nvPr/>
        </p:nvSpPr>
        <p:spPr bwMode="auto">
          <a:xfrm>
            <a:off x="609600" y="4800600"/>
            <a:ext cx="8305800" cy="1676400"/>
          </a:xfrm>
          <a:prstGeom prst="cloudCallout">
            <a:avLst>
              <a:gd name="adj1" fmla="val 24005"/>
              <a:gd name="adj2" fmla="val -9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prstClr val="black"/>
              </a:solidFill>
              <a:latin typeface=".VnTime" pitchFamily="34" charset="0"/>
            </a:endParaRPr>
          </a:p>
        </p:txBody>
      </p:sp>
      <p:sp>
        <p:nvSpPr>
          <p:cNvPr id="5175" name="Text Box 55"/>
          <p:cNvSpPr txBox="1">
            <a:spLocks noChangeArrowheads="1"/>
          </p:cNvSpPr>
          <p:nvPr/>
        </p:nvSpPr>
        <p:spPr bwMode="auto">
          <a:xfrm>
            <a:off x="2057400" y="5257800"/>
            <a:ext cx="5867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Arial" charset="0"/>
                <a:cs typeface="Arial" charset="0"/>
              </a:rPr>
              <a:t>  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Tứ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giác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 ABCD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trên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gọi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 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bình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.</a:t>
            </a:r>
          </a:p>
        </p:txBody>
      </p:sp>
      <p:grpSp>
        <p:nvGrpSpPr>
          <p:cNvPr id="6" name="Group 77"/>
          <p:cNvGrpSpPr>
            <a:grpSpLocks/>
          </p:cNvGrpSpPr>
          <p:nvPr/>
        </p:nvGrpSpPr>
        <p:grpSpPr bwMode="auto">
          <a:xfrm>
            <a:off x="977663" y="3599694"/>
            <a:ext cx="3261600" cy="558553"/>
            <a:chOff x="841" y="1728"/>
            <a:chExt cx="1995" cy="302"/>
          </a:xfrm>
        </p:grpSpPr>
        <p:graphicFrame>
          <p:nvGraphicFramePr>
            <p:cNvPr id="1028" name="Object 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90356798"/>
                </p:ext>
              </p:extLst>
            </p:nvPr>
          </p:nvGraphicFramePr>
          <p:xfrm>
            <a:off x="1828" y="1728"/>
            <a:ext cx="1008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Equation" r:id="rId3" imgW="799920" imgH="215640" progId="Equation.DSMT4">
                    <p:embed/>
                  </p:oleObj>
                </mc:Choice>
                <mc:Fallback>
                  <p:oleObj name="Equation" r:id="rId3" imgW="799920" imgH="215640" progId="Equation.DSMT4">
                    <p:embed/>
                    <p:pic>
                      <p:nvPicPr>
                        <p:cNvPr id="1028" name="Object 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8" y="1728"/>
                          <a:ext cx="1008" cy="2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9" name="Text Box 48"/>
            <p:cNvSpPr txBox="1">
              <a:spLocks noChangeArrowheads="1"/>
            </p:cNvSpPr>
            <p:nvPr/>
          </p:nvSpPr>
          <p:spPr bwMode="auto">
            <a:xfrm>
              <a:off x="841" y="1747"/>
              <a:ext cx="1165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solidFill>
                    <a:srgbClr val="3333FF"/>
                  </a:solidFill>
                </a:rPr>
                <a:t>AD//BC </a:t>
              </a:r>
              <a:r>
                <a:rPr lang="en-US" sz="2800" b="1" err="1">
                  <a:solidFill>
                    <a:srgbClr val="3333FF"/>
                  </a:solidFill>
                </a:rPr>
                <a:t>vì</a:t>
              </a:r>
              <a:r>
                <a:rPr lang="en-US" sz="2800">
                  <a:solidFill>
                    <a:srgbClr val="3333FF"/>
                  </a:solidFill>
                </a:rPr>
                <a:t>     </a:t>
              </a:r>
              <a:endParaRPr lang="en-US" sz="2800" dirty="0">
                <a:solidFill>
                  <a:srgbClr val="3333FF"/>
                </a:solidFill>
                <a:cs typeface="Arial" charset="0"/>
              </a:endParaRPr>
            </a:p>
          </p:txBody>
        </p:sp>
      </p:grpSp>
      <p:sp>
        <p:nvSpPr>
          <p:cNvPr id="41" name="Rectangle 40"/>
          <p:cNvSpPr/>
          <p:nvPr/>
        </p:nvSpPr>
        <p:spPr>
          <a:xfrm>
            <a:off x="952500" y="2892752"/>
            <a:ext cx="2209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3333FF"/>
                </a:solidFill>
              </a:rPr>
              <a:t>AB//CD </a:t>
            </a:r>
            <a:r>
              <a:rPr lang="en-US" sz="2800" b="1" err="1">
                <a:solidFill>
                  <a:srgbClr val="3333FF"/>
                </a:solidFill>
              </a:rPr>
              <a:t>vì</a:t>
            </a:r>
            <a:r>
              <a:rPr lang="en-US" sz="2800">
                <a:solidFill>
                  <a:srgbClr val="3333FF"/>
                </a:solidFill>
              </a:rPr>
              <a:t>   </a:t>
            </a:r>
            <a:endParaRPr lang="en-US" sz="2800" dirty="0">
              <a:solidFill>
                <a:srgbClr val="3333FF"/>
              </a:solidFill>
              <a:cs typeface="Arial" charset="0"/>
            </a:endParaRPr>
          </a:p>
        </p:txBody>
      </p:sp>
      <p:graphicFrame>
        <p:nvGraphicFramePr>
          <p:cNvPr id="42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0223193"/>
              </p:ext>
            </p:extLst>
          </p:nvPr>
        </p:nvGraphicFramePr>
        <p:xfrm>
          <a:off x="2645797" y="2892752"/>
          <a:ext cx="1700213" cy="481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5" imgW="825480" imgH="215640" progId="Equation.DSMT4">
                  <p:embed/>
                </p:oleObj>
              </mc:Choice>
              <mc:Fallback>
                <p:oleObj name="Equation" r:id="rId5" imgW="825480" imgH="215640" progId="Equation.DSMT4">
                  <p:embed/>
                  <p:pic>
                    <p:nvPicPr>
                      <p:cNvPr id="42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5797" y="2892752"/>
                        <a:ext cx="1700213" cy="4818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181892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5135" grpId="0" animBg="1"/>
      <p:bldP spid="5170" grpId="0"/>
      <p:bldP spid="5173" grpId="0" animBg="1"/>
      <p:bldP spid="517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cach-bay-mam-co-trung-thu-2015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76199"/>
            <a:ext cx="88392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6528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cach-bay-mam-co-trung-thu-2015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8392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2084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cach-bay-mam-co-trung-thu-2015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9154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7371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D:\tong-hop-nhung-mam-co-trung-thu-cuc-dep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1"/>
            <a:ext cx="9067800" cy="654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4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Line 2"/>
          <p:cNvSpPr>
            <a:spLocks noChangeShapeType="1"/>
          </p:cNvSpPr>
          <p:nvPr/>
        </p:nvSpPr>
        <p:spPr bwMode="auto">
          <a:xfrm>
            <a:off x="3135313" y="2890838"/>
            <a:ext cx="3076575" cy="47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0515" name="Oval 3"/>
          <p:cNvSpPr>
            <a:spLocks noChangeArrowheads="1"/>
          </p:cNvSpPr>
          <p:nvPr/>
        </p:nvSpPr>
        <p:spPr bwMode="auto">
          <a:xfrm>
            <a:off x="2552700" y="4343400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0516" name="Oval 4"/>
          <p:cNvSpPr>
            <a:spLocks noChangeArrowheads="1"/>
          </p:cNvSpPr>
          <p:nvPr/>
        </p:nvSpPr>
        <p:spPr bwMode="auto">
          <a:xfrm>
            <a:off x="3076575" y="2819400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0517" name="Oval 5"/>
          <p:cNvSpPr>
            <a:spLocks noChangeArrowheads="1"/>
          </p:cNvSpPr>
          <p:nvPr/>
        </p:nvSpPr>
        <p:spPr bwMode="auto">
          <a:xfrm>
            <a:off x="6121400" y="2797175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0518" name="Text Box 6"/>
          <p:cNvSpPr txBox="1">
            <a:spLocks noChangeArrowheads="1"/>
          </p:cNvSpPr>
          <p:nvPr/>
        </p:nvSpPr>
        <p:spPr bwMode="auto">
          <a:xfrm>
            <a:off x="2366963" y="4419600"/>
            <a:ext cx="414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0">
                <a:solidFill>
                  <a:srgbClr val="000000"/>
                </a:solidFill>
                <a:latin typeface="Arial" charset="0"/>
              </a:rPr>
              <a:t>D</a:t>
            </a:r>
          </a:p>
        </p:txBody>
      </p:sp>
      <p:sp>
        <p:nvSpPr>
          <p:cNvPr id="320519" name="Text Box 7"/>
          <p:cNvSpPr txBox="1">
            <a:spLocks noChangeArrowheads="1"/>
          </p:cNvSpPr>
          <p:nvPr/>
        </p:nvSpPr>
        <p:spPr bwMode="auto">
          <a:xfrm>
            <a:off x="2709863" y="2514600"/>
            <a:ext cx="414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0">
                <a:solidFill>
                  <a:srgbClr val="000000"/>
                </a:solidFill>
                <a:latin typeface="Arial" charset="0"/>
              </a:rPr>
              <a:t>A</a:t>
            </a:r>
          </a:p>
        </p:txBody>
      </p:sp>
      <p:sp>
        <p:nvSpPr>
          <p:cNvPr id="320520" name="Text Box 8"/>
          <p:cNvSpPr txBox="1">
            <a:spLocks noChangeArrowheads="1"/>
          </p:cNvSpPr>
          <p:nvPr/>
        </p:nvSpPr>
        <p:spPr bwMode="auto">
          <a:xfrm>
            <a:off x="5715000" y="4343400"/>
            <a:ext cx="414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0">
                <a:solidFill>
                  <a:srgbClr val="000000"/>
                </a:solidFill>
                <a:latin typeface="Arial" charset="0"/>
              </a:rPr>
              <a:t>C</a:t>
            </a:r>
          </a:p>
        </p:txBody>
      </p:sp>
      <p:sp>
        <p:nvSpPr>
          <p:cNvPr id="320521" name="Text Box 9"/>
          <p:cNvSpPr txBox="1">
            <a:spLocks noChangeArrowheads="1"/>
          </p:cNvSpPr>
          <p:nvPr/>
        </p:nvSpPr>
        <p:spPr bwMode="auto">
          <a:xfrm>
            <a:off x="6248400" y="2590800"/>
            <a:ext cx="414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0">
                <a:solidFill>
                  <a:srgbClr val="000000"/>
                </a:solidFill>
                <a:latin typeface="Arial" charset="0"/>
              </a:rPr>
              <a:t>B</a:t>
            </a:r>
          </a:p>
        </p:txBody>
      </p:sp>
      <p:sp>
        <p:nvSpPr>
          <p:cNvPr id="320522" name="Oval 10"/>
          <p:cNvSpPr>
            <a:spLocks noChangeArrowheads="1"/>
          </p:cNvSpPr>
          <p:nvPr/>
        </p:nvSpPr>
        <p:spPr bwMode="auto">
          <a:xfrm>
            <a:off x="5638800" y="4343400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0523" name="Line 11"/>
          <p:cNvSpPr>
            <a:spLocks noChangeShapeType="1"/>
          </p:cNvSpPr>
          <p:nvPr/>
        </p:nvSpPr>
        <p:spPr bwMode="auto">
          <a:xfrm>
            <a:off x="2667000" y="4419600"/>
            <a:ext cx="3048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0524" name="Line 12"/>
          <p:cNvSpPr>
            <a:spLocks noChangeShapeType="1"/>
          </p:cNvSpPr>
          <p:nvPr/>
        </p:nvSpPr>
        <p:spPr bwMode="auto">
          <a:xfrm flipH="1">
            <a:off x="2628900" y="2933700"/>
            <a:ext cx="495300" cy="148590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0525" name="Line 13"/>
          <p:cNvSpPr>
            <a:spLocks noChangeShapeType="1"/>
          </p:cNvSpPr>
          <p:nvPr/>
        </p:nvSpPr>
        <p:spPr bwMode="auto">
          <a:xfrm flipH="1">
            <a:off x="5727700" y="2882900"/>
            <a:ext cx="482600" cy="153670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320662" name="Group 150"/>
          <p:cNvGraphicFramePr>
            <a:graphicFrameLocks noGrp="1"/>
          </p:cNvGraphicFramePr>
          <p:nvPr/>
        </p:nvGraphicFramePr>
        <p:xfrm>
          <a:off x="1638300" y="1316038"/>
          <a:ext cx="5143500" cy="5183190"/>
        </p:xfrm>
        <a:graphic>
          <a:graphicData uri="http://schemas.openxmlformats.org/drawingml/2006/table">
            <a:tbl>
              <a:tblPr/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1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7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5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0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5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5977" name="Rectangle 13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   </a:t>
            </a:r>
          </a:p>
        </p:txBody>
      </p:sp>
      <p:sp>
        <p:nvSpPr>
          <p:cNvPr id="320651" name="Text Box 139"/>
          <p:cNvSpPr txBox="1">
            <a:spLocks noChangeArrowheads="1"/>
          </p:cNvSpPr>
          <p:nvPr/>
        </p:nvSpPr>
        <p:spPr bwMode="auto">
          <a:xfrm>
            <a:off x="1524000" y="533400"/>
            <a:ext cx="701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0652" name="Text Box 140"/>
          <p:cNvSpPr txBox="1">
            <a:spLocks noChangeArrowheads="1"/>
          </p:cNvSpPr>
          <p:nvPr/>
        </p:nvSpPr>
        <p:spPr bwMode="auto">
          <a:xfrm>
            <a:off x="3048000" y="2133600"/>
            <a:ext cx="8778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6000">
                <a:solidFill>
                  <a:schemeClr val="accent2"/>
                </a:solidFill>
                <a:latin typeface=".VnTime" pitchFamily="34" charset="0"/>
                <a:sym typeface="Wingdings" pitchFamily="2" charset="2"/>
              </a:rPr>
              <a:t></a:t>
            </a:r>
          </a:p>
        </p:txBody>
      </p:sp>
      <p:sp>
        <p:nvSpPr>
          <p:cNvPr id="320654" name="Text Box 142"/>
          <p:cNvSpPr txBox="1">
            <a:spLocks noChangeArrowheads="1"/>
          </p:cNvSpPr>
          <p:nvPr/>
        </p:nvSpPr>
        <p:spPr bwMode="auto">
          <a:xfrm rot="6575435">
            <a:off x="5817394" y="2905919"/>
            <a:ext cx="11064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6000">
                <a:solidFill>
                  <a:schemeClr val="accent2"/>
                </a:solidFill>
                <a:sym typeface="Wingdings" pitchFamily="2" charset="2"/>
              </a:rPr>
              <a:t></a:t>
            </a:r>
          </a:p>
        </p:txBody>
      </p:sp>
      <p:sp>
        <p:nvSpPr>
          <p:cNvPr id="320655" name="Text Box 143"/>
          <p:cNvSpPr txBox="1">
            <a:spLocks noChangeArrowheads="1"/>
          </p:cNvSpPr>
          <p:nvPr/>
        </p:nvSpPr>
        <p:spPr bwMode="auto">
          <a:xfrm>
            <a:off x="5029200" y="3581400"/>
            <a:ext cx="11064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6000" dirty="0">
                <a:solidFill>
                  <a:schemeClr val="accent2"/>
                </a:solidFill>
                <a:latin typeface=".VnTime" pitchFamily="34" charset="0"/>
                <a:sym typeface="Wingdings" pitchFamily="2" charset="2"/>
              </a:rPr>
              <a:t></a:t>
            </a:r>
          </a:p>
        </p:txBody>
      </p:sp>
      <p:sp>
        <p:nvSpPr>
          <p:cNvPr id="320656" name="Text Box 144"/>
          <p:cNvSpPr txBox="1">
            <a:spLocks noChangeArrowheads="1"/>
          </p:cNvSpPr>
          <p:nvPr/>
        </p:nvSpPr>
        <p:spPr bwMode="auto">
          <a:xfrm rot="-6053342">
            <a:off x="1740694" y="3547269"/>
            <a:ext cx="11064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6000">
                <a:solidFill>
                  <a:schemeClr val="accent2"/>
                </a:solidFill>
                <a:latin typeface=".VnTime" pitchFamily="34" charset="0"/>
                <a:sym typeface="Wingdings" pitchFamily="2" charset="2"/>
              </a:rPr>
              <a:t>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6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2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20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20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20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2000"/>
                                        <p:tgtEl>
                                          <p:spTgt spid="320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20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2000"/>
                                        <p:tgtEl>
                                          <p:spTgt spid="32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20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2000"/>
                                        <p:tgtEl>
                                          <p:spTgt spid="3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.31875 0.004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206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320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5 0.22222 " pathEditMode="relative" ptsTypes="AA">
                                      <p:cBhvr>
                                        <p:cTn id="60" dur="2000" fill="hold"/>
                                        <p:tgtEl>
                                          <p:spTgt spid="3206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3206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1000"/>
                                        <p:tgtEl>
                                          <p:spTgt spid="320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91 -0.00671 L -0.31042 -0.0048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206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500"/>
                            </p:stCondLst>
                            <p:childTnLst>
                              <p:par>
                                <p:cTn id="75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320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00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1000"/>
                                        <p:tgtEl>
                                          <p:spTgt spid="320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833 -0.22223 " pathEditMode="relative" ptsTypes="AA">
                                      <p:cBhvr>
                                        <p:cTn id="86" dur="2000" fill="hold"/>
                                        <p:tgtEl>
                                          <p:spTgt spid="3206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4000"/>
                            </p:stCondLst>
                            <p:childTnLst>
                              <p:par>
                                <p:cTn id="88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320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4" grpId="0" animBg="1"/>
      <p:bldP spid="320515" grpId="0" animBg="1"/>
      <p:bldP spid="320516" grpId="0" animBg="1"/>
      <p:bldP spid="320517" grpId="0" animBg="1"/>
      <p:bldP spid="320518" grpId="0"/>
      <p:bldP spid="320519" grpId="0"/>
      <p:bldP spid="320520" grpId="0"/>
      <p:bldP spid="320521" grpId="0"/>
      <p:bldP spid="320522" grpId="0" animBg="1"/>
      <p:bldP spid="320523" grpId="0" animBg="1"/>
      <p:bldP spid="320524" grpId="0" animBg="1"/>
      <p:bldP spid="320525" grpId="0" animBg="1"/>
      <p:bldP spid="320651" grpId="0"/>
      <p:bldP spid="320652" grpId="0"/>
      <p:bldP spid="320652" grpId="1"/>
      <p:bldP spid="320652" grpId="2"/>
      <p:bldP spid="320654" grpId="0"/>
      <p:bldP spid="320654" grpId="1"/>
      <p:bldP spid="320654" grpId="2"/>
      <p:bldP spid="320655" grpId="0"/>
      <p:bldP spid="320655" grpId="1"/>
      <p:bldP spid="320655" grpId="2"/>
      <p:bldP spid="320656" grpId="0"/>
      <p:bldP spid="320656" grpId="1"/>
      <p:bldP spid="320656" grpId="2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Line 2"/>
          <p:cNvSpPr>
            <a:spLocks noChangeShapeType="1"/>
          </p:cNvSpPr>
          <p:nvPr/>
        </p:nvSpPr>
        <p:spPr bwMode="auto">
          <a:xfrm>
            <a:off x="1828800" y="2362200"/>
            <a:ext cx="6324600" cy="40386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1539" name="Line 3"/>
          <p:cNvSpPr>
            <a:spLocks noChangeShapeType="1"/>
          </p:cNvSpPr>
          <p:nvPr/>
        </p:nvSpPr>
        <p:spPr bwMode="auto">
          <a:xfrm flipV="1">
            <a:off x="457200" y="2667000"/>
            <a:ext cx="8077200" cy="2438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1540" name="Oval 4"/>
          <p:cNvSpPr>
            <a:spLocks noChangeArrowheads="1"/>
          </p:cNvSpPr>
          <p:nvPr/>
        </p:nvSpPr>
        <p:spPr bwMode="auto">
          <a:xfrm>
            <a:off x="4229100" y="3860800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1541" name="Arc 5"/>
          <p:cNvSpPr>
            <a:spLocks/>
          </p:cNvSpPr>
          <p:nvPr/>
        </p:nvSpPr>
        <p:spPr bwMode="auto">
          <a:xfrm>
            <a:off x="1879600" y="2032000"/>
            <a:ext cx="2438400" cy="2001838"/>
          </a:xfrm>
          <a:custGeom>
            <a:avLst/>
            <a:gdLst>
              <a:gd name="T0" fmla="*/ 5532 w 21600"/>
              <a:gd name="T1" fmla="*/ 2001838 h 18295"/>
              <a:gd name="T2" fmla="*/ 910562 w 21600"/>
              <a:gd name="T3" fmla="*/ 0 h 18295"/>
              <a:gd name="T4" fmla="*/ 2438400 w 21600"/>
              <a:gd name="T5" fmla="*/ 1841976 h 18295"/>
              <a:gd name="T6" fmla="*/ 0 60000 65536"/>
              <a:gd name="T7" fmla="*/ 0 60000 65536"/>
              <a:gd name="T8" fmla="*/ 0 60000 65536"/>
              <a:gd name="T9" fmla="*/ 0 w 21600"/>
              <a:gd name="T10" fmla="*/ 0 h 18295"/>
              <a:gd name="T11" fmla="*/ 21600 w 21600"/>
              <a:gd name="T12" fmla="*/ 18295 h 182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8295" fill="none" extrusionOk="0">
                <a:moveTo>
                  <a:pt x="49" y="18294"/>
                </a:moveTo>
                <a:cubicBezTo>
                  <a:pt x="16" y="17808"/>
                  <a:pt x="0" y="17321"/>
                  <a:pt x="0" y="16834"/>
                </a:cubicBezTo>
                <a:cubicBezTo>
                  <a:pt x="-1" y="10290"/>
                  <a:pt x="2966" y="4099"/>
                  <a:pt x="8065" y="-1"/>
                </a:cubicBezTo>
              </a:path>
              <a:path w="21600" h="18295" stroke="0" extrusionOk="0">
                <a:moveTo>
                  <a:pt x="49" y="18294"/>
                </a:moveTo>
                <a:cubicBezTo>
                  <a:pt x="16" y="17808"/>
                  <a:pt x="0" y="17321"/>
                  <a:pt x="0" y="16834"/>
                </a:cubicBezTo>
                <a:cubicBezTo>
                  <a:pt x="-1" y="10290"/>
                  <a:pt x="2966" y="4099"/>
                  <a:pt x="8065" y="-1"/>
                </a:cubicBezTo>
                <a:lnTo>
                  <a:pt x="21600" y="16834"/>
                </a:lnTo>
                <a:close/>
              </a:path>
            </a:pathLst>
          </a:custGeom>
          <a:noFill/>
          <a:ln w="952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1542" name="Arc 6"/>
          <p:cNvSpPr>
            <a:spLocks/>
          </p:cNvSpPr>
          <p:nvPr/>
        </p:nvSpPr>
        <p:spPr bwMode="auto">
          <a:xfrm>
            <a:off x="4305300" y="3816350"/>
            <a:ext cx="2438400" cy="2176463"/>
          </a:xfrm>
          <a:custGeom>
            <a:avLst/>
            <a:gdLst>
              <a:gd name="T0" fmla="*/ 2437723 w 21600"/>
              <a:gd name="T1" fmla="*/ 0 h 19890"/>
              <a:gd name="T2" fmla="*/ 1080460 w 21600"/>
              <a:gd name="T3" fmla="*/ 2176463 h 19890"/>
              <a:gd name="T4" fmla="*/ 0 w 21600"/>
              <a:gd name="T5" fmla="*/ 57558 h 19890"/>
              <a:gd name="T6" fmla="*/ 0 60000 65536"/>
              <a:gd name="T7" fmla="*/ 0 60000 65536"/>
              <a:gd name="T8" fmla="*/ 0 60000 65536"/>
              <a:gd name="T9" fmla="*/ 0 w 21600"/>
              <a:gd name="T10" fmla="*/ 0 h 19890"/>
              <a:gd name="T11" fmla="*/ 21600 w 21600"/>
              <a:gd name="T12" fmla="*/ 19890 h 198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9890" fill="none" extrusionOk="0">
                <a:moveTo>
                  <a:pt x="21593" y="0"/>
                </a:moveTo>
                <a:cubicBezTo>
                  <a:pt x="21597" y="175"/>
                  <a:pt x="21600" y="350"/>
                  <a:pt x="21600" y="526"/>
                </a:cubicBezTo>
                <a:cubicBezTo>
                  <a:pt x="21600" y="8743"/>
                  <a:pt x="16937" y="16248"/>
                  <a:pt x="9570" y="19889"/>
                </a:cubicBezTo>
              </a:path>
              <a:path w="21600" h="19890" stroke="0" extrusionOk="0">
                <a:moveTo>
                  <a:pt x="21593" y="0"/>
                </a:moveTo>
                <a:cubicBezTo>
                  <a:pt x="21597" y="175"/>
                  <a:pt x="21600" y="350"/>
                  <a:pt x="21600" y="526"/>
                </a:cubicBezTo>
                <a:cubicBezTo>
                  <a:pt x="21600" y="8743"/>
                  <a:pt x="16937" y="16248"/>
                  <a:pt x="9570" y="19889"/>
                </a:cubicBezTo>
                <a:lnTo>
                  <a:pt x="0" y="526"/>
                </a:lnTo>
                <a:close/>
              </a:path>
            </a:pathLst>
          </a:custGeom>
          <a:noFill/>
          <a:ln w="952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1543" name="Arc 7"/>
          <p:cNvSpPr>
            <a:spLocks/>
          </p:cNvSpPr>
          <p:nvPr/>
        </p:nvSpPr>
        <p:spPr bwMode="auto">
          <a:xfrm>
            <a:off x="1335088" y="3922713"/>
            <a:ext cx="2971800" cy="1771650"/>
          </a:xfrm>
          <a:custGeom>
            <a:avLst/>
            <a:gdLst>
              <a:gd name="T0" fmla="*/ 628264 w 21598"/>
              <a:gd name="T1" fmla="*/ 1771650 h 13284"/>
              <a:gd name="T2" fmla="*/ 0 w 21598"/>
              <a:gd name="T3" fmla="*/ 38676 h 13284"/>
              <a:gd name="T4" fmla="*/ 2971800 w 21598"/>
              <a:gd name="T5" fmla="*/ 0 h 13284"/>
              <a:gd name="T6" fmla="*/ 0 60000 65536"/>
              <a:gd name="T7" fmla="*/ 0 60000 65536"/>
              <a:gd name="T8" fmla="*/ 0 60000 65536"/>
              <a:gd name="T9" fmla="*/ 0 w 21598"/>
              <a:gd name="T10" fmla="*/ 0 h 13284"/>
              <a:gd name="T11" fmla="*/ 21598 w 21598"/>
              <a:gd name="T12" fmla="*/ 13284 h 132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8" h="13284" fill="none" extrusionOk="0">
                <a:moveTo>
                  <a:pt x="4565" y="13284"/>
                </a:moveTo>
                <a:cubicBezTo>
                  <a:pt x="1666" y="9567"/>
                  <a:pt x="63" y="5003"/>
                  <a:pt x="-1" y="290"/>
                </a:cubicBezTo>
              </a:path>
              <a:path w="21598" h="13284" stroke="0" extrusionOk="0">
                <a:moveTo>
                  <a:pt x="4565" y="13284"/>
                </a:moveTo>
                <a:cubicBezTo>
                  <a:pt x="1666" y="9567"/>
                  <a:pt x="63" y="5003"/>
                  <a:pt x="-1" y="290"/>
                </a:cubicBezTo>
                <a:lnTo>
                  <a:pt x="21598" y="0"/>
                </a:lnTo>
                <a:close/>
              </a:path>
            </a:pathLst>
          </a:custGeom>
          <a:noFill/>
          <a:ln w="952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1544" name="Arc 8"/>
          <p:cNvSpPr>
            <a:spLocks/>
          </p:cNvSpPr>
          <p:nvPr/>
        </p:nvSpPr>
        <p:spPr bwMode="auto">
          <a:xfrm>
            <a:off x="4460875" y="2151063"/>
            <a:ext cx="2971800" cy="2759075"/>
          </a:xfrm>
          <a:custGeom>
            <a:avLst/>
            <a:gdLst>
              <a:gd name="T0" fmla="*/ 2210001 w 21600"/>
              <a:gd name="T1" fmla="*/ 0 h 20688"/>
              <a:gd name="T2" fmla="*/ 2844811 w 21600"/>
              <a:gd name="T3" fmla="*/ 2759075 h 20688"/>
              <a:gd name="T4" fmla="*/ 0 w 21600"/>
              <a:gd name="T5" fmla="*/ 1925938 h 20688"/>
              <a:gd name="T6" fmla="*/ 0 60000 65536"/>
              <a:gd name="T7" fmla="*/ 0 60000 65536"/>
              <a:gd name="T8" fmla="*/ 0 60000 65536"/>
              <a:gd name="T9" fmla="*/ 0 w 21600"/>
              <a:gd name="T10" fmla="*/ 0 h 20688"/>
              <a:gd name="T11" fmla="*/ 21600 w 21600"/>
              <a:gd name="T12" fmla="*/ 20688 h 206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688" fill="none" extrusionOk="0">
                <a:moveTo>
                  <a:pt x="16062" y="0"/>
                </a:moveTo>
                <a:cubicBezTo>
                  <a:pt x="19627" y="3965"/>
                  <a:pt x="21600" y="9108"/>
                  <a:pt x="21600" y="14441"/>
                </a:cubicBezTo>
                <a:cubicBezTo>
                  <a:pt x="21600" y="16557"/>
                  <a:pt x="21288" y="18662"/>
                  <a:pt x="20676" y="20687"/>
                </a:cubicBezTo>
              </a:path>
              <a:path w="21600" h="20688" stroke="0" extrusionOk="0">
                <a:moveTo>
                  <a:pt x="16062" y="0"/>
                </a:moveTo>
                <a:cubicBezTo>
                  <a:pt x="19627" y="3965"/>
                  <a:pt x="21600" y="9108"/>
                  <a:pt x="21600" y="14441"/>
                </a:cubicBezTo>
                <a:cubicBezTo>
                  <a:pt x="21600" y="16557"/>
                  <a:pt x="21288" y="18662"/>
                  <a:pt x="20676" y="20687"/>
                </a:cubicBezTo>
                <a:lnTo>
                  <a:pt x="0" y="14441"/>
                </a:lnTo>
                <a:close/>
              </a:path>
            </a:pathLst>
          </a:custGeom>
          <a:noFill/>
          <a:ln w="952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1545" name="Oval 9"/>
          <p:cNvSpPr>
            <a:spLocks noChangeArrowheads="1"/>
          </p:cNvSpPr>
          <p:nvPr/>
        </p:nvSpPr>
        <p:spPr bwMode="auto">
          <a:xfrm>
            <a:off x="2171700" y="2552700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1546" name="Oval 10"/>
          <p:cNvSpPr>
            <a:spLocks noChangeArrowheads="1"/>
          </p:cNvSpPr>
          <p:nvPr/>
        </p:nvSpPr>
        <p:spPr bwMode="auto">
          <a:xfrm>
            <a:off x="7162800" y="2959100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1547" name="Oval 11"/>
          <p:cNvSpPr>
            <a:spLocks noChangeArrowheads="1"/>
          </p:cNvSpPr>
          <p:nvPr/>
        </p:nvSpPr>
        <p:spPr bwMode="auto">
          <a:xfrm>
            <a:off x="6223000" y="5130800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1548" name="Oval 12"/>
          <p:cNvSpPr>
            <a:spLocks noChangeArrowheads="1"/>
          </p:cNvSpPr>
          <p:nvPr/>
        </p:nvSpPr>
        <p:spPr bwMode="auto">
          <a:xfrm>
            <a:off x="1397000" y="4711700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1549" name="Line 13"/>
          <p:cNvSpPr>
            <a:spLocks noChangeShapeType="1"/>
          </p:cNvSpPr>
          <p:nvPr/>
        </p:nvSpPr>
        <p:spPr bwMode="auto">
          <a:xfrm>
            <a:off x="2235200" y="2628900"/>
            <a:ext cx="5003800" cy="4191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1550" name="Line 14"/>
          <p:cNvSpPr>
            <a:spLocks noChangeShapeType="1"/>
          </p:cNvSpPr>
          <p:nvPr/>
        </p:nvSpPr>
        <p:spPr bwMode="auto">
          <a:xfrm flipH="1">
            <a:off x="1460500" y="2616200"/>
            <a:ext cx="787400" cy="21590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1551" name="Line 15"/>
          <p:cNvSpPr>
            <a:spLocks noChangeShapeType="1"/>
          </p:cNvSpPr>
          <p:nvPr/>
        </p:nvSpPr>
        <p:spPr bwMode="auto">
          <a:xfrm>
            <a:off x="1447800" y="4787900"/>
            <a:ext cx="4851400" cy="4318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1552" name="Line 16"/>
          <p:cNvSpPr>
            <a:spLocks noChangeShapeType="1"/>
          </p:cNvSpPr>
          <p:nvPr/>
        </p:nvSpPr>
        <p:spPr bwMode="auto">
          <a:xfrm flipH="1">
            <a:off x="6299200" y="3048000"/>
            <a:ext cx="939800" cy="21717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1553" name="Text Box 17"/>
          <p:cNvSpPr txBox="1">
            <a:spLocks noChangeArrowheads="1"/>
          </p:cNvSpPr>
          <p:nvPr/>
        </p:nvSpPr>
        <p:spPr bwMode="auto">
          <a:xfrm>
            <a:off x="1182688" y="4856163"/>
            <a:ext cx="414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0">
                <a:latin typeface="Arial" charset="0"/>
              </a:rPr>
              <a:t>D</a:t>
            </a:r>
          </a:p>
        </p:txBody>
      </p:sp>
      <p:sp>
        <p:nvSpPr>
          <p:cNvPr id="321554" name="Text Box 18"/>
          <p:cNvSpPr txBox="1">
            <a:spLocks noChangeArrowheads="1"/>
          </p:cNvSpPr>
          <p:nvPr/>
        </p:nvSpPr>
        <p:spPr bwMode="auto">
          <a:xfrm>
            <a:off x="2057400" y="2133600"/>
            <a:ext cx="414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0">
                <a:latin typeface="Arial" charset="0"/>
              </a:rPr>
              <a:t>A</a:t>
            </a:r>
          </a:p>
        </p:txBody>
      </p:sp>
      <p:sp>
        <p:nvSpPr>
          <p:cNvPr id="321555" name="Text Box 19"/>
          <p:cNvSpPr txBox="1">
            <a:spLocks noChangeArrowheads="1"/>
          </p:cNvSpPr>
          <p:nvPr/>
        </p:nvSpPr>
        <p:spPr bwMode="auto">
          <a:xfrm>
            <a:off x="6172200" y="5321300"/>
            <a:ext cx="414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0">
                <a:latin typeface="Arial" charset="0"/>
              </a:rPr>
              <a:t>C</a:t>
            </a:r>
          </a:p>
        </p:txBody>
      </p:sp>
      <p:sp>
        <p:nvSpPr>
          <p:cNvPr id="321556" name="Text Box 20"/>
          <p:cNvSpPr txBox="1">
            <a:spLocks noChangeArrowheads="1"/>
          </p:cNvSpPr>
          <p:nvPr/>
        </p:nvSpPr>
        <p:spPr bwMode="auto">
          <a:xfrm>
            <a:off x="7226300" y="2641600"/>
            <a:ext cx="414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0">
                <a:latin typeface="Arial" charset="0"/>
              </a:rPr>
              <a:t>B</a:t>
            </a:r>
          </a:p>
        </p:txBody>
      </p:sp>
      <p:sp>
        <p:nvSpPr>
          <p:cNvPr id="321557" name="Line 21"/>
          <p:cNvSpPr>
            <a:spLocks noChangeShapeType="1"/>
          </p:cNvSpPr>
          <p:nvPr/>
        </p:nvSpPr>
        <p:spPr bwMode="auto">
          <a:xfrm>
            <a:off x="3200400" y="3124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1558" name="Line 22"/>
          <p:cNvSpPr>
            <a:spLocks noChangeShapeType="1"/>
          </p:cNvSpPr>
          <p:nvPr/>
        </p:nvSpPr>
        <p:spPr bwMode="auto">
          <a:xfrm>
            <a:off x="3263900" y="3175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1559" name="Line 23"/>
          <p:cNvSpPr>
            <a:spLocks noChangeShapeType="1"/>
          </p:cNvSpPr>
          <p:nvPr/>
        </p:nvSpPr>
        <p:spPr bwMode="auto">
          <a:xfrm>
            <a:off x="52070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1560" name="Line 24"/>
          <p:cNvSpPr>
            <a:spLocks noChangeShapeType="1"/>
          </p:cNvSpPr>
          <p:nvPr/>
        </p:nvSpPr>
        <p:spPr bwMode="auto">
          <a:xfrm>
            <a:off x="5270500" y="4470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1561" name="Line 25"/>
          <p:cNvSpPr>
            <a:spLocks noChangeShapeType="1"/>
          </p:cNvSpPr>
          <p:nvPr/>
        </p:nvSpPr>
        <p:spPr bwMode="auto">
          <a:xfrm flipH="1">
            <a:off x="2667000" y="42672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1562" name="Line 26"/>
          <p:cNvSpPr>
            <a:spLocks noChangeShapeType="1"/>
          </p:cNvSpPr>
          <p:nvPr/>
        </p:nvSpPr>
        <p:spPr bwMode="auto">
          <a:xfrm>
            <a:off x="2578100" y="4381500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1563" name="Line 27"/>
          <p:cNvSpPr>
            <a:spLocks noChangeShapeType="1"/>
          </p:cNvSpPr>
          <p:nvPr/>
        </p:nvSpPr>
        <p:spPr bwMode="auto">
          <a:xfrm flipH="1">
            <a:off x="5600700" y="33909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1564" name="Line 28"/>
          <p:cNvSpPr>
            <a:spLocks noChangeShapeType="1"/>
          </p:cNvSpPr>
          <p:nvPr/>
        </p:nvSpPr>
        <p:spPr bwMode="auto">
          <a:xfrm>
            <a:off x="5511800" y="3505200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1566" name="Text Box 30"/>
          <p:cNvSpPr txBox="1">
            <a:spLocks noChangeArrowheads="1"/>
          </p:cNvSpPr>
          <p:nvPr/>
        </p:nvSpPr>
        <p:spPr bwMode="auto">
          <a:xfrm>
            <a:off x="762000" y="228600"/>
            <a:ext cx="6400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215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215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215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32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32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2000"/>
                                        <p:tgtEl>
                                          <p:spTgt spid="32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32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321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32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2000"/>
                                        <p:tgtEl>
                                          <p:spTgt spid="321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2000"/>
                                        <p:tgtEl>
                                          <p:spTgt spid="32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2000"/>
                                        <p:tgtEl>
                                          <p:spTgt spid="321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000"/>
                                        <p:tgtEl>
                                          <p:spTgt spid="32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32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000"/>
                                        <p:tgtEl>
                                          <p:spTgt spid="32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000"/>
                                        <p:tgtEl>
                                          <p:spTgt spid="321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000"/>
                                        <p:tgtEl>
                                          <p:spTgt spid="32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000"/>
                                        <p:tgtEl>
                                          <p:spTgt spid="32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2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2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21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2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21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21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2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21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000"/>
                            </p:stCondLst>
                            <p:childTnLst>
                              <p:par>
                                <p:cTn id="87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2000"/>
                                        <p:tgtEl>
                                          <p:spTgt spid="3215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2000"/>
                                        <p:tgtEl>
                                          <p:spTgt spid="321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2000"/>
                                        <p:tgtEl>
                                          <p:spTgt spid="321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2000"/>
                                        <p:tgtEl>
                                          <p:spTgt spid="3215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2000"/>
                                        <p:tgtEl>
                                          <p:spTgt spid="321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2000"/>
                                        <p:tgtEl>
                                          <p:spTgt spid="32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2000"/>
                                        <p:tgtEl>
                                          <p:spTgt spid="321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2000"/>
                                        <p:tgtEl>
                                          <p:spTgt spid="321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38" grpId="0" animBg="1"/>
      <p:bldP spid="321539" grpId="0" animBg="1"/>
      <p:bldP spid="321540" grpId="0" animBg="1"/>
      <p:bldP spid="321541" grpId="0" animBg="1"/>
      <p:bldP spid="321541" grpId="1" animBg="1"/>
      <p:bldP spid="321542" grpId="0" animBg="1"/>
      <p:bldP spid="321542" grpId="1" animBg="1"/>
      <p:bldP spid="321543" grpId="0" animBg="1"/>
      <p:bldP spid="321543" grpId="1" animBg="1"/>
      <p:bldP spid="321544" grpId="0" animBg="1"/>
      <p:bldP spid="321544" grpId="1" animBg="1"/>
      <p:bldP spid="321545" grpId="0" animBg="1"/>
      <p:bldP spid="321546" grpId="0" animBg="1"/>
      <p:bldP spid="321547" grpId="0" animBg="1"/>
      <p:bldP spid="321548" grpId="0" animBg="1"/>
      <p:bldP spid="321549" grpId="0" animBg="1"/>
      <p:bldP spid="321550" grpId="0" animBg="1"/>
      <p:bldP spid="321551" grpId="0" animBg="1"/>
      <p:bldP spid="321552" grpId="0" animBg="1"/>
      <p:bldP spid="321557" grpId="0" animBg="1"/>
      <p:bldP spid="321558" grpId="0" animBg="1"/>
      <p:bldP spid="321559" grpId="0" animBg="1"/>
      <p:bldP spid="321560" grpId="0" animBg="1"/>
      <p:bldP spid="321561" grpId="0" animBg="1"/>
      <p:bldP spid="321562" grpId="0" animBg="1"/>
      <p:bldP spid="321563" grpId="0" animBg="1"/>
      <p:bldP spid="321564" grpId="0" animBg="1"/>
      <p:bldP spid="32156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146" descr="FIREWO~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381000"/>
            <a:ext cx="2971800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Group 130"/>
          <p:cNvGraphicFramePr>
            <a:graphicFrameLocks/>
          </p:cNvGraphicFramePr>
          <p:nvPr/>
        </p:nvGraphicFramePr>
        <p:xfrm>
          <a:off x="4267200" y="2236788"/>
          <a:ext cx="4419600" cy="4419600"/>
        </p:xfrm>
        <a:graphic>
          <a:graphicData uri="http://schemas.openxmlformats.org/drawingml/2006/table">
            <a:tbl>
              <a:tblPr/>
              <a:tblGrid>
                <a:gridCol w="2179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9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AB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sym typeface="Wingdings 2" pitchFamily="18" charset="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sym typeface="Wingdings 2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AD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imes New Roman" pitchFamily="18" charset="0"/>
                        <a:sym typeface="Wingdings 2" pitchFamily="18" charset="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 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sym typeface="Wingdings 2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IB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Times New Roman" pitchFamily="18" charset="0"/>
                        <a:sym typeface="Wingdings 2" pitchFamily="18" charset="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   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imes New Roman" pitchFamily="18" charset="0"/>
                        <a:sym typeface="Wingdings 2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IA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Times New Roman" pitchFamily="18" charset="0"/>
                        <a:sym typeface="Wingdings 2" pitchFamily="18" charset="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sym typeface="Wingdings 2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sym typeface="Wingdings 2" pitchFamily="18" charset="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Times New Roman" pitchFamily="18" charset="0"/>
                        <a:sym typeface="Wingdings 2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3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   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sym typeface="Wingdings 2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Times New Roman" pitchFamily="18" charset="0"/>
                        <a:sym typeface="Wingdings 2" pitchFamily="18" charset="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sym typeface="Wingdings 2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Text Box 63"/>
          <p:cNvSpPr txBox="1">
            <a:spLocks noChangeArrowheads="1"/>
          </p:cNvSpPr>
          <p:nvPr/>
        </p:nvSpPr>
        <p:spPr bwMode="auto">
          <a:xfrm>
            <a:off x="7086600" y="3657600"/>
            <a:ext cx="9906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0" dirty="0">
                <a:sym typeface="Wingdings 2" pitchFamily="18" charset="2"/>
              </a:rPr>
              <a:t> ID</a:t>
            </a:r>
          </a:p>
        </p:txBody>
      </p:sp>
      <p:sp>
        <p:nvSpPr>
          <p:cNvPr id="12" name="Text Box 64"/>
          <p:cNvSpPr txBox="1">
            <a:spLocks noChangeArrowheads="1"/>
          </p:cNvSpPr>
          <p:nvPr/>
        </p:nvSpPr>
        <p:spPr bwMode="auto">
          <a:xfrm>
            <a:off x="7391400" y="4267200"/>
            <a:ext cx="665162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2600" b="0" dirty="0">
                <a:latin typeface="Arial" charset="0"/>
                <a:sym typeface="Wingdings 2" pitchFamily="18" charset="2"/>
              </a:rPr>
              <a:t>IC</a:t>
            </a:r>
            <a:endParaRPr lang="en-US" sz="2600" b="0" dirty="0">
              <a:sym typeface="Wingdings 2" pitchFamily="18" charset="2"/>
            </a:endParaRPr>
          </a:p>
        </p:txBody>
      </p:sp>
      <p:grpSp>
        <p:nvGrpSpPr>
          <p:cNvPr id="13" name="Group 92"/>
          <p:cNvGrpSpPr>
            <a:grpSpLocks/>
          </p:cNvGrpSpPr>
          <p:nvPr/>
        </p:nvGrpSpPr>
        <p:grpSpPr bwMode="auto">
          <a:xfrm>
            <a:off x="4267200" y="76200"/>
            <a:ext cx="4457700" cy="2209800"/>
            <a:chOff x="2688" y="96"/>
            <a:chExt cx="2808" cy="1392"/>
          </a:xfrm>
        </p:grpSpPr>
        <p:sp>
          <p:nvSpPr>
            <p:cNvPr id="14" name="Line 74"/>
            <p:cNvSpPr>
              <a:spLocks noChangeShapeType="1"/>
            </p:cNvSpPr>
            <p:nvPr/>
          </p:nvSpPr>
          <p:spPr bwMode="auto">
            <a:xfrm flipH="1">
              <a:off x="2930" y="392"/>
              <a:ext cx="557" cy="855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75"/>
            <p:cNvSpPr>
              <a:spLocks noChangeShapeType="1"/>
            </p:cNvSpPr>
            <p:nvPr/>
          </p:nvSpPr>
          <p:spPr bwMode="auto">
            <a:xfrm>
              <a:off x="2930" y="1247"/>
              <a:ext cx="1767" cy="1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76"/>
            <p:cNvSpPr>
              <a:spLocks noChangeShapeType="1"/>
            </p:cNvSpPr>
            <p:nvPr/>
          </p:nvSpPr>
          <p:spPr bwMode="auto">
            <a:xfrm flipH="1">
              <a:off x="4697" y="392"/>
              <a:ext cx="569" cy="855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77"/>
            <p:cNvSpPr>
              <a:spLocks noChangeShapeType="1"/>
            </p:cNvSpPr>
            <p:nvPr/>
          </p:nvSpPr>
          <p:spPr bwMode="auto">
            <a:xfrm>
              <a:off x="3487" y="392"/>
              <a:ext cx="1210" cy="855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78"/>
            <p:cNvSpPr>
              <a:spLocks noChangeShapeType="1"/>
            </p:cNvSpPr>
            <p:nvPr/>
          </p:nvSpPr>
          <p:spPr bwMode="auto">
            <a:xfrm flipH="1">
              <a:off x="2930" y="392"/>
              <a:ext cx="2336" cy="855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Oval 79"/>
            <p:cNvSpPr>
              <a:spLocks noChangeArrowheads="1"/>
            </p:cNvSpPr>
            <p:nvPr/>
          </p:nvSpPr>
          <p:spPr bwMode="auto">
            <a:xfrm>
              <a:off x="4068" y="797"/>
              <a:ext cx="60" cy="55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20" name="Rectangle 80"/>
            <p:cNvSpPr>
              <a:spLocks noChangeArrowheads="1"/>
            </p:cNvSpPr>
            <p:nvPr/>
          </p:nvSpPr>
          <p:spPr bwMode="auto">
            <a:xfrm>
              <a:off x="4080" y="528"/>
              <a:ext cx="6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0">
                  <a:solidFill>
                    <a:srgbClr val="000000"/>
                  </a:solidFill>
                </a:rPr>
                <a:t>I</a:t>
              </a:r>
              <a:endParaRPr lang="en-US" sz="2400"/>
            </a:p>
          </p:txBody>
        </p:sp>
        <p:sp>
          <p:nvSpPr>
            <p:cNvPr id="21" name="Oval 83"/>
            <p:cNvSpPr>
              <a:spLocks noChangeArrowheads="1"/>
            </p:cNvSpPr>
            <p:nvPr/>
          </p:nvSpPr>
          <p:spPr bwMode="auto">
            <a:xfrm>
              <a:off x="5242" y="370"/>
              <a:ext cx="60" cy="55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22" name="Oval 85"/>
            <p:cNvSpPr>
              <a:spLocks noChangeArrowheads="1"/>
            </p:cNvSpPr>
            <p:nvPr/>
          </p:nvSpPr>
          <p:spPr bwMode="auto">
            <a:xfrm>
              <a:off x="2906" y="1225"/>
              <a:ext cx="60" cy="55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23" name="Oval 87"/>
            <p:cNvSpPr>
              <a:spLocks noChangeArrowheads="1"/>
            </p:cNvSpPr>
            <p:nvPr/>
          </p:nvSpPr>
          <p:spPr bwMode="auto">
            <a:xfrm>
              <a:off x="4673" y="1225"/>
              <a:ext cx="60" cy="55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</a:endParaRPr>
            </a:p>
          </p:txBody>
        </p:sp>
        <p:grpSp>
          <p:nvGrpSpPr>
            <p:cNvPr id="24" name="Group 91"/>
            <p:cNvGrpSpPr>
              <a:grpSpLocks/>
            </p:cNvGrpSpPr>
            <p:nvPr/>
          </p:nvGrpSpPr>
          <p:grpSpPr bwMode="auto">
            <a:xfrm>
              <a:off x="2688" y="96"/>
              <a:ext cx="2808" cy="1392"/>
              <a:chOff x="2688" y="96"/>
              <a:chExt cx="2808" cy="1392"/>
            </a:xfrm>
          </p:grpSpPr>
          <p:grpSp>
            <p:nvGrpSpPr>
              <p:cNvPr id="25" name="Group 90"/>
              <p:cNvGrpSpPr>
                <a:grpSpLocks/>
              </p:cNvGrpSpPr>
              <p:nvPr/>
            </p:nvGrpSpPr>
            <p:grpSpPr bwMode="auto">
              <a:xfrm>
                <a:off x="2688" y="96"/>
                <a:ext cx="2808" cy="1392"/>
                <a:chOff x="2688" y="96"/>
                <a:chExt cx="2808" cy="1392"/>
              </a:xfrm>
            </p:grpSpPr>
            <p:grpSp>
              <p:nvGrpSpPr>
                <p:cNvPr id="29" name="Group 89"/>
                <p:cNvGrpSpPr>
                  <a:grpSpLocks/>
                </p:cNvGrpSpPr>
                <p:nvPr/>
              </p:nvGrpSpPr>
              <p:grpSpPr bwMode="auto">
                <a:xfrm>
                  <a:off x="2688" y="96"/>
                  <a:ext cx="2808" cy="1392"/>
                  <a:chOff x="2688" y="96"/>
                  <a:chExt cx="2808" cy="1392"/>
                </a:xfrm>
              </p:grpSpPr>
              <p:sp>
                <p:nvSpPr>
                  <p:cNvPr id="31" name="AutoShape 71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2688" y="96"/>
                    <a:ext cx="2808" cy="13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" name="Line 73"/>
                  <p:cNvSpPr>
                    <a:spLocks noChangeShapeType="1"/>
                  </p:cNvSpPr>
                  <p:nvPr/>
                </p:nvSpPr>
                <p:spPr bwMode="auto">
                  <a:xfrm>
                    <a:off x="3487" y="392"/>
                    <a:ext cx="1779" cy="1"/>
                  </a:xfrm>
                  <a:prstGeom prst="line">
                    <a:avLst/>
                  </a:prstGeom>
                  <a:noFill/>
                  <a:ln w="57150">
                    <a:solidFill>
                      <a:srgbClr val="FF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" name="Oval 81"/>
                  <p:cNvSpPr>
                    <a:spLocks noChangeArrowheads="1"/>
                  </p:cNvSpPr>
                  <p:nvPr/>
                </p:nvSpPr>
                <p:spPr bwMode="auto">
                  <a:xfrm>
                    <a:off x="3463" y="370"/>
                    <a:ext cx="60" cy="55"/>
                  </a:xfrm>
                  <a:prstGeom prst="ellipse">
                    <a:avLst/>
                  </a:prstGeom>
                  <a:solidFill>
                    <a:srgbClr val="FF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Arial" charset="0"/>
                    </a:endParaRPr>
                  </a:p>
                </p:txBody>
              </p:sp>
            </p:grpSp>
            <p:sp>
              <p:nvSpPr>
                <p:cNvPr id="30" name="Rectangle 82"/>
                <p:cNvSpPr>
                  <a:spLocks noChangeArrowheads="1"/>
                </p:cNvSpPr>
                <p:nvPr/>
              </p:nvSpPr>
              <p:spPr bwMode="auto">
                <a:xfrm>
                  <a:off x="3317" y="154"/>
                  <a:ext cx="139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400" b="0">
                      <a:solidFill>
                        <a:srgbClr val="000000"/>
                      </a:solidFill>
                    </a:rPr>
                    <a:t>A</a:t>
                  </a:r>
                  <a:endParaRPr lang="en-US" sz="2400"/>
                </a:p>
              </p:txBody>
            </p:sp>
          </p:grpSp>
          <p:sp>
            <p:nvSpPr>
              <p:cNvPr id="26" name="Rectangle 84"/>
              <p:cNvSpPr>
                <a:spLocks noChangeArrowheads="1"/>
              </p:cNvSpPr>
              <p:nvPr/>
            </p:nvSpPr>
            <p:spPr bwMode="auto">
              <a:xfrm>
                <a:off x="5328" y="228"/>
                <a:ext cx="128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b="0">
                    <a:solidFill>
                      <a:srgbClr val="000000"/>
                    </a:solidFill>
                  </a:rPr>
                  <a:t>B</a:t>
                </a:r>
                <a:endParaRPr lang="en-US" sz="2400"/>
              </a:p>
            </p:txBody>
          </p:sp>
          <p:sp>
            <p:nvSpPr>
              <p:cNvPr id="27" name="Rectangle 86"/>
              <p:cNvSpPr>
                <a:spLocks noChangeArrowheads="1"/>
              </p:cNvSpPr>
              <p:nvPr/>
            </p:nvSpPr>
            <p:spPr bwMode="auto">
              <a:xfrm>
                <a:off x="2736" y="1066"/>
                <a:ext cx="139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b="0">
                    <a:solidFill>
                      <a:srgbClr val="000000"/>
                    </a:solidFill>
                  </a:rPr>
                  <a:t>D</a:t>
                </a:r>
                <a:endParaRPr lang="en-US" sz="2400"/>
              </a:p>
            </p:txBody>
          </p:sp>
          <p:sp>
            <p:nvSpPr>
              <p:cNvPr id="28" name="Rectangle 88"/>
              <p:cNvSpPr>
                <a:spLocks noChangeArrowheads="1"/>
              </p:cNvSpPr>
              <p:nvPr/>
            </p:nvSpPr>
            <p:spPr bwMode="auto">
              <a:xfrm>
                <a:off x="4752" y="1214"/>
                <a:ext cx="128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b="0">
                    <a:solidFill>
                      <a:srgbClr val="000000"/>
                    </a:solidFill>
                  </a:rPr>
                  <a:t>C</a:t>
                </a:r>
                <a:endParaRPr lang="en-US" sz="2400"/>
              </a:p>
            </p:txBody>
          </p:sp>
        </p:grpSp>
      </p:grpSp>
      <p:sp>
        <p:nvSpPr>
          <p:cNvPr id="34" name="Text Box 137"/>
          <p:cNvSpPr txBox="1">
            <a:spLocks noChangeArrowheads="1"/>
          </p:cNvSpPr>
          <p:nvPr/>
        </p:nvSpPr>
        <p:spPr bwMode="auto">
          <a:xfrm>
            <a:off x="7010400" y="2362200"/>
            <a:ext cx="990600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0" dirty="0">
                <a:latin typeface="Arial" charset="0"/>
                <a:sym typeface="Wingdings 2" pitchFamily="18" charset="2"/>
              </a:rPr>
              <a:t> CD</a:t>
            </a:r>
          </a:p>
        </p:txBody>
      </p:sp>
      <p:sp>
        <p:nvSpPr>
          <p:cNvPr id="35" name="Text Box 145"/>
          <p:cNvSpPr txBox="1">
            <a:spLocks noChangeArrowheads="1"/>
          </p:cNvSpPr>
          <p:nvPr/>
        </p:nvSpPr>
        <p:spPr bwMode="auto">
          <a:xfrm>
            <a:off x="7315200" y="3124200"/>
            <a:ext cx="65087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0" dirty="0">
                <a:latin typeface="Arial" charset="0"/>
                <a:sym typeface="Wingdings 2" pitchFamily="18" charset="2"/>
              </a:rPr>
              <a:t>BC</a:t>
            </a: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/>
        </p:nvGraphicFramePr>
        <p:xfrm>
          <a:off x="7162800" y="4876800"/>
          <a:ext cx="8382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Equation" r:id="rId4" imgW="368280" imgH="228600" progId="Equation.DSMT4">
                  <p:embed/>
                </p:oleObj>
              </mc:Choice>
              <mc:Fallback>
                <p:oleObj name="Equation" r:id="rId4" imgW="368280" imgH="228600" progId="Equation.DSMT4">
                  <p:embed/>
                  <p:pic>
                    <p:nvPicPr>
                      <p:cNvPr id="36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4876800"/>
                        <a:ext cx="8382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/>
        </p:nvGraphicFramePr>
        <p:xfrm>
          <a:off x="4953000" y="4800600"/>
          <a:ext cx="81578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Equation" r:id="rId6" imgW="330120" imgH="215640" progId="Equation.DSMT4">
                  <p:embed/>
                </p:oleObj>
              </mc:Choice>
              <mc:Fallback>
                <p:oleObj name="Equation" r:id="rId6" imgW="330120" imgH="215640" progId="Equation.DSMT4">
                  <p:embed/>
                  <p:pic>
                    <p:nvPicPr>
                      <p:cNvPr id="37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800600"/>
                        <a:ext cx="815788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/>
        </p:nvGraphicFramePr>
        <p:xfrm>
          <a:off x="5029200" y="5486399"/>
          <a:ext cx="838200" cy="508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Equation" r:id="rId8" imgW="355320" imgH="215640" progId="Equation.DSMT4">
                  <p:embed/>
                </p:oleObj>
              </mc:Choice>
              <mc:Fallback>
                <p:oleObj name="Equation" r:id="rId8" imgW="355320" imgH="215640" progId="Equation.DSMT4">
                  <p:embed/>
                  <p:pic>
                    <p:nvPicPr>
                      <p:cNvPr id="38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486399"/>
                        <a:ext cx="838200" cy="5089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/>
        </p:nvGraphicFramePr>
        <p:xfrm>
          <a:off x="7162800" y="5486400"/>
          <a:ext cx="82973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Equation" r:id="rId10" imgW="355320" imgH="228600" progId="Equation.DSMT4">
                  <p:embed/>
                </p:oleObj>
              </mc:Choice>
              <mc:Fallback>
                <p:oleObj name="Equation" r:id="rId10" imgW="355320" imgH="228600" progId="Equation.DSMT4">
                  <p:embed/>
                  <p:pic>
                    <p:nvPicPr>
                      <p:cNvPr id="39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5486400"/>
                        <a:ext cx="82973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8" name="Object 6"/>
          <p:cNvGraphicFramePr>
            <a:graphicFrameLocks noChangeAspect="1"/>
          </p:cNvGraphicFramePr>
          <p:nvPr/>
        </p:nvGraphicFramePr>
        <p:xfrm>
          <a:off x="5029200" y="6096000"/>
          <a:ext cx="838200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Equation" r:id="rId12" imgW="355320" imgH="228600" progId="Equation.DSMT4">
                  <p:embed/>
                </p:oleObj>
              </mc:Choice>
              <mc:Fallback>
                <p:oleObj name="Equation" r:id="rId12" imgW="355320" imgH="228600" progId="Equation.DSMT4">
                  <p:embed/>
                  <p:pic>
                    <p:nvPicPr>
                      <p:cNvPr id="4403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6096000"/>
                        <a:ext cx="838200" cy="538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7037033"/>
              </p:ext>
            </p:extLst>
          </p:nvPr>
        </p:nvGraphicFramePr>
        <p:xfrm>
          <a:off x="7072313" y="6096000"/>
          <a:ext cx="868362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Equation" r:id="rId14" imgW="368280" imgH="228600" progId="Equation.DSMT4">
                  <p:embed/>
                </p:oleObj>
              </mc:Choice>
              <mc:Fallback>
                <p:oleObj name="Equation" r:id="rId14" imgW="368280" imgH="228600" progId="Equation.DSMT4">
                  <p:embed/>
                  <p:pic>
                    <p:nvPicPr>
                      <p:cNvPr id="4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2313" y="6096000"/>
                        <a:ext cx="868362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58991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1110576" y="978145"/>
            <a:ext cx="3854386" cy="2061452"/>
            <a:chOff x="3275" y="672"/>
            <a:chExt cx="2341" cy="1513"/>
          </a:xfrm>
        </p:grpSpPr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3792" y="681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b="0">
                  <a:solidFill>
                    <a:schemeClr val="folHlink"/>
                  </a:solidFill>
                </a:rPr>
                <a:t>A</a:t>
              </a:r>
            </a:p>
          </p:txBody>
        </p:sp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5376" y="672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b="0">
                  <a:solidFill>
                    <a:schemeClr val="folHlink"/>
                  </a:solidFill>
                </a:rPr>
                <a:t>B</a:t>
              </a:r>
            </a:p>
          </p:txBody>
        </p:sp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4992" y="1824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b="0">
                  <a:solidFill>
                    <a:schemeClr val="folHlink"/>
                  </a:solidFill>
                </a:rPr>
                <a:t>C</a:t>
              </a:r>
            </a:p>
          </p:txBody>
        </p:sp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3275" y="1858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b="0">
                  <a:solidFill>
                    <a:schemeClr val="folHlink"/>
                  </a:solidFill>
                </a:rPr>
                <a:t>D</a:t>
              </a:r>
            </a:p>
          </p:txBody>
        </p:sp>
        <p:sp>
          <p:nvSpPr>
            <p:cNvPr id="10" name="AutoShape 14"/>
            <p:cNvSpPr>
              <a:spLocks noChangeArrowheads="1"/>
            </p:cNvSpPr>
            <p:nvPr/>
          </p:nvSpPr>
          <p:spPr bwMode="auto">
            <a:xfrm>
              <a:off x="3456" y="1008"/>
              <a:ext cx="2064" cy="864"/>
            </a:xfrm>
            <a:prstGeom prst="parallelogram">
              <a:avLst>
                <a:gd name="adj" fmla="val 59722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b="0">
                <a:solidFill>
                  <a:srgbClr val="000099"/>
                </a:solidFill>
                <a:latin typeface="Arial" charset="0"/>
              </a:endParaRPr>
            </a:p>
          </p:txBody>
        </p:sp>
      </p:grpSp>
      <p:sp>
        <p:nvSpPr>
          <p:cNvPr id="175118" name="AutoShape 14"/>
          <p:cNvSpPr>
            <a:spLocks noChangeArrowheads="1"/>
          </p:cNvSpPr>
          <p:nvPr/>
        </p:nvSpPr>
        <p:spPr bwMode="auto">
          <a:xfrm>
            <a:off x="533400" y="3276600"/>
            <a:ext cx="8001000" cy="2743200"/>
          </a:xfrm>
          <a:prstGeom prst="horizontalScroll">
            <a:avLst>
              <a:gd name="adj" fmla="val 12500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600">
                <a:solidFill>
                  <a:srgbClr val="FFFF00"/>
                </a:solidFill>
                <a:latin typeface=".VnTime" pitchFamily="34" charset="0"/>
              </a:rPr>
              <a:t>    </a:t>
            </a:r>
            <a:endParaRPr lang="en-US" sz="3200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175119" name="Text Box 15"/>
          <p:cNvSpPr txBox="1">
            <a:spLocks noChangeArrowheads="1"/>
          </p:cNvSpPr>
          <p:nvPr/>
        </p:nvSpPr>
        <p:spPr bwMode="auto">
          <a:xfrm>
            <a:off x="1371600" y="3641725"/>
            <a:ext cx="71628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u="sng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nghĩa</a:t>
            </a:r>
            <a:r>
              <a:rPr 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:(sgk-90)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 i="1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Hình </a:t>
            </a:r>
            <a:r>
              <a:rPr lang="en-US" sz="2800" b="1" i="1" dirty="0" err="1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i="1" dirty="0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i="1" dirty="0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2800" b="1" i="1" dirty="0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i="1" dirty="0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i="1" dirty="0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i="1" dirty="0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800" b="1" i="1" dirty="0" err="1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endParaRPr lang="en-US" sz="2800" b="1" i="1" dirty="0">
              <a:solidFill>
                <a:srgbClr val="3308E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29"/>
          <p:cNvSpPr txBox="1">
            <a:spLocks noGrp="1" noChangeArrowheads="1"/>
          </p:cNvSpPr>
          <p:nvPr>
            <p:ph sz="quarter" idx="4294967295"/>
          </p:nvPr>
        </p:nvSpPr>
        <p:spPr bwMode="auto">
          <a:xfrm>
            <a:off x="5181600" y="1793707"/>
            <a:ext cx="30707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en-US" sz="2400" b="1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AB // CD ;  AD // BC</a:t>
            </a:r>
            <a:endParaRPr lang="en-US" sz="2400" b="1" dirty="0">
              <a:solidFill>
                <a:srgbClr val="3308E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5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18" grpId="0" animBg="1"/>
      <p:bldP spid="17511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1219200" y="762000"/>
            <a:ext cx="7391400" cy="762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/>
            <a:r>
              <a:rPr lang="en-US" sz="2500" i="1">
                <a:solidFill>
                  <a:srgbClr val="FF00FF"/>
                </a:solidFill>
                <a:latin typeface="Arial" charset="0"/>
              </a:rPr>
              <a:t>   </a:t>
            </a:r>
            <a:r>
              <a:rPr lang="en-US" sz="2800" b="1" i="1">
                <a:latin typeface="Arial" charset="0"/>
              </a:rPr>
              <a:t>H</a:t>
            </a:r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ình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5718" name="AutoShape 6"/>
          <p:cNvSpPr>
            <a:spLocks noChangeArrowheads="1"/>
          </p:cNvSpPr>
          <p:nvPr/>
        </p:nvSpPr>
        <p:spPr bwMode="auto">
          <a:xfrm>
            <a:off x="838200" y="3457575"/>
            <a:ext cx="7391400" cy="2562225"/>
          </a:xfrm>
          <a:prstGeom prst="horizontalScroll">
            <a:avLst>
              <a:gd name="adj" fmla="val 12500"/>
            </a:avLst>
          </a:prstGeom>
          <a:solidFill>
            <a:schemeClr val="bg2">
              <a:lumMod val="75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u="sng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xét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:(sgk-90)</a:t>
            </a:r>
          </a:p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i="1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15719" name="Picture 7" descr="Cau hoi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85800"/>
            <a:ext cx="91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20" name="AutoShape 8"/>
          <p:cNvSpPr>
            <a:spLocks noChangeArrowheads="1"/>
          </p:cNvSpPr>
          <p:nvPr/>
        </p:nvSpPr>
        <p:spPr bwMode="auto">
          <a:xfrm>
            <a:off x="4305300" y="1752600"/>
            <a:ext cx="838200" cy="1600200"/>
          </a:xfrm>
          <a:prstGeom prst="downArrow">
            <a:avLst>
              <a:gd name="adj1" fmla="val 50000"/>
              <a:gd name="adj2" fmla="val 29545"/>
            </a:avLst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5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5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7" grpId="0" animBg="1"/>
      <p:bldP spid="115718" grpId="0" animBg="1"/>
      <p:bldP spid="1157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Text Box 2"/>
          <p:cNvSpPr txBox="1">
            <a:spLocks noChangeArrowheads="1"/>
          </p:cNvSpPr>
          <p:nvPr/>
        </p:nvSpPr>
        <p:spPr bwMode="auto">
          <a:xfrm>
            <a:off x="7315200" y="2514600"/>
            <a:ext cx="1143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4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endParaRPr lang="en-US" sz="2400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800600" y="4129088"/>
            <a:ext cx="3886200" cy="2347912"/>
            <a:chOff x="3168" y="672"/>
            <a:chExt cx="2448" cy="1479"/>
          </a:xfrm>
        </p:grpSpPr>
        <p:sp>
          <p:nvSpPr>
            <p:cNvPr id="24592" name="Text Box 4"/>
            <p:cNvSpPr txBox="1">
              <a:spLocks noChangeArrowheads="1"/>
            </p:cNvSpPr>
            <p:nvPr/>
          </p:nvSpPr>
          <p:spPr bwMode="auto">
            <a:xfrm>
              <a:off x="3792" y="681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b="0">
                  <a:solidFill>
                    <a:schemeClr val="folHlink"/>
                  </a:solidFill>
                </a:rPr>
                <a:t>A</a:t>
              </a:r>
            </a:p>
          </p:txBody>
        </p:sp>
        <p:sp>
          <p:nvSpPr>
            <p:cNvPr id="24593" name="Text Box 5"/>
            <p:cNvSpPr txBox="1">
              <a:spLocks noChangeArrowheads="1"/>
            </p:cNvSpPr>
            <p:nvPr/>
          </p:nvSpPr>
          <p:spPr bwMode="auto">
            <a:xfrm>
              <a:off x="5376" y="672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b="0">
                  <a:solidFill>
                    <a:schemeClr val="folHlink"/>
                  </a:solidFill>
                </a:rPr>
                <a:t>B</a:t>
              </a:r>
            </a:p>
          </p:txBody>
        </p:sp>
        <p:sp>
          <p:nvSpPr>
            <p:cNvPr id="24594" name="Text Box 6"/>
            <p:cNvSpPr txBox="1">
              <a:spLocks noChangeArrowheads="1"/>
            </p:cNvSpPr>
            <p:nvPr/>
          </p:nvSpPr>
          <p:spPr bwMode="auto">
            <a:xfrm>
              <a:off x="4992" y="1824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b="0">
                  <a:solidFill>
                    <a:schemeClr val="folHlink"/>
                  </a:solidFill>
                </a:rPr>
                <a:t>C</a:t>
              </a:r>
            </a:p>
          </p:txBody>
        </p:sp>
        <p:sp>
          <p:nvSpPr>
            <p:cNvPr id="24595" name="Text Box 7"/>
            <p:cNvSpPr txBox="1">
              <a:spLocks noChangeArrowheads="1"/>
            </p:cNvSpPr>
            <p:nvPr/>
          </p:nvSpPr>
          <p:spPr bwMode="auto">
            <a:xfrm>
              <a:off x="3168" y="1632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b="0">
                  <a:solidFill>
                    <a:schemeClr val="folHlink"/>
                  </a:solidFill>
                </a:rPr>
                <a:t>D</a:t>
              </a:r>
            </a:p>
          </p:txBody>
        </p:sp>
        <p:sp>
          <p:nvSpPr>
            <p:cNvPr id="24596" name="AutoShape 8"/>
            <p:cNvSpPr>
              <a:spLocks noChangeArrowheads="1"/>
            </p:cNvSpPr>
            <p:nvPr/>
          </p:nvSpPr>
          <p:spPr bwMode="auto">
            <a:xfrm>
              <a:off x="3456" y="1008"/>
              <a:ext cx="2064" cy="864"/>
            </a:xfrm>
            <a:prstGeom prst="parallelogram">
              <a:avLst>
                <a:gd name="adj" fmla="val 59722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b="0">
                <a:solidFill>
                  <a:srgbClr val="000099"/>
                </a:solidFill>
                <a:latin typeface="Arial" charset="0"/>
              </a:endParaRPr>
            </a:p>
          </p:txBody>
        </p:sp>
      </p:grpSp>
      <p:sp>
        <p:nvSpPr>
          <p:cNvPr id="382998" name="Text Box 22"/>
          <p:cNvSpPr txBox="1">
            <a:spLocks noChangeArrowheads="1"/>
          </p:cNvSpPr>
          <p:nvPr/>
        </p:nvSpPr>
        <p:spPr bwMode="auto">
          <a:xfrm>
            <a:off x="2112963" y="14478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i="1" dirty="0">
                <a:solidFill>
                  <a:schemeClr val="folHlink"/>
                </a:solidFill>
                <a:latin typeface=".VnTime" pitchFamily="34" charset="0"/>
              </a:rPr>
              <a:t>  </a:t>
            </a:r>
            <a:r>
              <a:rPr lang="en-US" sz="2400" b="1" i="1" dirty="0" err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i="1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b="1" i="1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i="1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400" b="1" i="1" dirty="0" err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endParaRPr lang="en-US" sz="2400" b="1" i="1" dirty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2999" name="Picture 23" descr="hinh tha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066800"/>
            <a:ext cx="3581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3000" name="Picture 24" descr="tu gia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66800"/>
            <a:ext cx="2287588" cy="2287588"/>
          </a:xfrm>
          <a:prstGeom prst="rect">
            <a:avLst/>
          </a:prstGeom>
          <a:solidFill>
            <a:srgbClr val="3333FF"/>
          </a:solidFill>
          <a:ln w="9525">
            <a:noFill/>
            <a:miter lim="800000"/>
            <a:headEnd/>
            <a:tailEnd/>
          </a:ln>
        </p:spPr>
      </p:pic>
      <p:sp>
        <p:nvSpPr>
          <p:cNvPr id="383001" name="Line 25"/>
          <p:cNvSpPr>
            <a:spLocks noChangeShapeType="1"/>
          </p:cNvSpPr>
          <p:nvPr/>
        </p:nvSpPr>
        <p:spPr bwMode="auto">
          <a:xfrm>
            <a:off x="2438400" y="1981200"/>
            <a:ext cx="281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3002" name="Line 26"/>
          <p:cNvSpPr>
            <a:spLocks noChangeShapeType="1"/>
          </p:cNvSpPr>
          <p:nvPr/>
        </p:nvSpPr>
        <p:spPr bwMode="auto">
          <a:xfrm>
            <a:off x="7162800" y="2590800"/>
            <a:ext cx="0" cy="1752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3003" name="Line 27"/>
          <p:cNvSpPr>
            <a:spLocks noChangeShapeType="1"/>
          </p:cNvSpPr>
          <p:nvPr/>
        </p:nvSpPr>
        <p:spPr bwMode="auto">
          <a:xfrm>
            <a:off x="2362200" y="2895600"/>
            <a:ext cx="2971800" cy="2057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3004" name="Text Box 28"/>
          <p:cNvSpPr txBox="1">
            <a:spLocks noChangeArrowheads="1"/>
          </p:cNvSpPr>
          <p:nvPr/>
        </p:nvSpPr>
        <p:spPr bwMode="auto">
          <a:xfrm rot="2025344">
            <a:off x="2438400" y="34290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4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endParaRPr lang="en-US" sz="2400" b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3005" name="Text Box 29"/>
          <p:cNvSpPr txBox="1">
            <a:spLocks noChangeArrowheads="1"/>
          </p:cNvSpPr>
          <p:nvPr/>
        </p:nvSpPr>
        <p:spPr bwMode="auto">
          <a:xfrm>
            <a:off x="5910197" y="5089525"/>
            <a:ext cx="2286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b="1" dirty="0" err="1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100" b="1" dirty="0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100" b="1" dirty="0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100" b="1" dirty="0">
              <a:solidFill>
                <a:srgbClr val="3308E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32" descr="Cau hoi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9363" y="3067050"/>
            <a:ext cx="914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2" descr="Cau hoi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2954338"/>
            <a:ext cx="914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83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83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83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829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829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829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7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144049"/>
            <a:ext cx="88392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H="1">
            <a:off x="1384848" y="2123161"/>
            <a:ext cx="2272752" cy="305865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3581400" y="2123161"/>
            <a:ext cx="62532" cy="847177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337675" y="2429026"/>
            <a:ext cx="67851" cy="896133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358751" y="2970338"/>
            <a:ext cx="2236317" cy="325343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839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rwl12487530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3487957"/>
      </p:ext>
    </p:extLst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60]]&gt;&lt;/SlideID&gt;&lt;/ChangeData&gt;"/>
  <p:tag name="MMPROD_PASSDATA" val="&lt;object type=&quot;10050&quot; unique_id=&quot;10026&quot;&gt;&lt;property id=&quot;10020&quot; value=&quot;2&quot;/&gt;&lt;property id=&quot;10191&quot; value=&quot;-1&quot;/&gt;&lt;/object&gt;"/>
  <p:tag name="MMPROD_FAILDATA" val="&lt;object type=&quot;10051&quot; unique_id=&quot;10027&quot;&gt;&lt;property id=&quot;10020&quot; value=&quot;2&quot;/&gt;&lt;property id=&quot;10021&quot; value=&quot;292&quot;/&gt;&lt;property id=&quot;10101&quot; value=&quot;[jumptoframe],Value=292,&quot;/&gt;&lt;property id=&quot;10191&quot; value=&quot;-1&quot;/&gt;&lt;/object&gt;"/>
  <p:tag name="MMPROD_ID" val="10024"/>
  <p:tag name="MMPROD_TYPE" val="10008"/>
  <p:tag name="MMPROD_DATA" val="&lt;property id=&quot;10026&quot; value=&quot;10&quot;/&gt;&lt;property id=&quot;10027&quot; value=&quot;Interaction10024&quot;/&gt;&lt;property id=&quot;10028&quot; value=&quot;0&quot;/&gt;&lt;property id=&quot;10063&quot; value=&quot;3&quot;/&gt;&lt;property id=&quot;10070&quot; value=&quot;BÀI TẬP&quot;/&gt;&lt;property id=&quot;10098&quot; value=&quot;Multiple choice&quot;/&gt;&lt;property id=&quot;10100&quot; value=&quot;0&quot;/&gt;&lt;property id=&quot;10108&quot; value=&quot;1&quot;/&gt;&lt;property id=&quot;10109&quot; value=&quot;1&quot;/&gt;&lt;property id=&quot;10110&quot; value=&quot;1&quot;/&gt;&lt;property id=&quot;10111&quot; value=&quot;4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653533211,D:\tai lieu cua Suu\Chuyen mon\Bo giao an\Giao an du thi\bai giang du thi Bo GD nam hoc 1112\Bai 3\Bai giang du thi_Hinh hoc 8_THCS Ea Trul\Tiet 12_Hinh binh hanh_Hinh hoc 8_THCS Ea Trul\Media.ppcx"/>
  <p:tag name="MMPROD_ANSWERCOUNT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024"/>
  <p:tag name="MMPROD_ABSOLUTEPOSITIONID" val="100"/>
  <p:tag name="MMPROD_LASTVALUES" val="&lt;ChangeData&gt;&lt;Text&gt;&lt;![CDATA[Hãy chọn những câu trả lời đúng]]&gt;&lt;/Text&gt;&lt;FontSize&gt;&lt;![CDATA[44]]&gt;&lt;/FontSize&gt;&lt;Left&gt;&lt;![CDATA[0]]&gt;&lt;/Left&gt;&lt;Top&gt;&lt;![CDATA[0]]&gt;&lt;/Top&gt;&lt;/ChangeData&gt;"/>
</p:tagLst>
</file>

<file path=ppt/theme/theme1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1572</TotalTime>
  <Words>1184</Words>
  <Application>Microsoft Office PowerPoint</Application>
  <PresentationFormat>On-screen Show (4:3)</PresentationFormat>
  <Paragraphs>302</Paragraphs>
  <Slides>46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60" baseType="lpstr">
      <vt:lpstr>.VnAvantH</vt:lpstr>
      <vt:lpstr>.VnTifani Heavy</vt:lpstr>
      <vt:lpstr>.VnTime</vt:lpstr>
      <vt:lpstr>Arial</vt:lpstr>
      <vt:lpstr>Calibri</vt:lpstr>
      <vt:lpstr>Symbol</vt:lpstr>
      <vt:lpstr>Times New Roman</vt:lpstr>
      <vt:lpstr>VNI-Duff</vt:lpstr>
      <vt:lpstr>Wingdings</vt:lpstr>
      <vt:lpstr>Wingdings 2</vt:lpstr>
      <vt:lpstr>Wingdings 3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Hãy điền Đ hoặc S cho các câu trả lời sau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 Quay</dc:creator>
  <cp:lastModifiedBy>Admin</cp:lastModifiedBy>
  <cp:revision>162</cp:revision>
  <dcterms:created xsi:type="dcterms:W3CDTF">2014-09-22T01:43:12Z</dcterms:created>
  <dcterms:modified xsi:type="dcterms:W3CDTF">2022-10-11T23:08:02Z</dcterms:modified>
</cp:coreProperties>
</file>