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82" r:id="rId10"/>
    <p:sldId id="283" r:id="rId11"/>
    <p:sldId id="269" r:id="rId12"/>
    <p:sldId id="270" r:id="rId13"/>
    <p:sldId id="271" r:id="rId14"/>
    <p:sldId id="272" r:id="rId15"/>
    <p:sldId id="275" r:id="rId16"/>
    <p:sldId id="279" r:id="rId17"/>
    <p:sldId id="281" r:id="rId18"/>
    <p:sldId id="278" r:id="rId19"/>
    <p:sldId id="288" r:id="rId20"/>
    <p:sldId id="289" r:id="rId21"/>
    <p:sldId id="290" r:id="rId22"/>
    <p:sldId id="280" r:id="rId23"/>
    <p:sldId id="284" r:id="rId24"/>
    <p:sldId id="285" r:id="rId25"/>
    <p:sldId id="276" r:id="rId26"/>
    <p:sldId id="277" r:id="rId27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074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5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Relationship Id="rId14" Type="http://schemas.openxmlformats.org/officeDocument/2006/relationships/image" Target="../media/image9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9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82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1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1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7"/>
            <a:ext cx="8229600" cy="4876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C3E4-E9FB-4BFC-A059-90D6728BC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33502"/>
            <a:ext cx="4038601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2"/>
            <a:ext cx="4038601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27545"/>
            <a:ext cx="5111749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4.jpeg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7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79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90.wmf"/><Relationship Id="rId26" Type="http://schemas.openxmlformats.org/officeDocument/2006/relationships/image" Target="../media/image94.w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29" Type="http://schemas.openxmlformats.org/officeDocument/2006/relationships/oleObject" Target="../embeddings/oleObject79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93.wmf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28" Type="http://schemas.openxmlformats.org/officeDocument/2006/relationships/image" Target="../media/image95.wmf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8.wmf"/><Relationship Id="rId22" Type="http://schemas.openxmlformats.org/officeDocument/2006/relationships/image" Target="../media/image92.wmf"/><Relationship Id="rId27" Type="http://schemas.openxmlformats.org/officeDocument/2006/relationships/oleObject" Target="../embeddings/oleObject78.bin"/><Relationship Id="rId30" Type="http://schemas.openxmlformats.org/officeDocument/2006/relationships/image" Target="../media/image9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89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102.wmf"/><Relationship Id="rId22" Type="http://schemas.openxmlformats.org/officeDocument/2006/relationships/image" Target="../media/image10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97.bin"/><Relationship Id="rId3" Type="http://schemas.openxmlformats.org/officeDocument/2006/relationships/image" Target="../media/image107.png"/><Relationship Id="rId21" Type="http://schemas.openxmlformats.org/officeDocument/2006/relationships/image" Target="../media/image116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6.bin"/><Relationship Id="rId20" Type="http://schemas.openxmlformats.org/officeDocument/2006/relationships/oleObject" Target="../embeddings/oleObject9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115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9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jpeg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Káº¿t quáº£ hÃ¬nh áº£nh cho hÃ¬nh áº£nh bÃºt chÃ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39" y="2857500"/>
            <a:ext cx="2132893" cy="17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Freeform 17"/>
          <p:cNvSpPr>
            <a:spLocks/>
          </p:cNvSpPr>
          <p:nvPr/>
        </p:nvSpPr>
        <p:spPr bwMode="auto">
          <a:xfrm>
            <a:off x="376240" y="1484313"/>
            <a:ext cx="2514601" cy="2032000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 rot="-1372478">
            <a:off x="5773740" y="1674813"/>
            <a:ext cx="3200400" cy="1270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3352801" y="1611312"/>
            <a:ext cx="1676400" cy="151514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6" name="Picture 9" descr="Káº¿t quáº£ hÃ¬nh áº£nh cho hÃ¬nh áº£nh com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9860">
            <a:off x="1801815" y="3325814"/>
            <a:ext cx="1508124" cy="213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1" name="Picture 23" descr="Káº¿t quáº£ hÃ¬nh áº£nh cho hÃ¬nh áº£nh thÆ°á»c Äo gÃ³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r="2178"/>
          <a:stretch/>
        </p:blipFill>
        <p:spPr bwMode="auto">
          <a:xfrm>
            <a:off x="3730626" y="3619499"/>
            <a:ext cx="3279774" cy="164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05000" y="714970"/>
            <a:ext cx="4191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 §</a:t>
            </a:r>
            <a:r>
              <a:rPr lang="en-US" sz="4400" b="1" dirty="0" smtClean="0">
                <a:solidFill>
                  <a:srgbClr val="FF0000"/>
                </a:solidFill>
              </a:rPr>
              <a:t>1. 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TỨ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1240" y="114300"/>
            <a:ext cx="427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I: TỨ GIÁC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203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09606" y="75023"/>
            <a:ext cx="2743194" cy="1858697"/>
            <a:chOff x="2784" y="720"/>
            <a:chExt cx="1612" cy="1405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928" y="903"/>
              <a:ext cx="1104" cy="999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2983" y="1548"/>
              <a:ext cx="432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/>
                <a:t>65</a:t>
              </a:r>
              <a:r>
                <a:rPr lang="en-US" sz="1800" baseline="30000" dirty="0"/>
                <a:t>0</a:t>
              </a:r>
              <a:endParaRPr lang="en-US" sz="1800" dirty="0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3861" y="1153"/>
              <a:ext cx="26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 Box 37"/>
            <p:cNvSpPr txBox="1">
              <a:spLocks noChangeArrowheads="1"/>
            </p:cNvSpPr>
            <p:nvPr/>
          </p:nvSpPr>
          <p:spPr bwMode="auto">
            <a:xfrm>
              <a:off x="2784" y="1728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3053" y="72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B</a:t>
              </a:r>
            </a:p>
          </p:txBody>
        </p:sp>
        <p:sp>
          <p:nvSpPr>
            <p:cNvPr id="10" name="Text Box 39"/>
            <p:cNvSpPr txBox="1">
              <a:spLocks noChangeArrowheads="1"/>
            </p:cNvSpPr>
            <p:nvPr/>
          </p:nvSpPr>
          <p:spPr bwMode="auto">
            <a:xfrm>
              <a:off x="4060" y="1048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D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3936" y="1776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3901" y="17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3901" y="1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3346" y="996"/>
              <a:ext cx="80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 flipV="1">
              <a:off x="3428" y="952"/>
              <a:ext cx="33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5715000" y="75024"/>
            <a:ext cx="2692793" cy="1846186"/>
            <a:chOff x="2640" y="2153"/>
            <a:chExt cx="2088" cy="1610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832" y="336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2832" y="2448"/>
              <a:ext cx="336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688" y="2304"/>
              <a:ext cx="14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 flipV="1">
              <a:off x="4080" y="2208"/>
              <a:ext cx="19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763" y="2364"/>
              <a:ext cx="4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/>
                <a:t>60</a:t>
              </a:r>
              <a:r>
                <a:rPr lang="en-US" sz="1800" baseline="30000" dirty="0"/>
                <a:t>0</a:t>
              </a:r>
              <a:endParaRPr lang="en-US" sz="1800" dirty="0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4244" y="2958"/>
              <a:ext cx="484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/>
                <a:t>105</a:t>
              </a:r>
              <a:r>
                <a:rPr lang="en-US" sz="1800" baseline="30000" dirty="0"/>
                <a:t>0</a:t>
              </a:r>
              <a:endParaRPr lang="en-US" sz="1800" dirty="0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2853" y="3026"/>
              <a:ext cx="267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4" name="Freeform 49"/>
            <p:cNvSpPr>
              <a:spLocks/>
            </p:cNvSpPr>
            <p:nvPr/>
          </p:nvSpPr>
          <p:spPr bwMode="auto">
            <a:xfrm>
              <a:off x="3131" y="2514"/>
              <a:ext cx="151" cy="70"/>
            </a:xfrm>
            <a:custGeom>
              <a:avLst/>
              <a:gdLst>
                <a:gd name="T0" fmla="*/ 192 w 192"/>
                <a:gd name="T1" fmla="*/ 0 h 96"/>
                <a:gd name="T2" fmla="*/ 144 w 192"/>
                <a:gd name="T3" fmla="*/ 96 h 96"/>
                <a:gd name="T4" fmla="*/ 0 w 192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192" y="0"/>
                  </a:moveTo>
                  <a:lnTo>
                    <a:pt x="144" y="96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/>
            </a:p>
          </p:txBody>
        </p:sp>
        <p:sp>
          <p:nvSpPr>
            <p:cNvPr id="25" name="Text Box 51"/>
            <p:cNvSpPr txBox="1">
              <a:spLocks noChangeArrowheads="1"/>
            </p:cNvSpPr>
            <p:nvPr/>
          </p:nvSpPr>
          <p:spPr bwMode="auto">
            <a:xfrm>
              <a:off x="3120" y="2153"/>
              <a:ext cx="28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I</a:t>
              </a:r>
            </a:p>
          </p:txBody>
        </p:sp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4176" y="2640"/>
              <a:ext cx="28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</a:p>
          </p:txBody>
        </p:sp>
        <p:sp>
          <p:nvSpPr>
            <p:cNvPr id="27" name="Text Box 53"/>
            <p:cNvSpPr txBox="1">
              <a:spLocks noChangeArrowheads="1"/>
            </p:cNvSpPr>
            <p:nvPr/>
          </p:nvSpPr>
          <p:spPr bwMode="auto">
            <a:xfrm>
              <a:off x="4176" y="3360"/>
              <a:ext cx="28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28" name="Text Box 54"/>
            <p:cNvSpPr txBox="1">
              <a:spLocks noChangeArrowheads="1"/>
            </p:cNvSpPr>
            <p:nvPr/>
          </p:nvSpPr>
          <p:spPr bwMode="auto">
            <a:xfrm>
              <a:off x="2640" y="3316"/>
              <a:ext cx="28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1122366" y="1778001"/>
            <a:ext cx="1239836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  <a:latin typeface=".VnTime" pitchFamily="34" charset="0"/>
              </a:rPr>
              <a:t>H×nh</a:t>
            </a:r>
            <a:r>
              <a:rPr lang="en-US" dirty="0">
                <a:solidFill>
                  <a:srgbClr val="0000CC"/>
                </a:solidFill>
                <a:latin typeface=".VnTime" pitchFamily="34" charset="0"/>
              </a:rPr>
              <a:t> 3</a:t>
            </a:r>
          </a:p>
        </p:txBody>
      </p:sp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6400804" y="1714500"/>
            <a:ext cx="1239836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  <a:latin typeface=".VnTime" pitchFamily="34" charset="0"/>
              </a:rPr>
              <a:t>H×nh</a:t>
            </a:r>
            <a:r>
              <a:rPr lang="en-US" dirty="0">
                <a:solidFill>
                  <a:srgbClr val="0000CC"/>
                </a:solidFill>
                <a:latin typeface=".VnTime" pitchFamily="34" charset="0"/>
              </a:rPr>
              <a:t> 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1" y="2794001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55400"/>
              </p:ext>
            </p:extLst>
          </p:nvPr>
        </p:nvGraphicFramePr>
        <p:xfrm>
          <a:off x="150813" y="3295650"/>
          <a:ext cx="36972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" name="Equation" r:id="rId3" imgW="1739880" imgH="203040" progId="Equation.DSMT4">
                  <p:embed/>
                </p:oleObj>
              </mc:Choice>
              <mc:Fallback>
                <p:oleObj name="Equation" r:id="rId3" imgW="1739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3295650"/>
                        <a:ext cx="369728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621908"/>
              </p:ext>
            </p:extLst>
          </p:nvPr>
        </p:nvGraphicFramePr>
        <p:xfrm>
          <a:off x="30163" y="3732213"/>
          <a:ext cx="39401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" name="Equation" r:id="rId5" imgW="1854000" imgH="228600" progId="Equation.DSMT4">
                  <p:embed/>
                </p:oleObj>
              </mc:Choice>
              <mc:Fallback>
                <p:oleObj name="Equation" r:id="rId5" imgW="18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3732213"/>
                        <a:ext cx="39401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31214"/>
              </p:ext>
            </p:extLst>
          </p:nvPr>
        </p:nvGraphicFramePr>
        <p:xfrm>
          <a:off x="336550" y="4171950"/>
          <a:ext cx="39401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" name="Equation" r:id="rId7" imgW="1854000" imgH="228600" progId="Equation.DSMT4">
                  <p:embed/>
                </p:oleObj>
              </mc:Choice>
              <mc:Fallback>
                <p:oleObj name="Equation" r:id="rId7" imgW="18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171950"/>
                        <a:ext cx="39401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258656"/>
              </p:ext>
            </p:extLst>
          </p:nvPr>
        </p:nvGraphicFramePr>
        <p:xfrm>
          <a:off x="336550" y="4575175"/>
          <a:ext cx="14573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5" name="Equation" r:id="rId9" imgW="685800" imgH="203040" progId="Equation.DSMT4">
                  <p:embed/>
                </p:oleObj>
              </mc:Choice>
              <mc:Fallback>
                <p:oleObj name="Equation" r:id="rId9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575175"/>
                        <a:ext cx="14573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57200" y="492990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 = 115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57700" y="302827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MNIK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39027"/>
              </p:ext>
            </p:extLst>
          </p:nvPr>
        </p:nvGraphicFramePr>
        <p:xfrm>
          <a:off x="4676776" y="3495675"/>
          <a:ext cx="373101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6" name="Equation" r:id="rId11" imgW="1866600" imgH="241200" progId="Equation.DSMT4">
                  <p:embed/>
                </p:oleObj>
              </mc:Choice>
              <mc:Fallback>
                <p:oleObj name="Equation" r:id="rId11" imgW="1866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6" y="3495675"/>
                        <a:ext cx="373101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827218"/>
              </p:ext>
            </p:extLst>
          </p:nvPr>
        </p:nvGraphicFramePr>
        <p:xfrm>
          <a:off x="4556125" y="3956050"/>
          <a:ext cx="385166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" name="Equation" r:id="rId13" imgW="1981080" imgH="241200" progId="Equation.DSMT4">
                  <p:embed/>
                </p:oleObj>
              </mc:Choice>
              <mc:Fallback>
                <p:oleObj name="Equation" r:id="rId13" imgW="1981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3956050"/>
                        <a:ext cx="385166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375648"/>
              </p:ext>
            </p:extLst>
          </p:nvPr>
        </p:nvGraphicFramePr>
        <p:xfrm>
          <a:off x="5051425" y="4402138"/>
          <a:ext cx="41021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" name="Equation" r:id="rId15" imgW="1930320" imgH="228600" progId="Equation.DSMT4">
                  <p:embed/>
                </p:oleObj>
              </mc:Choice>
              <mc:Fallback>
                <p:oleObj name="Equation" r:id="rId15" imgW="1930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402138"/>
                        <a:ext cx="41021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389055"/>
              </p:ext>
            </p:extLst>
          </p:nvPr>
        </p:nvGraphicFramePr>
        <p:xfrm>
          <a:off x="4972050" y="4810125"/>
          <a:ext cx="13493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" name="Equation" r:id="rId17" imgW="634680" imgH="203040" progId="Equation.DSMT4">
                  <p:embed/>
                </p:oleObj>
              </mc:Choice>
              <mc:Fallback>
                <p:oleObj name="Equation" r:id="rId17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4810125"/>
                        <a:ext cx="13493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118100" y="516418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 = 75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405258" y="462110"/>
            <a:ext cx="595746" cy="1053844"/>
            <a:chOff x="7405255" y="554533"/>
            <a:chExt cx="595745" cy="1264613"/>
          </a:xfrm>
        </p:grpSpPr>
        <p:sp>
          <p:nvSpPr>
            <p:cNvPr id="43" name="TextBox 42"/>
            <p:cNvSpPr txBox="1"/>
            <p:nvPr/>
          </p:nvSpPr>
          <p:spPr>
            <a:xfrm>
              <a:off x="7405255" y="554533"/>
              <a:ext cx="21590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424151" y="884106"/>
              <a:ext cx="261239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07114" y="1412881"/>
              <a:ext cx="17843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85100" y="1406586"/>
              <a:ext cx="215900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57185"/>
              </p:ext>
            </p:extLst>
          </p:nvPr>
        </p:nvGraphicFramePr>
        <p:xfrm>
          <a:off x="4389438" y="2243138"/>
          <a:ext cx="46021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" name="Equation" r:id="rId19" imgW="2349360" imgH="241200" progId="Equation.DSMT4">
                  <p:embed/>
                </p:oleObj>
              </mc:Choice>
              <mc:Fallback>
                <p:oleObj name="Equation" r:id="rId19" imgW="2349360" imgH="2412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2243138"/>
                        <a:ext cx="46021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42226"/>
              </p:ext>
            </p:extLst>
          </p:nvPr>
        </p:nvGraphicFramePr>
        <p:xfrm>
          <a:off x="4294189" y="2625725"/>
          <a:ext cx="47736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1" name="Equation" r:id="rId21" imgW="2412720" imgH="241200" progId="Equation.DSMT4">
                  <p:embed/>
                </p:oleObj>
              </mc:Choice>
              <mc:Fallback>
                <p:oleObj name="Equation" r:id="rId21" imgW="2412720" imgH="2412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9" y="2625725"/>
                        <a:ext cx="47736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4419599" y="1853026"/>
            <a:ext cx="129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67200" y="0"/>
            <a:ext cx="0" cy="5651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6" grpId="0"/>
      <p:bldP spid="37" grpId="0"/>
      <p:bldP spid="42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2667000" y="71983"/>
            <a:ext cx="4540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</a:rPr>
              <a:t>Tìm</a:t>
            </a:r>
            <a:r>
              <a:rPr lang="en-US" sz="2800" b="1" dirty="0">
                <a:solidFill>
                  <a:srgbClr val="0000CC"/>
                </a:solidFill>
              </a:rPr>
              <a:t> x ở </a:t>
            </a:r>
            <a:r>
              <a:rPr lang="en-US" sz="2800" b="1" dirty="0" err="1">
                <a:solidFill>
                  <a:srgbClr val="0000CC"/>
                </a:solidFill>
              </a:rPr>
              <a:t>các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hình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sau</a:t>
            </a:r>
            <a:endParaRPr lang="en-US" sz="2800" b="1" dirty="0">
              <a:solidFill>
                <a:srgbClr val="0000CC"/>
              </a:solidFill>
            </a:endParaRPr>
          </a:p>
        </p:txBody>
      </p:sp>
      <p:grpSp>
        <p:nvGrpSpPr>
          <p:cNvPr id="14339" name="Group 55"/>
          <p:cNvGrpSpPr>
            <a:grpSpLocks/>
          </p:cNvGrpSpPr>
          <p:nvPr/>
        </p:nvGrpSpPr>
        <p:grpSpPr bwMode="auto">
          <a:xfrm>
            <a:off x="838200" y="418612"/>
            <a:ext cx="3428533" cy="2137939"/>
            <a:chOff x="2352" y="2556"/>
            <a:chExt cx="1680" cy="1196"/>
          </a:xfrm>
        </p:grpSpPr>
        <p:sp>
          <p:nvSpPr>
            <p:cNvPr id="14355" name="Line 56"/>
            <p:cNvSpPr>
              <a:spLocks noChangeShapeType="1"/>
            </p:cNvSpPr>
            <p:nvPr/>
          </p:nvSpPr>
          <p:spPr bwMode="auto">
            <a:xfrm flipH="1">
              <a:off x="2592" y="2784"/>
              <a:ext cx="19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7"/>
            <p:cNvSpPr>
              <a:spLocks noChangeShapeType="1"/>
            </p:cNvSpPr>
            <p:nvPr/>
          </p:nvSpPr>
          <p:spPr bwMode="auto">
            <a:xfrm>
              <a:off x="2784" y="2784"/>
              <a:ext cx="1008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8"/>
            <p:cNvSpPr>
              <a:spLocks noChangeShapeType="1"/>
            </p:cNvSpPr>
            <p:nvPr/>
          </p:nvSpPr>
          <p:spPr bwMode="auto">
            <a:xfrm flipH="1">
              <a:off x="3312" y="2841"/>
              <a:ext cx="48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9"/>
            <p:cNvSpPr>
              <a:spLocks noChangeShapeType="1"/>
            </p:cNvSpPr>
            <p:nvPr/>
          </p:nvSpPr>
          <p:spPr bwMode="auto">
            <a:xfrm flipH="1" flipV="1">
              <a:off x="2592" y="3360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60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Q</a:t>
              </a:r>
            </a:p>
          </p:txBody>
        </p:sp>
        <p:sp>
          <p:nvSpPr>
            <p:cNvPr id="14360" name="Text Box 61"/>
            <p:cNvSpPr txBox="1">
              <a:spLocks noChangeArrowheads="1"/>
            </p:cNvSpPr>
            <p:nvPr/>
          </p:nvSpPr>
          <p:spPr bwMode="auto">
            <a:xfrm>
              <a:off x="2688" y="2556"/>
              <a:ext cx="24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P</a:t>
              </a:r>
            </a:p>
          </p:txBody>
        </p:sp>
        <p:sp>
          <p:nvSpPr>
            <p:cNvPr id="14361" name="Text Box 62"/>
            <p:cNvSpPr txBox="1">
              <a:spLocks noChangeArrowheads="1"/>
            </p:cNvSpPr>
            <p:nvPr/>
          </p:nvSpPr>
          <p:spPr bwMode="auto">
            <a:xfrm>
              <a:off x="3792" y="2682"/>
              <a:ext cx="24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S</a:t>
              </a:r>
            </a:p>
          </p:txBody>
        </p:sp>
        <p:sp>
          <p:nvSpPr>
            <p:cNvPr id="14362" name="Text Box 63"/>
            <p:cNvSpPr txBox="1">
              <a:spLocks noChangeArrowheads="1"/>
            </p:cNvSpPr>
            <p:nvPr/>
          </p:nvSpPr>
          <p:spPr bwMode="auto">
            <a:xfrm>
              <a:off x="3344" y="3494"/>
              <a:ext cx="24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R</a:t>
              </a:r>
            </a:p>
          </p:txBody>
        </p:sp>
        <p:sp>
          <p:nvSpPr>
            <p:cNvPr id="14363" name="Text Box 64"/>
            <p:cNvSpPr txBox="1">
              <a:spLocks noChangeArrowheads="1"/>
            </p:cNvSpPr>
            <p:nvPr/>
          </p:nvSpPr>
          <p:spPr bwMode="auto">
            <a:xfrm>
              <a:off x="2766" y="2754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x</a:t>
              </a:r>
            </a:p>
          </p:txBody>
        </p:sp>
        <p:sp>
          <p:nvSpPr>
            <p:cNvPr id="14364" name="Text Box 65"/>
            <p:cNvSpPr txBox="1">
              <a:spLocks noChangeArrowheads="1"/>
            </p:cNvSpPr>
            <p:nvPr/>
          </p:nvSpPr>
          <p:spPr bwMode="auto">
            <a:xfrm>
              <a:off x="2635" y="3196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x</a:t>
              </a:r>
            </a:p>
          </p:txBody>
        </p:sp>
        <p:sp>
          <p:nvSpPr>
            <p:cNvPr id="14365" name="Text Box 66"/>
            <p:cNvSpPr txBox="1">
              <a:spLocks noChangeArrowheads="1"/>
            </p:cNvSpPr>
            <p:nvPr/>
          </p:nvSpPr>
          <p:spPr bwMode="auto">
            <a:xfrm>
              <a:off x="3173" y="3324"/>
              <a:ext cx="38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cs typeface="Times New Roman" pitchFamily="18" charset="0"/>
                </a:rPr>
                <a:t>95</a:t>
              </a:r>
              <a:r>
                <a:rPr lang="en-US" sz="2000" baseline="3000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66" name="Text Box 67"/>
            <p:cNvSpPr txBox="1">
              <a:spLocks noChangeArrowheads="1"/>
            </p:cNvSpPr>
            <p:nvPr/>
          </p:nvSpPr>
          <p:spPr bwMode="auto">
            <a:xfrm>
              <a:off x="3456" y="2832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cs typeface="Times New Roman" pitchFamily="18" charset="0"/>
                </a:rPr>
                <a:t>65</a:t>
              </a:r>
              <a:r>
                <a:rPr lang="en-US" sz="2000" baseline="30000"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14340" name="Group 68"/>
          <p:cNvGrpSpPr>
            <a:grpSpLocks/>
          </p:cNvGrpSpPr>
          <p:nvPr/>
        </p:nvGrpSpPr>
        <p:grpSpPr bwMode="auto">
          <a:xfrm>
            <a:off x="4648656" y="494826"/>
            <a:ext cx="3961020" cy="1775484"/>
            <a:chOff x="3755" y="2590"/>
            <a:chExt cx="1935" cy="846"/>
          </a:xfrm>
        </p:grpSpPr>
        <p:sp>
          <p:nvSpPr>
            <p:cNvPr id="14343" name="Line 69"/>
            <p:cNvSpPr>
              <a:spLocks noChangeShapeType="1"/>
            </p:cNvSpPr>
            <p:nvPr/>
          </p:nvSpPr>
          <p:spPr bwMode="auto">
            <a:xfrm>
              <a:off x="4176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70"/>
            <p:cNvSpPr>
              <a:spLocks noChangeShapeType="1"/>
            </p:cNvSpPr>
            <p:nvPr/>
          </p:nvSpPr>
          <p:spPr bwMode="auto">
            <a:xfrm flipH="1">
              <a:off x="3936" y="2784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71"/>
            <p:cNvSpPr>
              <a:spLocks noChangeShapeType="1"/>
            </p:cNvSpPr>
            <p:nvPr/>
          </p:nvSpPr>
          <p:spPr bwMode="auto">
            <a:xfrm>
              <a:off x="3936" y="3264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72"/>
            <p:cNvSpPr>
              <a:spLocks noChangeShapeType="1"/>
            </p:cNvSpPr>
            <p:nvPr/>
          </p:nvSpPr>
          <p:spPr bwMode="auto">
            <a:xfrm flipH="1" flipV="1">
              <a:off x="4752" y="2784"/>
              <a:ext cx="67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73"/>
            <p:cNvSpPr txBox="1">
              <a:spLocks noChangeArrowheads="1"/>
            </p:cNvSpPr>
            <p:nvPr/>
          </p:nvSpPr>
          <p:spPr bwMode="auto">
            <a:xfrm>
              <a:off x="4032" y="259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M</a:t>
              </a:r>
            </a:p>
          </p:txBody>
        </p:sp>
        <p:sp>
          <p:nvSpPr>
            <p:cNvPr id="14348" name="Text Box 74"/>
            <p:cNvSpPr txBox="1">
              <a:spLocks noChangeArrowheads="1"/>
            </p:cNvSpPr>
            <p:nvPr/>
          </p:nvSpPr>
          <p:spPr bwMode="auto">
            <a:xfrm>
              <a:off x="5450" y="317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P</a:t>
              </a:r>
            </a:p>
          </p:txBody>
        </p:sp>
        <p:sp>
          <p:nvSpPr>
            <p:cNvPr id="14349" name="Text Box 75"/>
            <p:cNvSpPr txBox="1">
              <a:spLocks noChangeArrowheads="1"/>
            </p:cNvSpPr>
            <p:nvPr/>
          </p:nvSpPr>
          <p:spPr bwMode="auto">
            <a:xfrm>
              <a:off x="3755" y="3216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Q</a:t>
              </a:r>
            </a:p>
          </p:txBody>
        </p:sp>
        <p:sp>
          <p:nvSpPr>
            <p:cNvPr id="14350" name="Text Box 76"/>
            <p:cNvSpPr txBox="1">
              <a:spLocks noChangeArrowheads="1"/>
            </p:cNvSpPr>
            <p:nvPr/>
          </p:nvSpPr>
          <p:spPr bwMode="auto">
            <a:xfrm>
              <a:off x="4743" y="2592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cs typeface="Times New Roman" pitchFamily="18" charset="0"/>
                </a:rPr>
                <a:t>N</a:t>
              </a:r>
            </a:p>
          </p:txBody>
        </p:sp>
        <p:sp>
          <p:nvSpPr>
            <p:cNvPr id="14351" name="Text Box 77"/>
            <p:cNvSpPr txBox="1">
              <a:spLocks noChangeArrowheads="1"/>
            </p:cNvSpPr>
            <p:nvPr/>
          </p:nvSpPr>
          <p:spPr bwMode="auto">
            <a:xfrm>
              <a:off x="4128" y="2769"/>
              <a:ext cx="24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3x</a:t>
              </a:r>
            </a:p>
          </p:txBody>
        </p:sp>
        <p:sp>
          <p:nvSpPr>
            <p:cNvPr id="14352" name="Text Box 78"/>
            <p:cNvSpPr txBox="1">
              <a:spLocks noChangeArrowheads="1"/>
            </p:cNvSpPr>
            <p:nvPr/>
          </p:nvSpPr>
          <p:spPr bwMode="auto">
            <a:xfrm>
              <a:off x="4608" y="2769"/>
              <a:ext cx="24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4x</a:t>
              </a:r>
            </a:p>
          </p:txBody>
        </p:sp>
        <p:sp>
          <p:nvSpPr>
            <p:cNvPr id="14353" name="Text Box 79"/>
            <p:cNvSpPr txBox="1">
              <a:spLocks noChangeArrowheads="1"/>
            </p:cNvSpPr>
            <p:nvPr/>
          </p:nvSpPr>
          <p:spPr bwMode="auto">
            <a:xfrm>
              <a:off x="5097" y="3102"/>
              <a:ext cx="24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x</a:t>
              </a:r>
            </a:p>
          </p:txBody>
        </p:sp>
        <p:sp>
          <p:nvSpPr>
            <p:cNvPr id="14354" name="Text Box 80"/>
            <p:cNvSpPr txBox="1">
              <a:spLocks noChangeArrowheads="1"/>
            </p:cNvSpPr>
            <p:nvPr/>
          </p:nvSpPr>
          <p:spPr bwMode="auto">
            <a:xfrm>
              <a:off x="3984" y="3102"/>
              <a:ext cx="24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2x</a:t>
              </a:r>
            </a:p>
          </p:txBody>
        </p:sp>
      </p:grpSp>
      <p:sp>
        <p:nvSpPr>
          <p:cNvPr id="14341" name="Text Box 81"/>
          <p:cNvSpPr txBox="1">
            <a:spLocks noChangeArrowheads="1"/>
          </p:cNvSpPr>
          <p:nvPr/>
        </p:nvSpPr>
        <p:spPr bwMode="auto">
          <a:xfrm>
            <a:off x="1676400" y="2524221"/>
            <a:ext cx="12192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  <a:cs typeface="Times New Roman" pitchFamily="18" charset="0"/>
              </a:rPr>
              <a:t>Hình 5</a:t>
            </a:r>
          </a:p>
        </p:txBody>
      </p:sp>
      <p:sp>
        <p:nvSpPr>
          <p:cNvPr id="14342" name="Text Box 82"/>
          <p:cNvSpPr txBox="1">
            <a:spLocks noChangeArrowheads="1"/>
          </p:cNvSpPr>
          <p:nvPr/>
        </p:nvSpPr>
        <p:spPr bwMode="auto">
          <a:xfrm>
            <a:off x="5903914" y="2496437"/>
            <a:ext cx="11684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  <a:cs typeface="Times New Roman" pitchFamily="18" charset="0"/>
              </a:rPr>
              <a:t>Hình 6                                         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37051" y="635838"/>
            <a:ext cx="0" cy="50156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1" y="3048001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PQRS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95706"/>
              </p:ext>
            </p:extLst>
          </p:nvPr>
        </p:nvGraphicFramePr>
        <p:xfrm>
          <a:off x="304980" y="3501946"/>
          <a:ext cx="3201110" cy="36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4" name="Equation" r:id="rId3" imgW="1650960" imgH="228600" progId="Equation.DSMT4">
                  <p:embed/>
                </p:oleObj>
              </mc:Choice>
              <mc:Fallback>
                <p:oleObj name="Equation" r:id="rId3" imgW="1650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80" y="3501946"/>
                        <a:ext cx="3201110" cy="36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571411"/>
              </p:ext>
            </p:extLst>
          </p:nvPr>
        </p:nvGraphicFramePr>
        <p:xfrm>
          <a:off x="326766" y="3880317"/>
          <a:ext cx="3157538" cy="40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5" name="Equation" r:id="rId5" imgW="1485720" imgH="228600" progId="Equation.DSMT4">
                  <p:embed/>
                </p:oleObj>
              </mc:Choice>
              <mc:Fallback>
                <p:oleObj name="Equation" r:id="rId5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66" y="3880317"/>
                        <a:ext cx="3157538" cy="402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29652"/>
              </p:ext>
            </p:extLst>
          </p:nvPr>
        </p:nvGraphicFramePr>
        <p:xfrm>
          <a:off x="465583" y="4248811"/>
          <a:ext cx="3292475" cy="40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" name="Equation" r:id="rId7" imgW="1549080" imgH="228600" progId="Equation.DSMT4">
                  <p:embed/>
                </p:oleObj>
              </mc:Choice>
              <mc:Fallback>
                <p:oleObj name="Equation" r:id="rId7" imgW="1549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3" y="4248811"/>
                        <a:ext cx="3292475" cy="400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383642"/>
              </p:ext>
            </p:extLst>
          </p:nvPr>
        </p:nvGraphicFramePr>
        <p:xfrm>
          <a:off x="438363" y="4620547"/>
          <a:ext cx="1592263" cy="40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7" name="Equation" r:id="rId9" imgW="749160" imgH="228600" progId="Equation.DSMT4">
                  <p:embed/>
                </p:oleObj>
              </mc:Choice>
              <mc:Fallback>
                <p:oleObj name="Equation" r:id="rId9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63" y="4620547"/>
                        <a:ext cx="1592263" cy="402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514217"/>
              </p:ext>
            </p:extLst>
          </p:nvPr>
        </p:nvGraphicFramePr>
        <p:xfrm>
          <a:off x="573642" y="4987718"/>
          <a:ext cx="1376363" cy="40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8" name="Equation" r:id="rId11" imgW="647640" imgH="228600" progId="Equation.DSMT4">
                  <p:embed/>
                </p:oleObj>
              </mc:Choice>
              <mc:Fallback>
                <p:oleObj name="Equation" r:id="rId11" imgW="647640" imgH="2286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42" y="4987718"/>
                        <a:ext cx="1376363" cy="402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762501" y="3048001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954767"/>
              </p:ext>
            </p:extLst>
          </p:nvPr>
        </p:nvGraphicFramePr>
        <p:xfrm>
          <a:off x="4897159" y="3527425"/>
          <a:ext cx="344356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9" name="Equation" r:id="rId13" imgW="1815840" imgH="228600" progId="Equation.DSMT4">
                  <p:embed/>
                </p:oleObj>
              </mc:Choice>
              <mc:Fallback>
                <p:oleObj name="Equation" r:id="rId13" imgW="1815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159" y="3527425"/>
                        <a:ext cx="344356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324121"/>
              </p:ext>
            </p:extLst>
          </p:nvPr>
        </p:nvGraphicFramePr>
        <p:xfrm>
          <a:off x="4837668" y="3868408"/>
          <a:ext cx="3076574" cy="40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0" name="Equation" r:id="rId15" imgW="1447560" imgH="228600" progId="Equation.DSMT4">
                  <p:embed/>
                </p:oleObj>
              </mc:Choice>
              <mc:Fallback>
                <p:oleObj name="Equation" r:id="rId15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668" y="3868408"/>
                        <a:ext cx="3076574" cy="402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52361"/>
              </p:ext>
            </p:extLst>
          </p:nvPr>
        </p:nvGraphicFramePr>
        <p:xfrm>
          <a:off x="5807658" y="4210714"/>
          <a:ext cx="2105026" cy="40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1" name="Equation" r:id="rId17" imgW="990360" imgH="228600" progId="Equation.DSMT4">
                  <p:embed/>
                </p:oleObj>
              </mc:Choice>
              <mc:Fallback>
                <p:oleObj name="Equation" r:id="rId17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658" y="4210714"/>
                        <a:ext cx="2105026" cy="400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096620"/>
              </p:ext>
            </p:extLst>
          </p:nvPr>
        </p:nvGraphicFramePr>
        <p:xfrm>
          <a:off x="6184488" y="4506679"/>
          <a:ext cx="2239963" cy="40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2" name="Equation" r:id="rId19" imgW="1054080" imgH="228600" progId="Equation.DSMT4">
                  <p:embed/>
                </p:oleObj>
              </mc:Choice>
              <mc:Fallback>
                <p:oleObj name="Equation" r:id="rId19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488" y="4506679"/>
                        <a:ext cx="2239963" cy="402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013266"/>
              </p:ext>
            </p:extLst>
          </p:nvPr>
        </p:nvGraphicFramePr>
        <p:xfrm>
          <a:off x="6525447" y="4877538"/>
          <a:ext cx="1241426" cy="40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3" name="Equation" r:id="rId21" imgW="583920" imgH="228600" progId="Equation.DSMT4">
                  <p:embed/>
                </p:oleObj>
              </mc:Choice>
              <mc:Fallback>
                <p:oleObj name="Equation" r:id="rId21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447" y="4877538"/>
                        <a:ext cx="1241426" cy="402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0742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33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7"/>
          <p:cNvGrpSpPr>
            <a:grpSpLocks/>
          </p:cNvGrpSpPr>
          <p:nvPr/>
        </p:nvGrpSpPr>
        <p:grpSpPr bwMode="auto">
          <a:xfrm>
            <a:off x="5410201" y="218282"/>
            <a:ext cx="2711451" cy="2164293"/>
            <a:chOff x="-503904" y="3861308"/>
            <a:chExt cx="3234816" cy="304339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52148" y="3870609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503904" y="5987592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948723" y="4465894"/>
              <a:ext cx="609842" cy="24388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TextBox 31"/>
            <p:cNvSpPr txBox="1">
              <a:spLocks noChangeArrowheads="1"/>
            </p:cNvSpPr>
            <p:nvPr/>
          </p:nvSpPr>
          <p:spPr bwMode="auto">
            <a:xfrm>
              <a:off x="179445" y="5994994"/>
              <a:ext cx="383459" cy="64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15384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199" cy="64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15385" name="TextBox 33"/>
            <p:cNvSpPr txBox="1">
              <a:spLocks noChangeArrowheads="1"/>
            </p:cNvSpPr>
            <p:nvPr/>
          </p:nvSpPr>
          <p:spPr bwMode="auto">
            <a:xfrm>
              <a:off x="1773940" y="3903336"/>
              <a:ext cx="457199" cy="64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15386" name="TextBox 34"/>
            <p:cNvSpPr txBox="1">
              <a:spLocks noChangeArrowheads="1"/>
            </p:cNvSpPr>
            <p:nvPr/>
          </p:nvSpPr>
          <p:spPr bwMode="auto">
            <a:xfrm>
              <a:off x="2325429" y="5560826"/>
              <a:ext cx="390833" cy="64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/>
                <a:t>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30172" y="4270567"/>
              <a:ext cx="73863" cy="249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52143" y="4477056"/>
              <a:ext cx="178029" cy="42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TextBox 37"/>
            <p:cNvSpPr txBox="1">
              <a:spLocks noChangeArrowheads="1"/>
            </p:cNvSpPr>
            <p:nvPr/>
          </p:nvSpPr>
          <p:spPr bwMode="auto">
            <a:xfrm>
              <a:off x="1297979" y="4439263"/>
              <a:ext cx="762000" cy="51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120</a:t>
              </a:r>
              <a:r>
                <a:rPr lang="en-US" sz="1800" baseline="30000"/>
                <a:t>0</a:t>
              </a:r>
            </a:p>
          </p:txBody>
        </p:sp>
        <p:sp>
          <p:nvSpPr>
            <p:cNvPr id="15390" name="TextBox 38"/>
            <p:cNvSpPr txBox="1">
              <a:spLocks noChangeArrowheads="1"/>
            </p:cNvSpPr>
            <p:nvPr/>
          </p:nvSpPr>
          <p:spPr bwMode="auto">
            <a:xfrm>
              <a:off x="408821" y="5645006"/>
              <a:ext cx="705519" cy="51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75</a:t>
              </a:r>
              <a:r>
                <a:rPr lang="en-US" sz="1800" baseline="30000"/>
                <a:t>0</a:t>
              </a:r>
            </a:p>
          </p:txBody>
        </p:sp>
        <p:sp>
          <p:nvSpPr>
            <p:cNvPr id="15391" name="TextBox 43"/>
            <p:cNvSpPr txBox="1">
              <a:spLocks noChangeArrowheads="1"/>
            </p:cNvSpPr>
            <p:nvPr/>
          </p:nvSpPr>
          <p:spPr bwMode="auto">
            <a:xfrm>
              <a:off x="2093037" y="5955577"/>
              <a:ext cx="381001" cy="51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  <a:endParaRPr lang="en-US" sz="1800" baseline="30000"/>
            </a:p>
          </p:txBody>
        </p:sp>
        <p:sp>
          <p:nvSpPr>
            <p:cNvPr id="15392" name="TextBox 44"/>
            <p:cNvSpPr txBox="1">
              <a:spLocks noChangeArrowheads="1"/>
            </p:cNvSpPr>
            <p:nvPr/>
          </p:nvSpPr>
          <p:spPr bwMode="auto">
            <a:xfrm>
              <a:off x="63584" y="5690032"/>
              <a:ext cx="381001" cy="51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  <a:endParaRPr lang="en-US" sz="1800" baseline="30000"/>
            </a:p>
          </p:txBody>
        </p:sp>
        <p:sp>
          <p:nvSpPr>
            <p:cNvPr id="15393" name="TextBox 45"/>
            <p:cNvSpPr txBox="1">
              <a:spLocks noChangeArrowheads="1"/>
            </p:cNvSpPr>
            <p:nvPr/>
          </p:nvSpPr>
          <p:spPr bwMode="auto">
            <a:xfrm>
              <a:off x="923841" y="3861308"/>
              <a:ext cx="381001" cy="51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  <a:endParaRPr lang="en-US" sz="1800" baseline="30000"/>
            </a:p>
          </p:txBody>
        </p:sp>
        <p:sp>
          <p:nvSpPr>
            <p:cNvPr id="15394" name="TextBox 46"/>
            <p:cNvSpPr txBox="1">
              <a:spLocks noChangeArrowheads="1"/>
            </p:cNvSpPr>
            <p:nvPr/>
          </p:nvSpPr>
          <p:spPr bwMode="auto">
            <a:xfrm>
              <a:off x="1951703" y="4481052"/>
              <a:ext cx="381001" cy="51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  <a:endParaRPr lang="en-US" sz="1800" baseline="30000"/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90540" y="63501"/>
            <a:ext cx="36242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2 (Sgk-T66):</a:t>
            </a:r>
          </a:p>
        </p:txBody>
      </p:sp>
      <p:sp>
        <p:nvSpPr>
          <p:cNvPr id="15364" name="Text Box 82"/>
          <p:cNvSpPr txBox="1">
            <a:spLocks noChangeArrowheads="1"/>
          </p:cNvSpPr>
          <p:nvPr/>
        </p:nvSpPr>
        <p:spPr bwMode="auto">
          <a:xfrm>
            <a:off x="6289677" y="2222501"/>
            <a:ext cx="145891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  <a:cs typeface="Times New Roman" pitchFamily="18" charset="0"/>
              </a:rPr>
              <a:t>Hình 7a                                          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30226" y="508002"/>
            <a:ext cx="427355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u="sng" dirty="0" err="1"/>
              <a:t>góc</a:t>
            </a:r>
            <a:r>
              <a:rPr lang="en-US" u="sng" dirty="0"/>
              <a:t> </a:t>
            </a:r>
            <a:r>
              <a:rPr lang="en-US" u="sng" dirty="0" err="1"/>
              <a:t>ngoài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tứ</a:t>
            </a:r>
            <a:r>
              <a:rPr lang="en-US" u="sng" dirty="0"/>
              <a:t> </a:t>
            </a:r>
            <a:r>
              <a:rPr lang="en-US" u="sng" dirty="0" err="1"/>
              <a:t>giác</a:t>
            </a:r>
            <a:endParaRPr lang="en-US" u="sng" dirty="0"/>
          </a:p>
        </p:txBody>
      </p:sp>
      <p:pic>
        <p:nvPicPr>
          <p:cNvPr id="56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6" y="3810002"/>
            <a:ext cx="1855787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376059" y="3355833"/>
            <a:ext cx="4615543" cy="1544912"/>
            <a:chOff x="3056084" y="-304800"/>
            <a:chExt cx="3536948" cy="1971020"/>
          </a:xfrm>
        </p:grpSpPr>
        <p:sp>
          <p:nvSpPr>
            <p:cNvPr id="58" name="Cloud 57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8" name="TextBox 33"/>
            <p:cNvSpPr txBox="1">
              <a:spLocks noChangeArrowheads="1"/>
            </p:cNvSpPr>
            <p:nvPr/>
          </p:nvSpPr>
          <p:spPr bwMode="auto">
            <a:xfrm>
              <a:off x="3342519" y="-9354"/>
              <a:ext cx="3217523" cy="164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600" dirty="0" err="1">
                  <a:solidFill>
                    <a:srgbClr val="FF0000"/>
                  </a:solidFill>
                </a:rPr>
                <a:t>Với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một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tứ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giác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bất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kì</a:t>
              </a:r>
              <a:r>
                <a:rPr lang="en-US" sz="2600" dirty="0">
                  <a:solidFill>
                    <a:srgbClr val="FF0000"/>
                  </a:solidFill>
                </a:rPr>
                <a:t>, </a:t>
              </a:r>
              <a:r>
                <a:rPr lang="en-US" sz="2600" dirty="0" err="1">
                  <a:solidFill>
                    <a:srgbClr val="FF0000"/>
                  </a:solidFill>
                </a:rPr>
                <a:t>tổng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số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đo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các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góc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ngoài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của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tứ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giác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có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bằng</a:t>
              </a:r>
              <a:r>
                <a:rPr lang="en-US" sz="2600" dirty="0">
                  <a:solidFill>
                    <a:srgbClr val="FF0000"/>
                  </a:solidFill>
                </a:rPr>
                <a:t> 360</a:t>
              </a:r>
              <a:r>
                <a:rPr lang="en-US" sz="2600" baseline="30000" dirty="0">
                  <a:solidFill>
                    <a:srgbClr val="FF0000"/>
                  </a:solidFill>
                </a:rPr>
                <a:t>0</a:t>
              </a:r>
              <a:r>
                <a:rPr lang="en-US" sz="2600" dirty="0">
                  <a:solidFill>
                    <a:srgbClr val="FF0000"/>
                  </a:solidFill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</a:rPr>
                <a:t>không</a:t>
              </a:r>
              <a:r>
                <a:rPr lang="en-US" sz="2600" dirty="0">
                  <a:solidFill>
                    <a:srgbClr val="FF0000"/>
                  </a:solidFill>
                </a:rPr>
                <a:t>?</a:t>
              </a:r>
              <a:endParaRPr lang="en-US" sz="2600" baseline="30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617994"/>
              </p:ext>
            </p:extLst>
          </p:nvPr>
        </p:nvGraphicFramePr>
        <p:xfrm>
          <a:off x="666750" y="646113"/>
          <a:ext cx="31305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3" name="Equation" r:id="rId4" imgW="1473120" imgH="241200" progId="Equation.DSMT4">
                  <p:embed/>
                </p:oleObj>
              </mc:Choice>
              <mc:Fallback>
                <p:oleObj name="Equation" r:id="rId4" imgW="1473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646113"/>
                        <a:ext cx="31305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439311"/>
              </p:ext>
            </p:extLst>
          </p:nvPr>
        </p:nvGraphicFramePr>
        <p:xfrm>
          <a:off x="633413" y="1004888"/>
          <a:ext cx="13763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4" name="Equation" r:id="rId6" imgW="647640" imgH="241200" progId="Equation.DSMT4">
                  <p:embed/>
                </p:oleObj>
              </mc:Choice>
              <mc:Fallback>
                <p:oleObj name="Equation" r:id="rId6" imgW="647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004888"/>
                        <a:ext cx="1376362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85072"/>
              </p:ext>
            </p:extLst>
          </p:nvPr>
        </p:nvGraphicFramePr>
        <p:xfrm>
          <a:off x="623888" y="1385888"/>
          <a:ext cx="31845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" name="Equation" r:id="rId8" imgW="1498320" imgH="241200" progId="Equation.DSMT4">
                  <p:embed/>
                </p:oleObj>
              </mc:Choice>
              <mc:Fallback>
                <p:oleObj name="Equation" r:id="rId8" imgW="1498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385888"/>
                        <a:ext cx="31845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149741"/>
              </p:ext>
            </p:extLst>
          </p:nvPr>
        </p:nvGraphicFramePr>
        <p:xfrm>
          <a:off x="527050" y="3895725"/>
          <a:ext cx="35623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6" name="Equation" r:id="rId10" imgW="1676160" imgH="241200" progId="Equation.DSMT4">
                  <p:embed/>
                </p:oleObj>
              </mc:Choice>
              <mc:Fallback>
                <p:oleObj name="Equation" r:id="rId10" imgW="1676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895725"/>
                        <a:ext cx="35623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432421"/>
              </p:ext>
            </p:extLst>
          </p:nvPr>
        </p:nvGraphicFramePr>
        <p:xfrm>
          <a:off x="196850" y="4740275"/>
          <a:ext cx="72866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7" name="Equation" r:id="rId12" imgW="3429000" imgH="241200" progId="Equation.DSMT4">
                  <p:embed/>
                </p:oleObj>
              </mc:Choice>
              <mc:Fallback>
                <p:oleObj name="Equation" r:id="rId12" imgW="3429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4740275"/>
                        <a:ext cx="72866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5384802" y="3003023"/>
            <a:ext cx="3530601" cy="1251479"/>
            <a:chOff x="3085994" y="-1685777"/>
            <a:chExt cx="2664041" cy="1414570"/>
          </a:xfrm>
        </p:grpSpPr>
        <p:sp>
          <p:nvSpPr>
            <p:cNvPr id="72" name="Cloud 71"/>
            <p:cNvSpPr/>
            <p:nvPr/>
          </p:nvSpPr>
          <p:spPr>
            <a:xfrm>
              <a:off x="3085994" y="-1685777"/>
              <a:ext cx="2617325" cy="141457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6" name="TextBox 33"/>
            <p:cNvSpPr txBox="1">
              <a:spLocks noChangeArrowheads="1"/>
            </p:cNvSpPr>
            <p:nvPr/>
          </p:nvSpPr>
          <p:spPr bwMode="auto">
            <a:xfrm>
              <a:off x="3284683" y="-1593460"/>
              <a:ext cx="2465352" cy="1078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dirty="0" err="1">
                  <a:solidFill>
                    <a:srgbClr val="FF0000"/>
                  </a:solidFill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các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góc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ngoài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tứ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giác</a:t>
              </a:r>
              <a:r>
                <a:rPr lang="en-US" sz="2800" dirty="0">
                  <a:solidFill>
                    <a:srgbClr val="FF0000"/>
                  </a:solidFill>
                </a:rPr>
                <a:t> ở </a:t>
              </a:r>
              <a:r>
                <a:rPr lang="en-US" sz="2800" dirty="0" err="1">
                  <a:solidFill>
                    <a:srgbClr val="FF0000"/>
                  </a:solidFill>
                </a:rPr>
                <a:t>hình</a:t>
              </a:r>
              <a:r>
                <a:rPr lang="en-US" sz="2800" dirty="0">
                  <a:solidFill>
                    <a:srgbClr val="FF0000"/>
                  </a:solidFill>
                </a:rPr>
                <a:t> 7a.</a:t>
              </a:r>
              <a:endParaRPr lang="en-US" sz="28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92140" y="1841501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347273"/>
              </p:ext>
            </p:extLst>
          </p:nvPr>
        </p:nvGraphicFramePr>
        <p:xfrm>
          <a:off x="273050" y="2308225"/>
          <a:ext cx="37242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" name="Equation" r:id="rId14" imgW="1752480" imgH="203040" progId="Equation.DSMT4">
                  <p:embed/>
                </p:oleObj>
              </mc:Choice>
              <mc:Fallback>
                <p:oleObj name="Equation" r:id="rId14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308225"/>
                        <a:ext cx="37242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33969"/>
              </p:ext>
            </p:extLst>
          </p:nvPr>
        </p:nvGraphicFramePr>
        <p:xfrm>
          <a:off x="1822450" y="2689225"/>
          <a:ext cx="39671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" name="Equation" r:id="rId16" imgW="1866600" imgH="228600" progId="Equation.DSMT4">
                  <p:embed/>
                </p:oleObj>
              </mc:Choice>
              <mc:Fallback>
                <p:oleObj name="Equation" r:id="rId16" imgW="186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2689225"/>
                        <a:ext cx="396716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47132"/>
              </p:ext>
            </p:extLst>
          </p:nvPr>
        </p:nvGraphicFramePr>
        <p:xfrm>
          <a:off x="1822450" y="3080537"/>
          <a:ext cx="40751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" name="Equation" r:id="rId18" imgW="1917360" imgH="228600" progId="Equation.DSMT4">
                  <p:embed/>
                </p:oleObj>
              </mc:Choice>
              <mc:Fallback>
                <p:oleObj name="Equation" r:id="rId18" imgW="1917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3080537"/>
                        <a:ext cx="40751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7711"/>
              </p:ext>
            </p:extLst>
          </p:nvPr>
        </p:nvGraphicFramePr>
        <p:xfrm>
          <a:off x="1816537" y="3477573"/>
          <a:ext cx="13223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" name="Equation" r:id="rId20" imgW="622080" imgH="203040" progId="Equation.DSMT4">
                  <p:embed/>
                </p:oleObj>
              </mc:Choice>
              <mc:Fallback>
                <p:oleObj name="Equation" r:id="rId20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537" y="3477573"/>
                        <a:ext cx="1322387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3666" y="4262983"/>
            <a:ext cx="146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77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3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7"/>
          <p:cNvGrpSpPr>
            <a:grpSpLocks/>
          </p:cNvGrpSpPr>
          <p:nvPr/>
        </p:nvGrpSpPr>
        <p:grpSpPr bwMode="auto">
          <a:xfrm>
            <a:off x="4787902" y="597959"/>
            <a:ext cx="2711451" cy="2164293"/>
            <a:chOff x="-503904" y="3861308"/>
            <a:chExt cx="3234816" cy="3043396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52148" y="3870610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503904" y="5987593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1948723" y="4465895"/>
              <a:ext cx="609842" cy="2438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31"/>
            <p:cNvSpPr txBox="1">
              <a:spLocks noChangeArrowheads="1"/>
            </p:cNvSpPr>
            <p:nvPr/>
          </p:nvSpPr>
          <p:spPr bwMode="auto">
            <a:xfrm>
              <a:off x="179445" y="6017318"/>
              <a:ext cx="383459" cy="64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16393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199" cy="64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16394" name="TextBox 33"/>
            <p:cNvSpPr txBox="1">
              <a:spLocks noChangeArrowheads="1"/>
            </p:cNvSpPr>
            <p:nvPr/>
          </p:nvSpPr>
          <p:spPr bwMode="auto">
            <a:xfrm>
              <a:off x="1773940" y="4011780"/>
              <a:ext cx="457199" cy="64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16395" name="TextBox 34"/>
            <p:cNvSpPr txBox="1">
              <a:spLocks noChangeArrowheads="1"/>
            </p:cNvSpPr>
            <p:nvPr/>
          </p:nvSpPr>
          <p:spPr bwMode="auto">
            <a:xfrm>
              <a:off x="2285999" y="5700253"/>
              <a:ext cx="390833" cy="64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16396" name="TextBox 43"/>
            <p:cNvSpPr txBox="1">
              <a:spLocks noChangeArrowheads="1"/>
            </p:cNvSpPr>
            <p:nvPr/>
          </p:nvSpPr>
          <p:spPr bwMode="auto">
            <a:xfrm>
              <a:off x="2093037" y="5955577"/>
              <a:ext cx="381001" cy="51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  <a:endParaRPr lang="en-US" sz="1800" baseline="30000"/>
            </a:p>
          </p:txBody>
        </p:sp>
        <p:sp>
          <p:nvSpPr>
            <p:cNvPr id="16397" name="TextBox 44"/>
            <p:cNvSpPr txBox="1">
              <a:spLocks noChangeArrowheads="1"/>
            </p:cNvSpPr>
            <p:nvPr/>
          </p:nvSpPr>
          <p:spPr bwMode="auto">
            <a:xfrm>
              <a:off x="63584" y="5690032"/>
              <a:ext cx="381001" cy="51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  <a:endParaRPr lang="en-US" sz="1800" baseline="30000"/>
            </a:p>
          </p:txBody>
        </p:sp>
        <p:sp>
          <p:nvSpPr>
            <p:cNvPr id="16398" name="TextBox 45"/>
            <p:cNvSpPr txBox="1">
              <a:spLocks noChangeArrowheads="1"/>
            </p:cNvSpPr>
            <p:nvPr/>
          </p:nvSpPr>
          <p:spPr bwMode="auto">
            <a:xfrm>
              <a:off x="923841" y="3861308"/>
              <a:ext cx="381001" cy="51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  <a:endParaRPr lang="en-US" sz="1800" baseline="30000"/>
            </a:p>
          </p:txBody>
        </p:sp>
        <p:sp>
          <p:nvSpPr>
            <p:cNvPr id="16399" name="TextBox 46"/>
            <p:cNvSpPr txBox="1">
              <a:spLocks noChangeArrowheads="1"/>
            </p:cNvSpPr>
            <p:nvPr/>
          </p:nvSpPr>
          <p:spPr bwMode="auto">
            <a:xfrm>
              <a:off x="1951703" y="4481052"/>
              <a:ext cx="381001" cy="51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  <a:endParaRPr lang="en-US" sz="1800" baseline="30000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5816" y="3048001"/>
            <a:ext cx="3584574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/>
              <a:t>Tổng các góc ngoài của một tứ giác bằng 360</a:t>
            </a:r>
            <a:r>
              <a:rPr lang="en-US" sz="2800" baseline="30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45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164"/>
          <p:cNvSpPr>
            <a:spLocks noChangeShapeType="1"/>
          </p:cNvSpPr>
          <p:nvPr/>
        </p:nvSpPr>
        <p:spPr bwMode="auto">
          <a:xfrm>
            <a:off x="2514603" y="2747701"/>
            <a:ext cx="2424114" cy="18521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71"/>
          <p:cNvSpPr>
            <a:spLocks noChangeShapeType="1"/>
          </p:cNvSpPr>
          <p:nvPr/>
        </p:nvSpPr>
        <p:spPr bwMode="auto">
          <a:xfrm flipH="1" flipV="1">
            <a:off x="4938717" y="2747698"/>
            <a:ext cx="14286" cy="2586303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064" name="Group 152"/>
          <p:cNvGraphicFramePr>
            <a:graphicFrameLocks noGrp="1"/>
          </p:cNvGraphicFramePr>
          <p:nvPr>
            <p:ph/>
          </p:nvPr>
        </p:nvGraphicFramePr>
        <p:xfrm>
          <a:off x="2514602" y="1460502"/>
          <a:ext cx="5333994" cy="3886731"/>
        </p:xfrm>
        <a:graphic>
          <a:graphicData uri="http://schemas.openxmlformats.org/drawingml/2006/table">
            <a:tbl>
              <a:tblPr/>
              <a:tblGrid>
                <a:gridCol w="48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5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6" marB="381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051" name="Text Box 139"/>
          <p:cNvSpPr txBox="1">
            <a:spLocks noChangeArrowheads="1"/>
          </p:cNvSpPr>
          <p:nvPr/>
        </p:nvSpPr>
        <p:spPr bwMode="auto">
          <a:xfrm>
            <a:off x="317501" y="1714502"/>
            <a:ext cx="1447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A(3;2)</a:t>
            </a:r>
          </a:p>
        </p:txBody>
      </p:sp>
      <p:sp>
        <p:nvSpPr>
          <p:cNvPr id="39052" name="Text Box 140"/>
          <p:cNvSpPr txBox="1">
            <a:spLocks noChangeArrowheads="1"/>
          </p:cNvSpPr>
          <p:nvPr/>
        </p:nvSpPr>
        <p:spPr bwMode="auto">
          <a:xfrm>
            <a:off x="317501" y="2095502"/>
            <a:ext cx="1447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B(2;7)</a:t>
            </a:r>
          </a:p>
        </p:txBody>
      </p:sp>
      <p:sp>
        <p:nvSpPr>
          <p:cNvPr id="39053" name="Text Box 141"/>
          <p:cNvSpPr txBox="1">
            <a:spLocks noChangeArrowheads="1"/>
          </p:cNvSpPr>
          <p:nvPr/>
        </p:nvSpPr>
        <p:spPr bwMode="auto">
          <a:xfrm>
            <a:off x="304800" y="2476502"/>
            <a:ext cx="1447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C(6;8)</a:t>
            </a:r>
          </a:p>
        </p:txBody>
      </p:sp>
      <p:sp>
        <p:nvSpPr>
          <p:cNvPr id="39054" name="Text Box 142"/>
          <p:cNvSpPr txBox="1">
            <a:spLocks noChangeArrowheads="1"/>
          </p:cNvSpPr>
          <p:nvPr/>
        </p:nvSpPr>
        <p:spPr bwMode="auto">
          <a:xfrm>
            <a:off x="304800" y="2857502"/>
            <a:ext cx="1447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D(8;5)</a:t>
            </a:r>
          </a:p>
        </p:txBody>
      </p:sp>
      <p:sp>
        <p:nvSpPr>
          <p:cNvPr id="39055" name="Line 143"/>
          <p:cNvSpPr>
            <a:spLocks noChangeShapeType="1"/>
          </p:cNvSpPr>
          <p:nvPr/>
        </p:nvSpPr>
        <p:spPr bwMode="auto">
          <a:xfrm flipV="1">
            <a:off x="3962401" y="1905000"/>
            <a:ext cx="1447801" cy="260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56" name="Line 144"/>
          <p:cNvSpPr>
            <a:spLocks noChangeShapeType="1"/>
          </p:cNvSpPr>
          <p:nvPr/>
        </p:nvSpPr>
        <p:spPr bwMode="auto">
          <a:xfrm>
            <a:off x="3505201" y="2349500"/>
            <a:ext cx="2895600" cy="825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065" name="Group 153"/>
          <p:cNvGrpSpPr>
            <a:grpSpLocks/>
          </p:cNvGrpSpPr>
          <p:nvPr/>
        </p:nvGrpSpPr>
        <p:grpSpPr bwMode="auto">
          <a:xfrm>
            <a:off x="2133602" y="762000"/>
            <a:ext cx="7086601" cy="5033699"/>
            <a:chOff x="1392" y="624"/>
            <a:chExt cx="4464" cy="3805"/>
          </a:xfrm>
        </p:grpSpPr>
        <p:pic>
          <p:nvPicPr>
            <p:cNvPr id="17566" name="Picture 4" descr="AG00612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824"/>
              <a:ext cx="720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67" name="Group 138"/>
            <p:cNvGrpSpPr>
              <a:grpSpLocks/>
            </p:cNvGrpSpPr>
            <p:nvPr/>
          </p:nvGrpSpPr>
          <p:grpSpPr bwMode="auto">
            <a:xfrm>
              <a:off x="1392" y="624"/>
              <a:ext cx="4464" cy="3805"/>
              <a:chOff x="1152" y="0"/>
              <a:chExt cx="4464" cy="3805"/>
            </a:xfrm>
          </p:grpSpPr>
          <p:sp>
            <p:nvSpPr>
              <p:cNvPr id="17570" name="Line 131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38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Line 132"/>
              <p:cNvSpPr>
                <a:spLocks noChangeShapeType="1"/>
              </p:cNvSpPr>
              <p:nvPr/>
            </p:nvSpPr>
            <p:spPr bwMode="auto">
              <a:xfrm flipV="1">
                <a:off x="1392" y="144"/>
                <a:ext cx="0" cy="33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Text Box 133"/>
              <p:cNvSpPr txBox="1">
                <a:spLocks noChangeArrowheads="1"/>
              </p:cNvSpPr>
              <p:nvPr/>
            </p:nvSpPr>
            <p:spPr bwMode="auto">
              <a:xfrm>
                <a:off x="5280" y="3360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17573" name="Text Box 134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  <p:sp>
            <p:nvSpPr>
              <p:cNvPr id="17574" name="Text Box 135"/>
              <p:cNvSpPr txBox="1">
                <a:spLocks noChangeArrowheads="1"/>
              </p:cNvSpPr>
              <p:nvPr/>
            </p:nvSpPr>
            <p:spPr bwMode="auto">
              <a:xfrm>
                <a:off x="1188" y="345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17575" name="Text Box 136"/>
              <p:cNvSpPr txBox="1">
                <a:spLocks noChangeArrowheads="1"/>
              </p:cNvSpPr>
              <p:nvPr/>
            </p:nvSpPr>
            <p:spPr bwMode="auto">
              <a:xfrm>
                <a:off x="1584" y="345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97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7" name="Text Box 136"/>
              <p:cNvSpPr txBox="1">
                <a:spLocks noChangeArrowheads="1"/>
              </p:cNvSpPr>
              <p:nvPr/>
            </p:nvSpPr>
            <p:spPr bwMode="auto">
              <a:xfrm>
                <a:off x="1908" y="345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78" name="Text Box 136"/>
              <p:cNvSpPr txBox="1">
                <a:spLocks noChangeArrowheads="1"/>
              </p:cNvSpPr>
              <p:nvPr/>
            </p:nvSpPr>
            <p:spPr bwMode="auto">
              <a:xfrm>
                <a:off x="2196" y="345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79" name="Text Box 136"/>
              <p:cNvSpPr txBox="1">
                <a:spLocks noChangeArrowheads="1"/>
              </p:cNvSpPr>
              <p:nvPr/>
            </p:nvSpPr>
            <p:spPr bwMode="auto">
              <a:xfrm>
                <a:off x="2520" y="345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0" name="Text Box 136"/>
              <p:cNvSpPr txBox="1">
                <a:spLocks noChangeArrowheads="1"/>
              </p:cNvSpPr>
              <p:nvPr/>
            </p:nvSpPr>
            <p:spPr bwMode="auto">
              <a:xfrm>
                <a:off x="2808" y="345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1" name="Text Box 136"/>
              <p:cNvSpPr txBox="1">
                <a:spLocks noChangeArrowheads="1"/>
              </p:cNvSpPr>
              <p:nvPr/>
            </p:nvSpPr>
            <p:spPr bwMode="auto">
              <a:xfrm>
                <a:off x="3132" y="345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82" name="Text Box 136"/>
              <p:cNvSpPr txBox="1">
                <a:spLocks noChangeArrowheads="1"/>
              </p:cNvSpPr>
              <p:nvPr/>
            </p:nvSpPr>
            <p:spPr bwMode="auto">
              <a:xfrm>
                <a:off x="3420" y="345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83" name="Text Box 136"/>
              <p:cNvSpPr txBox="1">
                <a:spLocks noChangeArrowheads="1"/>
              </p:cNvSpPr>
              <p:nvPr/>
            </p:nvSpPr>
            <p:spPr bwMode="auto">
              <a:xfrm>
                <a:off x="3744" y="345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84" name="Text Box 136"/>
              <p:cNvSpPr txBox="1">
                <a:spLocks noChangeArrowheads="1"/>
              </p:cNvSpPr>
              <p:nvPr/>
            </p:nvSpPr>
            <p:spPr bwMode="auto">
              <a:xfrm>
                <a:off x="4032" y="345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  <p:sp>
            <p:nvSpPr>
              <p:cNvPr id="17585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672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8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328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87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01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8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680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9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376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90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032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91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720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92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393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</p:grpSp>
        <p:pic>
          <p:nvPicPr>
            <p:cNvPr id="17568" name="Picture 147" descr="AG00612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1992"/>
              <a:ext cx="864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69" name="Picture 148" descr="AG00612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352"/>
              <a:ext cx="768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067" name="Group 155"/>
          <p:cNvGrpSpPr>
            <a:grpSpLocks/>
          </p:cNvGrpSpPr>
          <p:nvPr/>
        </p:nvGrpSpPr>
        <p:grpSpPr bwMode="auto">
          <a:xfrm>
            <a:off x="2514600" y="4487333"/>
            <a:ext cx="1447801" cy="846667"/>
            <a:chOff x="1632" y="3440"/>
            <a:chExt cx="912" cy="640"/>
          </a:xfrm>
        </p:grpSpPr>
        <p:sp>
          <p:nvSpPr>
            <p:cNvPr id="17564" name="Line 149"/>
            <p:cNvSpPr>
              <a:spLocks noChangeShapeType="1"/>
            </p:cNvSpPr>
            <p:nvPr/>
          </p:nvSpPr>
          <p:spPr bwMode="auto">
            <a:xfrm>
              <a:off x="1632" y="3440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Line 150"/>
            <p:cNvSpPr>
              <a:spLocks noChangeShapeType="1"/>
            </p:cNvSpPr>
            <p:nvPr/>
          </p:nvSpPr>
          <p:spPr bwMode="auto">
            <a:xfrm>
              <a:off x="2544" y="3456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63" name="Text Box 151"/>
          <p:cNvSpPr txBox="1">
            <a:spLocks noChangeArrowheads="1"/>
          </p:cNvSpPr>
          <p:nvPr/>
        </p:nvSpPr>
        <p:spPr bwMode="auto">
          <a:xfrm>
            <a:off x="304801" y="127002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Bài 5 (Sgk-T67)</a:t>
            </a:r>
          </a:p>
        </p:txBody>
      </p:sp>
      <p:sp>
        <p:nvSpPr>
          <p:cNvPr id="39066" name="Text Box 154"/>
          <p:cNvSpPr txBox="1">
            <a:spLocks noChangeArrowheads="1"/>
          </p:cNvSpPr>
          <p:nvPr/>
        </p:nvSpPr>
        <p:spPr bwMode="auto">
          <a:xfrm>
            <a:off x="228602" y="444501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Kho báu là giao điểm hai đường chéo của tứ giác ABCD</a:t>
            </a:r>
          </a:p>
        </p:txBody>
      </p:sp>
      <p:sp>
        <p:nvSpPr>
          <p:cNvPr id="39068" name="Oval 156"/>
          <p:cNvSpPr>
            <a:spLocks noChangeArrowheads="1"/>
          </p:cNvSpPr>
          <p:nvPr/>
        </p:nvSpPr>
        <p:spPr bwMode="auto">
          <a:xfrm>
            <a:off x="3886202" y="4445000"/>
            <a:ext cx="152400" cy="127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69" name="Text Box 157"/>
          <p:cNvSpPr txBox="1">
            <a:spLocks noChangeArrowheads="1"/>
          </p:cNvSpPr>
          <p:nvPr/>
        </p:nvSpPr>
        <p:spPr bwMode="auto">
          <a:xfrm>
            <a:off x="3962401" y="4381502"/>
            <a:ext cx="838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39072" name="Group 160"/>
          <p:cNvGrpSpPr>
            <a:grpSpLocks/>
          </p:cNvGrpSpPr>
          <p:nvPr/>
        </p:nvGrpSpPr>
        <p:grpSpPr bwMode="auto">
          <a:xfrm>
            <a:off x="2471740" y="2286000"/>
            <a:ext cx="1066800" cy="3048000"/>
            <a:chOff x="1605" y="1776"/>
            <a:chExt cx="672" cy="2304"/>
          </a:xfrm>
        </p:grpSpPr>
        <p:sp>
          <p:nvSpPr>
            <p:cNvPr id="17562" name="Line 158"/>
            <p:cNvSpPr>
              <a:spLocks noChangeShapeType="1"/>
            </p:cNvSpPr>
            <p:nvPr/>
          </p:nvSpPr>
          <p:spPr bwMode="auto">
            <a:xfrm flipV="1">
              <a:off x="2247" y="1776"/>
              <a:ext cx="0" cy="23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Line 159"/>
            <p:cNvSpPr>
              <a:spLocks noChangeShapeType="1"/>
            </p:cNvSpPr>
            <p:nvPr/>
          </p:nvSpPr>
          <p:spPr bwMode="auto">
            <a:xfrm>
              <a:off x="1605" y="1806"/>
              <a:ext cx="6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73" name="Oval 161"/>
          <p:cNvSpPr>
            <a:spLocks noChangeArrowheads="1"/>
          </p:cNvSpPr>
          <p:nvPr/>
        </p:nvSpPr>
        <p:spPr bwMode="auto">
          <a:xfrm>
            <a:off x="3409951" y="2250283"/>
            <a:ext cx="152400" cy="127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74" name="Text Box 162"/>
          <p:cNvSpPr txBox="1">
            <a:spLocks noChangeArrowheads="1"/>
          </p:cNvSpPr>
          <p:nvPr/>
        </p:nvSpPr>
        <p:spPr bwMode="auto">
          <a:xfrm>
            <a:off x="3200400" y="1905002"/>
            <a:ext cx="838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9082" name="Group 170"/>
          <p:cNvGrpSpPr>
            <a:grpSpLocks/>
          </p:cNvGrpSpPr>
          <p:nvPr/>
        </p:nvGrpSpPr>
        <p:grpSpPr bwMode="auto">
          <a:xfrm>
            <a:off x="2514602" y="1889125"/>
            <a:ext cx="2895600" cy="3444876"/>
            <a:chOff x="1632" y="1476"/>
            <a:chExt cx="1824" cy="2604"/>
          </a:xfrm>
        </p:grpSpPr>
        <p:sp>
          <p:nvSpPr>
            <p:cNvPr id="17560" name="Line 163"/>
            <p:cNvSpPr>
              <a:spLocks noChangeShapeType="1"/>
            </p:cNvSpPr>
            <p:nvPr/>
          </p:nvSpPr>
          <p:spPr bwMode="auto">
            <a:xfrm flipV="1">
              <a:off x="3456" y="1488"/>
              <a:ext cx="0" cy="25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Line 164"/>
            <p:cNvSpPr>
              <a:spLocks noChangeShapeType="1"/>
            </p:cNvSpPr>
            <p:nvPr/>
          </p:nvSpPr>
          <p:spPr bwMode="auto">
            <a:xfrm>
              <a:off x="1632" y="1476"/>
              <a:ext cx="18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0" name="Oval 168"/>
          <p:cNvSpPr>
            <a:spLocks noChangeArrowheads="1"/>
          </p:cNvSpPr>
          <p:nvPr/>
        </p:nvSpPr>
        <p:spPr bwMode="auto">
          <a:xfrm>
            <a:off x="5343526" y="1833563"/>
            <a:ext cx="152400" cy="127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81" name="Text Box 169"/>
          <p:cNvSpPr txBox="1">
            <a:spLocks noChangeArrowheads="1"/>
          </p:cNvSpPr>
          <p:nvPr/>
        </p:nvSpPr>
        <p:spPr bwMode="auto">
          <a:xfrm>
            <a:off x="5133976" y="1488284"/>
            <a:ext cx="838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9085" name="Group 173"/>
          <p:cNvGrpSpPr>
            <a:grpSpLocks/>
          </p:cNvGrpSpPr>
          <p:nvPr/>
        </p:nvGrpSpPr>
        <p:grpSpPr bwMode="auto">
          <a:xfrm>
            <a:off x="2514600" y="3111500"/>
            <a:ext cx="3886201" cy="2222500"/>
            <a:chOff x="1632" y="2400"/>
            <a:chExt cx="2448" cy="1680"/>
          </a:xfrm>
        </p:grpSpPr>
        <p:sp>
          <p:nvSpPr>
            <p:cNvPr id="17558" name="Line 171"/>
            <p:cNvSpPr>
              <a:spLocks noChangeShapeType="1"/>
            </p:cNvSpPr>
            <p:nvPr/>
          </p:nvSpPr>
          <p:spPr bwMode="auto">
            <a:xfrm flipV="1">
              <a:off x="4080" y="2400"/>
              <a:ext cx="0" cy="16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Line 172"/>
            <p:cNvSpPr>
              <a:spLocks noChangeShapeType="1"/>
            </p:cNvSpPr>
            <p:nvPr/>
          </p:nvSpPr>
          <p:spPr bwMode="auto">
            <a:xfrm>
              <a:off x="1632" y="2448"/>
              <a:ext cx="244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6" name="Oval 174"/>
          <p:cNvSpPr>
            <a:spLocks noChangeArrowheads="1"/>
          </p:cNvSpPr>
          <p:nvPr/>
        </p:nvSpPr>
        <p:spPr bwMode="auto">
          <a:xfrm>
            <a:off x="6305551" y="3111500"/>
            <a:ext cx="152400" cy="127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87" name="Text Box 175"/>
          <p:cNvSpPr txBox="1">
            <a:spLocks noChangeArrowheads="1"/>
          </p:cNvSpPr>
          <p:nvPr/>
        </p:nvSpPr>
        <p:spPr bwMode="auto">
          <a:xfrm>
            <a:off x="6096001" y="2766221"/>
            <a:ext cx="838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089" name="Freeform 177"/>
          <p:cNvSpPr>
            <a:spLocks/>
          </p:cNvSpPr>
          <p:nvPr/>
        </p:nvSpPr>
        <p:spPr bwMode="auto">
          <a:xfrm>
            <a:off x="3505201" y="1905000"/>
            <a:ext cx="2895600" cy="2603500"/>
          </a:xfrm>
          <a:custGeom>
            <a:avLst/>
            <a:gdLst>
              <a:gd name="T0" fmla="*/ 2147483647 w 1824"/>
              <a:gd name="T1" fmla="*/ 2147483647 h 1968"/>
              <a:gd name="T2" fmla="*/ 2147483647 w 1824"/>
              <a:gd name="T3" fmla="*/ 2147483647 h 1968"/>
              <a:gd name="T4" fmla="*/ 2147483647 w 1824"/>
              <a:gd name="T5" fmla="*/ 0 h 1968"/>
              <a:gd name="T6" fmla="*/ 0 w 1824"/>
              <a:gd name="T7" fmla="*/ 2147483647 h 1968"/>
              <a:gd name="T8" fmla="*/ 2147483647 w 1824"/>
              <a:gd name="T9" fmla="*/ 2147483647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4" h="1968">
                <a:moveTo>
                  <a:pt x="288" y="1968"/>
                </a:moveTo>
                <a:lnTo>
                  <a:pt x="1824" y="960"/>
                </a:lnTo>
                <a:lnTo>
                  <a:pt x="1200" y="0"/>
                </a:lnTo>
                <a:lnTo>
                  <a:pt x="0" y="288"/>
                </a:lnTo>
                <a:lnTo>
                  <a:pt x="288" y="196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90" name="Oval 178"/>
          <p:cNvSpPr>
            <a:spLocks noChangeArrowheads="1"/>
          </p:cNvSpPr>
          <p:nvPr/>
        </p:nvSpPr>
        <p:spPr bwMode="auto">
          <a:xfrm>
            <a:off x="4862515" y="2690813"/>
            <a:ext cx="1524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91" name="Text Box 179"/>
          <p:cNvSpPr txBox="1">
            <a:spLocks noChangeArrowheads="1"/>
          </p:cNvSpPr>
          <p:nvPr/>
        </p:nvSpPr>
        <p:spPr bwMode="auto">
          <a:xfrm>
            <a:off x="152400" y="3492501"/>
            <a:ext cx="1752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Toạ độ vị trí kho báu: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(5;6)</a:t>
            </a:r>
          </a:p>
        </p:txBody>
      </p:sp>
    </p:spTree>
    <p:extLst>
      <p:ext uri="{BB962C8B-B14F-4D97-AF65-F5344CB8AC3E}">
        <p14:creationId xmlns:p14="http://schemas.microsoft.com/office/powerpoint/2010/main" val="33507277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3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39051" grpId="0"/>
      <p:bldP spid="39052" grpId="0"/>
      <p:bldP spid="39053" grpId="0"/>
      <p:bldP spid="39054" grpId="0"/>
      <p:bldP spid="39055" grpId="0" animBg="1"/>
      <p:bldP spid="39056" grpId="0" animBg="1"/>
      <p:bldP spid="39063" grpId="0"/>
      <p:bldP spid="39066" grpId="0"/>
      <p:bldP spid="39068" grpId="0" animBg="1"/>
      <p:bldP spid="39069" grpId="0"/>
      <p:bldP spid="39073" grpId="0" animBg="1"/>
      <p:bldP spid="39074" grpId="0"/>
      <p:bldP spid="39080" grpId="0" animBg="1"/>
      <p:bldP spid="39081" grpId="0"/>
      <p:bldP spid="39086" grpId="0" animBg="1"/>
      <p:bldP spid="39087" grpId="0"/>
      <p:bldP spid="39089" grpId="0" animBg="1"/>
      <p:bldP spid="39090" grpId="0" animBg="1"/>
      <p:bldP spid="39090" grpId="1" animBg="1"/>
      <p:bldP spid="390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704292"/>
            <a:ext cx="3760788" cy="100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91" y="3218658"/>
            <a:ext cx="3036887" cy="196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8" y="2842949"/>
            <a:ext cx="3586164" cy="14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41" y="2247637"/>
            <a:ext cx="2446338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618">
            <a:off x="3278191" y="1338794"/>
            <a:ext cx="2205036" cy="155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91" y="641616"/>
            <a:ext cx="3362325" cy="14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97899"/>
            <a:ext cx="3525838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3" y="424659"/>
            <a:ext cx="21367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41" y="968376"/>
            <a:ext cx="2709861" cy="276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65139" y="2674936"/>
            <a:ext cx="2354261" cy="1369965"/>
            <a:chOff x="465931" y="3209925"/>
            <a:chExt cx="2353469" cy="1643960"/>
          </a:xfrm>
        </p:grpSpPr>
        <p:pic>
          <p:nvPicPr>
            <p:cNvPr id="20495" name="Picture 13" descr="Káº¿t quáº£ hÃ¬nh áº£nh cho hÃ¬nh áº£nh bá» nÃ£o ngÆ°á»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31" y="3209925"/>
              <a:ext cx="2353469" cy="146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509587" y="4078287"/>
              <a:ext cx="2190750" cy="77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FF00"/>
                  </a:solidFill>
                </a:rPr>
                <a:t>TỨ GIÁC</a:t>
              </a:r>
            </a:p>
          </p:txBody>
        </p:sp>
      </p:grpSp>
      <p:sp>
        <p:nvSpPr>
          <p:cNvPr id="14" name="Freeform 17"/>
          <p:cNvSpPr>
            <a:spLocks/>
          </p:cNvSpPr>
          <p:nvPr/>
        </p:nvSpPr>
        <p:spPr bwMode="auto">
          <a:xfrm rot="1213187">
            <a:off x="3043238" y="2266158"/>
            <a:ext cx="1460500" cy="930010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1" y="940596"/>
            <a:ext cx="8077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đúng</a:t>
            </a:r>
            <a:r>
              <a:rPr lang="en-US" sz="2800" dirty="0">
                <a:latin typeface=".VnTime" pitchFamily="34" charset="0"/>
              </a:rPr>
              <a:t>				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cs typeface="Times New Roman" pitchFamily="18" charset="0"/>
              </a:rPr>
              <a:t>Tứ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giác</a:t>
            </a:r>
            <a:r>
              <a:rPr lang="en-US" sz="2800" dirty="0">
                <a:cs typeface="Times New Roman" pitchFamily="18" charset="0"/>
              </a:rPr>
              <a:t> ABCD </a:t>
            </a:r>
            <a:r>
              <a:rPr lang="en-US" sz="2800" dirty="0" err="1">
                <a:cs typeface="Times New Roman" pitchFamily="18" charset="0"/>
              </a:rPr>
              <a:t>có</a:t>
            </a:r>
            <a:r>
              <a:rPr lang="en-US" sz="2800" dirty="0">
                <a:cs typeface="Times New Roman" pitchFamily="18" charset="0"/>
              </a:rPr>
              <a:t> A + B = 140</a:t>
            </a:r>
            <a:r>
              <a:rPr lang="en-US" sz="2800" baseline="30000" dirty="0">
                <a:cs typeface="Times New Roman" pitchFamily="18" charset="0"/>
              </a:rPr>
              <a:t>0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thì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tổng</a:t>
            </a:r>
            <a:r>
              <a:rPr lang="en-US" sz="2800" dirty="0">
                <a:cs typeface="Times New Roman" pitchFamily="18" charset="0"/>
              </a:rPr>
              <a:t> C + D </a:t>
            </a:r>
            <a:r>
              <a:rPr lang="en-US" sz="2800" dirty="0" err="1">
                <a:cs typeface="Times New Roman" pitchFamily="18" charset="0"/>
              </a:rPr>
              <a:t>là</a:t>
            </a:r>
            <a:endParaRPr lang="en-US" sz="2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C + D = 220</a:t>
            </a:r>
            <a:r>
              <a:rPr lang="en-US" sz="2800" baseline="30000" dirty="0" smtClean="0">
                <a:cs typeface="Times New Roman" pitchFamily="18" charset="0"/>
              </a:rPr>
              <a:t>0</a:t>
            </a:r>
            <a:r>
              <a:rPr lang="en-US" sz="2800" baseline="30000" dirty="0">
                <a:cs typeface="Times New Roman" pitchFamily="18" charset="0"/>
              </a:rPr>
              <a:t>			</a:t>
            </a:r>
            <a:r>
              <a:rPr lang="en-US" sz="2800" dirty="0">
                <a:cs typeface="Times New Roman" pitchFamily="18" charset="0"/>
              </a:rPr>
              <a:t>C. </a:t>
            </a:r>
            <a:r>
              <a:rPr lang="en-US" sz="2800" baseline="300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C + D = 160</a:t>
            </a:r>
            <a:r>
              <a:rPr lang="en-US" sz="2800" baseline="30000" dirty="0" smtClean="0">
                <a:cs typeface="Times New Roman" pitchFamily="18" charset="0"/>
              </a:rPr>
              <a:t>0</a:t>
            </a:r>
            <a:endParaRPr lang="en-US" sz="2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.VnTime" pitchFamily="34" charset="0"/>
              </a:rPr>
              <a:t>B.  </a:t>
            </a:r>
            <a:r>
              <a:rPr lang="en-US" sz="2800" dirty="0" smtClean="0">
                <a:cs typeface="Times New Roman" pitchFamily="18" charset="0"/>
              </a:rPr>
              <a:t>C +</a:t>
            </a:r>
            <a:r>
              <a:rPr lang="en-US" sz="2800" dirty="0">
                <a:cs typeface="Times New Roman" pitchFamily="18" charset="0"/>
              </a:rPr>
              <a:t>D</a:t>
            </a:r>
            <a:r>
              <a:rPr lang="en-US" sz="2800" dirty="0" smtClean="0">
                <a:cs typeface="Times New Roman" pitchFamily="18" charset="0"/>
              </a:rPr>
              <a:t>= 200</a:t>
            </a:r>
            <a:r>
              <a:rPr lang="en-US" sz="2800" baseline="30000" dirty="0" smtClean="0">
                <a:cs typeface="Times New Roman" pitchFamily="18" charset="0"/>
              </a:rPr>
              <a:t>0</a:t>
            </a:r>
            <a:r>
              <a:rPr lang="en-US" sz="2800" baseline="30000" dirty="0">
                <a:cs typeface="Times New Roman" pitchFamily="18" charset="0"/>
              </a:rPr>
              <a:t>			</a:t>
            </a:r>
            <a:r>
              <a:rPr lang="en-US" sz="2800" dirty="0">
                <a:cs typeface="Times New Roman" pitchFamily="18" charset="0"/>
              </a:rPr>
              <a:t>D. </a:t>
            </a:r>
            <a:r>
              <a:rPr lang="en-US" sz="2800" dirty="0" smtClean="0">
                <a:cs typeface="Times New Roman" pitchFamily="18" charset="0"/>
              </a:rPr>
              <a:t>C + D = 150</a:t>
            </a:r>
            <a:r>
              <a:rPr lang="en-US" sz="2800" baseline="30000" dirty="0" smtClean="0">
                <a:cs typeface="Times New Roman" pitchFamily="18" charset="0"/>
              </a:rPr>
              <a:t>0</a:t>
            </a:r>
            <a:endParaRPr lang="en-US" sz="2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>
              <a:latin typeface=".VnTime" pitchFamily="34" charset="0"/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 rot="10677275" flipV="1">
            <a:off x="6354764" y="1645674"/>
            <a:ext cx="225426" cy="64823"/>
            <a:chOff x="1344" y="2928"/>
            <a:chExt cx="912" cy="192"/>
          </a:xfrm>
        </p:grpSpPr>
        <p:sp>
          <p:nvSpPr>
            <p:cNvPr id="24636" name="Line 8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8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3"/>
          <p:cNvGrpSpPr>
            <a:grpSpLocks/>
          </p:cNvGrpSpPr>
          <p:nvPr/>
        </p:nvGrpSpPr>
        <p:grpSpPr bwMode="auto">
          <a:xfrm rot="10677275" flipV="1">
            <a:off x="6945315" y="1645674"/>
            <a:ext cx="225426" cy="64823"/>
            <a:chOff x="1344" y="2928"/>
            <a:chExt cx="912" cy="192"/>
          </a:xfrm>
        </p:grpSpPr>
        <p:sp>
          <p:nvSpPr>
            <p:cNvPr id="24634" name="Line 10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10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6"/>
          <p:cNvGrpSpPr>
            <a:grpSpLocks/>
          </p:cNvGrpSpPr>
          <p:nvPr/>
        </p:nvGrpSpPr>
        <p:grpSpPr bwMode="auto">
          <a:xfrm rot="10677275" flipV="1">
            <a:off x="3787778" y="1645674"/>
            <a:ext cx="225426" cy="64823"/>
            <a:chOff x="1344" y="2928"/>
            <a:chExt cx="912" cy="192"/>
          </a:xfrm>
        </p:grpSpPr>
        <p:sp>
          <p:nvSpPr>
            <p:cNvPr id="24632" name="Line 107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108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9"/>
          <p:cNvGrpSpPr>
            <a:grpSpLocks/>
          </p:cNvGrpSpPr>
          <p:nvPr/>
        </p:nvGrpSpPr>
        <p:grpSpPr bwMode="auto">
          <a:xfrm rot="10677275" flipV="1">
            <a:off x="3201989" y="1645674"/>
            <a:ext cx="225426" cy="64823"/>
            <a:chOff x="1344" y="2928"/>
            <a:chExt cx="912" cy="192"/>
          </a:xfrm>
        </p:grpSpPr>
        <p:sp>
          <p:nvSpPr>
            <p:cNvPr id="24630" name="Line 11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11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27"/>
          <p:cNvGrpSpPr>
            <a:grpSpLocks/>
          </p:cNvGrpSpPr>
          <p:nvPr/>
        </p:nvGrpSpPr>
        <p:grpSpPr bwMode="auto">
          <a:xfrm rot="10677275" flipV="1">
            <a:off x="5556252" y="2864874"/>
            <a:ext cx="225426" cy="64823"/>
            <a:chOff x="1344" y="2928"/>
            <a:chExt cx="912" cy="192"/>
          </a:xfrm>
        </p:grpSpPr>
        <p:sp>
          <p:nvSpPr>
            <p:cNvPr id="24628" name="Line 12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12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30"/>
          <p:cNvGrpSpPr>
            <a:grpSpLocks/>
          </p:cNvGrpSpPr>
          <p:nvPr/>
        </p:nvGrpSpPr>
        <p:grpSpPr bwMode="auto">
          <a:xfrm rot="10677275" flipV="1">
            <a:off x="6175673" y="2864874"/>
            <a:ext cx="225426" cy="64823"/>
            <a:chOff x="1344" y="2928"/>
            <a:chExt cx="912" cy="192"/>
          </a:xfrm>
        </p:grpSpPr>
        <p:sp>
          <p:nvSpPr>
            <p:cNvPr id="24626" name="Line 13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13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33"/>
          <p:cNvGrpSpPr>
            <a:grpSpLocks/>
          </p:cNvGrpSpPr>
          <p:nvPr/>
        </p:nvGrpSpPr>
        <p:grpSpPr bwMode="auto">
          <a:xfrm rot="10677275" flipV="1">
            <a:off x="5594352" y="2265131"/>
            <a:ext cx="225426" cy="64823"/>
            <a:chOff x="1344" y="2928"/>
            <a:chExt cx="912" cy="192"/>
          </a:xfrm>
        </p:grpSpPr>
        <p:sp>
          <p:nvSpPr>
            <p:cNvPr id="24624" name="Line 13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13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39"/>
          <p:cNvGrpSpPr>
            <a:grpSpLocks/>
          </p:cNvGrpSpPr>
          <p:nvPr/>
        </p:nvGrpSpPr>
        <p:grpSpPr bwMode="auto">
          <a:xfrm rot="10677275" flipV="1">
            <a:off x="6215625" y="2251903"/>
            <a:ext cx="225426" cy="64823"/>
            <a:chOff x="1344" y="2928"/>
            <a:chExt cx="912" cy="192"/>
          </a:xfrm>
        </p:grpSpPr>
        <p:sp>
          <p:nvSpPr>
            <p:cNvPr id="24622" name="Line 14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14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42"/>
          <p:cNvGrpSpPr>
            <a:grpSpLocks/>
          </p:cNvGrpSpPr>
          <p:nvPr/>
        </p:nvGrpSpPr>
        <p:grpSpPr bwMode="auto">
          <a:xfrm rot="10677275" flipV="1">
            <a:off x="1615915" y="2255870"/>
            <a:ext cx="225426" cy="64823"/>
            <a:chOff x="1344" y="2928"/>
            <a:chExt cx="912" cy="192"/>
          </a:xfrm>
        </p:grpSpPr>
        <p:sp>
          <p:nvSpPr>
            <p:cNvPr id="24620" name="Line 14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14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7"/>
          <p:cNvGrpSpPr>
            <a:grpSpLocks/>
          </p:cNvGrpSpPr>
          <p:nvPr/>
        </p:nvGrpSpPr>
        <p:grpSpPr bwMode="auto">
          <a:xfrm rot="10677275" flipV="1">
            <a:off x="1588204" y="2864874"/>
            <a:ext cx="225426" cy="64823"/>
            <a:chOff x="1344" y="2928"/>
            <a:chExt cx="912" cy="192"/>
          </a:xfrm>
        </p:grpSpPr>
        <p:sp>
          <p:nvSpPr>
            <p:cNvPr id="24618" name="Line 15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15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160"/>
          <p:cNvGrpSpPr>
            <a:grpSpLocks/>
          </p:cNvGrpSpPr>
          <p:nvPr/>
        </p:nvGrpSpPr>
        <p:grpSpPr bwMode="auto">
          <a:xfrm rot="10677275" flipV="1">
            <a:off x="1028702" y="2255870"/>
            <a:ext cx="225426" cy="64823"/>
            <a:chOff x="1344" y="2928"/>
            <a:chExt cx="912" cy="192"/>
          </a:xfrm>
        </p:grpSpPr>
        <p:sp>
          <p:nvSpPr>
            <p:cNvPr id="24616" name="Line 16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16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163"/>
          <p:cNvGrpSpPr>
            <a:grpSpLocks/>
          </p:cNvGrpSpPr>
          <p:nvPr/>
        </p:nvGrpSpPr>
        <p:grpSpPr bwMode="auto">
          <a:xfrm rot="10677275" flipV="1">
            <a:off x="1046165" y="2864874"/>
            <a:ext cx="225426" cy="64823"/>
            <a:chOff x="1344" y="2928"/>
            <a:chExt cx="912" cy="192"/>
          </a:xfrm>
        </p:grpSpPr>
        <p:sp>
          <p:nvSpPr>
            <p:cNvPr id="24614" name="Line 164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165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Oval 166"/>
          <p:cNvSpPr>
            <a:spLocks noChangeArrowheads="1"/>
          </p:cNvSpPr>
          <p:nvPr/>
        </p:nvSpPr>
        <p:spPr bwMode="auto">
          <a:xfrm>
            <a:off x="415634" y="2313083"/>
            <a:ext cx="533401" cy="381000"/>
          </a:xfrm>
          <a:prstGeom prst="ellipse">
            <a:avLst/>
          </a:prstGeom>
          <a:solidFill>
            <a:srgbClr val="F9FD5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4592" name="Picture 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81301" y="2781301"/>
            <a:ext cx="571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0301" y="2781301"/>
            <a:ext cx="571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4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5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588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4871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1" y="952501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C. Ba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tù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166"/>
          <p:cNvSpPr>
            <a:spLocks noChangeArrowheads="1"/>
          </p:cNvSpPr>
          <p:nvPr/>
        </p:nvSpPr>
        <p:spPr bwMode="auto">
          <a:xfrm>
            <a:off x="4757452" y="2672968"/>
            <a:ext cx="533401" cy="381000"/>
          </a:xfrm>
          <a:prstGeom prst="ellipse">
            <a:avLst/>
          </a:prstGeom>
          <a:solidFill>
            <a:srgbClr val="F9FD5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2976051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20677" y="635000"/>
            <a:ext cx="8442325" cy="4127500"/>
            <a:chOff x="1295400" y="2286000"/>
            <a:chExt cx="6858000" cy="3429000"/>
          </a:xfrm>
        </p:grpSpPr>
        <p:sp>
          <p:nvSpPr>
            <p:cNvPr id="2" name="Explosion 2 1"/>
            <p:cNvSpPr/>
            <p:nvPr/>
          </p:nvSpPr>
          <p:spPr>
            <a:xfrm>
              <a:off x="1295400" y="2286000"/>
              <a:ext cx="6858000" cy="3429000"/>
            </a:xfrm>
            <a:prstGeom prst="irregularSeal2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7" name="TextBox 1"/>
            <p:cNvSpPr txBox="1">
              <a:spLocks noChangeArrowheads="1"/>
            </p:cNvSpPr>
            <p:nvPr/>
          </p:nvSpPr>
          <p:spPr bwMode="auto">
            <a:xfrm>
              <a:off x="2971860" y="3429000"/>
              <a:ext cx="3595537" cy="130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 dirty="0" err="1"/>
                <a:t>Bốn</a:t>
              </a:r>
              <a:r>
                <a:rPr lang="en-US" sz="3200" b="1" dirty="0"/>
                <a:t> </a:t>
              </a:r>
              <a:r>
                <a:rPr lang="en-US" sz="3200" b="1" dirty="0" err="1"/>
                <a:t>góc</a:t>
              </a:r>
              <a:r>
                <a:rPr lang="en-US" sz="3200" b="1" dirty="0"/>
                <a:t> </a:t>
              </a:r>
              <a:r>
                <a:rPr lang="en-US" sz="3200" b="1" dirty="0" err="1"/>
                <a:t>của</a:t>
              </a:r>
              <a:r>
                <a:rPr lang="en-US" sz="3200" b="1" dirty="0"/>
                <a:t> </a:t>
              </a:r>
              <a:r>
                <a:rPr lang="en-US" sz="3200" b="1" dirty="0" err="1"/>
                <a:t>một</a:t>
              </a:r>
              <a:r>
                <a:rPr lang="en-US" sz="3200" b="1" dirty="0"/>
                <a:t> </a:t>
              </a:r>
              <a:r>
                <a:rPr lang="en-US" sz="3200" b="1" dirty="0" err="1"/>
                <a:t>tứ</a:t>
              </a:r>
              <a:r>
                <a:rPr lang="en-US" sz="3200" b="1" dirty="0"/>
                <a:t> </a:t>
              </a:r>
              <a:r>
                <a:rPr lang="en-US" sz="3200" b="1" dirty="0" err="1"/>
                <a:t>giác</a:t>
              </a:r>
              <a:r>
                <a:rPr lang="en-US" sz="3200" b="1" dirty="0"/>
                <a:t> </a:t>
              </a:r>
              <a:r>
                <a:rPr lang="en-US" sz="3200" b="1" dirty="0" err="1"/>
                <a:t>có</a:t>
              </a:r>
              <a:r>
                <a:rPr lang="en-US" sz="3200" b="1" dirty="0"/>
                <a:t> </a:t>
              </a:r>
              <a:r>
                <a:rPr lang="en-US" sz="3200" b="1" dirty="0" err="1"/>
                <a:t>thể</a:t>
              </a:r>
              <a:r>
                <a:rPr lang="en-US" sz="3200" b="1" dirty="0"/>
                <a:t> </a:t>
              </a:r>
              <a:r>
                <a:rPr lang="en-US" sz="3200" b="1" dirty="0" err="1">
                  <a:solidFill>
                    <a:srgbClr val="0070C0"/>
                  </a:solidFill>
                </a:rPr>
                <a:t>đều</a:t>
              </a:r>
              <a:r>
                <a:rPr lang="en-US" sz="3200" b="1" dirty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</a:rPr>
                <a:t>nhọn</a:t>
              </a:r>
              <a:r>
                <a:rPr lang="en-US" sz="3200" b="1" dirty="0"/>
                <a:t>,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</a:rPr>
                <a:t>đều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</a:rPr>
                <a:t>tù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3200" b="1" dirty="0" err="1"/>
                <a:t>hoặc</a:t>
              </a:r>
              <a:r>
                <a:rPr lang="en-US" sz="3200" b="1" dirty="0"/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đều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</a:rPr>
                <a:t>vuông</a:t>
              </a:r>
              <a:r>
                <a:rPr lang="en-US" sz="3200" b="1" dirty="0"/>
                <a:t> </a:t>
              </a:r>
              <a:r>
                <a:rPr lang="en-US" sz="3200" b="1" dirty="0" err="1"/>
                <a:t>không</a:t>
              </a:r>
              <a:r>
                <a:rPr lang="en-US" sz="32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99634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629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647700"/>
            <a:ext cx="7985188" cy="1056620"/>
            <a:chOff x="381000" y="647700"/>
            <a:chExt cx="7985188" cy="1056620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647700"/>
              <a:ext cx="502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4071317"/>
                </p:ext>
              </p:extLst>
            </p:nvPr>
          </p:nvGraphicFramePr>
          <p:xfrm>
            <a:off x="5333999" y="647700"/>
            <a:ext cx="3032189" cy="477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2" name="Equation" r:id="rId3" imgW="1612800" imgH="253800" progId="Equation.DSMT4">
                    <p:embed/>
                  </p:oleObj>
                </mc:Choice>
                <mc:Fallback>
                  <p:oleObj name="Equation" r:id="rId3" imgW="16128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33999" y="647700"/>
                          <a:ext cx="3032189" cy="4775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022414" y="11811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8139056"/>
                </p:ext>
              </p:extLst>
            </p:nvPr>
          </p:nvGraphicFramePr>
          <p:xfrm>
            <a:off x="2883182" y="1170921"/>
            <a:ext cx="346075" cy="45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3" name="Equation" r:id="rId5" imgW="164880" imgH="215640" progId="Equation.DSMT4">
                    <p:embed/>
                  </p:oleObj>
                </mc:Choice>
                <mc:Fallback>
                  <p:oleObj name="Equation" r:id="rId5" imgW="16488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83182" y="1170921"/>
                          <a:ext cx="346075" cy="452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4038600" y="16383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037" y="2298101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570224"/>
              </p:ext>
            </p:extLst>
          </p:nvPr>
        </p:nvGraphicFramePr>
        <p:xfrm>
          <a:off x="590550" y="2816225"/>
          <a:ext cx="32654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7" imgW="1536480" imgH="253800" progId="Equation.DSMT4">
                  <p:embed/>
                </p:oleObj>
              </mc:Choice>
              <mc:Fallback>
                <p:oleObj name="Equation" r:id="rId7" imgW="1536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816225"/>
                        <a:ext cx="32654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8180"/>
              </p:ext>
            </p:extLst>
          </p:nvPr>
        </p:nvGraphicFramePr>
        <p:xfrm>
          <a:off x="2422653" y="3279775"/>
          <a:ext cx="35353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Equation" r:id="rId9" imgW="1663560" imgH="291960" progId="Equation.DSMT4">
                  <p:embed/>
                </p:oleObj>
              </mc:Choice>
              <mc:Fallback>
                <p:oleObj name="Equation" r:id="rId9" imgW="1663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653" y="3279775"/>
                        <a:ext cx="35353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04439"/>
              </p:ext>
            </p:extLst>
          </p:nvPr>
        </p:nvGraphicFramePr>
        <p:xfrm>
          <a:off x="2414500" y="3944938"/>
          <a:ext cx="44799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11" imgW="2108160" imgH="291960" progId="Equation.DSMT4">
                  <p:embed/>
                </p:oleObj>
              </mc:Choice>
              <mc:Fallback>
                <p:oleObj name="Equation" r:id="rId11" imgW="2108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00" y="3944938"/>
                        <a:ext cx="44799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479849"/>
              </p:ext>
            </p:extLst>
          </p:nvPr>
        </p:nvGraphicFramePr>
        <p:xfrm>
          <a:off x="2410981" y="4545013"/>
          <a:ext cx="13763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Equation" r:id="rId13" imgW="647640" imgH="253800" progId="Equation.DSMT4">
                  <p:embed/>
                </p:oleObj>
              </mc:Choice>
              <mc:Fallback>
                <p:oleObj name="Equation" r:id="rId13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981" y="4545013"/>
                        <a:ext cx="13763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9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3"/>
          <p:cNvGrpSpPr>
            <a:grpSpLocks/>
          </p:cNvGrpSpPr>
          <p:nvPr/>
        </p:nvGrpSpPr>
        <p:grpSpPr bwMode="auto">
          <a:xfrm>
            <a:off x="1" y="800497"/>
            <a:ext cx="2362200" cy="1964531"/>
            <a:chOff x="0" y="928"/>
            <a:chExt cx="1488" cy="1485"/>
          </a:xfrm>
        </p:grpSpPr>
        <p:grpSp>
          <p:nvGrpSpPr>
            <p:cNvPr id="6182" name="Group 15"/>
            <p:cNvGrpSpPr>
              <a:grpSpLocks/>
            </p:cNvGrpSpPr>
            <p:nvPr/>
          </p:nvGrpSpPr>
          <p:grpSpPr bwMode="auto">
            <a:xfrm>
              <a:off x="0" y="928"/>
              <a:ext cx="1488" cy="1293"/>
              <a:chOff x="240" y="880"/>
              <a:chExt cx="1488" cy="1293"/>
            </a:xfrm>
          </p:grpSpPr>
          <p:sp>
            <p:nvSpPr>
              <p:cNvPr id="6184" name="Freeform 7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2 h 1056"/>
                  <a:gd name="T2" fmla="*/ 14 w 1248"/>
                  <a:gd name="T3" fmla="*/ 0 h 1056"/>
                  <a:gd name="T4" fmla="*/ 51 w 1248"/>
                  <a:gd name="T5" fmla="*/ 1 h 1056"/>
                  <a:gd name="T6" fmla="*/ 18 w 1248"/>
                  <a:gd name="T7" fmla="*/ 3 h 1056"/>
                  <a:gd name="T8" fmla="*/ 0 w 1248"/>
                  <a:gd name="T9" fmla="*/ 2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510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A</a:t>
                </a:r>
              </a:p>
            </p:txBody>
          </p:sp>
          <p:sp>
            <p:nvSpPr>
              <p:cNvPr id="6186" name="Text Box 12"/>
              <p:cNvSpPr txBox="1">
                <a:spLocks noChangeArrowheads="1"/>
              </p:cNvSpPr>
              <p:nvPr/>
            </p:nvSpPr>
            <p:spPr bwMode="auto">
              <a:xfrm>
                <a:off x="528" y="880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B</a:t>
                </a:r>
              </a:p>
            </p:txBody>
          </p:sp>
          <p:sp>
            <p:nvSpPr>
              <p:cNvPr id="6187" name="Text Box 13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</a:p>
            </p:txBody>
          </p:sp>
          <p:sp>
            <p:nvSpPr>
              <p:cNvPr id="6188" name="Text Box 14"/>
              <p:cNvSpPr txBox="1">
                <a:spLocks noChangeArrowheads="1"/>
              </p:cNvSpPr>
              <p:nvPr/>
            </p:nvSpPr>
            <p:spPr bwMode="auto">
              <a:xfrm>
                <a:off x="672" y="1824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83" name="Text Box 32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6147" name="Group 36"/>
          <p:cNvGrpSpPr>
            <a:grpSpLocks/>
          </p:cNvGrpSpPr>
          <p:nvPr/>
        </p:nvGrpSpPr>
        <p:grpSpPr bwMode="auto">
          <a:xfrm>
            <a:off x="2286002" y="705242"/>
            <a:ext cx="1600201" cy="2059779"/>
            <a:chOff x="1440" y="856"/>
            <a:chExt cx="1008" cy="1557"/>
          </a:xfrm>
        </p:grpSpPr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440" y="856"/>
              <a:ext cx="1008" cy="1509"/>
              <a:chOff x="1536" y="808"/>
              <a:chExt cx="1008" cy="1509"/>
            </a:xfrm>
          </p:grpSpPr>
          <p:sp>
            <p:nvSpPr>
              <p:cNvPr id="6177" name="Freeform 8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1344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9" name="Text Box 17"/>
              <p:cNvSpPr txBox="1">
                <a:spLocks noChangeArrowheads="1"/>
              </p:cNvSpPr>
              <p:nvPr/>
            </p:nvSpPr>
            <p:spPr bwMode="auto">
              <a:xfrm>
                <a:off x="2256" y="808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B</a:t>
                </a:r>
              </a:p>
            </p:txBody>
          </p:sp>
          <p:sp>
            <p:nvSpPr>
              <p:cNvPr id="6180" name="Text Box 18"/>
              <p:cNvSpPr txBox="1">
                <a:spLocks noChangeArrowheads="1"/>
              </p:cNvSpPr>
              <p:nvPr/>
            </p:nvSpPr>
            <p:spPr bwMode="auto">
              <a:xfrm>
                <a:off x="2133" y="1299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1" name="Text Box 19"/>
              <p:cNvSpPr txBox="1">
                <a:spLocks noChangeArrowheads="1"/>
              </p:cNvSpPr>
              <p:nvPr/>
            </p:nvSpPr>
            <p:spPr bwMode="auto">
              <a:xfrm>
                <a:off x="2256" y="1968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76" name="Text Box 35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6148" name="Group 38"/>
          <p:cNvGrpSpPr>
            <a:grpSpLocks/>
          </p:cNvGrpSpPr>
          <p:nvPr/>
        </p:nvGrpSpPr>
        <p:grpSpPr bwMode="auto">
          <a:xfrm>
            <a:off x="4397379" y="525331"/>
            <a:ext cx="2079627" cy="2176198"/>
            <a:chOff x="2770" y="720"/>
            <a:chExt cx="1310" cy="1645"/>
          </a:xfrm>
        </p:grpSpPr>
        <p:grpSp>
          <p:nvGrpSpPr>
            <p:cNvPr id="6168" name="Group 30"/>
            <p:cNvGrpSpPr>
              <a:grpSpLocks/>
            </p:cNvGrpSpPr>
            <p:nvPr/>
          </p:nvGrpSpPr>
          <p:grpSpPr bwMode="auto">
            <a:xfrm>
              <a:off x="2770" y="720"/>
              <a:ext cx="1310" cy="1549"/>
              <a:chOff x="2770" y="816"/>
              <a:chExt cx="1310" cy="1549"/>
            </a:xfrm>
          </p:grpSpPr>
          <p:sp>
            <p:nvSpPr>
              <p:cNvPr id="6170" name="Freeform 9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Text Box 20"/>
              <p:cNvSpPr txBox="1">
                <a:spLocks noChangeArrowheads="1"/>
              </p:cNvSpPr>
              <p:nvPr/>
            </p:nvSpPr>
            <p:spPr bwMode="auto">
              <a:xfrm>
                <a:off x="2770" y="1152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2" name="Text Box 21"/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73" name="Text Box 22"/>
              <p:cNvSpPr txBox="1">
                <a:spLocks noChangeArrowheads="1"/>
              </p:cNvSpPr>
              <p:nvPr/>
            </p:nvSpPr>
            <p:spPr bwMode="auto">
              <a:xfrm>
                <a:off x="2832" y="2016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74" name="Text Box 23"/>
              <p:cNvSpPr txBox="1">
                <a:spLocks noChangeArrowheads="1"/>
              </p:cNvSpPr>
              <p:nvPr/>
            </p:nvSpPr>
            <p:spPr bwMode="auto">
              <a:xfrm>
                <a:off x="3792" y="2016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69" name="Text Box 37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6858001" y="588831"/>
            <a:ext cx="2286000" cy="2754311"/>
            <a:chOff x="4320" y="864"/>
            <a:chExt cx="1440" cy="2082"/>
          </a:xfrm>
        </p:grpSpPr>
        <p:grpSp>
          <p:nvGrpSpPr>
            <p:cNvPr id="6160" name="Group 29"/>
            <p:cNvGrpSpPr>
              <a:grpSpLocks/>
            </p:cNvGrpSpPr>
            <p:nvPr/>
          </p:nvGrpSpPr>
          <p:grpSpPr bwMode="auto">
            <a:xfrm>
              <a:off x="4320" y="864"/>
              <a:ext cx="1440" cy="1405"/>
              <a:chOff x="4272" y="912"/>
              <a:chExt cx="1440" cy="1405"/>
            </a:xfrm>
          </p:grpSpPr>
          <p:sp>
            <p:nvSpPr>
              <p:cNvPr id="6162" name="Freeform 10"/>
              <p:cNvSpPr>
                <a:spLocks/>
              </p:cNvSpPr>
              <p:nvPr/>
            </p:nvSpPr>
            <p:spPr bwMode="auto">
              <a:xfrm>
                <a:off x="4416" y="1200"/>
                <a:ext cx="1104" cy="768"/>
              </a:xfrm>
              <a:custGeom>
                <a:avLst/>
                <a:gdLst>
                  <a:gd name="T0" fmla="*/ 0 w 1104"/>
                  <a:gd name="T1" fmla="*/ 768 h 768"/>
                  <a:gd name="T2" fmla="*/ 336 w 1104"/>
                  <a:gd name="T3" fmla="*/ 0 h 768"/>
                  <a:gd name="T4" fmla="*/ 1104 w 1104"/>
                  <a:gd name="T5" fmla="*/ 768 h 768"/>
                  <a:gd name="T6" fmla="*/ 0 w 1104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768">
                    <a:moveTo>
                      <a:pt x="0" y="768"/>
                    </a:moveTo>
                    <a:lnTo>
                      <a:pt x="336" y="0"/>
                    </a:lnTo>
                    <a:lnTo>
                      <a:pt x="1104" y="768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 Box 24"/>
              <p:cNvSpPr txBox="1">
                <a:spLocks noChangeArrowheads="1"/>
              </p:cNvSpPr>
              <p:nvPr/>
            </p:nvSpPr>
            <p:spPr bwMode="auto">
              <a:xfrm>
                <a:off x="4622" y="912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A</a:t>
                </a:r>
              </a:p>
            </p:txBody>
          </p:sp>
          <p:sp>
            <p:nvSpPr>
              <p:cNvPr id="6164" name="Text Box 25"/>
              <p:cNvSpPr txBox="1">
                <a:spLocks noChangeArrowheads="1"/>
              </p:cNvSpPr>
              <p:nvPr/>
            </p:nvSpPr>
            <p:spPr bwMode="auto">
              <a:xfrm>
                <a:off x="4272" y="1968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65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968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66" name="Text Box 27"/>
              <p:cNvSpPr txBox="1">
                <a:spLocks noChangeArrowheads="1"/>
              </p:cNvSpPr>
              <p:nvPr/>
            </p:nvSpPr>
            <p:spPr bwMode="auto">
              <a:xfrm>
                <a:off x="5424" y="1968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  <p:sp>
            <p:nvSpPr>
              <p:cNvPr id="6167" name="Oval 28"/>
              <p:cNvSpPr>
                <a:spLocks noChangeArrowheads="1"/>
              </p:cNvSpPr>
              <p:nvPr/>
            </p:nvSpPr>
            <p:spPr bwMode="auto">
              <a:xfrm>
                <a:off x="4683" y="193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39"/>
            <p:cNvSpPr txBox="1">
              <a:spLocks noChangeArrowheads="1"/>
            </p:cNvSpPr>
            <p:nvPr/>
          </p:nvSpPr>
          <p:spPr bwMode="auto">
            <a:xfrm>
              <a:off x="4728" y="2550"/>
              <a:ext cx="744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CC"/>
                  </a:solidFill>
                </a:rPr>
                <a:t>Hình 2</a:t>
              </a:r>
            </a:p>
          </p:txBody>
        </p:sp>
      </p:grpSp>
      <p:sp>
        <p:nvSpPr>
          <p:cNvPr id="39" name="Freeform 49"/>
          <p:cNvSpPr>
            <a:spLocks/>
          </p:cNvSpPr>
          <p:nvPr/>
        </p:nvSpPr>
        <p:spPr bwMode="auto">
          <a:xfrm>
            <a:off x="304802" y="1160329"/>
            <a:ext cx="1600201" cy="9525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57"/>
          <p:cNvSpPr>
            <a:spLocks/>
          </p:cNvSpPr>
          <p:nvPr/>
        </p:nvSpPr>
        <p:spPr bwMode="auto">
          <a:xfrm>
            <a:off x="2590801" y="1096829"/>
            <a:ext cx="1066800" cy="114300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80"/>
          <p:cNvSpPr>
            <a:spLocks/>
          </p:cNvSpPr>
          <p:nvPr/>
        </p:nvSpPr>
        <p:spPr bwMode="auto">
          <a:xfrm>
            <a:off x="4724401" y="902361"/>
            <a:ext cx="1447801" cy="120650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84"/>
          <p:cNvSpPr>
            <a:spLocks noChangeShapeType="1"/>
          </p:cNvSpPr>
          <p:nvPr/>
        </p:nvSpPr>
        <p:spPr bwMode="auto">
          <a:xfrm>
            <a:off x="6705600" y="1096829"/>
            <a:ext cx="0" cy="2476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85"/>
          <p:cNvSpPr txBox="1">
            <a:spLocks noChangeArrowheads="1"/>
          </p:cNvSpPr>
          <p:nvPr/>
        </p:nvSpPr>
        <p:spPr bwMode="auto">
          <a:xfrm>
            <a:off x="2552702" y="2819268"/>
            <a:ext cx="11811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Hình 1</a:t>
            </a:r>
          </a:p>
        </p:txBody>
      </p:sp>
      <p:pic>
        <p:nvPicPr>
          <p:cNvPr id="7209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6" y="4122341"/>
            <a:ext cx="1855787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89139" y="3233342"/>
            <a:ext cx="5973762" cy="1863989"/>
            <a:chOff x="6083710" y="4084637"/>
            <a:chExt cx="4838700" cy="2236788"/>
          </a:xfrm>
        </p:grpSpPr>
        <p:sp>
          <p:nvSpPr>
            <p:cNvPr id="4" name="Cloud Callout 3"/>
            <p:cNvSpPr/>
            <p:nvPr/>
          </p:nvSpPr>
          <p:spPr>
            <a:xfrm>
              <a:off x="6083710" y="4084637"/>
              <a:ext cx="4838700" cy="2236788"/>
            </a:xfrm>
            <a:prstGeom prst="cloud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9" name="TextBox 1"/>
            <p:cNvSpPr txBox="1">
              <a:spLocks noChangeArrowheads="1"/>
            </p:cNvSpPr>
            <p:nvPr/>
          </p:nvSpPr>
          <p:spPr bwMode="auto">
            <a:xfrm>
              <a:off x="6602413" y="4565651"/>
              <a:ext cx="4217987" cy="114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FF0000"/>
                  </a:solidFill>
                </a:rPr>
                <a:t>Hình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là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tứ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giác</a:t>
              </a:r>
              <a:r>
                <a:rPr lang="en-US" sz="2800" b="1" dirty="0">
                  <a:solidFill>
                    <a:srgbClr val="FF0000"/>
                  </a:solidFill>
                </a:rPr>
                <a:t>?</a:t>
              </a:r>
            </a:p>
            <a:p>
              <a:pPr eaLnBrk="1" hangingPunct="1"/>
              <a:r>
                <a:rPr lang="en-US" sz="2800" b="1" dirty="0" err="1">
                  <a:solidFill>
                    <a:srgbClr val="FF0000"/>
                  </a:solidFill>
                </a:rPr>
                <a:t>Hình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không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là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tứ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giác</a:t>
              </a:r>
              <a:r>
                <a:rPr lang="en-US" sz="28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9" name="Up Arrow 8"/>
          <p:cNvSpPr/>
          <p:nvPr/>
        </p:nvSpPr>
        <p:spPr>
          <a:xfrm>
            <a:off x="1817690" y="3416300"/>
            <a:ext cx="2590800" cy="203200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62200" y="32892"/>
            <a:ext cx="35814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2" y="444501"/>
            <a:ext cx="260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293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667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51199"/>
              </p:ext>
            </p:extLst>
          </p:nvPr>
        </p:nvGraphicFramePr>
        <p:xfrm>
          <a:off x="5470525" y="312738"/>
          <a:ext cx="293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Equation" r:id="rId3" imgW="2933640" imgH="431640" progId="Equation.DSMT4">
                  <p:embed/>
                </p:oleObj>
              </mc:Choice>
              <mc:Fallback>
                <p:oleObj name="Equation" r:id="rId3" imgW="2933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0525" y="312738"/>
                        <a:ext cx="2933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2414" y="88647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579457"/>
              </p:ext>
            </p:extLst>
          </p:nvPr>
        </p:nvGraphicFramePr>
        <p:xfrm>
          <a:off x="2895600" y="876300"/>
          <a:ext cx="3206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Equation" r:id="rId5" imgW="152280" imgH="215640" progId="Equation.DSMT4">
                  <p:embed/>
                </p:oleObj>
              </mc:Choice>
              <mc:Fallback>
                <p:oleObj name="Equation" r:id="rId5" imgW="152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876300"/>
                        <a:ext cx="32067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1000" y="12674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037" y="179070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799948"/>
              </p:ext>
            </p:extLst>
          </p:nvPr>
        </p:nvGraphicFramePr>
        <p:xfrm>
          <a:off x="615264" y="2308824"/>
          <a:ext cx="32654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Equation" r:id="rId7" imgW="1536480" imgH="253800" progId="Equation.DSMT4">
                  <p:embed/>
                </p:oleObj>
              </mc:Choice>
              <mc:Fallback>
                <p:oleObj name="Equation" r:id="rId7" imgW="1536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64" y="2308824"/>
                        <a:ext cx="32654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6029"/>
              </p:ext>
            </p:extLst>
          </p:nvPr>
        </p:nvGraphicFramePr>
        <p:xfrm>
          <a:off x="838200" y="3452813"/>
          <a:ext cx="52355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9" imgW="2463480" imgH="291960" progId="Equation.DSMT4">
                  <p:embed/>
                </p:oleObj>
              </mc:Choice>
              <mc:Fallback>
                <p:oleObj name="Equation" r:id="rId9" imgW="24634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52813"/>
                        <a:ext cx="52355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40499"/>
              </p:ext>
            </p:extLst>
          </p:nvPr>
        </p:nvGraphicFramePr>
        <p:xfrm>
          <a:off x="836613" y="4021138"/>
          <a:ext cx="304958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Equation" r:id="rId11" imgW="1434960" imgH="291960" progId="Equation.DSMT4">
                  <p:embed/>
                </p:oleObj>
              </mc:Choice>
              <mc:Fallback>
                <p:oleObj name="Equation" r:id="rId11" imgW="1434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021138"/>
                        <a:ext cx="3049587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85859"/>
              </p:ext>
            </p:extLst>
          </p:nvPr>
        </p:nvGraphicFramePr>
        <p:xfrm>
          <a:off x="1040371" y="4629150"/>
          <a:ext cx="2806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Equation" r:id="rId13" imgW="1320480" imgH="291960" progId="Equation.DSMT4">
                  <p:embed/>
                </p:oleObj>
              </mc:Choice>
              <mc:Fallback>
                <p:oleObj name="Equation" r:id="rId13" imgW="13204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371" y="4629150"/>
                        <a:ext cx="28067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267071"/>
              </p:ext>
            </p:extLst>
          </p:nvPr>
        </p:nvGraphicFramePr>
        <p:xfrm>
          <a:off x="612687" y="2937649"/>
          <a:ext cx="303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15" imgW="3035160" imgH="380880" progId="Equation.DSMT4">
                  <p:embed/>
                </p:oleObj>
              </mc:Choice>
              <mc:Fallback>
                <p:oleObj name="Equation" r:id="rId15" imgW="3035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2687" y="2937649"/>
                        <a:ext cx="3035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1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3702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669091"/>
              </p:ext>
            </p:extLst>
          </p:nvPr>
        </p:nvGraphicFramePr>
        <p:xfrm>
          <a:off x="2190750" y="672797"/>
          <a:ext cx="4889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Equation" r:id="rId3" imgW="4889160" imgH="444240" progId="Equation.DSMT4">
                  <p:embed/>
                </p:oleObj>
              </mc:Choice>
              <mc:Fallback>
                <p:oleObj name="Equation" r:id="rId3" imgW="488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0" y="672797"/>
                        <a:ext cx="4889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108430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466380"/>
              </p:ext>
            </p:extLst>
          </p:nvPr>
        </p:nvGraphicFramePr>
        <p:xfrm>
          <a:off x="914400" y="1772105"/>
          <a:ext cx="22098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1" name="Equation" r:id="rId5" imgW="2209680" imgH="1536480" progId="Equation.DSMT4">
                  <p:embed/>
                </p:oleObj>
              </mc:Choice>
              <mc:Fallback>
                <p:oleObj name="Equation" r:id="rId5" imgW="220968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772105"/>
                        <a:ext cx="22098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2573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529" y="3246677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(1), (2)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(3)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95424"/>
              </p:ext>
            </p:extLst>
          </p:nvPr>
        </p:nvGraphicFramePr>
        <p:xfrm>
          <a:off x="876300" y="3780077"/>
          <a:ext cx="2400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" name="Equation" r:id="rId7" imgW="2400120" imgH="444240" progId="Equation.DSMT4">
                  <p:embed/>
                </p:oleObj>
              </mc:Choice>
              <mc:Fallback>
                <p:oleObj name="Equation" r:id="rId7" imgW="2400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6300" y="3780077"/>
                        <a:ext cx="2400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342447"/>
              </p:ext>
            </p:extLst>
          </p:nvPr>
        </p:nvGraphicFramePr>
        <p:xfrm>
          <a:off x="1257643" y="4269027"/>
          <a:ext cx="322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" name="Equation" r:id="rId9" imgW="3225600" imgH="380880" progId="Equation.DSMT4">
                  <p:embed/>
                </p:oleObj>
              </mc:Choice>
              <mc:Fallback>
                <p:oleObj name="Equation" r:id="rId9" imgW="3225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7643" y="4269027"/>
                        <a:ext cx="3225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57857"/>
              </p:ext>
            </p:extLst>
          </p:nvPr>
        </p:nvGraphicFramePr>
        <p:xfrm>
          <a:off x="1326288" y="4727487"/>
          <a:ext cx="2781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" name="Equation" r:id="rId11" imgW="2781000" imgH="444240" progId="Equation.DSMT4">
                  <p:embed/>
                </p:oleObj>
              </mc:Choice>
              <mc:Fallback>
                <p:oleObj name="Equation" r:id="rId11" imgW="2781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26288" y="4727487"/>
                        <a:ext cx="2781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0385" y="468835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17212"/>
              </p:ext>
            </p:extLst>
          </p:nvPr>
        </p:nvGraphicFramePr>
        <p:xfrm>
          <a:off x="1294371" y="5161120"/>
          <a:ext cx="264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" name="Equation" r:id="rId13" imgW="2641320" imgH="380880" progId="Equation.DSMT4">
                  <p:embed/>
                </p:oleObj>
              </mc:Choice>
              <mc:Fallback>
                <p:oleObj name="Equation" r:id="rId13" imgW="2641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94371" y="5161120"/>
                        <a:ext cx="2641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5105400" y="1607522"/>
            <a:ext cx="0" cy="4107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53915" y="14859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(1),(2)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347326"/>
              </p:ext>
            </p:extLst>
          </p:nvPr>
        </p:nvGraphicFramePr>
        <p:xfrm>
          <a:off x="5309972" y="1982788"/>
          <a:ext cx="2501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" name="Equation" r:id="rId15" imgW="2501640" imgH="406080" progId="Equation.DSMT4">
                  <p:embed/>
                </p:oleObj>
              </mc:Choice>
              <mc:Fallback>
                <p:oleObj name="Equation" r:id="rId15" imgW="25016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09972" y="1982788"/>
                        <a:ext cx="2501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533153"/>
              </p:ext>
            </p:extLst>
          </p:nvPr>
        </p:nvGraphicFramePr>
        <p:xfrm>
          <a:off x="5538572" y="2408365"/>
          <a:ext cx="226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" name="Equation" r:id="rId17" imgW="2260440" imgH="419040" progId="Equation.DSMT4">
                  <p:embed/>
                </p:oleObj>
              </mc:Choice>
              <mc:Fallback>
                <p:oleObj name="Equation" r:id="rId17" imgW="2260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38572" y="2408365"/>
                        <a:ext cx="226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85438"/>
              </p:ext>
            </p:extLst>
          </p:nvPr>
        </p:nvGraphicFramePr>
        <p:xfrm>
          <a:off x="5560515" y="2893199"/>
          <a:ext cx="251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Equation" r:id="rId19" imgW="2514600" imgH="355320" progId="Equation.DSMT4">
                  <p:embed/>
                </p:oleObj>
              </mc:Choice>
              <mc:Fallback>
                <p:oleObj name="Equation" r:id="rId19" imgW="25146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60515" y="2893199"/>
                        <a:ext cx="2514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257800" y="32385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7850"/>
              </p:ext>
            </p:extLst>
          </p:nvPr>
        </p:nvGraphicFramePr>
        <p:xfrm>
          <a:off x="5323701" y="3725216"/>
          <a:ext cx="1460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Equation" r:id="rId21" imgW="1460160" imgH="355320" progId="Equation.DSMT4">
                  <p:embed/>
                </p:oleObj>
              </mc:Choice>
              <mc:Fallback>
                <p:oleObj name="Equation" r:id="rId21" imgW="1460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23701" y="3725216"/>
                        <a:ext cx="1460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49427"/>
              </p:ext>
            </p:extLst>
          </p:nvPr>
        </p:nvGraphicFramePr>
        <p:xfrm>
          <a:off x="6790041" y="3778074"/>
          <a:ext cx="224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Equation" r:id="rId23" imgW="2247840" imgH="291960" progId="Equation.DSMT4">
                  <p:embed/>
                </p:oleObj>
              </mc:Choice>
              <mc:Fallback>
                <p:oleObj name="Equation" r:id="rId23" imgW="22478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90041" y="3778074"/>
                        <a:ext cx="2247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559126"/>
              </p:ext>
            </p:extLst>
          </p:nvPr>
        </p:nvGraphicFramePr>
        <p:xfrm>
          <a:off x="5309286" y="4179032"/>
          <a:ext cx="1460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Equation" r:id="rId25" imgW="1460160" imgH="355320" progId="Equation.DSMT4">
                  <p:embed/>
                </p:oleObj>
              </mc:Choice>
              <mc:Fallback>
                <p:oleObj name="Equation" r:id="rId25" imgW="1460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309286" y="4179032"/>
                        <a:ext cx="1460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868826"/>
              </p:ext>
            </p:extLst>
          </p:nvPr>
        </p:nvGraphicFramePr>
        <p:xfrm>
          <a:off x="6781800" y="4235617"/>
          <a:ext cx="209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Equation" r:id="rId27" imgW="2095200" imgH="291960" progId="Equation.DSMT4">
                  <p:embed/>
                </p:oleObj>
              </mc:Choice>
              <mc:Fallback>
                <p:oleObj name="Equation" r:id="rId27" imgW="2095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781800" y="4235617"/>
                        <a:ext cx="2095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257800" y="461421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27239"/>
              </p:ext>
            </p:extLst>
          </p:nvPr>
        </p:nvGraphicFramePr>
        <p:xfrm>
          <a:off x="6019800" y="4631032"/>
          <a:ext cx="2184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" name="Equation" r:id="rId29" imgW="2184120" imgH="901440" progId="Equation.DSMT4">
                  <p:embed/>
                </p:oleObj>
              </mc:Choice>
              <mc:Fallback>
                <p:oleObj name="Equation" r:id="rId29" imgW="21841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19800" y="4631032"/>
                        <a:ext cx="21844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1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  <p:bldP spid="16" grpId="0"/>
      <p:bldP spid="20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71210"/>
              </p:ext>
            </p:extLst>
          </p:nvPr>
        </p:nvGraphicFramePr>
        <p:xfrm>
          <a:off x="2362200" y="609600"/>
          <a:ext cx="3749675" cy="533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" name="Equation" r:id="rId3" imgW="2095200" imgH="317160" progId="Equation.DSMT4">
                  <p:embed/>
                </p:oleObj>
              </mc:Choice>
              <mc:Fallback>
                <p:oleObj name="Equation" r:id="rId3" imgW="20952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09600"/>
                        <a:ext cx="3749675" cy="533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450374"/>
              </p:ext>
            </p:extLst>
          </p:nvPr>
        </p:nvGraphicFramePr>
        <p:xfrm>
          <a:off x="2233472" y="1652677"/>
          <a:ext cx="3079749" cy="49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8" name="Equation" r:id="rId5" imgW="1612800" imgH="253800" progId="Equation.DSMT4">
                  <p:embed/>
                </p:oleObj>
              </mc:Choice>
              <mc:Fallback>
                <p:oleObj name="Equation" r:id="rId5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472" y="1652677"/>
                        <a:ext cx="3079749" cy="494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52696"/>
              </p:ext>
            </p:extLst>
          </p:nvPr>
        </p:nvGraphicFramePr>
        <p:xfrm>
          <a:off x="2444754" y="3561779"/>
          <a:ext cx="19192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9" name="Equation" r:id="rId7" imgW="939600" imgH="228600" progId="Equation.DSMT4">
                  <p:embed/>
                </p:oleObj>
              </mc:Choice>
              <mc:Fallback>
                <p:oleObj name="Equation" r:id="rId7" imgW="93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4" y="3561779"/>
                        <a:ext cx="19192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1905003" y="50857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609600" y="144308"/>
            <a:ext cx="707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8132" y="1160310"/>
            <a:ext cx="123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30338"/>
              </p:ext>
            </p:extLst>
          </p:nvPr>
        </p:nvGraphicFramePr>
        <p:xfrm>
          <a:off x="1111251" y="2609279"/>
          <a:ext cx="33083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0" name="Equation" r:id="rId9" imgW="1562040" imgH="431640" progId="Equation.DSMT4">
                  <p:embed/>
                </p:oleObj>
              </mc:Choice>
              <mc:Fallback>
                <p:oleObj name="Equation" r:id="rId9" imgW="1562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1251" y="2609279"/>
                        <a:ext cx="33083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5471" y="1671021"/>
            <a:ext cx="160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516747"/>
              </p:ext>
            </p:extLst>
          </p:nvPr>
        </p:nvGraphicFramePr>
        <p:xfrm>
          <a:off x="2439991" y="4052463"/>
          <a:ext cx="19716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1" name="Equation" r:id="rId11" imgW="965160" imgH="228600" progId="Equation.DSMT4">
                  <p:embed/>
                </p:oleObj>
              </mc:Choice>
              <mc:Fallback>
                <p:oleObj name="Equation" r:id="rId11" imgW="96516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91" y="4052463"/>
                        <a:ext cx="19716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780076"/>
              </p:ext>
            </p:extLst>
          </p:nvPr>
        </p:nvGraphicFramePr>
        <p:xfrm>
          <a:off x="2422240" y="4606650"/>
          <a:ext cx="20748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2" name="Equation" r:id="rId13" imgW="1015920" imgH="228600" progId="Equation.DSMT4">
                  <p:embed/>
                </p:oleObj>
              </mc:Choice>
              <mc:Fallback>
                <p:oleObj name="Equation" r:id="rId13" imgW="10159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240" y="4606650"/>
                        <a:ext cx="20748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43717"/>
              </p:ext>
            </p:extLst>
          </p:nvPr>
        </p:nvGraphicFramePr>
        <p:xfrm>
          <a:off x="2362201" y="5103104"/>
          <a:ext cx="2127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" name="Equation" r:id="rId15" imgW="1041120" imgH="228600" progId="Equation.DSMT4">
                  <p:embed/>
                </p:oleObj>
              </mc:Choice>
              <mc:Fallback>
                <p:oleObj name="Equation" r:id="rId15" imgW="10411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5103104"/>
                        <a:ext cx="21272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9756" y="3526424"/>
            <a:ext cx="170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0537"/>
              </p:ext>
            </p:extLst>
          </p:nvPr>
        </p:nvGraphicFramePr>
        <p:xfrm>
          <a:off x="4363037" y="2626597"/>
          <a:ext cx="2266364" cy="75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" name="Equation" r:id="rId17" imgW="888840" imgH="431640" progId="Equation.DSMT4">
                  <p:embed/>
                </p:oleObj>
              </mc:Choice>
              <mc:Fallback>
                <p:oleObj name="Equation" r:id="rId17" imgW="88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63037" y="2626597"/>
                        <a:ext cx="2266364" cy="750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767039"/>
              </p:ext>
            </p:extLst>
          </p:nvPr>
        </p:nvGraphicFramePr>
        <p:xfrm>
          <a:off x="6606920" y="2643917"/>
          <a:ext cx="999221" cy="723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" name="Equation" r:id="rId19" imgW="482400" imgH="419040" progId="Equation.DSMT4">
                  <p:embed/>
                </p:oleObj>
              </mc:Choice>
              <mc:Fallback>
                <p:oleObj name="Equation" r:id="rId19" imgW="482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06920" y="2643917"/>
                        <a:ext cx="999221" cy="723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536654" y="2737997"/>
            <a:ext cx="121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2089151" y="1889031"/>
            <a:ext cx="120651" cy="65097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669796"/>
              </p:ext>
            </p:extLst>
          </p:nvPr>
        </p:nvGraphicFramePr>
        <p:xfrm>
          <a:off x="2286002" y="2170671"/>
          <a:ext cx="3013076" cy="398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" name="Equation" r:id="rId21" imgW="1180800" imgH="228600" progId="Equation.DSMT4">
                  <p:embed/>
                </p:oleObj>
              </mc:Choice>
              <mc:Fallback>
                <p:oleObj name="Equation" r:id="rId21" imgW="11808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2" y="2170671"/>
                        <a:ext cx="3013076" cy="398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59753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8" grpId="0"/>
      <p:bldP spid="30" grpId="0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1" y="825501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 Ta gọi tứ giác ABCD trên hình 8 có AB = AD, CB = CD là hình "cái diều".</a:t>
            </a:r>
          </a:p>
          <a:p>
            <a:r>
              <a:rPr lang="vi-VN" sz="2800" dirty="0" smtClean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) Chứng minh rằng AC là đường trung trực của BD.</a:t>
            </a:r>
          </a:p>
          <a:p>
            <a:r>
              <a:rPr lang="vi-VN" sz="2800" dirty="0">
                <a:latin typeface="+mj-lt"/>
              </a:rPr>
              <a:t>b) Tính B̂,D̂ biết rằng Â = 100º, Ĉ = </a:t>
            </a:r>
            <a:r>
              <a:rPr lang="vi-VN" sz="2800" dirty="0" smtClean="0">
                <a:latin typeface="+mj-lt"/>
              </a:rPr>
              <a:t>60º</a:t>
            </a:r>
            <a:endParaRPr lang="vi-VN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1905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3/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67/ SGK)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Giải bài 3 trang 67 Toán 8 Tập 1 | Giải bài tập Toán 8"/>
          <p:cNvSpPr>
            <a:spLocks noChangeAspect="1" noChangeArrowheads="1"/>
          </p:cNvSpPr>
          <p:nvPr/>
        </p:nvSpPr>
        <p:spPr bwMode="auto">
          <a:xfrm>
            <a:off x="155575" y="-120384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6" y="2991937"/>
            <a:ext cx="7953936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5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659" y="952500"/>
            <a:ext cx="54102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+mj-lt"/>
              </a:rPr>
              <a:t>a</a:t>
            </a:r>
            <a:r>
              <a:rPr lang="vi-VN" sz="2600" dirty="0">
                <a:latin typeface="+mj-lt"/>
              </a:rPr>
              <a:t>) Ta có:</a:t>
            </a:r>
          </a:p>
          <a:p>
            <a:r>
              <a:rPr lang="en-US" sz="2600" dirty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        . </a:t>
            </a:r>
            <a:r>
              <a:rPr lang="vi-VN" sz="2600" dirty="0" smtClean="0">
                <a:latin typeface="+mj-lt"/>
              </a:rPr>
              <a:t>AB </a:t>
            </a:r>
            <a:r>
              <a:rPr lang="vi-VN" sz="2600" dirty="0">
                <a:latin typeface="+mj-lt"/>
              </a:rPr>
              <a:t>= AD (gt) </a:t>
            </a:r>
            <a:endParaRPr lang="en-US" sz="26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979"/>
          <a:stretch/>
        </p:blipFill>
        <p:spPr bwMode="auto">
          <a:xfrm>
            <a:off x="5465621" y="-21165"/>
            <a:ext cx="3449781" cy="282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1" y="3162300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b) Xét 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ABC và 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ADC có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800100"/>
            <a:ext cx="1295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222" y="2432431"/>
            <a:ext cx="5867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+mj-lt"/>
              </a:rPr>
              <a:t>⇒ </a:t>
            </a:r>
            <a:r>
              <a:rPr lang="vi-VN" sz="2600" dirty="0">
                <a:latin typeface="+mj-lt"/>
              </a:rPr>
              <a:t>C thuộc đường trung trực của </a:t>
            </a:r>
            <a:r>
              <a:rPr lang="vi-VN" sz="2600" dirty="0" smtClean="0">
                <a:latin typeface="+mj-lt"/>
              </a:rPr>
              <a:t>BD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721923"/>
            <a:ext cx="5908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⇒ A thuộc đường trung trực của </a:t>
            </a:r>
            <a:r>
              <a:rPr lang="vi-VN" sz="2600" dirty="0" smtClean="0">
                <a:latin typeface="+mj-lt"/>
              </a:rPr>
              <a:t>BD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391" y="2078152"/>
            <a:ext cx="3276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. </a:t>
            </a:r>
            <a:r>
              <a:rPr lang="vi-VN" sz="2600" dirty="0" smtClean="0">
                <a:latin typeface="+mj-lt"/>
              </a:rPr>
              <a:t>CB </a:t>
            </a:r>
            <a:r>
              <a:rPr lang="vi-VN" sz="2600" dirty="0">
                <a:latin typeface="+mj-lt"/>
              </a:rPr>
              <a:t>= CD (gt</a:t>
            </a:r>
            <a:r>
              <a:rPr lang="vi-VN" sz="2600" dirty="0" smtClean="0">
                <a:latin typeface="+mj-lt"/>
              </a:rPr>
              <a:t>)</a:t>
            </a:r>
            <a:endParaRPr lang="en-US" sz="2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781300"/>
            <a:ext cx="670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(2)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AC là đường trung trực của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BD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96201" y="496919"/>
            <a:ext cx="0" cy="18291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85027" y="1397880"/>
            <a:ext cx="28346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52398" y="63501"/>
            <a:ext cx="6781802" cy="835793"/>
            <a:chOff x="380998" y="63501"/>
            <a:chExt cx="5504996" cy="835793"/>
          </a:xfrm>
        </p:grpSpPr>
        <p:sp>
          <p:nvSpPr>
            <p:cNvPr id="5" name="TextBox 4"/>
            <p:cNvSpPr txBox="1"/>
            <p:nvPr/>
          </p:nvSpPr>
          <p:spPr>
            <a:xfrm>
              <a:off x="380998" y="63501"/>
              <a:ext cx="5504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+mj-lt"/>
                </a:rPr>
                <a:t>a) Chứng minh rằng AC là đường trung trực của BD.</a:t>
              </a:r>
            </a:p>
            <a:p>
              <a:r>
                <a:rPr lang="vi-VN" sz="2400" dirty="0">
                  <a:latin typeface="+mj-lt"/>
                </a:rPr>
                <a:t>b) Tính 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dirty="0" smtClean="0">
                  <a:latin typeface="+mj-lt"/>
                </a:rPr>
                <a:t>           </a:t>
              </a:r>
              <a:r>
                <a:rPr lang="vi-VN" sz="2400" dirty="0" smtClean="0">
                  <a:latin typeface="+mj-lt"/>
                </a:rPr>
                <a:t>biết </a:t>
              </a:r>
              <a:r>
                <a:rPr lang="vi-VN" sz="2400" dirty="0">
                  <a:latin typeface="+mj-lt"/>
                </a:rPr>
                <a:t>rằng </a:t>
              </a:r>
              <a:r>
                <a:rPr lang="en-US" sz="2400" dirty="0" smtClean="0">
                  <a:latin typeface="+mj-lt"/>
                </a:rPr>
                <a:t> </a:t>
              </a:r>
              <a:endParaRPr lang="en-US" sz="2400" dirty="0">
                <a:latin typeface="+mj-lt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3446550"/>
                </p:ext>
              </p:extLst>
            </p:nvPr>
          </p:nvGraphicFramePr>
          <p:xfrm>
            <a:off x="1281747" y="387350"/>
            <a:ext cx="662352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0" name="Equation" r:id="rId4" imgW="330120" imgH="253800" progId="Equation.DSMT4">
                    <p:embed/>
                  </p:oleObj>
                </mc:Choice>
                <mc:Fallback>
                  <p:oleObj name="Equation" r:id="rId4" imgW="3301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81747" y="387350"/>
                          <a:ext cx="662352" cy="509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6793048"/>
                </p:ext>
              </p:extLst>
            </p:nvPr>
          </p:nvGraphicFramePr>
          <p:xfrm>
            <a:off x="2793301" y="363096"/>
            <a:ext cx="2092199" cy="536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1" name="Equation" r:id="rId6" imgW="1206360" imgH="253800" progId="Equation.DSMT4">
                    <p:embed/>
                  </p:oleObj>
                </mc:Choice>
                <mc:Fallback>
                  <p:oleObj name="Equation" r:id="rId6" imgW="12063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93301" y="363096"/>
                          <a:ext cx="2092199" cy="5361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609600" y="3543300"/>
            <a:ext cx="327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 AB = AD (gt)</a:t>
            </a: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= DC (gt)</a:t>
            </a: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cạnh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4686300"/>
            <a:ext cx="4419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ABC = 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ADC (c.c.c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3251727"/>
            <a:ext cx="0" cy="24251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56183" y="3245841"/>
            <a:ext cx="487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47624"/>
              </p:ext>
            </p:extLst>
          </p:nvPr>
        </p:nvGraphicFramePr>
        <p:xfrm>
          <a:off x="990600" y="5067300"/>
          <a:ext cx="130683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" name="Equation" r:id="rId8" imgW="622080" imgH="253800" progId="Equation.DSMT4">
                  <p:embed/>
                </p:oleObj>
              </mc:Choice>
              <mc:Fallback>
                <p:oleObj name="Equation" r:id="rId8" imgW="622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5067300"/>
                        <a:ext cx="130683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761002"/>
              </p:ext>
            </p:extLst>
          </p:nvPr>
        </p:nvGraphicFramePr>
        <p:xfrm>
          <a:off x="4572000" y="3619500"/>
          <a:ext cx="27797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3" name="Equation" r:id="rId10" imgW="2779560" imgH="401760" progId="Equation.DSMT4">
                  <p:embed/>
                </p:oleObj>
              </mc:Choice>
              <mc:Fallback>
                <p:oleObj name="Equation" r:id="rId10" imgW="2779560" imgH="40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0" y="3619500"/>
                        <a:ext cx="2779713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495800" y="3238500"/>
            <a:ext cx="381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208427"/>
              </p:ext>
            </p:extLst>
          </p:nvPr>
        </p:nvGraphicFramePr>
        <p:xfrm>
          <a:off x="5822947" y="4000500"/>
          <a:ext cx="217805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4" name="Equation" r:id="rId12" imgW="1422360" imgH="253800" progId="Equation.DSMT4">
                  <p:embed/>
                </p:oleObj>
              </mc:Choice>
              <mc:Fallback>
                <p:oleObj name="Equation" r:id="rId12" imgW="1422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22947" y="4000500"/>
                        <a:ext cx="2178053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19215"/>
              </p:ext>
            </p:extLst>
          </p:nvPr>
        </p:nvGraphicFramePr>
        <p:xfrm>
          <a:off x="5847436" y="4398234"/>
          <a:ext cx="2382164" cy="43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5" name="Equation" r:id="rId14" imgW="1701720" imgH="253800" progId="Equation.DSMT4">
                  <p:embed/>
                </p:oleObj>
              </mc:Choice>
              <mc:Fallback>
                <p:oleObj name="Equation" r:id="rId14" imgW="1701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47436" y="4398234"/>
                        <a:ext cx="2382164" cy="431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509509"/>
              </p:ext>
            </p:extLst>
          </p:nvPr>
        </p:nvGraphicFramePr>
        <p:xfrm>
          <a:off x="5624513" y="5082154"/>
          <a:ext cx="2300287" cy="63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6" name="Equation" r:id="rId16" imgW="1511280" imgH="419040" progId="Equation.DSMT4">
                  <p:embed/>
                </p:oleObj>
              </mc:Choice>
              <mc:Fallback>
                <p:oleObj name="Equation" r:id="rId16" imgW="1511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24513" y="5082154"/>
                        <a:ext cx="2300287" cy="637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45108"/>
              </p:ext>
            </p:extLst>
          </p:nvPr>
        </p:nvGraphicFramePr>
        <p:xfrm>
          <a:off x="5780183" y="4774089"/>
          <a:ext cx="1371600" cy="374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80183" y="4774089"/>
                        <a:ext cx="1371600" cy="374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394005" y="5139035"/>
            <a:ext cx="1244795" cy="461665"/>
            <a:chOff x="4045487" y="4405149"/>
            <a:chExt cx="1244795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4045487" y="4405149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Mà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2551802"/>
                </p:ext>
              </p:extLst>
            </p:nvPr>
          </p:nvGraphicFramePr>
          <p:xfrm>
            <a:off x="4598988" y="4464313"/>
            <a:ext cx="691294" cy="39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8" name="Equation" r:id="rId20" imgW="444240" imgH="253800" progId="Equation.DSMT4">
                    <p:embed/>
                  </p:oleObj>
                </mc:Choice>
                <mc:Fallback>
                  <p:oleObj name="Equation" r:id="rId20" imgW="4442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598988" y="4464313"/>
                          <a:ext cx="691294" cy="395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923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iep mung ngay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-433268">
            <a:off x="1625602" y="846670"/>
            <a:ext cx="2874964" cy="5437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2000" kern="10" dirty="0">
                <a:ln w="9525">
                  <a:round/>
                  <a:headEnd/>
                  <a:tailEnd/>
                </a:ln>
                <a:solidFill>
                  <a:srgbClr val="FF0000">
                    <a:alpha val="65097"/>
                  </a:srgbClr>
                </a:solidFill>
                <a:latin typeface="Times New Roman"/>
                <a:cs typeface="Times New Roman"/>
              </a:rPr>
              <a:t>HƯỚNG DẪN VỀ NHÀ</a:t>
            </a:r>
            <a:endParaRPr lang="en-US" sz="2000" kern="10" dirty="0">
              <a:ln w="9525">
                <a:round/>
                <a:headEnd/>
                <a:tailEnd/>
              </a:ln>
              <a:solidFill>
                <a:srgbClr val="FF0000">
                  <a:alpha val="65097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 rot="21143245">
            <a:off x="1263654" y="1726625"/>
            <a:ext cx="44688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045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99" y="825500"/>
            <a:ext cx="8458201" cy="10160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 KHỎE</a:t>
            </a:r>
            <a:endParaRPr lang="vi-VN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1206501"/>
            <a:ext cx="8001001" cy="626517"/>
          </a:xfrm>
          <a:prstGeom prst="rect">
            <a:avLst/>
          </a:prstGeom>
          <a:noFill/>
        </p:spPr>
        <p:txBody>
          <a:bodyPr>
            <a:prstTxWarp prst="textTriangl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CHĂM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, NGOAN, HỌC TẬP TỐT</a:t>
            </a:r>
            <a:endParaRPr lang="vi-VN" sz="2800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040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93739" y="952501"/>
            <a:ext cx="34226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</a:rPr>
              <a:t> Định nghĩa tứ giác:</a:t>
            </a:r>
          </a:p>
        </p:txBody>
      </p: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3935417" y="209021"/>
            <a:ext cx="4040187" cy="2395174"/>
            <a:chOff x="277" y="912"/>
            <a:chExt cx="1401" cy="1060"/>
          </a:xfrm>
        </p:grpSpPr>
        <p:sp>
          <p:nvSpPr>
            <p:cNvPr id="7181" name="Freeform 7"/>
            <p:cNvSpPr>
              <a:spLocks/>
            </p:cNvSpPr>
            <p:nvPr/>
          </p:nvSpPr>
          <p:spPr bwMode="auto">
            <a:xfrm>
              <a:off x="392" y="1072"/>
              <a:ext cx="1008" cy="720"/>
            </a:xfrm>
            <a:custGeom>
              <a:avLst/>
              <a:gdLst>
                <a:gd name="T0" fmla="*/ 0 w 1248"/>
                <a:gd name="T1" fmla="*/ 2 h 1056"/>
                <a:gd name="T2" fmla="*/ 14 w 1248"/>
                <a:gd name="T3" fmla="*/ 0 h 1056"/>
                <a:gd name="T4" fmla="*/ 51 w 1248"/>
                <a:gd name="T5" fmla="*/ 1 h 1056"/>
                <a:gd name="T6" fmla="*/ 18 w 1248"/>
                <a:gd name="T7" fmla="*/ 3 h 1056"/>
                <a:gd name="T8" fmla="*/ 0 w 1248"/>
                <a:gd name="T9" fmla="*/ 2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1056">
                  <a:moveTo>
                    <a:pt x="0" y="624"/>
                  </a:moveTo>
                  <a:lnTo>
                    <a:pt x="336" y="0"/>
                  </a:lnTo>
                  <a:lnTo>
                    <a:pt x="1248" y="384"/>
                  </a:lnTo>
                  <a:lnTo>
                    <a:pt x="432" y="1056"/>
                  </a:lnTo>
                  <a:lnTo>
                    <a:pt x="0" y="62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277" y="1403"/>
              <a:ext cx="28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606" y="912"/>
              <a:ext cx="28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1390" y="1241"/>
              <a:ext cx="28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709" y="1768"/>
              <a:ext cx="288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152400" y="2603502"/>
            <a:ext cx="88392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ABCD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gồm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bốn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AB, BC, CD, DA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90602" y="4064002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 Tứ giác ABCD còn gọi là tứ giác BCDA, BADC,…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990600" y="4445002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 Các điểm A,B,C,D gọi là các </a:t>
            </a:r>
            <a:r>
              <a:rPr lang="en-US" b="1">
                <a:solidFill>
                  <a:srgbClr val="FF0000"/>
                </a:solidFill>
              </a:rPr>
              <a:t>đỉnh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992189" y="4826002"/>
            <a:ext cx="6246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 Các đoạn thẳng AB,BC,CD,DA gọi là các </a:t>
            </a:r>
            <a:r>
              <a:rPr lang="en-US" b="1">
                <a:solidFill>
                  <a:srgbClr val="FF0000"/>
                </a:solidFill>
              </a:rPr>
              <a:t>cạnh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93739" y="3492501"/>
            <a:ext cx="1668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</a:rPr>
              <a:t> Chú ý:</a:t>
            </a:r>
          </a:p>
        </p:txBody>
      </p:sp>
      <p:pic>
        <p:nvPicPr>
          <p:cNvPr id="48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279512"/>
            <a:ext cx="1855788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52800" y="2738439"/>
            <a:ext cx="3536949" cy="1643063"/>
            <a:chOff x="3056084" y="-304800"/>
            <a:chExt cx="3536948" cy="1971020"/>
          </a:xfrm>
        </p:grpSpPr>
        <p:sp>
          <p:nvSpPr>
            <p:cNvPr id="2" name="Cloud 1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0" name="TextBox 46"/>
            <p:cNvSpPr txBox="1">
              <a:spLocks noChangeArrowheads="1"/>
            </p:cNvSpPr>
            <p:nvPr/>
          </p:nvSpPr>
          <p:spPr bwMode="auto">
            <a:xfrm>
              <a:off x="3505200" y="139709"/>
              <a:ext cx="2876550" cy="114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dirty="0" err="1">
                  <a:solidFill>
                    <a:srgbClr val="FF0000"/>
                  </a:solidFill>
                </a:rPr>
                <a:t>Tứ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giác</a:t>
              </a:r>
              <a:r>
                <a:rPr lang="en-US" sz="2800" dirty="0">
                  <a:solidFill>
                    <a:srgbClr val="FF0000"/>
                  </a:solidFill>
                </a:rPr>
                <a:t> ABCD </a:t>
              </a:r>
              <a:r>
                <a:rPr lang="en-US" sz="2800" dirty="0" err="1">
                  <a:solidFill>
                    <a:srgbClr val="FF0000"/>
                  </a:solidFill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hình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như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thế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nào</a:t>
              </a:r>
              <a:r>
                <a:rPr lang="en-US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2561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813" grpId="0" animBg="1"/>
      <p:bldP spid="32849" grpId="0"/>
      <p:bldP spid="32850" grpId="0"/>
      <p:bldP spid="32851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"/>
            <a:ext cx="1231900" cy="116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52400" y="127001"/>
            <a:ext cx="609600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?1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05001" y="115839"/>
            <a:ext cx="6911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</a:rPr>
              <a:t>Trong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tứ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giác</a:t>
            </a:r>
            <a:r>
              <a:rPr lang="en-US" sz="2800" dirty="0">
                <a:solidFill>
                  <a:srgbClr val="0000CC"/>
                </a:solidFill>
              </a:rPr>
              <a:t> ở </a:t>
            </a:r>
            <a:r>
              <a:rPr lang="en-US" sz="2800" dirty="0" err="1">
                <a:solidFill>
                  <a:srgbClr val="0000CC"/>
                </a:solidFill>
              </a:rPr>
              <a:t>hình</a:t>
            </a:r>
            <a:r>
              <a:rPr lang="en-US" sz="2800" dirty="0">
                <a:solidFill>
                  <a:srgbClr val="0000CC"/>
                </a:solidFill>
              </a:rPr>
              <a:t> 1, </a:t>
            </a:r>
            <a:r>
              <a:rPr lang="en-US" sz="2800" dirty="0" err="1">
                <a:solidFill>
                  <a:srgbClr val="0000CC"/>
                </a:solidFill>
              </a:rPr>
              <a:t>tứ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nào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luôn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u="sng" dirty="0" err="1">
                <a:solidFill>
                  <a:srgbClr val="0000CC"/>
                </a:solidFill>
              </a:rPr>
              <a:t>nằm</a:t>
            </a:r>
            <a:r>
              <a:rPr lang="en-US" sz="2800" u="sng" dirty="0">
                <a:solidFill>
                  <a:srgbClr val="0000CC"/>
                </a:solidFill>
              </a:rPr>
              <a:t> </a:t>
            </a:r>
            <a:r>
              <a:rPr lang="en-US" sz="2800" u="sng" dirty="0" err="1">
                <a:solidFill>
                  <a:srgbClr val="0000CC"/>
                </a:solidFill>
              </a:rPr>
              <a:t>trong</a:t>
            </a:r>
            <a:r>
              <a:rPr lang="en-US" sz="2800" u="sng" dirty="0">
                <a:solidFill>
                  <a:srgbClr val="0000CC"/>
                </a:solidFill>
              </a:rPr>
              <a:t> </a:t>
            </a:r>
            <a:r>
              <a:rPr lang="en-US" sz="2800" u="sng" dirty="0" err="1">
                <a:solidFill>
                  <a:srgbClr val="0000CC"/>
                </a:solidFill>
              </a:rPr>
              <a:t>một</a:t>
            </a:r>
            <a:r>
              <a:rPr lang="en-US" sz="2800" u="sng" dirty="0">
                <a:solidFill>
                  <a:srgbClr val="0000CC"/>
                </a:solidFill>
              </a:rPr>
              <a:t> </a:t>
            </a:r>
            <a:r>
              <a:rPr lang="en-US" sz="2800" u="sng" dirty="0" err="1">
                <a:solidFill>
                  <a:srgbClr val="0000CC"/>
                </a:solidFill>
              </a:rPr>
              <a:t>nửa</a:t>
            </a:r>
            <a:r>
              <a:rPr lang="en-US" sz="2800" u="sng" dirty="0">
                <a:solidFill>
                  <a:srgbClr val="0000CC"/>
                </a:solidFill>
              </a:rPr>
              <a:t> </a:t>
            </a:r>
            <a:r>
              <a:rPr lang="en-US" sz="2800" u="sng" dirty="0" err="1">
                <a:solidFill>
                  <a:srgbClr val="0000CC"/>
                </a:solidFill>
              </a:rPr>
              <a:t>mặt</a:t>
            </a:r>
            <a:r>
              <a:rPr lang="en-US" sz="2800" u="sng" dirty="0">
                <a:solidFill>
                  <a:srgbClr val="0000CC"/>
                </a:solidFill>
              </a:rPr>
              <a:t> </a:t>
            </a:r>
            <a:r>
              <a:rPr lang="en-US" sz="2800" u="sng" dirty="0" err="1">
                <a:solidFill>
                  <a:srgbClr val="0000CC"/>
                </a:solidFill>
              </a:rPr>
              <a:t>phẳng</a:t>
            </a:r>
            <a:r>
              <a:rPr lang="en-US" sz="2800" u="sng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có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bờ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đường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thẳng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chứa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bất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kì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cạnh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nào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tứ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giác</a:t>
            </a:r>
            <a:r>
              <a:rPr lang="en-US" sz="2800" dirty="0">
                <a:solidFill>
                  <a:srgbClr val="0000CC"/>
                </a:solidFill>
              </a:rPr>
              <a:t>?</a:t>
            </a: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892175" y="1260740"/>
            <a:ext cx="2439992" cy="2084916"/>
            <a:chOff x="-62" y="905"/>
            <a:chExt cx="1537" cy="1576"/>
          </a:xfrm>
        </p:grpSpPr>
        <p:grpSp>
          <p:nvGrpSpPr>
            <p:cNvPr id="8230" name="Group 7"/>
            <p:cNvGrpSpPr>
              <a:grpSpLocks/>
            </p:cNvGrpSpPr>
            <p:nvPr/>
          </p:nvGrpSpPr>
          <p:grpSpPr bwMode="auto">
            <a:xfrm>
              <a:off x="-62" y="905"/>
              <a:ext cx="1537" cy="1330"/>
              <a:chOff x="178" y="857"/>
              <a:chExt cx="1537" cy="1330"/>
            </a:xfrm>
          </p:grpSpPr>
          <p:sp>
            <p:nvSpPr>
              <p:cNvPr id="8232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2 h 1056"/>
                  <a:gd name="T2" fmla="*/ 14 w 1248"/>
                  <a:gd name="T3" fmla="*/ 0 h 1056"/>
                  <a:gd name="T4" fmla="*/ 51 w 1248"/>
                  <a:gd name="T5" fmla="*/ 1 h 1056"/>
                  <a:gd name="T6" fmla="*/ 18 w 1248"/>
                  <a:gd name="T7" fmla="*/ 3 h 1056"/>
                  <a:gd name="T8" fmla="*/ 0 w 1248"/>
                  <a:gd name="T9" fmla="*/ 2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Text Box 9"/>
              <p:cNvSpPr txBox="1">
                <a:spLocks noChangeArrowheads="1"/>
              </p:cNvSpPr>
              <p:nvPr/>
            </p:nvSpPr>
            <p:spPr bwMode="auto">
              <a:xfrm>
                <a:off x="178" y="1440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A</a:t>
                </a:r>
              </a:p>
            </p:txBody>
          </p:sp>
          <p:sp>
            <p:nvSpPr>
              <p:cNvPr id="8234" name="Text Box 10"/>
              <p:cNvSpPr txBox="1">
                <a:spLocks noChangeArrowheads="1"/>
              </p:cNvSpPr>
              <p:nvPr/>
            </p:nvSpPr>
            <p:spPr bwMode="auto">
              <a:xfrm>
                <a:off x="624" y="857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35" name="Text Box 11"/>
              <p:cNvSpPr txBox="1">
                <a:spLocks noChangeArrowheads="1"/>
              </p:cNvSpPr>
              <p:nvPr/>
            </p:nvSpPr>
            <p:spPr bwMode="auto">
              <a:xfrm>
                <a:off x="1427" y="1200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36" name="Text Box 12"/>
              <p:cNvSpPr txBox="1">
                <a:spLocks noChangeArrowheads="1"/>
              </p:cNvSpPr>
              <p:nvPr/>
            </p:nvSpPr>
            <p:spPr bwMode="auto">
              <a:xfrm>
                <a:off x="672" y="1838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31" name="Text Box 13"/>
            <p:cNvSpPr txBox="1">
              <a:spLocks noChangeArrowheads="1"/>
            </p:cNvSpPr>
            <p:nvPr/>
          </p:nvSpPr>
          <p:spPr bwMode="auto">
            <a:xfrm>
              <a:off x="384" y="2132"/>
              <a:ext cx="43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3906843" y="1317628"/>
            <a:ext cx="1874843" cy="2065074"/>
            <a:chOff x="1405" y="948"/>
            <a:chExt cx="1181" cy="1561"/>
          </a:xfrm>
        </p:grpSpPr>
        <p:grpSp>
          <p:nvGrpSpPr>
            <p:cNvPr id="8223" name="Group 15"/>
            <p:cNvGrpSpPr>
              <a:grpSpLocks/>
            </p:cNvGrpSpPr>
            <p:nvPr/>
          </p:nvGrpSpPr>
          <p:grpSpPr bwMode="auto">
            <a:xfrm>
              <a:off x="1405" y="948"/>
              <a:ext cx="1181" cy="1249"/>
              <a:chOff x="1501" y="900"/>
              <a:chExt cx="1181" cy="1249"/>
            </a:xfrm>
          </p:grpSpPr>
          <p:sp>
            <p:nvSpPr>
              <p:cNvPr id="8225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1501" y="1290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A</a:t>
                </a:r>
              </a:p>
            </p:txBody>
          </p:sp>
          <p:sp>
            <p:nvSpPr>
              <p:cNvPr id="8227" name="Text Box 18"/>
              <p:cNvSpPr txBox="1">
                <a:spLocks noChangeArrowheads="1"/>
              </p:cNvSpPr>
              <p:nvPr/>
            </p:nvSpPr>
            <p:spPr bwMode="auto">
              <a:xfrm>
                <a:off x="2368" y="900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B</a:t>
                </a:r>
              </a:p>
            </p:txBody>
          </p:sp>
          <p:sp>
            <p:nvSpPr>
              <p:cNvPr id="8228" name="Text Box 19"/>
              <p:cNvSpPr txBox="1">
                <a:spLocks noChangeArrowheads="1"/>
              </p:cNvSpPr>
              <p:nvPr/>
            </p:nvSpPr>
            <p:spPr bwMode="auto">
              <a:xfrm>
                <a:off x="2126" y="1361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9" name="Text Box 20"/>
              <p:cNvSpPr txBox="1">
                <a:spLocks noChangeArrowheads="1"/>
              </p:cNvSpPr>
              <p:nvPr/>
            </p:nvSpPr>
            <p:spPr bwMode="auto">
              <a:xfrm>
                <a:off x="2394" y="1800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D</a:t>
                </a:r>
              </a:p>
            </p:txBody>
          </p:sp>
        </p:grp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1872" y="2160"/>
              <a:ext cx="38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6432560" y="1111251"/>
            <a:ext cx="2244730" cy="2207948"/>
            <a:chOff x="2770" y="792"/>
            <a:chExt cx="1414" cy="1669"/>
          </a:xfrm>
        </p:grpSpPr>
        <p:grpSp>
          <p:nvGrpSpPr>
            <p:cNvPr id="8216" name="Group 23"/>
            <p:cNvGrpSpPr>
              <a:grpSpLocks/>
            </p:cNvGrpSpPr>
            <p:nvPr/>
          </p:nvGrpSpPr>
          <p:grpSpPr bwMode="auto">
            <a:xfrm>
              <a:off x="2770" y="792"/>
              <a:ext cx="1414" cy="1381"/>
              <a:chOff x="2770" y="888"/>
              <a:chExt cx="1414" cy="1381"/>
            </a:xfrm>
          </p:grpSpPr>
          <p:sp>
            <p:nvSpPr>
              <p:cNvPr id="8218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Text Box 25"/>
              <p:cNvSpPr txBox="1">
                <a:spLocks noChangeArrowheads="1"/>
              </p:cNvSpPr>
              <p:nvPr/>
            </p:nvSpPr>
            <p:spPr bwMode="auto">
              <a:xfrm>
                <a:off x="2770" y="1152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A</a:t>
                </a:r>
              </a:p>
            </p:txBody>
          </p:sp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767" y="888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2" name="Text Box 28"/>
              <p:cNvSpPr txBox="1">
                <a:spLocks noChangeArrowheads="1"/>
              </p:cNvSpPr>
              <p:nvPr/>
            </p:nvSpPr>
            <p:spPr bwMode="auto">
              <a:xfrm>
                <a:off x="3896" y="1869"/>
                <a:ext cx="28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D</a:t>
                </a:r>
              </a:p>
            </p:txBody>
          </p:sp>
        </p:grpSp>
        <p:sp>
          <p:nvSpPr>
            <p:cNvPr id="8217" name="Text Box 29"/>
            <p:cNvSpPr txBox="1">
              <a:spLocks noChangeArrowheads="1"/>
            </p:cNvSpPr>
            <p:nvPr/>
          </p:nvSpPr>
          <p:spPr bwMode="auto">
            <a:xfrm>
              <a:off x="3278" y="2112"/>
              <a:ext cx="43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sp>
        <p:nvSpPr>
          <p:cNvPr id="8200" name="Freeform 30"/>
          <p:cNvSpPr>
            <a:spLocks/>
          </p:cNvSpPr>
          <p:nvPr/>
        </p:nvSpPr>
        <p:spPr bwMode="auto">
          <a:xfrm>
            <a:off x="1295401" y="1651000"/>
            <a:ext cx="1600201" cy="9525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4267201" y="1587500"/>
            <a:ext cx="1066800" cy="114300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6759576" y="1393031"/>
            <a:ext cx="1447801" cy="120650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1431">
            <a:off x="148207" y="1952155"/>
            <a:ext cx="2514866" cy="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31">
            <a:off x="4766" y="2374205"/>
            <a:ext cx="3017836" cy="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9203">
            <a:off x="617731" y="2459739"/>
            <a:ext cx="3017836" cy="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924">
            <a:off x="762000" y="1742284"/>
            <a:ext cx="3017838" cy="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8849">
            <a:off x="3640967" y="2118517"/>
            <a:ext cx="2514866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4005">
            <a:off x="5983475" y="2060733"/>
            <a:ext cx="2514866" cy="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3048002" y="2846918"/>
            <a:ext cx="573722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</a:rPr>
              <a:t>Tứ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lồi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luôn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nằm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nửa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mặt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bờ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chứa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3092068" y="4589743"/>
            <a:ext cx="5724907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tứ</a:t>
            </a:r>
            <a:r>
              <a:rPr lang="en-US" sz="2800" dirty="0" smtClean="0"/>
              <a:t> </a:t>
            </a:r>
            <a:r>
              <a:rPr lang="en-US" sz="2800" dirty="0" err="1" smtClean="0"/>
              <a:t>giác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ta </a:t>
            </a:r>
            <a:r>
              <a:rPr lang="en-US" sz="2800" dirty="0" err="1" smtClean="0"/>
              <a:t>hiểu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tứ</a:t>
            </a:r>
            <a:r>
              <a:rPr lang="en-US" sz="2800" dirty="0" smtClean="0"/>
              <a:t> </a:t>
            </a:r>
            <a:r>
              <a:rPr lang="en-US" sz="2800" dirty="0" err="1" smtClean="0"/>
              <a:t>giác</a:t>
            </a:r>
            <a:r>
              <a:rPr lang="en-US" sz="2800" dirty="0" smtClean="0"/>
              <a:t> </a:t>
            </a:r>
            <a:r>
              <a:rPr lang="en-US" sz="2800" dirty="0" err="1" smtClean="0"/>
              <a:t>lồi</a:t>
            </a:r>
            <a:endParaRPr lang="en-US" sz="2800" dirty="0" smtClean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048003" y="2286001"/>
            <a:ext cx="4403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</a:rPr>
              <a:t> Định nghĩa tứ giác lồi: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055938" y="4127501"/>
            <a:ext cx="1668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Chú</a:t>
            </a:r>
            <a:r>
              <a:rPr lang="en-US" sz="2800" b="1" i="1" dirty="0">
                <a:solidFill>
                  <a:srgbClr val="FF0000"/>
                </a:solidFill>
              </a:rPr>
              <a:t> ý: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91727" y="1457709"/>
            <a:ext cx="2722564" cy="1206501"/>
            <a:chOff x="10138195" y="4112101"/>
            <a:chExt cx="2722352" cy="1566373"/>
          </a:xfrm>
        </p:grpSpPr>
        <p:sp>
          <p:nvSpPr>
            <p:cNvPr id="6" name="Left Arrow 5"/>
            <p:cNvSpPr/>
            <p:nvPr/>
          </p:nvSpPr>
          <p:spPr>
            <a:xfrm>
              <a:off x="10138195" y="4112101"/>
              <a:ext cx="2487420" cy="15663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5" name="TextBox 3"/>
            <p:cNvSpPr txBox="1">
              <a:spLocks noChangeArrowheads="1"/>
            </p:cNvSpPr>
            <p:nvPr/>
          </p:nvSpPr>
          <p:spPr bwMode="auto">
            <a:xfrm>
              <a:off x="10197142" y="4645700"/>
              <a:ext cx="2663405" cy="67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FF0000"/>
                  </a:solidFill>
                </a:rPr>
                <a:t>TỨ GIÁC LỒI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588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23" grpId="0" animBg="1"/>
      <p:bldP spid="33824" grpId="0" animBg="1"/>
      <p:bldP spid="33832" grpId="0" animBg="1"/>
      <p:bldP spid="33833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199" y="71438"/>
            <a:ext cx="533401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?2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3402" y="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Quan sát tứ giác ABCD ở hình 3 rồi điền vào chỗ trống:</a:t>
            </a:r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1" y="1778001"/>
            <a:ext cx="3314700" cy="2176199"/>
            <a:chOff x="24" y="384"/>
            <a:chExt cx="2088" cy="1645"/>
          </a:xfrm>
        </p:grpSpPr>
        <p:sp>
          <p:nvSpPr>
            <p:cNvPr id="9271" name="Freeform 6"/>
            <p:cNvSpPr>
              <a:spLocks/>
            </p:cNvSpPr>
            <p:nvPr/>
          </p:nvSpPr>
          <p:spPr bwMode="auto">
            <a:xfrm>
              <a:off x="336" y="624"/>
              <a:ext cx="1488" cy="1104"/>
            </a:xfrm>
            <a:custGeom>
              <a:avLst/>
              <a:gdLst>
                <a:gd name="T0" fmla="*/ 144 w 1488"/>
                <a:gd name="T1" fmla="*/ 336 h 1104"/>
                <a:gd name="T2" fmla="*/ 1104 w 1488"/>
                <a:gd name="T3" fmla="*/ 0 h 1104"/>
                <a:gd name="T4" fmla="*/ 1488 w 1488"/>
                <a:gd name="T5" fmla="*/ 1104 h 1104"/>
                <a:gd name="T6" fmla="*/ 0 w 1488"/>
                <a:gd name="T7" fmla="*/ 1104 h 1104"/>
                <a:gd name="T8" fmla="*/ 144 w 1488"/>
                <a:gd name="T9" fmla="*/ 33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8" h="1104">
                  <a:moveTo>
                    <a:pt x="144" y="336"/>
                  </a:moveTo>
                  <a:lnTo>
                    <a:pt x="1104" y="0"/>
                  </a:lnTo>
                  <a:lnTo>
                    <a:pt x="1488" y="1104"/>
                  </a:lnTo>
                  <a:lnTo>
                    <a:pt x="0" y="1104"/>
                  </a:lnTo>
                  <a:lnTo>
                    <a:pt x="144" y="3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Oval 7"/>
            <p:cNvSpPr>
              <a:spLocks noChangeArrowheads="1"/>
            </p:cNvSpPr>
            <p:nvPr/>
          </p:nvSpPr>
          <p:spPr bwMode="auto">
            <a:xfrm>
              <a:off x="86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Oval 8"/>
            <p:cNvSpPr>
              <a:spLocks noChangeArrowheads="1"/>
            </p:cNvSpPr>
            <p:nvPr/>
          </p:nvSpPr>
          <p:spPr bwMode="auto">
            <a:xfrm>
              <a:off x="1104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Oval 9"/>
            <p:cNvSpPr>
              <a:spLocks noChangeArrowheads="1"/>
            </p:cNvSpPr>
            <p:nvPr/>
          </p:nvSpPr>
          <p:spPr bwMode="auto">
            <a:xfrm>
              <a:off x="2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10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Text Box 11"/>
            <p:cNvSpPr txBox="1">
              <a:spLocks noChangeArrowheads="1"/>
            </p:cNvSpPr>
            <p:nvPr/>
          </p:nvSpPr>
          <p:spPr bwMode="auto">
            <a:xfrm>
              <a:off x="312" y="566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9277" name="Text Box 12"/>
            <p:cNvSpPr txBox="1">
              <a:spLocks noChangeArrowheads="1"/>
            </p:cNvSpPr>
            <p:nvPr/>
          </p:nvSpPr>
          <p:spPr bwMode="auto">
            <a:xfrm>
              <a:off x="1344" y="384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9278" name="Text Box 13"/>
            <p:cNvSpPr txBox="1">
              <a:spLocks noChangeArrowheads="1"/>
            </p:cNvSpPr>
            <p:nvPr/>
          </p:nvSpPr>
          <p:spPr bwMode="auto">
            <a:xfrm>
              <a:off x="1776" y="168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9279" name="Text Box 14"/>
            <p:cNvSpPr txBox="1">
              <a:spLocks noChangeArrowheads="1"/>
            </p:cNvSpPr>
            <p:nvPr/>
          </p:nvSpPr>
          <p:spPr bwMode="auto">
            <a:xfrm>
              <a:off x="144" y="168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9280" name="Text Box 15"/>
            <p:cNvSpPr txBox="1">
              <a:spLocks noChangeArrowheads="1"/>
            </p:cNvSpPr>
            <p:nvPr/>
          </p:nvSpPr>
          <p:spPr bwMode="auto">
            <a:xfrm>
              <a:off x="876" y="1296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9281" name="Text Box 16"/>
            <p:cNvSpPr txBox="1">
              <a:spLocks noChangeArrowheads="1"/>
            </p:cNvSpPr>
            <p:nvPr/>
          </p:nvSpPr>
          <p:spPr bwMode="auto">
            <a:xfrm>
              <a:off x="1116" y="984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9282" name="Text Box 17"/>
            <p:cNvSpPr txBox="1">
              <a:spLocks noChangeArrowheads="1"/>
            </p:cNvSpPr>
            <p:nvPr/>
          </p:nvSpPr>
          <p:spPr bwMode="auto">
            <a:xfrm>
              <a:off x="1740" y="816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9283" name="Text Box 18"/>
            <p:cNvSpPr txBox="1">
              <a:spLocks noChangeArrowheads="1"/>
            </p:cNvSpPr>
            <p:nvPr/>
          </p:nvSpPr>
          <p:spPr bwMode="auto">
            <a:xfrm>
              <a:off x="24" y="102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</p:grp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2095500" y="508003"/>
            <a:ext cx="4191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a) Hai </a:t>
            </a:r>
            <a:r>
              <a:rPr lang="en-US" b="1" i="1"/>
              <a:t>đỉnh kề nhau</a:t>
            </a:r>
            <a:r>
              <a:rPr lang="en-US"/>
              <a:t>: A và B,….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2362202" y="956471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đỉnh đối nhau</a:t>
            </a:r>
            <a:r>
              <a:rPr lang="en-US"/>
              <a:t>: A và C,….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429001" y="1524002"/>
            <a:ext cx="3238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b) </a:t>
            </a:r>
            <a:r>
              <a:rPr lang="en-US" b="1" i="1"/>
              <a:t>Đường chéo</a:t>
            </a:r>
            <a:r>
              <a:rPr lang="en-US"/>
              <a:t>: AC,….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3467101" y="2032002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c)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b="1" i="1" dirty="0" err="1"/>
              <a:t>cạnh</a:t>
            </a:r>
            <a:r>
              <a:rPr lang="en-US" b="1" i="1" dirty="0"/>
              <a:t> </a:t>
            </a:r>
            <a:r>
              <a:rPr lang="en-US" b="1" i="1" dirty="0" err="1"/>
              <a:t>kề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dirty="0"/>
              <a:t>: AB </a:t>
            </a:r>
            <a:r>
              <a:rPr lang="en-US" dirty="0" err="1"/>
              <a:t>và</a:t>
            </a:r>
            <a:r>
              <a:rPr lang="en-US" dirty="0"/>
              <a:t> BC,….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771901" y="3048002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cạnh đối nhau</a:t>
            </a:r>
            <a:r>
              <a:rPr lang="en-US"/>
              <a:t>: AB và CD,….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3467101" y="4583909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e) </a:t>
            </a:r>
            <a:r>
              <a:rPr lang="en-US" b="1" i="1"/>
              <a:t>Điểm nằm trong </a:t>
            </a:r>
            <a:r>
              <a:rPr lang="en-US"/>
              <a:t>tứ giác: M,…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3695700" y="5016502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</a:t>
            </a:r>
            <a:r>
              <a:rPr lang="en-US" b="1" i="1"/>
              <a:t>Điểm nằm ngoài </a:t>
            </a:r>
            <a:r>
              <a:rPr lang="en-US"/>
              <a:t>tứ giác: N,…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5715004" y="504033"/>
            <a:ext cx="33813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 và C, C và D, D và A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5829301" y="952503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B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D 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6057900" y="1524002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BD 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3733801" y="2571753"/>
            <a:ext cx="171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BC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CD,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5219701" y="2571752"/>
            <a:ext cx="3581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CD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DA, DA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AB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7639052" y="3048002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BC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AD</a:t>
            </a:r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3467101" y="3618178"/>
            <a:ext cx="4724400" cy="463020"/>
            <a:chOff x="2256" y="2543"/>
            <a:chExt cx="2976" cy="350"/>
          </a:xfrm>
        </p:grpSpPr>
        <p:sp>
          <p:nvSpPr>
            <p:cNvPr id="9267" name="Text Box 25"/>
            <p:cNvSpPr txBox="1">
              <a:spLocks noChangeArrowheads="1"/>
            </p:cNvSpPr>
            <p:nvPr/>
          </p:nvSpPr>
          <p:spPr bwMode="auto">
            <a:xfrm>
              <a:off x="2256" y="2544"/>
              <a:ext cx="297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d) </a:t>
              </a:r>
              <a:r>
                <a:rPr lang="en-US" b="1" i="1"/>
                <a:t>Góc</a:t>
              </a:r>
              <a:r>
                <a:rPr lang="en-US"/>
                <a:t>: A,….</a:t>
              </a:r>
            </a:p>
          </p:txBody>
        </p:sp>
        <p:grpSp>
          <p:nvGrpSpPr>
            <p:cNvPr id="9268" name="Group 38"/>
            <p:cNvGrpSpPr>
              <a:grpSpLocks/>
            </p:cNvGrpSpPr>
            <p:nvPr/>
          </p:nvGrpSpPr>
          <p:grpSpPr bwMode="auto">
            <a:xfrm>
              <a:off x="2945" y="2543"/>
              <a:ext cx="114" cy="80"/>
              <a:chOff x="4262" y="2575"/>
              <a:chExt cx="192" cy="49"/>
            </a:xfrm>
          </p:grpSpPr>
          <p:sp>
            <p:nvSpPr>
              <p:cNvPr id="9269" name="Line 36"/>
              <p:cNvSpPr>
                <a:spLocks noChangeShapeType="1"/>
              </p:cNvSpPr>
              <p:nvPr/>
            </p:nvSpPr>
            <p:spPr bwMode="auto">
              <a:xfrm flipV="1">
                <a:off x="4262" y="25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37"/>
              <p:cNvSpPr>
                <a:spLocks noChangeShapeType="1"/>
              </p:cNvSpPr>
              <p:nvPr/>
            </p:nvSpPr>
            <p:spPr bwMode="auto">
              <a:xfrm>
                <a:off x="4358" y="2575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38701" y="3587754"/>
            <a:ext cx="1676400" cy="493415"/>
            <a:chOff x="4838700" y="4305300"/>
            <a:chExt cx="1676400" cy="592098"/>
          </a:xfrm>
        </p:grpSpPr>
        <p:sp>
          <p:nvSpPr>
            <p:cNvPr id="9257" name="Text Box 35"/>
            <p:cNvSpPr txBox="1">
              <a:spLocks noChangeArrowheads="1"/>
            </p:cNvSpPr>
            <p:nvPr/>
          </p:nvSpPr>
          <p:spPr bwMode="auto">
            <a:xfrm>
              <a:off x="4838700" y="4343400"/>
              <a:ext cx="16764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B, C, D</a:t>
              </a:r>
            </a:p>
          </p:txBody>
        </p:sp>
        <p:grpSp>
          <p:nvGrpSpPr>
            <p:cNvPr id="9258" name="Group 39"/>
            <p:cNvGrpSpPr>
              <a:grpSpLocks/>
            </p:cNvGrpSpPr>
            <p:nvPr/>
          </p:nvGrpSpPr>
          <p:grpSpPr bwMode="auto">
            <a:xfrm>
              <a:off x="4953000" y="4305300"/>
              <a:ext cx="180975" cy="123825"/>
              <a:chOff x="960" y="2688"/>
              <a:chExt cx="192" cy="48"/>
            </a:xfrm>
          </p:grpSpPr>
          <p:sp>
            <p:nvSpPr>
              <p:cNvPr id="9265" name="Line 40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41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9" name="Group 42"/>
            <p:cNvGrpSpPr>
              <a:grpSpLocks/>
            </p:cNvGrpSpPr>
            <p:nvPr/>
          </p:nvGrpSpPr>
          <p:grpSpPr bwMode="auto">
            <a:xfrm>
              <a:off x="5310188" y="4305300"/>
              <a:ext cx="180975" cy="123825"/>
              <a:chOff x="960" y="2688"/>
              <a:chExt cx="192" cy="48"/>
            </a:xfrm>
          </p:grpSpPr>
          <p:sp>
            <p:nvSpPr>
              <p:cNvPr id="9263" name="Line 43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44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0" name="Group 45"/>
            <p:cNvGrpSpPr>
              <a:grpSpLocks/>
            </p:cNvGrpSpPr>
            <p:nvPr/>
          </p:nvGrpSpPr>
          <p:grpSpPr bwMode="auto">
            <a:xfrm>
              <a:off x="5672138" y="4314825"/>
              <a:ext cx="180975" cy="123825"/>
              <a:chOff x="960" y="2688"/>
              <a:chExt cx="192" cy="48"/>
            </a:xfrm>
          </p:grpSpPr>
          <p:sp>
            <p:nvSpPr>
              <p:cNvPr id="9261" name="Line 4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4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3800476" y="4127502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góc đối nhau</a:t>
            </a:r>
            <a:r>
              <a:rPr lang="en-US"/>
              <a:t>: A và C,….</a:t>
            </a:r>
          </a:p>
        </p:txBody>
      </p:sp>
      <p:grpSp>
        <p:nvGrpSpPr>
          <p:cNvPr id="9237" name="Group 57"/>
          <p:cNvGrpSpPr>
            <a:grpSpLocks/>
          </p:cNvGrpSpPr>
          <p:nvPr/>
        </p:nvGrpSpPr>
        <p:grpSpPr bwMode="auto">
          <a:xfrm>
            <a:off x="6100767" y="4151312"/>
            <a:ext cx="942974" cy="63500"/>
            <a:chOff x="1929" y="2946"/>
            <a:chExt cx="594" cy="48"/>
          </a:xfrm>
        </p:grpSpPr>
        <p:grpSp>
          <p:nvGrpSpPr>
            <p:cNvPr id="9251" name="Group 53"/>
            <p:cNvGrpSpPr>
              <a:grpSpLocks/>
            </p:cNvGrpSpPr>
            <p:nvPr/>
          </p:nvGrpSpPr>
          <p:grpSpPr bwMode="auto">
            <a:xfrm>
              <a:off x="1929" y="2946"/>
              <a:ext cx="192" cy="48"/>
              <a:chOff x="1920" y="2928"/>
              <a:chExt cx="192" cy="48"/>
            </a:xfrm>
          </p:grpSpPr>
          <p:sp>
            <p:nvSpPr>
              <p:cNvPr id="9255" name="Line 5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5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2" name="Group 54"/>
            <p:cNvGrpSpPr>
              <a:grpSpLocks/>
            </p:cNvGrpSpPr>
            <p:nvPr/>
          </p:nvGrpSpPr>
          <p:grpSpPr bwMode="auto">
            <a:xfrm>
              <a:off x="2331" y="2946"/>
              <a:ext cx="192" cy="48"/>
              <a:chOff x="1920" y="2928"/>
              <a:chExt cx="192" cy="48"/>
            </a:xfrm>
          </p:grpSpPr>
          <p:sp>
            <p:nvSpPr>
              <p:cNvPr id="9253" name="Line 55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56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65" name="Group 1"/>
          <p:cNvGrpSpPr>
            <a:grpSpLocks/>
          </p:cNvGrpSpPr>
          <p:nvPr/>
        </p:nvGrpSpPr>
        <p:grpSpPr bwMode="auto">
          <a:xfrm>
            <a:off x="7105652" y="4127503"/>
            <a:ext cx="1600201" cy="461665"/>
            <a:chOff x="7219950" y="5619750"/>
            <a:chExt cx="1600200" cy="553998"/>
          </a:xfrm>
        </p:grpSpPr>
        <p:grpSp>
          <p:nvGrpSpPr>
            <p:cNvPr id="9244" name="Group 60"/>
            <p:cNvGrpSpPr>
              <a:grpSpLocks/>
            </p:cNvGrpSpPr>
            <p:nvPr/>
          </p:nvGrpSpPr>
          <p:grpSpPr bwMode="auto">
            <a:xfrm>
              <a:off x="7253287" y="5624513"/>
              <a:ext cx="304800" cy="76200"/>
              <a:chOff x="1920" y="2928"/>
              <a:chExt cx="192" cy="48"/>
            </a:xfrm>
          </p:grpSpPr>
          <p:sp>
            <p:nvSpPr>
              <p:cNvPr id="9249" name="Line 6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6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5" name="Group 63"/>
            <p:cNvGrpSpPr>
              <a:grpSpLocks/>
            </p:cNvGrpSpPr>
            <p:nvPr/>
          </p:nvGrpSpPr>
          <p:grpSpPr bwMode="auto">
            <a:xfrm>
              <a:off x="7924800" y="5624513"/>
              <a:ext cx="304800" cy="76200"/>
              <a:chOff x="1920" y="2928"/>
              <a:chExt cx="192" cy="48"/>
            </a:xfrm>
          </p:grpSpPr>
          <p:sp>
            <p:nvSpPr>
              <p:cNvPr id="9247" name="Line 64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65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6" name="Text Box 67"/>
            <p:cNvSpPr txBox="1">
              <a:spLocks noChangeArrowheads="1"/>
            </p:cNvSpPr>
            <p:nvPr/>
          </p:nvSpPr>
          <p:spPr bwMode="auto">
            <a:xfrm>
              <a:off x="7219950" y="5619750"/>
              <a:ext cx="16002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B </a:t>
              </a:r>
              <a:r>
                <a:rPr lang="en-US" b="1" dirty="0" err="1">
                  <a:solidFill>
                    <a:srgbClr val="0000FF"/>
                  </a:solidFill>
                </a:rPr>
                <a:t>và</a:t>
              </a:r>
              <a:r>
                <a:rPr lang="en-US" b="1" dirty="0">
                  <a:solidFill>
                    <a:srgbClr val="0000FF"/>
                  </a:solidFill>
                </a:rPr>
                <a:t> D</a:t>
              </a:r>
            </a:p>
          </p:txBody>
        </p:sp>
      </p:grp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7248524" y="4572002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7234238" y="4988721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314700" y="1524000"/>
            <a:ext cx="0" cy="3873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 Box 85"/>
          <p:cNvSpPr txBox="1">
            <a:spLocks noChangeArrowheads="1"/>
          </p:cNvSpPr>
          <p:nvPr/>
        </p:nvSpPr>
        <p:spPr bwMode="auto">
          <a:xfrm>
            <a:off x="1143000" y="3929065"/>
            <a:ext cx="114300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Hình 3</a:t>
            </a:r>
          </a:p>
        </p:txBody>
      </p:sp>
    </p:spTree>
    <p:extLst>
      <p:ext uri="{BB962C8B-B14F-4D97-AF65-F5344CB8AC3E}">
        <p14:creationId xmlns:p14="http://schemas.microsoft.com/office/powerpoint/2010/main" val="2663112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36" grpId="0"/>
      <p:bldP spid="34837" grpId="0"/>
      <p:bldP spid="34838" grpId="0"/>
      <p:bldP spid="34839" grpId="0"/>
      <p:bldP spid="34840" grpId="0"/>
      <p:bldP spid="34843" grpId="0"/>
      <p:bldP spid="34844" grpId="0"/>
      <p:bldP spid="34845" grpId="0"/>
      <p:bldP spid="34846" grpId="0"/>
      <p:bldP spid="34847" grpId="0"/>
      <p:bldP spid="34848" grpId="0"/>
      <p:bldP spid="34849" grpId="0"/>
      <p:bldP spid="34850" grpId="0"/>
      <p:bldP spid="34884" grpId="0"/>
      <p:bldP spid="348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42999" y="254001"/>
            <a:ext cx="7543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a) Nhắc lại định lí về tổng 3 góc của một tam giác</a:t>
            </a: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762000" y="1304396"/>
            <a:ext cx="3352800" cy="1841500"/>
            <a:chOff x="1219200" y="1981200"/>
            <a:chExt cx="3352800" cy="2209800"/>
          </a:xfrm>
        </p:grpSpPr>
        <p:sp>
          <p:nvSpPr>
            <p:cNvPr id="8" name="Right Arrow 7"/>
            <p:cNvSpPr/>
            <p:nvPr/>
          </p:nvSpPr>
          <p:spPr>
            <a:xfrm>
              <a:off x="1219200" y="1981200"/>
              <a:ext cx="3352800" cy="2209800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371600" y="2670601"/>
              <a:ext cx="3200400" cy="997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err="1">
                  <a:solidFill>
                    <a:srgbClr val="FF0000"/>
                  </a:solidFill>
                </a:rPr>
                <a:t>Tổng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góc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một</a:t>
              </a:r>
              <a:r>
                <a:rPr lang="en-US" b="1" dirty="0">
                  <a:solidFill>
                    <a:srgbClr val="FF0000"/>
                  </a:solidFill>
                </a:rPr>
                <a:t> tam </a:t>
              </a:r>
              <a:r>
                <a:rPr lang="en-US" b="1" dirty="0" err="1">
                  <a:solidFill>
                    <a:srgbClr val="FF0000"/>
                  </a:solidFill>
                </a:rPr>
                <a:t>giác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bằng</a:t>
              </a:r>
              <a:r>
                <a:rPr lang="en-US" b="1" dirty="0">
                  <a:solidFill>
                    <a:srgbClr val="FF0000"/>
                  </a:solidFill>
                </a:rPr>
                <a:t> 180</a:t>
              </a:r>
              <a:r>
                <a:rPr lang="en-US" b="1" baseline="30000" dirty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4495802" y="827217"/>
            <a:ext cx="3657602" cy="2428656"/>
            <a:chOff x="5334000" y="1068865"/>
            <a:chExt cx="3657602" cy="2914073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1565229"/>
              <a:ext cx="7620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3428752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248400" y="1565229"/>
              <a:ext cx="24384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5"/>
            <p:cNvSpPr txBox="1">
              <a:spLocks noChangeArrowheads="1"/>
            </p:cNvSpPr>
            <p:nvPr/>
          </p:nvSpPr>
          <p:spPr bwMode="auto">
            <a:xfrm>
              <a:off x="6096000" y="1068865"/>
              <a:ext cx="533401" cy="55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/>
                <a:t>A</a:t>
              </a:r>
            </a:p>
          </p:txBody>
        </p:sp>
        <p:sp>
          <p:nvSpPr>
            <p:cNvPr id="10252" name="TextBox 16"/>
            <p:cNvSpPr txBox="1">
              <a:spLocks noChangeArrowheads="1"/>
            </p:cNvSpPr>
            <p:nvPr/>
          </p:nvSpPr>
          <p:spPr bwMode="auto">
            <a:xfrm>
              <a:off x="5334000" y="3429000"/>
              <a:ext cx="533401" cy="55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10253" name="TextBox 17"/>
            <p:cNvSpPr txBox="1">
              <a:spLocks noChangeArrowheads="1"/>
            </p:cNvSpPr>
            <p:nvPr/>
          </p:nvSpPr>
          <p:spPr bwMode="auto">
            <a:xfrm>
              <a:off x="8458201" y="3429000"/>
              <a:ext cx="533401" cy="55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graphicFrame>
        <p:nvGraphicFramePr>
          <p:cNvPr id="2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73547"/>
              </p:ext>
            </p:extLst>
          </p:nvPr>
        </p:nvGraphicFramePr>
        <p:xfrm>
          <a:off x="5568121" y="3440549"/>
          <a:ext cx="2154238" cy="39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3" imgW="990170" imgH="215806" progId="Equation.DSMT4">
                  <p:embed/>
                </p:oleObj>
              </mc:Choice>
              <mc:Fallback>
                <p:oleObj name="Equation" r:id="rId3" imgW="990170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121" y="3440549"/>
                        <a:ext cx="2154238" cy="395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57201" y="254001"/>
            <a:ext cx="533401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?3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86201" y="3373912"/>
            <a:ext cx="1905001" cy="523220"/>
            <a:chOff x="3996460" y="4062988"/>
            <a:chExt cx="1905000" cy="627864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177144" y="4062988"/>
              <a:ext cx="1724316" cy="62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 smtClean="0">
                  <a:sym typeface="Lamsymbol" pitchFamily="2" charset="2"/>
                </a:rPr>
                <a:t> </a:t>
              </a:r>
              <a:r>
                <a:rPr lang="en-US" sz="2800" dirty="0"/>
                <a:t>ABC </a:t>
              </a:r>
              <a:r>
                <a:rPr lang="en-US" sz="2800" dirty="0" err="1"/>
                <a:t>có</a:t>
              </a:r>
              <a:r>
                <a:rPr lang="en-US" sz="2800" dirty="0"/>
                <a:t>: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9728391"/>
                </p:ext>
              </p:extLst>
            </p:nvPr>
          </p:nvGraphicFramePr>
          <p:xfrm>
            <a:off x="3996460" y="4136592"/>
            <a:ext cx="450850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2" name="Equation" r:id="rId5" imgW="139680" imgH="164880" progId="Equation.DSMT4">
                    <p:embed/>
                  </p:oleObj>
                </mc:Choice>
                <mc:Fallback>
                  <p:oleObj name="Equation" r:id="rId5" imgW="139680" imgH="1648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460" y="4136592"/>
                          <a:ext cx="450850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442435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9"/>
          <p:cNvSpPr>
            <a:spLocks/>
          </p:cNvSpPr>
          <p:nvPr/>
        </p:nvSpPr>
        <p:spPr bwMode="auto">
          <a:xfrm>
            <a:off x="5486401" y="1141678"/>
            <a:ext cx="2122489" cy="652198"/>
          </a:xfrm>
          <a:custGeom>
            <a:avLst/>
            <a:gdLst>
              <a:gd name="T0" fmla="*/ 0 w 1392"/>
              <a:gd name="T1" fmla="*/ 2147483647 h 528"/>
              <a:gd name="T2" fmla="*/ 2147483647 w 1392"/>
              <a:gd name="T3" fmla="*/ 0 h 528"/>
              <a:gd name="T4" fmla="*/ 2147483647 w 1392"/>
              <a:gd name="T5" fmla="*/ 2147483647 h 528"/>
              <a:gd name="T6" fmla="*/ 0 w 1392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528">
                <a:moveTo>
                  <a:pt x="0" y="528"/>
                </a:moveTo>
                <a:lnTo>
                  <a:pt x="432" y="0"/>
                </a:lnTo>
                <a:lnTo>
                  <a:pt x="1392" y="38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838201" y="63501"/>
            <a:ext cx="7924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b) </a:t>
            </a:r>
            <a:r>
              <a:rPr lang="en-US" sz="2800" dirty="0" err="1">
                <a:solidFill>
                  <a:srgbClr val="0000CC"/>
                </a:solidFill>
              </a:rPr>
              <a:t>Vẽ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tứ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giác</a:t>
            </a:r>
            <a:r>
              <a:rPr lang="en-US" sz="2800" dirty="0">
                <a:solidFill>
                  <a:srgbClr val="0000CC"/>
                </a:solidFill>
              </a:rPr>
              <a:t> ABCD </a:t>
            </a:r>
            <a:r>
              <a:rPr lang="en-US" sz="2800" dirty="0" err="1">
                <a:solidFill>
                  <a:srgbClr val="0000CC"/>
                </a:solidFill>
              </a:rPr>
              <a:t>tuỳ</a:t>
            </a:r>
            <a:r>
              <a:rPr lang="en-US" sz="2800" dirty="0">
                <a:solidFill>
                  <a:srgbClr val="0000CC"/>
                </a:solidFill>
              </a:rPr>
              <a:t> ý. </a:t>
            </a:r>
            <a:r>
              <a:rPr lang="en-US" sz="2800" dirty="0" err="1">
                <a:solidFill>
                  <a:srgbClr val="0000CC"/>
                </a:solidFill>
              </a:rPr>
              <a:t>Dựa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định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lí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về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tổng</a:t>
            </a:r>
            <a:r>
              <a:rPr lang="en-US" sz="2800" dirty="0">
                <a:solidFill>
                  <a:srgbClr val="0000CC"/>
                </a:solidFill>
              </a:rPr>
              <a:t> 3 </a:t>
            </a:r>
            <a:r>
              <a:rPr lang="en-US" sz="2800" dirty="0" err="1">
                <a:solidFill>
                  <a:srgbClr val="0000CC"/>
                </a:solidFill>
              </a:rPr>
              <a:t>góc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một</a:t>
            </a:r>
            <a:r>
              <a:rPr lang="en-US" sz="2800" dirty="0">
                <a:solidFill>
                  <a:srgbClr val="0000CC"/>
                </a:solidFill>
              </a:rPr>
              <a:t> tam </a:t>
            </a:r>
            <a:r>
              <a:rPr lang="en-US" sz="2800" dirty="0" err="1">
                <a:solidFill>
                  <a:srgbClr val="0000CC"/>
                </a:solidFill>
              </a:rPr>
              <a:t>giác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hãy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tính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tổng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215649"/>
              </p:ext>
            </p:extLst>
          </p:nvPr>
        </p:nvGraphicFramePr>
        <p:xfrm>
          <a:off x="6058953" y="529080"/>
          <a:ext cx="2049461" cy="42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" name="Equation" r:id="rId3" imgW="875920" imgH="215806" progId="Equation.DSMT4">
                  <p:embed/>
                </p:oleObj>
              </mc:Choice>
              <mc:Fallback>
                <p:oleObj name="Equation" r:id="rId3" imgW="875920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953" y="529080"/>
                        <a:ext cx="2049461" cy="428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2"/>
          <p:cNvSpPr>
            <a:spLocks/>
          </p:cNvSpPr>
          <p:nvPr/>
        </p:nvSpPr>
        <p:spPr bwMode="auto">
          <a:xfrm>
            <a:off x="5486400" y="1127124"/>
            <a:ext cx="2133600" cy="139700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5133978" y="871803"/>
            <a:ext cx="2943225" cy="2030679"/>
            <a:chOff x="3186" y="1283"/>
            <a:chExt cx="1854" cy="1535"/>
          </a:xfrm>
        </p:grpSpPr>
        <p:sp>
          <p:nvSpPr>
            <p:cNvPr id="11299" name="Text Box 13"/>
            <p:cNvSpPr txBox="1">
              <a:spLocks noChangeArrowheads="1"/>
            </p:cNvSpPr>
            <p:nvPr/>
          </p:nvSpPr>
          <p:spPr bwMode="auto">
            <a:xfrm>
              <a:off x="3186" y="1824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1300" name="Text Box 14"/>
            <p:cNvSpPr txBox="1">
              <a:spLocks noChangeArrowheads="1"/>
            </p:cNvSpPr>
            <p:nvPr/>
          </p:nvSpPr>
          <p:spPr bwMode="auto">
            <a:xfrm>
              <a:off x="3552" y="1283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B</a:t>
              </a:r>
            </a:p>
          </p:txBody>
        </p:sp>
        <p:sp>
          <p:nvSpPr>
            <p:cNvPr id="11301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3891" y="2469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5500688" y="1623219"/>
            <a:ext cx="2133600" cy="178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5653088" y="1349377"/>
            <a:ext cx="1663701" cy="480221"/>
            <a:chOff x="3504" y="900"/>
            <a:chExt cx="1048" cy="363"/>
          </a:xfrm>
        </p:grpSpPr>
        <p:sp>
          <p:nvSpPr>
            <p:cNvPr id="11297" name="Text Box 21"/>
            <p:cNvSpPr txBox="1">
              <a:spLocks noChangeArrowheads="1"/>
            </p:cNvSpPr>
            <p:nvPr/>
          </p:nvSpPr>
          <p:spPr bwMode="auto">
            <a:xfrm>
              <a:off x="3504" y="984"/>
              <a:ext cx="240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/>
                <a:t>1</a:t>
              </a:r>
            </a:p>
          </p:txBody>
        </p:sp>
        <p:sp>
          <p:nvSpPr>
            <p:cNvPr id="11298" name="Text Box 22"/>
            <p:cNvSpPr txBox="1">
              <a:spLocks noChangeArrowheads="1"/>
            </p:cNvSpPr>
            <p:nvPr/>
          </p:nvSpPr>
          <p:spPr bwMode="auto">
            <a:xfrm>
              <a:off x="4312" y="900"/>
              <a:ext cx="240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aphicFrame>
        <p:nvGraphicFramePr>
          <p:cNvPr id="2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08416"/>
              </p:ext>
            </p:extLst>
          </p:nvPr>
        </p:nvGraphicFramePr>
        <p:xfrm>
          <a:off x="2271713" y="2795588"/>
          <a:ext cx="2428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" name="Equation" r:id="rId5" imgW="1143000" imgH="253800" progId="Equation.DSMT4">
                  <p:embed/>
                </p:oleObj>
              </mc:Choice>
              <mc:Fallback>
                <p:oleObj name="Equation" r:id="rId5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795588"/>
                        <a:ext cx="2428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86520"/>
              </p:ext>
            </p:extLst>
          </p:nvPr>
        </p:nvGraphicFramePr>
        <p:xfrm>
          <a:off x="2230914" y="3242472"/>
          <a:ext cx="2514601" cy="399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6" name="Equation" r:id="rId7" imgW="1244600" imgH="241300" progId="Equation.DSMT4">
                  <p:embed/>
                </p:oleObj>
              </mc:Choice>
              <mc:Fallback>
                <p:oleObj name="Equation" r:id="rId7" imgW="1244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914" y="3242472"/>
                        <a:ext cx="2514601" cy="399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548715"/>
              </p:ext>
            </p:extLst>
          </p:nvPr>
        </p:nvGraphicFramePr>
        <p:xfrm>
          <a:off x="2675003" y="3727893"/>
          <a:ext cx="1905001" cy="39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" name="Equation" r:id="rId9" imgW="875920" imgH="215806" progId="Equation.3">
                  <p:embed/>
                </p:oleObj>
              </mc:Choice>
              <mc:Fallback>
                <p:oleObj name="Equation" r:id="rId9" imgW="87592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003" y="3727893"/>
                        <a:ext cx="1905001" cy="395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435349"/>
              </p:ext>
            </p:extLst>
          </p:nvPr>
        </p:nvGraphicFramePr>
        <p:xfrm>
          <a:off x="2454277" y="4122473"/>
          <a:ext cx="3505200" cy="40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" name="Equation" r:id="rId11" imgW="1727200" imgH="241300" progId="Equation.3">
                  <p:embed/>
                </p:oleObj>
              </mc:Choice>
              <mc:Fallback>
                <p:oleObj name="Equation" r:id="rId11" imgW="172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7" y="4122473"/>
                        <a:ext cx="3505200" cy="403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2438400" y="4580202"/>
            <a:ext cx="3992562" cy="464343"/>
            <a:chOff x="2933" y="3591"/>
            <a:chExt cx="2515" cy="351"/>
          </a:xfrm>
        </p:grpSpPr>
        <p:graphicFrame>
          <p:nvGraphicFramePr>
            <p:cNvPr id="11295" name="Object 34"/>
            <p:cNvGraphicFramePr>
              <a:graphicFrameLocks noChangeAspect="1"/>
            </p:cNvGraphicFramePr>
            <p:nvPr/>
          </p:nvGraphicFramePr>
          <p:xfrm>
            <a:off x="2933" y="3591"/>
            <a:ext cx="131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" name="Equation" r:id="rId13" imgW="952087" imgH="253890" progId="Equation.DSMT4">
                    <p:embed/>
                  </p:oleObj>
                </mc:Choice>
                <mc:Fallback>
                  <p:oleObj name="Equation" r:id="rId13" imgW="952087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" y="3591"/>
                          <a:ext cx="1315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6" name="Object 38"/>
            <p:cNvGraphicFramePr>
              <a:graphicFrameLocks noChangeAspect="1"/>
            </p:cNvGraphicFramePr>
            <p:nvPr/>
          </p:nvGraphicFramePr>
          <p:xfrm>
            <a:off x="4220" y="3613"/>
            <a:ext cx="122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0" name="Equation" r:id="rId15" imgW="965200" imgH="254000" progId="Equation.DSMT4">
                    <p:embed/>
                  </p:oleObj>
                </mc:Choice>
                <mc:Fallback>
                  <p:oleObj name="Equation" r:id="rId15" imgW="9652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0" y="3613"/>
                          <a:ext cx="1228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81598"/>
              </p:ext>
            </p:extLst>
          </p:nvPr>
        </p:nvGraphicFramePr>
        <p:xfrm>
          <a:off x="2451102" y="4983693"/>
          <a:ext cx="3541712" cy="37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" name="Equation" r:id="rId17" imgW="1752600" imgH="228600" progId="Equation.DSMT4">
                  <p:embed/>
                </p:oleObj>
              </mc:Choice>
              <mc:Fallback>
                <p:oleObj name="Equation" r:id="rId17" imgW="175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2" y="4983693"/>
                        <a:ext cx="3541712" cy="378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644428"/>
              </p:ext>
            </p:extLst>
          </p:nvPr>
        </p:nvGraphicFramePr>
        <p:xfrm>
          <a:off x="2468563" y="5298546"/>
          <a:ext cx="2643188" cy="37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" name="Equation" r:id="rId19" imgW="1308100" imgH="228600" progId="Equation.DSMT4">
                  <p:embed/>
                </p:oleObj>
              </mc:Choice>
              <mc:Fallback>
                <p:oleObj name="Equation" r:id="rId19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5298546"/>
                        <a:ext cx="2643188" cy="378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4562479" y="2748656"/>
            <a:ext cx="4581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(đ/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67350" y="1595611"/>
            <a:ext cx="2152651" cy="933808"/>
            <a:chOff x="5453061" y="1919289"/>
            <a:chExt cx="2152651" cy="1120570"/>
          </a:xfrm>
        </p:grpSpPr>
        <p:grpSp>
          <p:nvGrpSpPr>
            <p:cNvPr id="11288" name="Group 45"/>
            <p:cNvGrpSpPr>
              <a:grpSpLocks/>
            </p:cNvGrpSpPr>
            <p:nvPr/>
          </p:nvGrpSpPr>
          <p:grpSpPr bwMode="auto">
            <a:xfrm>
              <a:off x="5681663" y="1919289"/>
              <a:ext cx="1752600" cy="595313"/>
              <a:chOff x="3552" y="1089"/>
              <a:chExt cx="1104" cy="375"/>
            </a:xfrm>
          </p:grpSpPr>
          <p:sp>
            <p:nvSpPr>
              <p:cNvPr id="11293" name="Text Box 23"/>
              <p:cNvSpPr txBox="1">
                <a:spLocks noChangeArrowheads="1"/>
              </p:cNvSpPr>
              <p:nvPr/>
            </p:nvSpPr>
            <p:spPr bwMode="auto">
              <a:xfrm>
                <a:off x="3552" y="1185"/>
                <a:ext cx="240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dirty="0"/>
                  <a:t>2</a:t>
                </a:r>
              </a:p>
            </p:txBody>
          </p:sp>
          <p:sp>
            <p:nvSpPr>
              <p:cNvPr id="11294" name="Text Box 24"/>
              <p:cNvSpPr txBox="1">
                <a:spLocks noChangeArrowheads="1"/>
              </p:cNvSpPr>
              <p:nvPr/>
            </p:nvSpPr>
            <p:spPr bwMode="auto">
              <a:xfrm>
                <a:off x="4416" y="1089"/>
                <a:ext cx="240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dirty="0"/>
                  <a:t>2</a:t>
                </a:r>
              </a:p>
            </p:txBody>
          </p:sp>
        </p:grpSp>
        <p:grpSp>
          <p:nvGrpSpPr>
            <p:cNvPr id="11289" name="Group 54"/>
            <p:cNvGrpSpPr>
              <a:grpSpLocks/>
            </p:cNvGrpSpPr>
            <p:nvPr/>
          </p:nvGrpSpPr>
          <p:grpSpPr bwMode="auto">
            <a:xfrm>
              <a:off x="5453061" y="1938133"/>
              <a:ext cx="2152651" cy="1101726"/>
              <a:chOff x="3408" y="1073"/>
              <a:chExt cx="1356" cy="694"/>
            </a:xfrm>
          </p:grpSpPr>
          <p:sp>
            <p:nvSpPr>
              <p:cNvPr id="11290" name="Line 49"/>
              <p:cNvSpPr>
                <a:spLocks noChangeShapeType="1"/>
              </p:cNvSpPr>
              <p:nvPr/>
            </p:nvSpPr>
            <p:spPr bwMode="auto">
              <a:xfrm flipV="1">
                <a:off x="3409" y="1073"/>
                <a:ext cx="1355" cy="1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50"/>
              <p:cNvSpPr>
                <a:spLocks noChangeShapeType="1"/>
              </p:cNvSpPr>
              <p:nvPr/>
            </p:nvSpPr>
            <p:spPr bwMode="auto">
              <a:xfrm>
                <a:off x="3408" y="1213"/>
                <a:ext cx="599" cy="5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51"/>
              <p:cNvSpPr>
                <a:spLocks noChangeShapeType="1"/>
              </p:cNvSpPr>
              <p:nvPr/>
            </p:nvSpPr>
            <p:spPr bwMode="auto">
              <a:xfrm flipV="1">
                <a:off x="3996" y="1095"/>
                <a:ext cx="768" cy="6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10" name="TextBox 36"/>
          <p:cNvSpPr txBox="1">
            <a:spLocks noChangeArrowheads="1"/>
          </p:cNvSpPr>
          <p:nvPr/>
        </p:nvSpPr>
        <p:spPr bwMode="auto">
          <a:xfrm>
            <a:off x="514349" y="2247900"/>
            <a:ext cx="35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AC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557714" y="3229242"/>
            <a:ext cx="4510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(đ/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)</a:t>
            </a:r>
          </a:p>
        </p:txBody>
      </p:sp>
      <p:sp>
        <p:nvSpPr>
          <p:cNvPr id="12312" name="TextBox 38"/>
          <p:cNvSpPr txBox="1">
            <a:spLocks noChangeArrowheads="1"/>
          </p:cNvSpPr>
          <p:nvPr/>
        </p:nvSpPr>
        <p:spPr bwMode="auto">
          <a:xfrm>
            <a:off x="164336" y="3718222"/>
            <a:ext cx="35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 smtClean="0"/>
              <a:t>có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1287" name="Text Box 4"/>
          <p:cNvSpPr txBox="1">
            <a:spLocks noChangeArrowheads="1"/>
          </p:cNvSpPr>
          <p:nvPr/>
        </p:nvSpPr>
        <p:spPr bwMode="auto">
          <a:xfrm>
            <a:off x="228600" y="198437"/>
            <a:ext cx="533401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?3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552" y="2776740"/>
            <a:ext cx="3092528" cy="461665"/>
            <a:chOff x="76200" y="3428999"/>
            <a:chExt cx="4343400" cy="554000"/>
          </a:xfrm>
        </p:grpSpPr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76200" y="3428999"/>
              <a:ext cx="4343400" cy="5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/>
                <a:t>Xét</a:t>
              </a:r>
              <a:r>
                <a:rPr lang="en-US" dirty="0"/>
                <a:t> </a:t>
              </a:r>
              <a:r>
                <a:rPr lang="en-US" dirty="0" smtClean="0"/>
                <a:t>   ABC </a:t>
              </a:r>
              <a:r>
                <a:rPr lang="en-US" dirty="0" err="1"/>
                <a:t>có</a:t>
              </a:r>
              <a:r>
                <a:rPr lang="en-US" dirty="0"/>
                <a:t>: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230991"/>
                </p:ext>
              </p:extLst>
            </p:nvPr>
          </p:nvGraphicFramePr>
          <p:xfrm>
            <a:off x="831679" y="3479314"/>
            <a:ext cx="450850" cy="450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3" name="Equation" r:id="rId21" imgW="139680" imgH="164880" progId="Equation.DSMT4">
                    <p:embed/>
                  </p:oleObj>
                </mc:Choice>
                <mc:Fallback>
                  <p:oleObj name="Equation" r:id="rId21" imgW="1396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31679" y="3479314"/>
                          <a:ext cx="450850" cy="4502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164337" y="3193998"/>
            <a:ext cx="3224213" cy="461664"/>
            <a:chOff x="76200" y="3898900"/>
            <a:chExt cx="3224213" cy="553995"/>
          </a:xfrm>
        </p:grpSpPr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6200" y="3898900"/>
              <a:ext cx="3224213" cy="5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/>
                <a:t>Xét</a:t>
              </a:r>
              <a:r>
                <a:rPr lang="en-US" dirty="0"/>
                <a:t> </a:t>
              </a:r>
              <a:r>
                <a:rPr lang="en-US" dirty="0" smtClean="0">
                  <a:sym typeface="Lamsymbol" pitchFamily="2" charset="2"/>
                </a:rPr>
                <a:t>   </a:t>
              </a:r>
              <a:r>
                <a:rPr lang="en-US" dirty="0" smtClean="0"/>
                <a:t>ADC </a:t>
              </a:r>
              <a:r>
                <a:rPr lang="en-US" dirty="0" err="1"/>
                <a:t>có</a:t>
              </a:r>
              <a:r>
                <a:rPr lang="en-US" dirty="0"/>
                <a:t>:</a:t>
              </a: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1678809"/>
                </p:ext>
              </p:extLst>
            </p:nvPr>
          </p:nvGraphicFramePr>
          <p:xfrm>
            <a:off x="611231" y="3945748"/>
            <a:ext cx="450850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4" name="Equation" r:id="rId23" imgW="139680" imgH="164880" progId="Equation.DSMT4">
                    <p:embed/>
                  </p:oleObj>
                </mc:Choice>
                <mc:Fallback>
                  <p:oleObj name="Equation" r:id="rId23" imgW="139680" imgH="1648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231" y="3945748"/>
                          <a:ext cx="450850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107669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4" grpId="0" animBg="1"/>
      <p:bldP spid="32" grpId="0"/>
      <p:bldP spid="12310" grpId="0"/>
      <p:bldP spid="38" grpId="0"/>
      <p:bldP spid="123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2"/>
          <p:cNvSpPr>
            <a:spLocks/>
          </p:cNvSpPr>
          <p:nvPr/>
        </p:nvSpPr>
        <p:spPr bwMode="auto">
          <a:xfrm>
            <a:off x="6248400" y="1127124"/>
            <a:ext cx="2133600" cy="139700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5861054" y="728923"/>
            <a:ext cx="2978154" cy="2185455"/>
            <a:chOff x="3164" y="1175"/>
            <a:chExt cx="1876" cy="1652"/>
          </a:xfrm>
        </p:grpSpPr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>
              <a:off x="3164" y="1784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A</a:t>
              </a:r>
            </a:p>
          </p:txBody>
        </p: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3714" y="1175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B</a:t>
              </a:r>
            </a:p>
          </p:txBody>
        </p:sp>
        <p:sp>
          <p:nvSpPr>
            <p:cNvPr id="12309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auto">
            <a:xfrm>
              <a:off x="3909" y="2478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181100" y="2643188"/>
            <a:ext cx="3657600" cy="1240863"/>
            <a:chOff x="1028085" y="4651375"/>
            <a:chExt cx="3657600" cy="148903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66285" y="4651375"/>
              <a:ext cx="0" cy="14112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28085" y="5376862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46"/>
            <p:cNvSpPr txBox="1">
              <a:spLocks noChangeArrowheads="1"/>
            </p:cNvSpPr>
            <p:nvPr/>
          </p:nvSpPr>
          <p:spPr bwMode="auto">
            <a:xfrm>
              <a:off x="1180485" y="4800600"/>
              <a:ext cx="61912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GT</a:t>
              </a:r>
            </a:p>
          </p:txBody>
        </p:sp>
        <p:sp>
          <p:nvSpPr>
            <p:cNvPr id="12304" name="TextBox 47"/>
            <p:cNvSpPr txBox="1">
              <a:spLocks noChangeArrowheads="1"/>
            </p:cNvSpPr>
            <p:nvPr/>
          </p:nvSpPr>
          <p:spPr bwMode="auto">
            <a:xfrm>
              <a:off x="1237635" y="5586412"/>
              <a:ext cx="61912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KL</a:t>
              </a:r>
            </a:p>
          </p:txBody>
        </p:sp>
        <p:sp>
          <p:nvSpPr>
            <p:cNvPr id="12305" name="TextBox 48"/>
            <p:cNvSpPr txBox="1">
              <a:spLocks noChangeArrowheads="1"/>
            </p:cNvSpPr>
            <p:nvPr/>
          </p:nvSpPr>
          <p:spPr bwMode="auto">
            <a:xfrm>
              <a:off x="1999635" y="4795838"/>
              <a:ext cx="2133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Tứ giác ABCD</a:t>
              </a:r>
            </a:p>
          </p:txBody>
        </p:sp>
        <p:graphicFrame>
          <p:nvGraphicFramePr>
            <p:cNvPr id="12306" name="Object 9"/>
            <p:cNvGraphicFramePr>
              <a:graphicFrameLocks noChangeAspect="1"/>
            </p:cNvGraphicFramePr>
            <p:nvPr/>
          </p:nvGraphicFramePr>
          <p:xfrm>
            <a:off x="2094885" y="5526087"/>
            <a:ext cx="25908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8" name="Equation" r:id="rId3" imgW="1282700" imgH="241300" progId="Equation.DSMT4">
                    <p:embed/>
                  </p:oleObj>
                </mc:Choice>
                <mc:Fallback>
                  <p:oleObj name="Equation" r:id="rId3" imgW="12827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885" y="5526087"/>
                          <a:ext cx="2590800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07989" y="1214437"/>
            <a:ext cx="15922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</a:rPr>
              <a:t> Định lí: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381000" y="1901033"/>
            <a:ext cx="5334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Tổng các góc của một tứ giác bằng 360</a:t>
            </a:r>
            <a:r>
              <a:rPr lang="en-US" b="1" baseline="30000">
                <a:solidFill>
                  <a:srgbClr val="FF0000"/>
                </a:solidFill>
              </a:rPr>
              <a:t>0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1" name="Picture 41" descr="Káº¿t quáº£ hÃ¬nh áº£nh cho hÃ¬nh áº£nh dáº¥u há»i cháº¥m trong nÃ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" y="3406512"/>
            <a:ext cx="1855788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752602" y="2083594"/>
            <a:ext cx="3536949" cy="1643063"/>
            <a:chOff x="3056084" y="-304800"/>
            <a:chExt cx="3536948" cy="1971020"/>
          </a:xfrm>
        </p:grpSpPr>
        <p:sp>
          <p:nvSpPr>
            <p:cNvPr id="33" name="Cloud 32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0" name="TextBox 33"/>
            <p:cNvSpPr txBox="1">
              <a:spLocks noChangeArrowheads="1"/>
            </p:cNvSpPr>
            <p:nvPr/>
          </p:nvSpPr>
          <p:spPr bwMode="auto">
            <a:xfrm>
              <a:off x="3505200" y="-86381"/>
              <a:ext cx="2937021" cy="166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dirty="0" err="1">
                  <a:solidFill>
                    <a:srgbClr val="0000CC"/>
                  </a:solidFill>
                </a:rPr>
                <a:t>Dựa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vào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kết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quả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trên</a:t>
              </a:r>
              <a:r>
                <a:rPr lang="en-US" sz="2800" dirty="0">
                  <a:solidFill>
                    <a:srgbClr val="0000CC"/>
                  </a:solidFill>
                </a:rPr>
                <a:t>, </a:t>
              </a:r>
              <a:r>
                <a:rPr lang="en-US" sz="2800" dirty="0" err="1">
                  <a:solidFill>
                    <a:srgbClr val="0000CC"/>
                  </a:solidFill>
                </a:rPr>
                <a:t>hãy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phát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biểu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thành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một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định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lí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12297" name="Object 31"/>
          <p:cNvGraphicFramePr>
            <a:graphicFrameLocks noChangeAspect="1"/>
          </p:cNvGraphicFramePr>
          <p:nvPr/>
        </p:nvGraphicFramePr>
        <p:xfrm>
          <a:off x="3689350" y="635001"/>
          <a:ext cx="2787650" cy="44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6" imgW="1282700" imgH="241300" progId="Equation.DSMT4">
                  <p:embed/>
                </p:oleObj>
              </mc:Choice>
              <mc:Fallback>
                <p:oleObj name="Equation" r:id="rId6" imgW="1282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635001"/>
                        <a:ext cx="2787650" cy="443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38"/>
          <p:cNvSpPr txBox="1">
            <a:spLocks noChangeArrowheads="1"/>
          </p:cNvSpPr>
          <p:nvPr/>
        </p:nvSpPr>
        <p:spPr bwMode="auto">
          <a:xfrm>
            <a:off x="841183" y="616960"/>
            <a:ext cx="35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550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3" y="198437"/>
            <a:ext cx="36242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1 (Sgk-T66):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33800" y="190501"/>
            <a:ext cx="3276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</a:rPr>
              <a:t>Tìm</a:t>
            </a:r>
            <a:r>
              <a:rPr lang="en-US" sz="2800" dirty="0">
                <a:solidFill>
                  <a:srgbClr val="0000CC"/>
                </a:solidFill>
              </a:rPr>
              <a:t> x ở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hình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sau</a:t>
            </a:r>
            <a:endParaRPr lang="en-US" sz="2800" dirty="0">
              <a:solidFill>
                <a:srgbClr val="0000CC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23865" y="561352"/>
            <a:ext cx="2332044" cy="2006863"/>
            <a:chOff x="75" y="704"/>
            <a:chExt cx="1469" cy="151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110</a:t>
              </a:r>
              <a:r>
                <a:rPr lang="en-US" sz="1800" baseline="30000"/>
                <a:t>0</a:t>
              </a:r>
              <a:endParaRPr lang="en-US" sz="1800"/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120</a:t>
              </a:r>
              <a:r>
                <a:rPr lang="en-US" sz="1800" baseline="30000"/>
                <a:t>0</a:t>
              </a:r>
              <a:endParaRPr lang="en-US" sz="1800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912" y="948"/>
              <a:ext cx="57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80</a:t>
              </a:r>
              <a:r>
                <a:rPr lang="en-US" sz="1800" baseline="30000"/>
                <a:t>0</a:t>
              </a:r>
              <a:endParaRPr lang="en-US" sz="1800"/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615" y="1663"/>
              <a:ext cx="26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75" y="1296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A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335" y="704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B</a:t>
              </a: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1208" y="720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754" y="1872"/>
              <a:ext cx="33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D</a:t>
              </a:r>
            </a:p>
          </p:txBody>
        </p:sp>
      </p:grp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838199" y="2476501"/>
            <a:ext cx="121920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H×nh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1" y="3048001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49952"/>
              </p:ext>
            </p:extLst>
          </p:nvPr>
        </p:nvGraphicFramePr>
        <p:xfrm>
          <a:off x="138113" y="3549650"/>
          <a:ext cx="37242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" name="Equation" r:id="rId3" imgW="1752480" imgH="203040" progId="Equation.DSMT4">
                  <p:embed/>
                </p:oleObj>
              </mc:Choice>
              <mc:Fallback>
                <p:oleObj name="Equation" r:id="rId3" imgW="1752480" imgH="20304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3549650"/>
                        <a:ext cx="37242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921806"/>
              </p:ext>
            </p:extLst>
          </p:nvPr>
        </p:nvGraphicFramePr>
        <p:xfrm>
          <a:off x="138113" y="3974228"/>
          <a:ext cx="39671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" name="Equation" r:id="rId5" imgW="1866600" imgH="228600" progId="Equation.DSMT4">
                  <p:embed/>
                </p:oleObj>
              </mc:Choice>
              <mc:Fallback>
                <p:oleObj name="Equation" r:id="rId5" imgW="18666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3974228"/>
                        <a:ext cx="39671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104549"/>
              </p:ext>
            </p:extLst>
          </p:nvPr>
        </p:nvGraphicFramePr>
        <p:xfrm>
          <a:off x="336550" y="4425950"/>
          <a:ext cx="42100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" name="Equation" r:id="rId7" imgW="1981080" imgH="228600" progId="Equation.DSMT4">
                  <p:embed/>
                </p:oleObj>
              </mc:Choice>
              <mc:Fallback>
                <p:oleObj name="Equation" r:id="rId7" imgW="198108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425950"/>
                        <a:ext cx="42100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02634"/>
              </p:ext>
            </p:extLst>
          </p:nvPr>
        </p:nvGraphicFramePr>
        <p:xfrm>
          <a:off x="323850" y="4829175"/>
          <a:ext cx="13223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" name="Equation" r:id="rId9" imgW="622080" imgH="203040" progId="Equation.DSMT4">
                  <p:embed/>
                </p:oleObj>
              </mc:Choice>
              <mc:Fallback>
                <p:oleObj name="Equation" r:id="rId9" imgW="62208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29175"/>
                        <a:ext cx="13223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4724400" y="889000"/>
            <a:ext cx="0" cy="457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788032" y="484227"/>
            <a:ext cx="2441568" cy="2017886"/>
            <a:chOff x="1150" y="848"/>
            <a:chExt cx="1456" cy="1277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1344" y="1152"/>
              <a:ext cx="105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2223" y="1488"/>
              <a:ext cx="26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344" y="1686"/>
              <a:ext cx="94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34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30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1150" y="872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2318" y="848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F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304" y="1728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248" y="1776"/>
              <a:ext cx="28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</p:grpSp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6248402" y="2349501"/>
            <a:ext cx="129540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.VnTime" pitchFamily="34" charset="0"/>
              </a:rPr>
              <a:t>H×nh</a:t>
            </a:r>
            <a:r>
              <a:rPr lang="en-US" sz="2800" dirty="0">
                <a:solidFill>
                  <a:srgbClr val="0000CC"/>
                </a:solidFill>
                <a:latin typeface=".VnTime" pitchFamily="34" charset="0"/>
              </a:rPr>
              <a:t>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24438" y="2984501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EFGH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099420"/>
              </p:ext>
            </p:extLst>
          </p:nvPr>
        </p:nvGraphicFramePr>
        <p:xfrm>
          <a:off x="4821238" y="3514725"/>
          <a:ext cx="38052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" name="Equation" r:id="rId11" imgW="1790640" imgH="203040" progId="Equation.DSMT4">
                  <p:embed/>
                </p:oleObj>
              </mc:Choice>
              <mc:Fallback>
                <p:oleObj name="Equation" r:id="rId11" imgW="1790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3514725"/>
                        <a:ext cx="3805237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008413"/>
              </p:ext>
            </p:extLst>
          </p:nvPr>
        </p:nvGraphicFramePr>
        <p:xfrm>
          <a:off x="4792663" y="3919538"/>
          <a:ext cx="40751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" name="Equation" r:id="rId13" imgW="1917360" imgH="228600" progId="Equation.DSMT4">
                  <p:embed/>
                </p:oleObj>
              </mc:Choice>
              <mc:Fallback>
                <p:oleObj name="Equation" r:id="rId13" imgW="1917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3919538"/>
                        <a:ext cx="407511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81065"/>
              </p:ext>
            </p:extLst>
          </p:nvPr>
        </p:nvGraphicFramePr>
        <p:xfrm>
          <a:off x="5159375" y="4322763"/>
          <a:ext cx="39671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3" name="Equation" r:id="rId15" imgW="1866600" imgH="228600" progId="Equation.DSMT4">
                  <p:embed/>
                </p:oleObj>
              </mc:Choice>
              <mc:Fallback>
                <p:oleObj name="Equation" r:id="rId15" imgW="186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4322763"/>
                        <a:ext cx="39671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92747"/>
              </p:ext>
            </p:extLst>
          </p:nvPr>
        </p:nvGraphicFramePr>
        <p:xfrm>
          <a:off x="5200650" y="4765675"/>
          <a:ext cx="13223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4" name="Equation" r:id="rId17" imgW="622080" imgH="203040" progId="Equation.DSMT4">
                  <p:embed/>
                </p:oleObj>
              </mc:Choice>
              <mc:Fallback>
                <p:oleObj name="Equation" r:id="rId17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4765675"/>
                        <a:ext cx="13223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57200" y="518390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 = 50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9200" y="514350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 = 90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 animBg="1"/>
      <p:bldP spid="37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1156</Words>
  <Application>Microsoft Office PowerPoint</Application>
  <PresentationFormat>On-screen Show (16:10)</PresentationFormat>
  <Paragraphs>308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.VnTime</vt:lpstr>
      <vt:lpstr>Arial</vt:lpstr>
      <vt:lpstr>Calibri</vt:lpstr>
      <vt:lpstr>Lamsymbol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80</cp:revision>
  <dcterms:created xsi:type="dcterms:W3CDTF">2006-08-16T00:00:00Z</dcterms:created>
  <dcterms:modified xsi:type="dcterms:W3CDTF">2022-09-06T14:21:09Z</dcterms:modified>
</cp:coreProperties>
</file>