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3"/>
  </p:notesMasterIdLst>
  <p:sldIdLst>
    <p:sldId id="327" r:id="rId2"/>
    <p:sldId id="328" r:id="rId3"/>
    <p:sldId id="302" r:id="rId4"/>
    <p:sldId id="303" r:id="rId5"/>
    <p:sldId id="284" r:id="rId6"/>
    <p:sldId id="273" r:id="rId7"/>
    <p:sldId id="307" r:id="rId8"/>
    <p:sldId id="304" r:id="rId9"/>
    <p:sldId id="262" r:id="rId10"/>
    <p:sldId id="305" r:id="rId11"/>
    <p:sldId id="306" r:id="rId12"/>
    <p:sldId id="277" r:id="rId13"/>
    <p:sldId id="289" r:id="rId14"/>
    <p:sldId id="291" r:id="rId15"/>
    <p:sldId id="264" r:id="rId16"/>
    <p:sldId id="309" r:id="rId17"/>
    <p:sldId id="280" r:id="rId18"/>
    <p:sldId id="274" r:id="rId19"/>
    <p:sldId id="269" r:id="rId20"/>
    <p:sldId id="310" r:id="rId21"/>
    <p:sldId id="329" r:id="rId22"/>
    <p:sldId id="323" r:id="rId23"/>
    <p:sldId id="270" r:id="rId24"/>
    <p:sldId id="314" r:id="rId25"/>
    <p:sldId id="315" r:id="rId26"/>
    <p:sldId id="319" r:id="rId27"/>
    <p:sldId id="320" r:id="rId28"/>
    <p:sldId id="321" r:id="rId29"/>
    <p:sldId id="324" r:id="rId30"/>
    <p:sldId id="325" r:id="rId31"/>
    <p:sldId id="32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FFCC"/>
    <a:srgbClr val="FF0066"/>
    <a:srgbClr val="009900"/>
    <a:srgbClr val="FBD5F6"/>
    <a:srgbClr val="CC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>
        <p:scale>
          <a:sx n="73" d="100"/>
          <a:sy n="73" d="100"/>
        </p:scale>
        <p:origin x="-132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BEA50-3830-49A2-B3F7-BD62601341E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7E8A-967A-44B7-95B1-5B416362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F44DA2C-951A-444E-A3A9-782BA7A4979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FC465A6-578E-4188-BC81-DFCA4D56160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E1E-341C-4A26-A217-CB8D5413B4F4}" type="datetime12">
              <a:rPr lang="en-US" smtClean="0">
                <a:solidFill>
                  <a:srgbClr val="FFFFFF"/>
                </a:solidFill>
              </a:rPr>
              <a:pPr/>
              <a:t>1:07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E5D8-9D3C-454E-96E1-88D55C33B38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2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FCC8-64DA-45EF-9C7F-06DC06246EBF}" type="datetime12">
              <a:rPr lang="en-US" smtClean="0">
                <a:solidFill>
                  <a:srgbClr val="FFFFFF"/>
                </a:solidFill>
              </a:rPr>
              <a:pPr/>
              <a:t>1:07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C161-3220-4B39-A6BB-FAA03566FA5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5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1F3B-7BEE-4827-98F9-822AC710B75B}" type="datetime12">
              <a:rPr lang="en-US" smtClean="0">
                <a:solidFill>
                  <a:srgbClr val="FFFFFF"/>
                </a:solidFill>
              </a:rPr>
              <a:pPr/>
              <a:t>1:07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8916-E62C-4632-9D87-CC387096CB8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2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D915-7085-489E-AE16-324CB19DCC7B}" type="datetime12">
              <a:rPr lang="en-US" smtClean="0">
                <a:solidFill>
                  <a:srgbClr val="FFFFFF"/>
                </a:solidFill>
              </a:rPr>
              <a:pPr/>
              <a:t>1:07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F1DC-458D-4854-9B95-56700D059A9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5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873B-9A36-4B16-960D-D304F8DB45C7}" type="datetime12">
              <a:rPr lang="en-US" smtClean="0">
                <a:solidFill>
                  <a:srgbClr val="000000"/>
                </a:solidFill>
              </a:rPr>
              <a:pPr/>
              <a:t>1:07 AM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3D65-5B05-40A6-AA52-5E7B3EA98E9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0DFD-C447-48FA-9667-5AA32713A21B}" type="datetime12">
              <a:rPr lang="en-US" smtClean="0">
                <a:solidFill>
                  <a:srgbClr val="FFFFFF"/>
                </a:solidFill>
              </a:rPr>
              <a:pPr/>
              <a:t>1:07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FC35-161D-43B3-8D5B-CBCF9956591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5606-305A-4055-95B3-B806961BCDAB}" type="datetime12">
              <a:rPr lang="en-US" smtClean="0">
                <a:solidFill>
                  <a:srgbClr val="FFFFFF"/>
                </a:solidFill>
              </a:rPr>
              <a:pPr/>
              <a:t>1:07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C1F8-860F-4F39-89B9-93E058B4C5E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5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4FB7-13F0-44B7-9F9D-A638AF1C13DD}" type="datetime12">
              <a:rPr lang="en-US" smtClean="0">
                <a:solidFill>
                  <a:srgbClr val="FFFFFF"/>
                </a:solidFill>
              </a:rPr>
              <a:pPr/>
              <a:t>1:07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AA50-3291-4B70-831C-6FFA2D9711E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9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43E9-25D2-4A6F-A3BC-5CE57514078A}" type="datetime12">
              <a:rPr lang="en-US" smtClean="0">
                <a:solidFill>
                  <a:srgbClr val="FFFFFF"/>
                </a:solidFill>
              </a:rPr>
              <a:pPr/>
              <a:t>1:07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234D-FBF3-43EF-8967-19A522B17F7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8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B3AF-7FAC-43A1-9915-9266E576BEC4}" type="datetime12">
              <a:rPr lang="en-US" smtClean="0">
                <a:solidFill>
                  <a:srgbClr val="FFFFFF"/>
                </a:solidFill>
              </a:rPr>
              <a:pPr/>
              <a:t>1:07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4968-0469-4D41-86EB-7E02590137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3BB6-D2BC-4CB8-ADE8-DAC3693770ED}" type="datetime12">
              <a:rPr lang="en-US" smtClean="0">
                <a:solidFill>
                  <a:srgbClr val="FFFFFF"/>
                </a:solidFill>
              </a:rPr>
              <a:pPr/>
              <a:t>1:07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B874-6C1B-4485-B3C6-61F5223587A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8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1.jpeg"/><Relationship Id="rId4" Type="http://schemas.openxmlformats.org/officeDocument/2006/relationships/image" Target="../media/image26.wmf"/><Relationship Id="rId9" Type="http://schemas.openxmlformats.org/officeDocument/2006/relationships/hyperlink" Target="http://www.google.com.vn/imgres?imgurl=http://fosp.files.wordpress.com/2008/05/trongdong.jpg&amp;imgrefurl=http://fosp.wordpress.com/thay-cung-version-mot/&amp;usg=__r_HfV5OIy7xNcnjlOBRbktV1X44=&amp;h=1000&amp;w=1000&amp;sz=605&amp;hl=vi&amp;start=3&amp;zoom=1&amp;itbs=1&amp;tbnid=97k_8faeT3BwpM:&amp;tbnh=149&amp;tbnw=149&amp;prev=/images?q=h%C3%ACnh+tr%E1%BB%91ng+%C4%91%E1%BB%93ng&amp;hl=vi&amp;sa=G&amp;gbv=2&amp;tbs=isch: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dong%20ho%20dem%20nguoc/countdown_4.1_EXE.exe" TargetMode="External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ChangeArrowheads="1"/>
          </p:cNvSpPr>
          <p:nvPr/>
        </p:nvSpPr>
        <p:spPr bwMode="auto">
          <a:xfrm rot="755568">
            <a:off x="3448465" y="2073178"/>
            <a:ext cx="24384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FF"/>
                </a:solidFill>
                <a:latin typeface="VNI-Palatin" pitchFamily="2" charset="0"/>
                <a:cs typeface="Times New Roman" pitchFamily="18" charset="0"/>
              </a:rPr>
              <a:t>Lôùp </a:t>
            </a:r>
            <a:r>
              <a:rPr lang="en-US" sz="4000" b="1" smtClean="0">
                <a:solidFill>
                  <a:srgbClr val="FF00FF"/>
                </a:solidFill>
                <a:latin typeface="VNI-Palatin" pitchFamily="2" charset="0"/>
                <a:cs typeface="Times New Roman" pitchFamily="18" charset="0"/>
              </a:rPr>
              <a:t>8</a:t>
            </a:r>
            <a:endParaRPr lang="en-US" sz="4000" b="1">
              <a:solidFill>
                <a:srgbClr val="FF00FF"/>
              </a:solidFill>
              <a:latin typeface="VNI-Palatin" pitchFamily="2" charset="0"/>
              <a:cs typeface="Times New Roman" pitchFamily="18" charset="0"/>
            </a:endParaRPr>
          </a:p>
          <a:p>
            <a:endParaRPr lang="en-US" sz="4000" b="1">
              <a:solidFill>
                <a:srgbClr val="FF00FF"/>
              </a:solidFill>
              <a:latin typeface="VNI-Palatin" pitchFamily="2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18776300">
            <a:off x="487791" y="1334295"/>
            <a:ext cx="3309938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DA1AC"/>
                    </a:gs>
                    <a:gs pos="50000">
                      <a:schemeClr val="bg1"/>
                    </a:gs>
                    <a:gs pos="100000">
                      <a:srgbClr val="FDA1A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>
                <a:solidFill>
                  <a:srgbClr val="0000FF"/>
                </a:solidFill>
              </a:rPr>
              <a:t>“ Điều chúng ta biết chỉ là một giọt nước. Điều chúng ta không biết mênh mông như đại dương”.</a:t>
            </a:r>
            <a:r>
              <a:rPr lang="en-US" sz="1500" b="1">
                <a:solidFill>
                  <a:srgbClr val="FF5050"/>
                </a:solidFill>
              </a:rPr>
              <a:t>                                                                       </a:t>
            </a:r>
            <a:r>
              <a:rPr lang="en-US" sz="1500" b="1">
                <a:solidFill>
                  <a:schemeClr val="accent2"/>
                </a:solidFill>
              </a:rPr>
              <a:t>         </a:t>
            </a:r>
            <a:r>
              <a:rPr lang="en-US" sz="1500" b="1">
                <a:solidFill>
                  <a:srgbClr val="0B7346"/>
                </a:solidFill>
              </a:rPr>
              <a:t>                                                   </a:t>
            </a:r>
            <a:r>
              <a:rPr lang="en-US" sz="1500" b="1">
                <a:solidFill>
                  <a:schemeClr val="bg1"/>
                </a:solidFill>
              </a:rPr>
              <a:t>. </a:t>
            </a:r>
            <a:r>
              <a:rPr lang="en-US" sz="1500" b="1">
                <a:solidFill>
                  <a:srgbClr val="0B7346"/>
                </a:solidFill>
              </a:rPr>
              <a:t>                                  </a:t>
            </a:r>
            <a:endParaRPr lang="en-US" sz="1500" b="1">
              <a:solidFill>
                <a:schemeClr val="hlink"/>
              </a:solidFill>
            </a:endParaRPr>
          </a:p>
        </p:txBody>
      </p:sp>
      <p:pic>
        <p:nvPicPr>
          <p:cNvPr id="5127" name="Picture 4" descr="rose_DienDanBacLieu.Netqư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706">
            <a:off x="1504053" y="1983053"/>
            <a:ext cx="75184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"/>
          <p:cNvSpPr>
            <a:spLocks noChangeArrowheads="1"/>
          </p:cNvSpPr>
          <p:nvPr/>
        </p:nvSpPr>
        <p:spPr bwMode="auto">
          <a:xfrm rot="-2895585">
            <a:off x="2663031" y="1721644"/>
            <a:ext cx="1303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Einstein </a:t>
            </a:r>
          </a:p>
        </p:txBody>
      </p:sp>
    </p:spTree>
    <p:extLst>
      <p:ext uri="{BB962C8B-B14F-4D97-AF65-F5344CB8AC3E}">
        <p14:creationId xmlns:p14="http://schemas.microsoft.com/office/powerpoint/2010/main" val="664361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92CF63-ADEF-4D5D-BE23-CF1FE8613AC0}" type="datetime12">
              <a:rPr lang="en-US" altLang="en-US" sz="2400" smtClean="0">
                <a:latin typeface="Times New Roman" pitchFamily="18" charset="0"/>
                <a:cs typeface="Times New Roman" pitchFamily="18" charset="0"/>
              </a:rPr>
              <a:pPr/>
              <a:t>1:08 AM</a:t>
            </a:fld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nhóm: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Vẽ hình đối xứng với các hình đã cho qua điểm O</a:t>
            </a:r>
          </a:p>
        </p:txBody>
      </p:sp>
      <p:pic>
        <p:nvPicPr>
          <p:cNvPr id="1536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33400"/>
            <a:ext cx="2871788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01148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28749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28749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Text Box 45"/>
          <p:cNvSpPr txBox="1">
            <a:spLocks noChangeArrowheads="1"/>
          </p:cNvSpPr>
          <p:nvPr/>
        </p:nvSpPr>
        <p:spPr bwMode="auto">
          <a:xfrm>
            <a:off x="3160713" y="884238"/>
            <a:ext cx="1411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 Box 46"/>
          <p:cNvSpPr txBox="1">
            <a:spLocks noChangeArrowheads="1"/>
          </p:cNvSpPr>
          <p:nvPr/>
        </p:nvSpPr>
        <p:spPr bwMode="auto">
          <a:xfrm>
            <a:off x="8001000" y="12192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Text Box 47"/>
          <p:cNvSpPr txBox="1">
            <a:spLocks noChangeArrowheads="1"/>
          </p:cNvSpPr>
          <p:nvPr/>
        </p:nvSpPr>
        <p:spPr bwMode="auto">
          <a:xfrm>
            <a:off x="3294856" y="448945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Text Box 48"/>
          <p:cNvSpPr txBox="1">
            <a:spLocks noChangeArrowheads="1"/>
          </p:cNvSpPr>
          <p:nvPr/>
        </p:nvSpPr>
        <p:spPr bwMode="auto">
          <a:xfrm>
            <a:off x="8001000" y="44196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Line 49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3" name="Line 50"/>
          <p:cNvSpPr>
            <a:spLocks noChangeShapeType="1"/>
          </p:cNvSpPr>
          <p:nvPr/>
        </p:nvSpPr>
        <p:spPr bwMode="auto">
          <a:xfrm>
            <a:off x="4724400" y="381000"/>
            <a:ext cx="0" cy="64770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32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0" y="434975"/>
            <a:ext cx="525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* Hai đoạn thẳng AB và A’B’ đối xứng với nhau qua tâm O. 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1349375"/>
            <a:ext cx="5562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* Hai đường thẳng AB và A’B’ đối xứng với nhau qua tâm O. 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0" y="2171700"/>
            <a:ext cx="5410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* Hai góc ABC và A’B’C’ đối xứng với nhau qua tâm O. 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0" y="2949575"/>
            <a:ext cx="5486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* Hai tam giác ABC và A’B’C’ đối xứng với nhau qua tâm O. 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152400" y="4019550"/>
            <a:ext cx="4953000" cy="1225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Nếu hai đoạn thẳng (góc, tam giác) đối xứng với nhau qua một điểm thì chúng . . . . . . . . . . </a:t>
            </a:r>
          </a:p>
        </p:txBody>
      </p:sp>
      <p:pic>
        <p:nvPicPr>
          <p:cNvPr id="1710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457200"/>
            <a:ext cx="3967162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57200"/>
            <a:ext cx="39830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57200"/>
            <a:ext cx="32639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2" y="457200"/>
            <a:ext cx="3983037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35814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304800" y="4724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bằng nhau</a:t>
            </a:r>
          </a:p>
        </p:txBody>
      </p:sp>
    </p:spTree>
    <p:extLst>
      <p:ext uri="{BB962C8B-B14F-4D97-AF65-F5344CB8AC3E}">
        <p14:creationId xmlns:p14="http://schemas.microsoft.com/office/powerpoint/2010/main" val="201909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  <p:bldP spid="171012" grpId="0"/>
      <p:bldP spid="171013" grpId="0"/>
      <p:bldP spid="171014" grpId="0"/>
      <p:bldP spid="171015" grpId="0" animBg="1"/>
      <p:bldP spid="1710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26300" y="3727450"/>
            <a:ext cx="1600200" cy="95250"/>
            <a:chOff x="576" y="2856"/>
            <a:chExt cx="1008" cy="60"/>
          </a:xfrm>
        </p:grpSpPr>
        <p:sp>
          <p:nvSpPr>
            <p:cNvPr id="8234" name="Line 15"/>
            <p:cNvSpPr>
              <a:spLocks noChangeShapeType="1"/>
            </p:cNvSpPr>
            <p:nvPr/>
          </p:nvSpPr>
          <p:spPr bwMode="auto">
            <a:xfrm>
              <a:off x="624" y="2880"/>
              <a:ext cx="912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35" name="Oval 16"/>
            <p:cNvSpPr>
              <a:spLocks noChangeArrowheads="1"/>
            </p:cNvSpPr>
            <p:nvPr/>
          </p:nvSpPr>
          <p:spPr bwMode="auto">
            <a:xfrm>
              <a:off x="1536" y="2868"/>
              <a:ext cx="48" cy="4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36" name="Oval 17"/>
            <p:cNvSpPr>
              <a:spLocks noChangeArrowheads="1"/>
            </p:cNvSpPr>
            <p:nvPr/>
          </p:nvSpPr>
          <p:spPr bwMode="auto">
            <a:xfrm>
              <a:off x="576" y="2856"/>
              <a:ext cx="48" cy="4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01675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8636726" y="32960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083300" y="5811701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</a:rPr>
              <a:t>B’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7653381" y="57975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</a:rPr>
              <a:t>A’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251700" y="3740150"/>
            <a:ext cx="546100" cy="2082800"/>
            <a:chOff x="4464" y="720"/>
            <a:chExt cx="480" cy="1296"/>
          </a:xfrm>
        </p:grpSpPr>
        <p:sp>
          <p:nvSpPr>
            <p:cNvPr id="8227" name="Line 20"/>
            <p:cNvSpPr>
              <a:spLocks noChangeShapeType="1"/>
            </p:cNvSpPr>
            <p:nvPr/>
          </p:nvSpPr>
          <p:spPr bwMode="auto">
            <a:xfrm>
              <a:off x="4464" y="720"/>
              <a:ext cx="480" cy="1296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prstDash val="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grpSp>
          <p:nvGrpSpPr>
            <p:cNvPr id="8228" name="Group 33"/>
            <p:cNvGrpSpPr>
              <a:grpSpLocks/>
            </p:cNvGrpSpPr>
            <p:nvPr/>
          </p:nvGrpSpPr>
          <p:grpSpPr bwMode="auto">
            <a:xfrm>
              <a:off x="4548" y="984"/>
              <a:ext cx="72" cy="108"/>
              <a:chOff x="4320" y="1008"/>
              <a:chExt cx="72" cy="108"/>
            </a:xfrm>
          </p:grpSpPr>
          <p:sp>
            <p:nvSpPr>
              <p:cNvPr id="8232" name="Line 31"/>
              <p:cNvSpPr>
                <a:spLocks noChangeShapeType="1"/>
              </p:cNvSpPr>
              <p:nvPr/>
            </p:nvSpPr>
            <p:spPr bwMode="auto">
              <a:xfrm flipH="1">
                <a:off x="4320" y="100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8233" name="Line 32"/>
              <p:cNvSpPr>
                <a:spLocks noChangeShapeType="1"/>
              </p:cNvSpPr>
              <p:nvPr/>
            </p:nvSpPr>
            <p:spPr bwMode="auto">
              <a:xfrm flipH="1">
                <a:off x="4344" y="1020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8229" name="Group 34"/>
            <p:cNvGrpSpPr>
              <a:grpSpLocks/>
            </p:cNvGrpSpPr>
            <p:nvPr/>
          </p:nvGrpSpPr>
          <p:grpSpPr bwMode="auto">
            <a:xfrm>
              <a:off x="4788" y="1632"/>
              <a:ext cx="72" cy="108"/>
              <a:chOff x="4320" y="1008"/>
              <a:chExt cx="72" cy="108"/>
            </a:xfrm>
          </p:grpSpPr>
          <p:sp>
            <p:nvSpPr>
              <p:cNvPr id="8230" name="Line 35"/>
              <p:cNvSpPr>
                <a:spLocks noChangeShapeType="1"/>
              </p:cNvSpPr>
              <p:nvPr/>
            </p:nvSpPr>
            <p:spPr bwMode="auto">
              <a:xfrm flipH="1">
                <a:off x="4320" y="100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8231" name="Line 36"/>
              <p:cNvSpPr>
                <a:spLocks noChangeShapeType="1"/>
              </p:cNvSpPr>
              <p:nvPr/>
            </p:nvSpPr>
            <p:spPr bwMode="auto">
              <a:xfrm flipH="1">
                <a:off x="4344" y="1020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273800" y="3765550"/>
            <a:ext cx="2514600" cy="2044700"/>
            <a:chOff x="3888" y="744"/>
            <a:chExt cx="1584" cy="1248"/>
          </a:xfrm>
        </p:grpSpPr>
        <p:sp>
          <p:nvSpPr>
            <p:cNvPr id="8224" name="Line 18"/>
            <p:cNvSpPr>
              <a:spLocks noChangeShapeType="1"/>
            </p:cNvSpPr>
            <p:nvPr/>
          </p:nvSpPr>
          <p:spPr bwMode="auto">
            <a:xfrm flipH="1">
              <a:off x="3888" y="744"/>
              <a:ext cx="158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25" name="Line 26"/>
            <p:cNvSpPr>
              <a:spLocks noChangeShapeType="1"/>
            </p:cNvSpPr>
            <p:nvPr/>
          </p:nvSpPr>
          <p:spPr bwMode="auto">
            <a:xfrm>
              <a:off x="5040" y="1008"/>
              <a:ext cx="48" cy="96"/>
            </a:xfrm>
            <a:prstGeom prst="line">
              <a:avLst/>
            </a:prstGeom>
            <a:ln w="28575"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26" name="Line 38"/>
            <p:cNvSpPr>
              <a:spLocks noChangeShapeType="1"/>
            </p:cNvSpPr>
            <p:nvPr/>
          </p:nvSpPr>
          <p:spPr bwMode="auto">
            <a:xfrm>
              <a:off x="4368" y="1560"/>
              <a:ext cx="48" cy="96"/>
            </a:xfrm>
            <a:prstGeom prst="line">
              <a:avLst/>
            </a:prstGeom>
            <a:ln w="28575"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7309023" y="4572363"/>
            <a:ext cx="685800" cy="457200"/>
            <a:chOff x="4581" y="1236"/>
            <a:chExt cx="432" cy="288"/>
          </a:xfrm>
        </p:grpSpPr>
        <p:sp>
          <p:nvSpPr>
            <p:cNvPr id="8222" name="Text Box 24"/>
            <p:cNvSpPr txBox="1">
              <a:spLocks noChangeArrowheads="1"/>
            </p:cNvSpPr>
            <p:nvPr/>
          </p:nvSpPr>
          <p:spPr bwMode="auto">
            <a:xfrm>
              <a:off x="4581" y="12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00"/>
                  </a:solidFill>
                  <a:latin typeface="Times New Roman" pitchFamily="18" charset="0"/>
                </a:rPr>
                <a:t>   </a:t>
              </a:r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8223" name="Oval 41"/>
            <p:cNvSpPr>
              <a:spLocks noChangeArrowheads="1"/>
            </p:cNvSpPr>
            <p:nvPr/>
          </p:nvSpPr>
          <p:spPr bwMode="auto">
            <a:xfrm>
              <a:off x="4691" y="134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8202" name="Text Box 5"/>
          <p:cNvSpPr txBox="1">
            <a:spLocks noChangeArrowheads="1"/>
          </p:cNvSpPr>
          <p:nvPr/>
        </p:nvSpPr>
        <p:spPr bwMode="auto">
          <a:xfrm>
            <a:off x="452603" y="628267"/>
            <a:ext cx="86913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O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AB( </a:t>
            </a:r>
            <a:r>
              <a:rPr lang="en-US" sz="2400" dirty="0" smtClean="0">
                <a:latin typeface="Times New Roman" pitchFamily="18" charset="0"/>
              </a:rPr>
              <a:t>h.75).         </a:t>
            </a:r>
            <a:endParaRPr lang="en-US" sz="2400" dirty="0">
              <a:latin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A’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A qua O.           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B’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B qua O.            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C </a:t>
            </a:r>
            <a:r>
              <a:rPr lang="en-US" sz="2400" dirty="0" err="1">
                <a:latin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AB,vẽ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C’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C qua O.                    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rằng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</a:rPr>
              <a:t> C’ </a:t>
            </a:r>
            <a:r>
              <a:rPr lang="en-US" sz="2400" dirty="0" err="1" smtClean="0">
                <a:latin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</a:rPr>
              <a:t> A’B’.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7607300" y="32956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6941818" y="577069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</a:rPr>
              <a:t>C’</a:t>
            </a:r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>
            <a:off x="5626100" y="5810250"/>
            <a:ext cx="342900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6235700" y="5784850"/>
            <a:ext cx="1600200" cy="95250"/>
            <a:chOff x="576" y="2856"/>
            <a:chExt cx="1008" cy="60"/>
          </a:xfrm>
        </p:grpSpPr>
        <p:sp>
          <p:nvSpPr>
            <p:cNvPr id="8219" name="Line 64"/>
            <p:cNvSpPr>
              <a:spLocks noChangeShapeType="1"/>
            </p:cNvSpPr>
            <p:nvPr/>
          </p:nvSpPr>
          <p:spPr bwMode="auto">
            <a:xfrm>
              <a:off x="624" y="2880"/>
              <a:ext cx="912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20" name="Oval 65"/>
            <p:cNvSpPr>
              <a:spLocks noChangeArrowheads="1"/>
            </p:cNvSpPr>
            <p:nvPr/>
          </p:nvSpPr>
          <p:spPr bwMode="auto">
            <a:xfrm>
              <a:off x="1536" y="2868"/>
              <a:ext cx="48" cy="4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21" name="Oval 66"/>
            <p:cNvSpPr>
              <a:spLocks noChangeArrowheads="1"/>
            </p:cNvSpPr>
            <p:nvPr/>
          </p:nvSpPr>
          <p:spPr bwMode="auto">
            <a:xfrm>
              <a:off x="576" y="2856"/>
              <a:ext cx="48" cy="4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161389" y="2981980"/>
            <a:ext cx="9605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A’B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’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</a:rPr>
              <a:t>đối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O.</a:t>
            </a:r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183438" y="3727087"/>
            <a:ext cx="652462" cy="2082800"/>
            <a:chOff x="4437" y="1520"/>
            <a:chExt cx="411" cy="1312"/>
          </a:xfrm>
        </p:grpSpPr>
        <p:grpSp>
          <p:nvGrpSpPr>
            <p:cNvPr id="8213" name="Group 51"/>
            <p:cNvGrpSpPr>
              <a:grpSpLocks/>
            </p:cNvGrpSpPr>
            <p:nvPr/>
          </p:nvGrpSpPr>
          <p:grpSpPr bwMode="auto">
            <a:xfrm>
              <a:off x="4437" y="1520"/>
              <a:ext cx="411" cy="1312"/>
              <a:chOff x="4525" y="720"/>
              <a:chExt cx="323" cy="1296"/>
            </a:xfrm>
          </p:grpSpPr>
          <p:sp>
            <p:nvSpPr>
              <p:cNvPr id="8216" name="Line 46"/>
              <p:cNvSpPr>
                <a:spLocks noChangeShapeType="1"/>
              </p:cNvSpPr>
              <p:nvPr/>
            </p:nvSpPr>
            <p:spPr bwMode="auto">
              <a:xfrm flipH="1">
                <a:off x="4547" y="720"/>
                <a:ext cx="288" cy="1296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8217" name="Line 47"/>
              <p:cNvSpPr>
                <a:spLocks noChangeShapeType="1"/>
              </p:cNvSpPr>
              <p:nvPr/>
            </p:nvSpPr>
            <p:spPr bwMode="auto">
              <a:xfrm>
                <a:off x="4525" y="177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8218" name="Line 48"/>
              <p:cNvSpPr>
                <a:spLocks noChangeShapeType="1"/>
              </p:cNvSpPr>
              <p:nvPr/>
            </p:nvSpPr>
            <p:spPr bwMode="auto">
              <a:xfrm>
                <a:off x="4704" y="100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sp>
          <p:nvSpPr>
            <p:cNvPr id="8214" name="Line 70"/>
            <p:cNvSpPr>
              <a:spLocks noChangeShapeType="1"/>
            </p:cNvSpPr>
            <p:nvPr/>
          </p:nvSpPr>
          <p:spPr bwMode="auto">
            <a:xfrm>
              <a:off x="4464" y="2496"/>
              <a:ext cx="136" cy="184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8215" name="Line 71"/>
            <p:cNvSpPr>
              <a:spLocks noChangeShapeType="1"/>
            </p:cNvSpPr>
            <p:nvPr/>
          </p:nvSpPr>
          <p:spPr bwMode="auto">
            <a:xfrm>
              <a:off x="4688" y="1720"/>
              <a:ext cx="136" cy="184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6960505" y="6333103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FF0000"/>
                </a:solidFill>
              </a:rPr>
              <a:t>Hình</a:t>
            </a:r>
            <a:r>
              <a:rPr lang="en-US" b="1" i="1" dirty="0">
                <a:solidFill>
                  <a:srgbClr val="FF0000"/>
                </a:solidFill>
              </a:rPr>
              <a:t> 76</a:t>
            </a:r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7772400" y="37274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212" name="Rectangle 45"/>
          <p:cNvSpPr>
            <a:spLocks noChangeArrowheads="1"/>
          </p:cNvSpPr>
          <p:nvPr/>
        </p:nvSpPr>
        <p:spPr bwMode="auto">
          <a:xfrm>
            <a:off x="539552" y="600036"/>
            <a:ext cx="753069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?2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9" y="4193687"/>
            <a:ext cx="6758658" cy="137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5" y="5626408"/>
            <a:ext cx="4638158" cy="98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378543" y="3718345"/>
            <a:ext cx="2974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*§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Þnh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nghÜa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: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H" pitchFamily="34" charset="0"/>
            </a:endParaRPr>
          </a:p>
        </p:txBody>
      </p:sp>
      <p:sp useBgFill="1"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04800" y="46038"/>
            <a:ext cx="8720546" cy="55399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marR="0" lvl="0" indent="-34290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2. </a:t>
            </a:r>
            <a:r>
              <a:rPr kumimoji="0" lang="en-US" sz="3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</a:rPr>
              <a:t>HAI </a:t>
            </a:r>
            <a:r>
              <a:rPr kumimoji="0" lang="en-US" sz="3000" b="1" i="0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</a:rPr>
              <a:t>HÌNH ĐỐI</a:t>
            </a:r>
            <a:r>
              <a:rPr kumimoji="0" lang="en-US" sz="3000" b="1" i="0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Times" pitchFamily="2" charset="0"/>
              </a:rPr>
              <a:t> XỨNG QUA MỘT ĐIỂM</a:t>
            </a:r>
            <a:endParaRPr kumimoji="0" lang="en-US" sz="3200" b="0" i="0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/>
      <p:bldP spid="11287" grpId="0"/>
      <p:bldP spid="11289" grpId="0"/>
      <p:bldP spid="8202" grpId="0"/>
      <p:bldP spid="11308" grpId="0"/>
      <p:bldP spid="11307" grpId="0"/>
      <p:bldP spid="11326" grpId="0" animBg="1"/>
      <p:bldP spid="11326" grpId="1" animBg="1"/>
      <p:bldP spid="11333" grpId="0"/>
      <p:bldP spid="11337" grpId="0"/>
      <p:bldP spid="11337" grpId="1"/>
      <p:bldP spid="11304" grpId="0" animBg="1"/>
      <p:bldP spid="8212" grpId="0" animBg="1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066800" y="983026"/>
            <a:ext cx="6257925" cy="3871912"/>
            <a:chOff x="878" y="549"/>
            <a:chExt cx="3942" cy="2439"/>
          </a:xfrm>
        </p:grpSpPr>
        <p:sp>
          <p:nvSpPr>
            <p:cNvPr id="3" name="AutoShape 59"/>
            <p:cNvSpPr>
              <a:spLocks noChangeArrowheads="1"/>
            </p:cNvSpPr>
            <p:nvPr/>
          </p:nvSpPr>
          <p:spPr bwMode="auto">
            <a:xfrm rot="10800000">
              <a:off x="878" y="562"/>
              <a:ext cx="1153" cy="119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4" name="Line 60"/>
            <p:cNvSpPr>
              <a:spLocks noChangeShapeType="1"/>
            </p:cNvSpPr>
            <p:nvPr/>
          </p:nvSpPr>
          <p:spPr bwMode="auto">
            <a:xfrm>
              <a:off x="1458" y="549"/>
              <a:ext cx="0" cy="17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5" name="AutoShape 61"/>
            <p:cNvSpPr>
              <a:spLocks noChangeArrowheads="1"/>
            </p:cNvSpPr>
            <p:nvPr/>
          </p:nvSpPr>
          <p:spPr bwMode="auto">
            <a:xfrm>
              <a:off x="3667" y="1789"/>
              <a:ext cx="1153" cy="118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381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6" name="Line 62"/>
            <p:cNvSpPr>
              <a:spLocks noChangeShapeType="1"/>
            </p:cNvSpPr>
            <p:nvPr/>
          </p:nvSpPr>
          <p:spPr bwMode="auto">
            <a:xfrm rot="10800000">
              <a:off x="4249" y="1178"/>
              <a:ext cx="0" cy="1784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7" name="Line 63"/>
            <p:cNvSpPr>
              <a:spLocks noChangeShapeType="1"/>
            </p:cNvSpPr>
            <p:nvPr/>
          </p:nvSpPr>
          <p:spPr bwMode="auto">
            <a:xfrm>
              <a:off x="1450" y="559"/>
              <a:ext cx="2799" cy="24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" name="Line 64"/>
            <p:cNvSpPr>
              <a:spLocks noChangeShapeType="1"/>
            </p:cNvSpPr>
            <p:nvPr/>
          </p:nvSpPr>
          <p:spPr bwMode="auto">
            <a:xfrm flipV="1">
              <a:off x="1440" y="1187"/>
              <a:ext cx="2798" cy="11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9" name="Line 65"/>
            <p:cNvSpPr>
              <a:spLocks noChangeShapeType="1"/>
            </p:cNvSpPr>
            <p:nvPr/>
          </p:nvSpPr>
          <p:spPr bwMode="auto">
            <a:xfrm>
              <a:off x="2030" y="1511"/>
              <a:ext cx="1637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</p:grp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539552" y="980728"/>
            <a:ext cx="1022648" cy="8683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ristote" pitchFamily="34" charset="0"/>
              </a:rPr>
              <a:t>H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Aristote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6660232" y="3789040"/>
            <a:ext cx="1423738" cy="10423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Aristote" pitchFamily="34" charset="0"/>
              </a:rPr>
              <a:t>H’  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Aristote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508302" y="1954560"/>
            <a:ext cx="1423738" cy="10423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Time" pitchFamily="34" charset="0"/>
              </a:rPr>
              <a:t>O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Time" pitchFamily="34" charset="0"/>
            </a:endParaRPr>
          </a:p>
        </p:txBody>
      </p: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1068978" y="1004888"/>
            <a:ext cx="6257925" cy="3871912"/>
            <a:chOff x="878" y="549"/>
            <a:chExt cx="3942" cy="2439"/>
          </a:xfrm>
        </p:grpSpPr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 rot="10800000">
              <a:off x="878" y="562"/>
              <a:ext cx="1153" cy="119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1458" y="549"/>
              <a:ext cx="0" cy="17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6" name="AutoShape 61"/>
            <p:cNvSpPr>
              <a:spLocks noChangeArrowheads="1"/>
            </p:cNvSpPr>
            <p:nvPr/>
          </p:nvSpPr>
          <p:spPr bwMode="auto">
            <a:xfrm>
              <a:off x="3667" y="1789"/>
              <a:ext cx="1153" cy="118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381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7" name="Line 62"/>
            <p:cNvSpPr>
              <a:spLocks noChangeShapeType="1"/>
            </p:cNvSpPr>
            <p:nvPr/>
          </p:nvSpPr>
          <p:spPr bwMode="auto">
            <a:xfrm rot="10800000">
              <a:off x="4249" y="1178"/>
              <a:ext cx="0" cy="1784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>
              <a:off x="1450" y="559"/>
              <a:ext cx="2799" cy="24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 flipV="1">
              <a:off x="1440" y="1187"/>
              <a:ext cx="2798" cy="11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2030" y="1511"/>
              <a:ext cx="1637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1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00" y="-2095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.VnTimeH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.VnTimeH" pitchFamily="34" charset="0"/>
              </a:rPr>
              <a:t>H×nh</a:t>
            </a:r>
            <a:r>
              <a:rPr lang="en-US" sz="32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TimeH" pitchFamily="34" charset="0"/>
              </a:rPr>
              <a:t>cã</a:t>
            </a:r>
            <a:r>
              <a:rPr lang="en-US" sz="32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TimeH" pitchFamily="34" charset="0"/>
              </a:rPr>
              <a:t>t©m</a:t>
            </a:r>
            <a:r>
              <a:rPr lang="en-US" sz="3200" b="1" dirty="0" smtClean="0">
                <a:solidFill>
                  <a:srgbClr val="FF0000"/>
                </a:solidFill>
                <a:latin typeface=".VnTimeH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TimeH" pitchFamily="34" charset="0"/>
              </a:rPr>
              <a:t>èi</a:t>
            </a:r>
            <a:r>
              <a:rPr lang="en-US" sz="32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TimeH" pitchFamily="34" charset="0"/>
              </a:rPr>
              <a:t>xøng</a:t>
            </a:r>
            <a:endParaRPr lang="en-US" sz="32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4671" y="514350"/>
            <a:ext cx="8623833" cy="133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 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Gäi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O lµ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giao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®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iÓm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hai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®­</a:t>
            </a:r>
            <a:r>
              <a:rPr lang="en-US" sz="2800" b="1" kern="0" noProof="0" dirty="0" err="1" smtClean="0">
                <a:solidFill>
                  <a:schemeClr val="accent1"/>
                </a:solidFill>
                <a:latin typeface="VNI-Times" pitchFamily="2" charset="0"/>
              </a:rPr>
              <a:t>öôøng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chÐo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c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NI-Times" pitchFamily="2" charset="0"/>
              </a:rPr>
              <a:t>uûa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h×nh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b×nh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hµnh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ABCD.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T×m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h×nh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®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èi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xøng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víi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mçi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c¹nh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cña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h×nh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b×nh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hµnh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qua ®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iÓm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 O.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641488" y="1795534"/>
            <a:ext cx="4179442" cy="2014971"/>
            <a:chOff x="2448" y="1776"/>
            <a:chExt cx="3045" cy="1690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2568" y="2183"/>
              <a:ext cx="2781" cy="928"/>
              <a:chOff x="2568" y="2663"/>
              <a:chExt cx="2781" cy="928"/>
            </a:xfrm>
          </p:grpSpPr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3172" y="2671"/>
                <a:ext cx="2177" cy="1"/>
              </a:xfrm>
              <a:prstGeom prst="line">
                <a:avLst/>
              </a:prstGeom>
              <a:noFill/>
              <a:ln w="4921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b="1">
                  <a:solidFill>
                    <a:srgbClr val="0000FF"/>
                  </a:solidFill>
                  <a:latin typeface=".VnTimeH" pitchFamily="34" charset="0"/>
                </a:endParaRPr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 flipH="1">
                <a:off x="2568" y="2663"/>
                <a:ext cx="604" cy="919"/>
              </a:xfrm>
              <a:prstGeom prst="line">
                <a:avLst/>
              </a:prstGeom>
              <a:noFill/>
              <a:ln w="4921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b="1">
                  <a:solidFill>
                    <a:srgbClr val="0000FF"/>
                  </a:solidFill>
                  <a:latin typeface=".VnTimeH" pitchFamily="34" charset="0"/>
                </a:endParaRPr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2568" y="3590"/>
                <a:ext cx="2178" cy="1"/>
              </a:xfrm>
              <a:prstGeom prst="line">
                <a:avLst/>
              </a:prstGeom>
              <a:noFill/>
              <a:ln w="4921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b="1">
                  <a:solidFill>
                    <a:srgbClr val="0000FF"/>
                  </a:solidFill>
                  <a:latin typeface=".VnTimeH" pitchFamily="34" charset="0"/>
                </a:endParaRPr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 flipH="1">
                <a:off x="4746" y="2663"/>
                <a:ext cx="603" cy="919"/>
              </a:xfrm>
              <a:prstGeom prst="line">
                <a:avLst/>
              </a:prstGeom>
              <a:noFill/>
              <a:ln w="4921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b="1">
                  <a:solidFill>
                    <a:srgbClr val="0000FF"/>
                  </a:solidFill>
                  <a:latin typeface=".VnTimeH" pitchFamily="34" charset="0"/>
                </a:endParaRPr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3172" y="2671"/>
                <a:ext cx="1574" cy="919"/>
              </a:xfrm>
              <a:prstGeom prst="line">
                <a:avLst/>
              </a:prstGeom>
              <a:noFill/>
              <a:ln w="4921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b="1">
                  <a:solidFill>
                    <a:srgbClr val="0000FF"/>
                  </a:solidFill>
                  <a:latin typeface=".VnTimeH" pitchFamily="34" charset="0"/>
                </a:endParaRPr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 flipH="1">
                <a:off x="2568" y="2671"/>
                <a:ext cx="2781" cy="919"/>
              </a:xfrm>
              <a:prstGeom prst="line">
                <a:avLst/>
              </a:prstGeom>
              <a:noFill/>
              <a:ln w="4921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b="1">
                  <a:solidFill>
                    <a:srgbClr val="0000FF"/>
                  </a:solidFill>
                  <a:latin typeface=".VnTimeH" pitchFamily="34" charset="0"/>
                </a:endParaRPr>
              </a:p>
            </p:txBody>
          </p:sp>
        </p:grp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888" y="2256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 dirty="0">
                  <a:solidFill>
                    <a:srgbClr val="0000FF"/>
                  </a:solidFill>
                  <a:latin typeface=".VnTimeH" pitchFamily="34" charset="0"/>
                </a:rPr>
                <a:t>o</a:t>
              </a:r>
              <a:endParaRPr lang="en-US" sz="4400" b="1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448" y="3168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 dirty="0">
                  <a:solidFill>
                    <a:srgbClr val="0000FF"/>
                  </a:solidFill>
                  <a:latin typeface=".VnTimeH" pitchFamily="34" charset="0"/>
                </a:rPr>
                <a:t>d</a:t>
              </a:r>
              <a:endParaRPr lang="en-US" sz="4400" b="1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4800" y="3168"/>
              <a:ext cx="16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FF"/>
                  </a:solidFill>
                  <a:latin typeface=".VnTimeH" pitchFamily="34" charset="0"/>
                </a:rPr>
                <a:t>C</a:t>
              </a: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5328" y="1776"/>
              <a:ext cx="16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FF"/>
                  </a:solidFill>
                  <a:latin typeface=".VnTimeH" pitchFamily="34" charset="0"/>
                </a:rPr>
                <a:t>B</a:t>
              </a: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024" y="1776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100">
                  <a:solidFill>
                    <a:srgbClr val="0000FF"/>
                  </a:solidFill>
                  <a:latin typeface=".VnTimeH" pitchFamily="34" charset="0"/>
                </a:rPr>
                <a:t>A</a:t>
              </a: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3151" y="2170"/>
              <a:ext cx="51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5329" y="2170"/>
              <a:ext cx="51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2548" y="3090"/>
              <a:ext cx="51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4726" y="3090"/>
              <a:ext cx="51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-1" y="4022228"/>
            <a:ext cx="8623281" cy="13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.VnAristote" pitchFamily="34" charset="0"/>
                <a:cs typeface="Arial" pitchFamily="34" charset="0"/>
              </a:rPr>
              <a:t>H</a:t>
            </a:r>
            <a:r>
              <a:rPr lang="en-US" sz="2800" i="1" dirty="0" smtClean="0">
                <a:solidFill>
                  <a:srgbClr val="0000FF"/>
                </a:solidFill>
                <a:latin typeface=".VnAristote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.VnAristote" pitchFamily="34" charset="0"/>
                <a:cs typeface="Arial" pitchFamily="34" charset="0"/>
              </a:rPr>
              <a:t>H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.VnAristote" pitchFamily="34" charset="0"/>
                <a:cs typeface="Arial" pitchFamily="34" charset="0"/>
              </a:rPr>
              <a:t>H</a:t>
            </a:r>
            <a:endParaRPr lang="en-US" sz="2800" dirty="0">
              <a:solidFill>
                <a:srgbClr val="0000FF"/>
              </a:solidFill>
              <a:latin typeface=".VnAristote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01180" y="5661248"/>
            <a:ext cx="84974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chemeClr val="hlink"/>
              </a:buClr>
              <a:buSzPts val="1900"/>
              <a:buNone/>
            </a:pP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6721" y="613995"/>
            <a:ext cx="596752" cy="5588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?3</a:t>
            </a:r>
            <a:endParaRPr lang="en-US" sz="32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518" y="1920824"/>
            <a:ext cx="6127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xứng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AB qua O </a:t>
            </a:r>
            <a:r>
              <a:rPr lang="en-US" sz="2800" dirty="0" err="1" smtClean="0"/>
              <a:t>là</a:t>
            </a:r>
            <a:r>
              <a:rPr lang="en-US" sz="2800" dirty="0" smtClean="0"/>
              <a:t> ……</a:t>
            </a:r>
          </a:p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smtClean="0"/>
              <a:t>CD </a:t>
            </a:r>
            <a:r>
              <a:rPr lang="en-US" sz="2800" dirty="0"/>
              <a:t>qua O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smtClean="0"/>
              <a:t>……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8788" y="1916832"/>
            <a:ext cx="64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9762" y="2339165"/>
            <a:ext cx="64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AB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60563"/>
            <a:ext cx="389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(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sgk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/95)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08842" y="5167971"/>
            <a:ext cx="303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sgk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/95)</a:t>
            </a:r>
            <a:endParaRPr lang="en-US" sz="2800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671786" y="2944291"/>
            <a:ext cx="216024" cy="2819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037810" y="2901661"/>
            <a:ext cx="216024" cy="2819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452320" y="2429044"/>
            <a:ext cx="216024" cy="2819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56176" y="2441227"/>
            <a:ext cx="216024" cy="2819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792861" y="2933166"/>
            <a:ext cx="216024" cy="2819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549679" y="2433545"/>
            <a:ext cx="216024" cy="2819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9512" y="2735046"/>
            <a:ext cx="4461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O là đối xứng của hình bình hành ABCD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  <p:bldP spid="25" grpId="0"/>
      <p:bldP spid="28" grpId="0"/>
      <p:bldP spid="29" grpId="0"/>
      <p:bldP spid="5" grpId="0"/>
      <p:bldP spid="30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1"/>
          <p:cNvSpPr txBox="1">
            <a:spLocks noChangeArrowheads="1"/>
          </p:cNvSpPr>
          <p:nvPr/>
        </p:nvSpPr>
        <p:spPr bwMode="auto">
          <a:xfrm>
            <a:off x="114300" y="76200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300" b="1" i="1" dirty="0" smtClean="0">
                <a:solidFill>
                  <a:schemeClr val="tx2"/>
                </a:solidFill>
                <a:latin typeface="Times New Roman" pitchFamily="18" charset="0"/>
              </a:rPr>
              <a:t>         </a:t>
            </a:r>
            <a:r>
              <a:rPr lang="en-US" sz="3300" b="1" i="1" dirty="0" err="1" smtClean="0">
                <a:solidFill>
                  <a:schemeClr val="tx2"/>
                </a:solidFill>
                <a:latin typeface="Times New Roman" pitchFamily="18" charset="0"/>
              </a:rPr>
              <a:t>Trên</a:t>
            </a:r>
            <a:r>
              <a:rPr lang="en-US" sz="33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smtClean="0">
                <a:solidFill>
                  <a:schemeClr val="tx2"/>
                </a:solidFill>
                <a:latin typeface="Times New Roman" pitchFamily="18" charset="0"/>
              </a:rPr>
              <a:t>80,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các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chữ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cái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N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S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tâm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đối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xứng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Hãy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tìm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thêm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vài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chữ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cái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khác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kiểu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chữ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in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tâm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đối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300" b="1" i="1" dirty="0" err="1">
                <a:solidFill>
                  <a:schemeClr val="tx2"/>
                </a:solidFill>
                <a:latin typeface="Times New Roman" pitchFamily="18" charset="0"/>
              </a:rPr>
              <a:t>xứng</a:t>
            </a:r>
            <a:r>
              <a:rPr lang="en-US" sz="3300" b="1" i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5363" name="Picture 52" descr="Tam doi xung cua cac chu cai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3" y="2060848"/>
            <a:ext cx="8782233" cy="349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4" name="AutoShape 53"/>
          <p:cNvCxnSpPr>
            <a:cxnSpLocks noChangeShapeType="1"/>
          </p:cNvCxnSpPr>
          <p:nvPr/>
        </p:nvCxnSpPr>
        <p:spPr bwMode="auto">
          <a:xfrm>
            <a:off x="0" y="48768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5" name="Text Box 59"/>
          <p:cNvSpPr txBox="1">
            <a:spLocks noChangeArrowheads="1"/>
          </p:cNvSpPr>
          <p:nvPr/>
        </p:nvSpPr>
        <p:spPr bwMode="auto">
          <a:xfrm>
            <a:off x="3714750" y="64912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prstClr val="white"/>
                </a:solidFill>
              </a:rPr>
              <a:t>Hình 80</a:t>
            </a:r>
          </a:p>
        </p:txBody>
      </p:sp>
      <p:sp>
        <p:nvSpPr>
          <p:cNvPr id="15367" name="Rectangle 45"/>
          <p:cNvSpPr>
            <a:spLocks noChangeArrowheads="1"/>
          </p:cNvSpPr>
          <p:nvPr/>
        </p:nvSpPr>
        <p:spPr bwMode="auto">
          <a:xfrm>
            <a:off x="146740" y="76200"/>
            <a:ext cx="762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?4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4750" y="5805264"/>
            <a:ext cx="1649338" cy="671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HÌNH 80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3719513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ti-le-vang-o-thuc-vat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5" y="3689033"/>
            <a:ext cx="42672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ti-le-vang-o-thuc-vat-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8" y="2286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39712"/>
            <a:ext cx="40386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480015" y="1666875"/>
            <a:ext cx="228600" cy="2286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771106" y="4393203"/>
            <a:ext cx="228600" cy="2286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2537" name="Oval 11"/>
          <p:cNvSpPr>
            <a:spLocks noChangeArrowheads="1"/>
          </p:cNvSpPr>
          <p:nvPr/>
        </p:nvSpPr>
        <p:spPr bwMode="auto">
          <a:xfrm>
            <a:off x="6749552" y="5053013"/>
            <a:ext cx="228600" cy="2286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2538" name="Oval 12"/>
          <p:cNvSpPr>
            <a:spLocks noChangeArrowheads="1"/>
          </p:cNvSpPr>
          <p:nvPr/>
        </p:nvSpPr>
        <p:spPr bwMode="auto">
          <a:xfrm>
            <a:off x="6862763" y="1778998"/>
            <a:ext cx="228600" cy="228600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06" y="1666875"/>
            <a:ext cx="5530623" cy="387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42356" y="381000"/>
            <a:ext cx="5145088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tâm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xứng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4843463" y="2971800"/>
            <a:ext cx="228600" cy="228600"/>
          </a:xfrm>
          <a:prstGeom prst="ellipse">
            <a:avLst/>
          </a:prstGeom>
          <a:solidFill>
            <a:srgbClr val="00FFFF"/>
          </a:solidFill>
          <a:ln w="38100" algn="ctr">
            <a:noFill/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507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ECA5-7F4E-4D2F-ABDE-504F5D9C59AF}" type="datetime12">
              <a:rPr lang="en-US">
                <a:solidFill>
                  <a:srgbClr val="FFFFFF"/>
                </a:solidFill>
              </a:rPr>
              <a:pPr/>
              <a:t>1:08 AM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7902" name="Picture 14" descr="J0152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3" y="1295400"/>
            <a:ext cx="1828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7903" name="Picture 15" descr="J0152716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3" y="3825875"/>
            <a:ext cx="1812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 descr="J01071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93" y="3825875"/>
            <a:ext cx="1812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 descr="J01071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93" y="3825875"/>
            <a:ext cx="1812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9" descr="J01526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03337"/>
            <a:ext cx="18129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 descr="J01525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72" y="1287462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1" descr="J01071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93" y="3749675"/>
            <a:ext cx="18605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628139" y="152400"/>
            <a:ext cx="39853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xứng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2" name="Picture 22" descr="trongdo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93" y="1295400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898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81849" y="176622"/>
            <a:ext cx="350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accent6"/>
                </a:solidFill>
              </a:rPr>
              <a:t>Bài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tập</a:t>
            </a:r>
            <a:r>
              <a:rPr lang="en-US" sz="2800" b="1" dirty="0">
                <a:solidFill>
                  <a:schemeClr val="accent6"/>
                </a:solidFill>
              </a:rPr>
              <a:t> 51/tr96-SGK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9900" y="695734"/>
            <a:ext cx="79819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solidFill>
                  <a:prstClr val="black"/>
                </a:solidFill>
              </a:rPr>
              <a:t>Trong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mặt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phẳng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toạ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độ</a:t>
            </a:r>
            <a:r>
              <a:rPr lang="en-US" sz="2600" dirty="0">
                <a:solidFill>
                  <a:prstClr val="black"/>
                </a:solidFill>
              </a:rPr>
              <a:t>, </a:t>
            </a:r>
            <a:r>
              <a:rPr lang="en-US" sz="2600" dirty="0" err="1">
                <a:solidFill>
                  <a:prstClr val="black"/>
                </a:solidFill>
              </a:rPr>
              <a:t>cho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điểm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H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có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toạ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độ</a:t>
            </a:r>
            <a:r>
              <a:rPr lang="en-US" sz="2600" dirty="0">
                <a:solidFill>
                  <a:prstClr val="black"/>
                </a:solidFill>
              </a:rPr>
              <a:t> (3; 2).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solidFill>
                  <a:prstClr val="black"/>
                </a:solidFill>
              </a:rPr>
              <a:t>Hãy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vẽ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điểm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K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đối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xứng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với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H </a:t>
            </a:r>
            <a:r>
              <a:rPr lang="en-US" sz="2600" dirty="0">
                <a:solidFill>
                  <a:prstClr val="black"/>
                </a:solidFill>
              </a:rPr>
              <a:t>qua </a:t>
            </a:r>
            <a:r>
              <a:rPr lang="en-US" sz="2600" dirty="0" err="1">
                <a:solidFill>
                  <a:prstClr val="black"/>
                </a:solidFill>
              </a:rPr>
              <a:t>gốc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toạ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độ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và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solidFill>
                  <a:prstClr val="black"/>
                </a:solidFill>
              </a:rPr>
              <a:t>tìm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toạ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độ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của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K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</p:txBody>
      </p:sp>
      <p:graphicFrame>
        <p:nvGraphicFramePr>
          <p:cNvPr id="32164" name="Group 14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78974"/>
              </p:ext>
            </p:extLst>
          </p:nvPr>
        </p:nvGraphicFramePr>
        <p:xfrm>
          <a:off x="2794000" y="2514600"/>
          <a:ext cx="5029200" cy="4032255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C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570" name="Line 891"/>
          <p:cNvSpPr>
            <a:spLocks noChangeShapeType="1"/>
          </p:cNvSpPr>
          <p:nvPr/>
        </p:nvSpPr>
        <p:spPr bwMode="auto">
          <a:xfrm flipH="1">
            <a:off x="5301500" y="2425337"/>
            <a:ext cx="17893" cy="410000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571" name="Line 892"/>
          <p:cNvSpPr>
            <a:spLocks noChangeShapeType="1"/>
          </p:cNvSpPr>
          <p:nvPr/>
        </p:nvSpPr>
        <p:spPr bwMode="auto">
          <a:xfrm>
            <a:off x="2843808" y="4330700"/>
            <a:ext cx="5040560" cy="50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1613" name="Oval 893"/>
          <p:cNvSpPr>
            <a:spLocks noChangeArrowheads="1"/>
          </p:cNvSpPr>
          <p:nvPr/>
        </p:nvSpPr>
        <p:spPr bwMode="auto">
          <a:xfrm>
            <a:off x="4013200" y="50419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573" name="Oval 894"/>
          <p:cNvSpPr>
            <a:spLocks noChangeArrowheads="1"/>
          </p:cNvSpPr>
          <p:nvPr/>
        </p:nvSpPr>
        <p:spPr bwMode="auto">
          <a:xfrm>
            <a:off x="6527800" y="35814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574" name="Oval 895"/>
          <p:cNvSpPr>
            <a:spLocks noChangeArrowheads="1"/>
          </p:cNvSpPr>
          <p:nvPr/>
        </p:nvSpPr>
        <p:spPr bwMode="auto">
          <a:xfrm>
            <a:off x="5270500" y="43053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575" name="Text Box 896"/>
          <p:cNvSpPr txBox="1">
            <a:spLocks noChangeArrowheads="1"/>
          </p:cNvSpPr>
          <p:nvPr/>
        </p:nvSpPr>
        <p:spPr bwMode="auto">
          <a:xfrm>
            <a:off x="4914900" y="39465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.VnTime" pitchFamily="34" charset="0"/>
              </a:rPr>
              <a:t>O</a:t>
            </a:r>
          </a:p>
        </p:txBody>
      </p:sp>
      <p:sp>
        <p:nvSpPr>
          <p:cNvPr id="17576" name="Text Box 897"/>
          <p:cNvSpPr txBox="1">
            <a:spLocks noChangeArrowheads="1"/>
          </p:cNvSpPr>
          <p:nvPr/>
        </p:nvSpPr>
        <p:spPr bwMode="auto">
          <a:xfrm>
            <a:off x="7481687" y="390543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17577" name="Text Box 898"/>
          <p:cNvSpPr txBox="1">
            <a:spLocks noChangeArrowheads="1"/>
          </p:cNvSpPr>
          <p:nvPr/>
        </p:nvSpPr>
        <p:spPr bwMode="auto">
          <a:xfrm>
            <a:off x="5359672" y="2438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.VnTime" pitchFamily="34" charset="0"/>
              </a:rPr>
              <a:t>y</a:t>
            </a:r>
          </a:p>
        </p:txBody>
      </p:sp>
      <p:sp>
        <p:nvSpPr>
          <p:cNvPr id="17578" name="Text Box 900"/>
          <p:cNvSpPr txBox="1">
            <a:spLocks noChangeArrowheads="1"/>
          </p:cNvSpPr>
          <p:nvPr/>
        </p:nvSpPr>
        <p:spPr bwMode="auto">
          <a:xfrm>
            <a:off x="5562600" y="42973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7579" name="Text Box 901"/>
          <p:cNvSpPr txBox="1">
            <a:spLocks noChangeArrowheads="1"/>
          </p:cNvSpPr>
          <p:nvPr/>
        </p:nvSpPr>
        <p:spPr bwMode="auto">
          <a:xfrm>
            <a:off x="5981700" y="43100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7580" name="Text Box 902"/>
          <p:cNvSpPr txBox="1">
            <a:spLocks noChangeArrowheads="1"/>
          </p:cNvSpPr>
          <p:nvPr/>
        </p:nvSpPr>
        <p:spPr bwMode="auto">
          <a:xfrm>
            <a:off x="6388100" y="4279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17581" name="Text Box 903"/>
          <p:cNvSpPr txBox="1">
            <a:spLocks noChangeArrowheads="1"/>
          </p:cNvSpPr>
          <p:nvPr/>
        </p:nvSpPr>
        <p:spPr bwMode="auto">
          <a:xfrm>
            <a:off x="6807200" y="4279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7582" name="Text Box 904"/>
          <p:cNvSpPr txBox="1">
            <a:spLocks noChangeArrowheads="1"/>
          </p:cNvSpPr>
          <p:nvPr/>
        </p:nvSpPr>
        <p:spPr bwMode="auto">
          <a:xfrm>
            <a:off x="4927600" y="264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7583" name="Text Box 905"/>
          <p:cNvSpPr txBox="1">
            <a:spLocks noChangeArrowheads="1"/>
          </p:cNvSpPr>
          <p:nvPr/>
        </p:nvSpPr>
        <p:spPr bwMode="auto">
          <a:xfrm>
            <a:off x="4927600" y="3009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17584" name="Text Box 906"/>
          <p:cNvSpPr txBox="1">
            <a:spLocks noChangeArrowheads="1"/>
          </p:cNvSpPr>
          <p:nvPr/>
        </p:nvSpPr>
        <p:spPr bwMode="auto">
          <a:xfrm>
            <a:off x="4953000" y="3352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7585" name="Text Box 907"/>
          <p:cNvSpPr txBox="1">
            <a:spLocks noChangeArrowheads="1"/>
          </p:cNvSpPr>
          <p:nvPr/>
        </p:nvSpPr>
        <p:spPr bwMode="auto">
          <a:xfrm>
            <a:off x="49657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7586" name="Text Box 1171"/>
          <p:cNvSpPr txBox="1">
            <a:spLocks noChangeArrowheads="1"/>
          </p:cNvSpPr>
          <p:nvPr/>
        </p:nvSpPr>
        <p:spPr bwMode="auto">
          <a:xfrm>
            <a:off x="5334000" y="44450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-1</a:t>
            </a:r>
          </a:p>
        </p:txBody>
      </p:sp>
      <p:sp>
        <p:nvSpPr>
          <p:cNvPr id="17587" name="Text Box 1172"/>
          <p:cNvSpPr txBox="1">
            <a:spLocks noChangeArrowheads="1"/>
          </p:cNvSpPr>
          <p:nvPr/>
        </p:nvSpPr>
        <p:spPr bwMode="auto">
          <a:xfrm>
            <a:off x="5346700" y="48133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-2</a:t>
            </a:r>
          </a:p>
        </p:txBody>
      </p:sp>
      <p:sp>
        <p:nvSpPr>
          <p:cNvPr id="17588" name="Text Box 1173"/>
          <p:cNvSpPr txBox="1">
            <a:spLocks noChangeArrowheads="1"/>
          </p:cNvSpPr>
          <p:nvPr/>
        </p:nvSpPr>
        <p:spPr bwMode="auto">
          <a:xfrm>
            <a:off x="5384800" y="51689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-3</a:t>
            </a:r>
          </a:p>
        </p:txBody>
      </p:sp>
      <p:sp>
        <p:nvSpPr>
          <p:cNvPr id="17589" name="Text Box 1174"/>
          <p:cNvSpPr txBox="1">
            <a:spLocks noChangeArrowheads="1"/>
          </p:cNvSpPr>
          <p:nvPr/>
        </p:nvSpPr>
        <p:spPr bwMode="auto">
          <a:xfrm>
            <a:off x="5384800" y="5537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17590" name="Text Box 1175"/>
          <p:cNvSpPr txBox="1">
            <a:spLocks noChangeArrowheads="1"/>
          </p:cNvSpPr>
          <p:nvPr/>
        </p:nvSpPr>
        <p:spPr bwMode="auto">
          <a:xfrm>
            <a:off x="3403600" y="3886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17591" name="Text Box 1176"/>
          <p:cNvSpPr txBox="1">
            <a:spLocks noChangeArrowheads="1"/>
          </p:cNvSpPr>
          <p:nvPr/>
        </p:nvSpPr>
        <p:spPr bwMode="auto">
          <a:xfrm>
            <a:off x="3848100" y="38735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-3</a:t>
            </a:r>
          </a:p>
        </p:txBody>
      </p:sp>
      <p:sp>
        <p:nvSpPr>
          <p:cNvPr id="17592" name="Text Box 1177"/>
          <p:cNvSpPr txBox="1">
            <a:spLocks noChangeArrowheads="1"/>
          </p:cNvSpPr>
          <p:nvPr/>
        </p:nvSpPr>
        <p:spPr bwMode="auto">
          <a:xfrm>
            <a:off x="4241800" y="3886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-2</a:t>
            </a:r>
          </a:p>
        </p:txBody>
      </p:sp>
      <p:sp>
        <p:nvSpPr>
          <p:cNvPr id="17593" name="Text Box 1178"/>
          <p:cNvSpPr txBox="1">
            <a:spLocks noChangeArrowheads="1"/>
          </p:cNvSpPr>
          <p:nvPr/>
        </p:nvSpPr>
        <p:spPr bwMode="auto">
          <a:xfrm>
            <a:off x="4622800" y="38735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-1</a:t>
            </a:r>
          </a:p>
        </p:txBody>
      </p:sp>
      <p:sp>
        <p:nvSpPr>
          <p:cNvPr id="17594" name="Text Box 1179"/>
          <p:cNvSpPr txBox="1">
            <a:spLocks noChangeArrowheads="1"/>
          </p:cNvSpPr>
          <p:nvPr/>
        </p:nvSpPr>
        <p:spPr bwMode="auto">
          <a:xfrm>
            <a:off x="6300192" y="3212976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.VnTime" pitchFamily="34" charset="0"/>
              </a:rPr>
              <a:t>H</a:t>
            </a:r>
          </a:p>
        </p:txBody>
      </p:sp>
      <p:sp>
        <p:nvSpPr>
          <p:cNvPr id="31900" name="Line 1180"/>
          <p:cNvSpPr>
            <a:spLocks noChangeShapeType="1"/>
          </p:cNvSpPr>
          <p:nvPr/>
        </p:nvSpPr>
        <p:spPr bwMode="auto">
          <a:xfrm flipH="1">
            <a:off x="4089400" y="3633788"/>
            <a:ext cx="2487613" cy="139541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1901" name="Text Box 1181"/>
          <p:cNvSpPr txBox="1">
            <a:spLocks noChangeArrowheads="1"/>
          </p:cNvSpPr>
          <p:nvPr/>
        </p:nvSpPr>
        <p:spPr bwMode="auto">
          <a:xfrm>
            <a:off x="4013200" y="50292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.VnTime" pitchFamily="34" charset="0"/>
              </a:rPr>
              <a:t>K</a:t>
            </a:r>
          </a:p>
        </p:txBody>
      </p:sp>
      <p:sp>
        <p:nvSpPr>
          <p:cNvPr id="32165" name="Text Box 1445"/>
          <p:cNvSpPr txBox="1">
            <a:spLocks noChangeArrowheads="1"/>
          </p:cNvSpPr>
          <p:nvPr/>
        </p:nvSpPr>
        <p:spPr bwMode="auto">
          <a:xfrm>
            <a:off x="107504" y="5765800"/>
            <a:ext cx="2628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solidFill>
                  <a:srgbClr val="FF0000"/>
                </a:solidFill>
              </a:rPr>
              <a:t>Điểm</a:t>
            </a:r>
            <a:r>
              <a:rPr lang="en-US" sz="2600" dirty="0">
                <a:solidFill>
                  <a:srgbClr val="FF0000"/>
                </a:solidFill>
              </a:rPr>
              <a:t> K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endParaRPr lang="en-US" sz="2600" dirty="0">
              <a:solidFill>
                <a:srgbClr val="FF000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toạ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độ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(-3; -2)</a:t>
            </a:r>
          </a:p>
        </p:txBody>
      </p:sp>
    </p:spTree>
    <p:extLst>
      <p:ext uri="{BB962C8B-B14F-4D97-AF65-F5344CB8AC3E}">
        <p14:creationId xmlns:p14="http://schemas.microsoft.com/office/powerpoint/2010/main" val="5675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13" grpId="0" animBg="1"/>
      <p:bldP spid="31900" grpId="0" animBg="1"/>
      <p:bldP spid="31901" grpId="0"/>
      <p:bldP spid="321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7793" y="60277"/>
            <a:ext cx="8787607" cy="1384995"/>
          </a:xfrm>
          <a:prstGeom prst="rect">
            <a:avLst/>
          </a:prstGeom>
          <a:noFill/>
          <a:ln w="57150" algn="ctr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.VnTime" pitchFamily="34" charset="0"/>
              </a:rPr>
              <a:t>52/96: </a:t>
            </a:r>
            <a:r>
              <a:rPr lang="en-US" sz="2800" smtClean="0">
                <a:latin typeface=".VnTime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h×nh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b×nh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hµnh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ABCD.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E lµ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èi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xøng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víi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D qua A,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gäi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F lµ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èi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xøng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víi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D qua C. </a:t>
            </a:r>
            <a:r>
              <a:rPr lang="en-US" sz="2800" b="1" i="1" dirty="0" smtClean="0">
                <a:solidFill>
                  <a:srgbClr val="FF0000"/>
                </a:solidFill>
                <a:latin typeface=".VnTime" pitchFamily="34" charset="0"/>
              </a:rPr>
              <a:t>CMR 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: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E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èi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xøng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víi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F qua ®</a:t>
            </a:r>
            <a:r>
              <a:rPr lang="en-US" sz="28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B</a:t>
            </a:r>
          </a:p>
        </p:txBody>
      </p:sp>
      <p:grpSp>
        <p:nvGrpSpPr>
          <p:cNvPr id="44065" name="Group 33"/>
          <p:cNvGrpSpPr>
            <a:grpSpLocks/>
          </p:cNvGrpSpPr>
          <p:nvPr/>
        </p:nvGrpSpPr>
        <p:grpSpPr bwMode="auto">
          <a:xfrm>
            <a:off x="0" y="3009900"/>
            <a:ext cx="3494088" cy="2344738"/>
            <a:chOff x="0" y="1896"/>
            <a:chExt cx="2201" cy="1477"/>
          </a:xfrm>
        </p:grpSpPr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282" y="1949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FF"/>
                  </a:solidFill>
                  <a:latin typeface=".VnTimeH" pitchFamily="34" charset="0"/>
                </a:rPr>
                <a:t>A</a:t>
              </a:r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1881" y="1896"/>
              <a:ext cx="3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FF"/>
                  </a:solidFill>
                  <a:latin typeface=".VnTimeH" pitchFamily="34" charset="0"/>
                </a:rPr>
                <a:t>B</a:t>
              </a:r>
            </a:p>
          </p:txBody>
        </p:sp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1401" y="2967"/>
              <a:ext cx="3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FF"/>
                  </a:solidFill>
                  <a:latin typeface=".VnTimeH" pitchFamily="34" charset="0"/>
                </a:rPr>
                <a:t>C</a:t>
              </a:r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0" y="2969"/>
              <a:ext cx="3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FF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44048" name="AutoShape 16"/>
            <p:cNvSpPr>
              <a:spLocks noChangeArrowheads="1"/>
            </p:cNvSpPr>
            <p:nvPr/>
          </p:nvSpPr>
          <p:spPr bwMode="auto">
            <a:xfrm>
              <a:off x="200" y="2269"/>
              <a:ext cx="1720" cy="750"/>
            </a:xfrm>
            <a:prstGeom prst="parallelogram">
              <a:avLst>
                <a:gd name="adj" fmla="val 57333"/>
              </a:avLst>
            </a:prstGeom>
            <a:solidFill>
              <a:srgbClr val="99CC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b="1">
                <a:solidFill>
                  <a:srgbClr val="0000FF"/>
                </a:solidFill>
                <a:latin typeface=".VnTimeH" pitchFamily="34" charset="0"/>
              </a:endParaRPr>
            </a:p>
          </p:txBody>
        </p:sp>
      </p:grpSp>
      <p:sp>
        <p:nvSpPr>
          <p:cNvPr id="44043" name="Line 11"/>
          <p:cNvSpPr>
            <a:spLocks noChangeShapeType="1"/>
          </p:cNvSpPr>
          <p:nvPr/>
        </p:nvSpPr>
        <p:spPr bwMode="auto">
          <a:xfrm rot="21502894" flipV="1">
            <a:off x="1000488" y="2479675"/>
            <a:ext cx="698500" cy="11064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2336800" y="4797425"/>
            <a:ext cx="2159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1670050" y="2479675"/>
            <a:ext cx="2794000" cy="2297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260475" y="1905000"/>
            <a:ext cx="569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367213" y="4672013"/>
            <a:ext cx="573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  <a:latin typeface=".VnTimeH" pitchFamily="34" charset="0"/>
              </a:rPr>
              <a:t>F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638175" y="4011613"/>
            <a:ext cx="127000" cy="1698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1193800" y="3032125"/>
            <a:ext cx="127000" cy="192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1130300" y="4648200"/>
            <a:ext cx="127000" cy="255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H="1">
            <a:off x="1257300" y="4670425"/>
            <a:ext cx="127000" cy="255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2971800" y="4670425"/>
            <a:ext cx="127000" cy="255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3098800" y="4691063"/>
            <a:ext cx="127000" cy="255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4765104" y="1697434"/>
            <a:ext cx="43434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E ®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èi</a:t>
            </a:r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xøng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víi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F qua B</a:t>
            </a:r>
            <a:endParaRPr lang="en-US" sz="32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6934200" y="2362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4773613" y="2819400"/>
            <a:ext cx="4267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B lµ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trung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iÓm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EF</a:t>
            </a:r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 flipV="1">
            <a:off x="6934200" y="3352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4800600" y="3886200"/>
            <a:ext cx="4114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E,B,F th¼ng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hµng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              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vµ </a:t>
            </a:r>
            <a:r>
              <a:rPr lang="en-US" sz="3200" smtClean="0">
                <a:solidFill>
                  <a:srgbClr val="0000FF"/>
                </a:solidFill>
                <a:latin typeface=".VnTime" pitchFamily="34" charset="0"/>
              </a:rPr>
              <a:t>BE = BF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990600" y="3581400"/>
            <a:ext cx="1371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4800600" y="5410200"/>
            <a:ext cx="4114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BE vµ BF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cïng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song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song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b»ng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AC</a:t>
            </a:r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6940550" y="4953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179388" y="5500688"/>
            <a:ext cx="4191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Tø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gi¸c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AEBC vµ ABFC lµ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h×nh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b×nh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" pitchFamily="34" charset="0"/>
              </a:rPr>
              <a:t>hµnh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rot="5400000" flipV="1">
            <a:off x="4495007" y="5865020"/>
            <a:ext cx="158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2601913" y="4100059"/>
            <a:ext cx="127000" cy="1698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>
            <a:off x="1827485" y="3445788"/>
            <a:ext cx="127000" cy="255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H="1">
            <a:off x="1954485" y="3468013"/>
            <a:ext cx="127000" cy="255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0000FF"/>
              </a:solidFill>
              <a:latin typeface=".VnTimeH" pitchFamily="34" charset="0"/>
            </a:endParaRPr>
          </a:p>
        </p:txBody>
      </p:sp>
      <p:cxnSp>
        <p:nvCxnSpPr>
          <p:cNvPr id="3" name="Straight Connector 2"/>
          <p:cNvCxnSpPr>
            <a:stCxn id="44061" idx="0"/>
            <a:endCxn id="44044" idx="0"/>
          </p:cNvCxnSpPr>
          <p:nvPr/>
        </p:nvCxnSpPr>
        <p:spPr>
          <a:xfrm>
            <a:off x="990600" y="3581400"/>
            <a:ext cx="1346200" cy="12160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4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1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1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1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1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1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10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4" dur="1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3" grpId="0" animBg="1"/>
      <p:bldP spid="44044" grpId="0" animBg="1"/>
      <p:bldP spid="44045" grpId="0" animBg="1"/>
      <p:bldP spid="44046" grpId="0"/>
      <p:bldP spid="44047" grpId="0"/>
      <p:bldP spid="44050" grpId="0" animBg="1"/>
      <p:bldP spid="44051" grpId="0" animBg="1"/>
      <p:bldP spid="44052" grpId="0" animBg="1"/>
      <p:bldP spid="44053" grpId="0" animBg="1"/>
      <p:bldP spid="44054" grpId="0" animBg="1"/>
      <p:bldP spid="44055" grpId="0" animBg="1"/>
      <p:bldP spid="44056" grpId="0" animBg="1"/>
      <p:bldP spid="44057" grpId="0" animBg="1"/>
      <p:bldP spid="44058" grpId="0" animBg="1"/>
      <p:bldP spid="44059" grpId="0" animBg="1"/>
      <p:bldP spid="44060" grpId="0" animBg="1"/>
      <p:bldP spid="44061" grpId="0" animBg="1"/>
      <p:bldP spid="44066" grpId="0" animBg="1"/>
      <p:bldP spid="44067" grpId="0" animBg="1"/>
      <p:bldP spid="44068" grpId="0" animBg="1"/>
      <p:bldP spid="4406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pic>
        <p:nvPicPr>
          <p:cNvPr id="26628" name="Picture 4" descr="SzV025-169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362200" y="1447800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Bài 8</a:t>
            </a:r>
            <a:endParaRPr lang="en-US" sz="36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28800" y="2249268"/>
            <a:ext cx="5201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ĐỐI XỨNG TÂM</a:t>
            </a:r>
            <a:endParaRPr lang="en-US" sz="3600" b="1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80975" y="144463"/>
            <a:ext cx="2438400" cy="492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 52/SGK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2871788" y="2624138"/>
            <a:ext cx="1295400" cy="1219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18" name="Group 6"/>
          <p:cNvGrpSpPr>
            <a:grpSpLocks/>
          </p:cNvGrpSpPr>
          <p:nvPr/>
        </p:nvGrpSpPr>
        <p:grpSpPr bwMode="auto">
          <a:xfrm>
            <a:off x="952500" y="838200"/>
            <a:ext cx="1323975" cy="1752600"/>
            <a:chOff x="654" y="1248"/>
            <a:chExt cx="834" cy="1104"/>
          </a:xfrm>
        </p:grpSpPr>
        <p:sp>
          <p:nvSpPr>
            <p:cNvPr id="28719" name="Line 7"/>
            <p:cNvSpPr>
              <a:spLocks noChangeShapeType="1"/>
            </p:cNvSpPr>
            <p:nvPr/>
          </p:nvSpPr>
          <p:spPr bwMode="auto">
            <a:xfrm flipH="1">
              <a:off x="654" y="1584"/>
              <a:ext cx="384" cy="76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Text Box 8"/>
            <p:cNvSpPr txBox="1">
              <a:spLocks noChangeArrowheads="1"/>
            </p:cNvSpPr>
            <p:nvPr/>
          </p:nvSpPr>
          <p:spPr bwMode="auto">
            <a:xfrm>
              <a:off x="912" y="1248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en-US" sz="260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21" name="Line 9"/>
            <p:cNvSpPr>
              <a:spLocks noChangeShapeType="1"/>
            </p:cNvSpPr>
            <p:nvPr/>
          </p:nvSpPr>
          <p:spPr bwMode="auto">
            <a:xfrm>
              <a:off x="798" y="1960"/>
              <a:ext cx="96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Text Box 10"/>
            <p:cNvSpPr txBox="1">
              <a:spLocks noChangeArrowheads="1"/>
            </p:cNvSpPr>
            <p:nvPr/>
          </p:nvSpPr>
          <p:spPr bwMode="auto">
            <a:xfrm>
              <a:off x="864" y="1296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en-US" sz="2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-15875" y="2184401"/>
            <a:ext cx="3702050" cy="2052638"/>
            <a:chOff x="164" y="2096"/>
            <a:chExt cx="2332" cy="1293"/>
          </a:xfrm>
        </p:grpSpPr>
        <p:sp>
          <p:nvSpPr>
            <p:cNvPr id="28712" name="AutoShape 12"/>
            <p:cNvSpPr>
              <a:spLocks noChangeArrowheads="1"/>
            </p:cNvSpPr>
            <p:nvPr/>
          </p:nvSpPr>
          <p:spPr bwMode="auto">
            <a:xfrm>
              <a:off x="384" y="2352"/>
              <a:ext cx="1584" cy="768"/>
            </a:xfrm>
            <a:prstGeom prst="parallelogram">
              <a:avLst>
                <a:gd name="adj" fmla="val 51563"/>
              </a:avLst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13" name="Text Box 13"/>
            <p:cNvSpPr txBox="1">
              <a:spLocks noChangeArrowheads="1"/>
            </p:cNvSpPr>
            <p:nvPr/>
          </p:nvSpPr>
          <p:spPr bwMode="auto">
            <a:xfrm>
              <a:off x="384" y="2160"/>
              <a:ext cx="550" cy="3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14" name="Text Box 14"/>
            <p:cNvSpPr txBox="1">
              <a:spLocks noChangeArrowheads="1"/>
            </p:cNvSpPr>
            <p:nvPr/>
          </p:nvSpPr>
          <p:spPr bwMode="auto">
            <a:xfrm>
              <a:off x="1428" y="3081"/>
              <a:ext cx="312" cy="3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en-US" sz="2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15" name="Text Box 15"/>
            <p:cNvSpPr txBox="1">
              <a:spLocks noChangeArrowheads="1"/>
            </p:cNvSpPr>
            <p:nvPr/>
          </p:nvSpPr>
          <p:spPr bwMode="auto">
            <a:xfrm>
              <a:off x="1920" y="2096"/>
              <a:ext cx="576" cy="3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en-US" sz="2600" b="1">
                  <a:solidFill>
                    <a:srgbClr val="CC0099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altLang="en-US" sz="26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16" name="Text Box 16"/>
            <p:cNvSpPr txBox="1">
              <a:spLocks noChangeArrowheads="1"/>
            </p:cNvSpPr>
            <p:nvPr/>
          </p:nvSpPr>
          <p:spPr bwMode="auto">
            <a:xfrm>
              <a:off x="164" y="2915"/>
              <a:ext cx="576" cy="3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en-US" sz="2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073" name="Group 17"/>
          <p:cNvGrpSpPr>
            <a:grpSpLocks/>
          </p:cNvGrpSpPr>
          <p:nvPr/>
        </p:nvGrpSpPr>
        <p:grpSpPr bwMode="auto">
          <a:xfrm>
            <a:off x="1066800" y="3276600"/>
            <a:ext cx="3990975" cy="854075"/>
            <a:chOff x="720" y="2400"/>
            <a:chExt cx="2514" cy="538"/>
          </a:xfrm>
        </p:grpSpPr>
        <p:grpSp>
          <p:nvGrpSpPr>
            <p:cNvPr id="28702" name="Group 18"/>
            <p:cNvGrpSpPr>
              <a:grpSpLocks/>
            </p:cNvGrpSpPr>
            <p:nvPr/>
          </p:nvGrpSpPr>
          <p:grpSpPr bwMode="auto">
            <a:xfrm>
              <a:off x="720" y="2688"/>
              <a:ext cx="48" cy="96"/>
              <a:chOff x="720" y="3216"/>
              <a:chExt cx="48" cy="96"/>
            </a:xfrm>
          </p:grpSpPr>
          <p:sp>
            <p:nvSpPr>
              <p:cNvPr id="28710" name="Line 19"/>
              <p:cNvSpPr>
                <a:spLocks noChangeShapeType="1"/>
              </p:cNvSpPr>
              <p:nvPr/>
            </p:nvSpPr>
            <p:spPr bwMode="auto">
              <a:xfrm>
                <a:off x="720" y="321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Line 20"/>
              <p:cNvSpPr>
                <a:spLocks noChangeShapeType="1"/>
              </p:cNvSpPr>
              <p:nvPr/>
            </p:nvSpPr>
            <p:spPr bwMode="auto">
              <a:xfrm>
                <a:off x="768" y="321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3" name="Group 21"/>
            <p:cNvGrpSpPr>
              <a:grpSpLocks/>
            </p:cNvGrpSpPr>
            <p:nvPr/>
          </p:nvGrpSpPr>
          <p:grpSpPr bwMode="auto">
            <a:xfrm>
              <a:off x="1440" y="2400"/>
              <a:ext cx="1794" cy="538"/>
              <a:chOff x="1440" y="2784"/>
              <a:chExt cx="1794" cy="538"/>
            </a:xfrm>
          </p:grpSpPr>
          <p:sp>
            <p:nvSpPr>
              <p:cNvPr id="28704" name="Line 22"/>
              <p:cNvSpPr>
                <a:spLocks noChangeShapeType="1"/>
              </p:cNvSpPr>
              <p:nvPr/>
            </p:nvSpPr>
            <p:spPr bwMode="auto">
              <a:xfrm>
                <a:off x="1440" y="3120"/>
                <a:ext cx="12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5" name="Text Box 23"/>
              <p:cNvSpPr txBox="1">
                <a:spLocks noChangeArrowheads="1"/>
              </p:cNvSpPr>
              <p:nvPr/>
            </p:nvSpPr>
            <p:spPr bwMode="auto">
              <a:xfrm>
                <a:off x="2544" y="2784"/>
                <a:ext cx="576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t-BR" altLang="en-US" sz="26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8706" name="Group 24"/>
              <p:cNvGrpSpPr>
                <a:grpSpLocks/>
              </p:cNvGrpSpPr>
              <p:nvPr/>
            </p:nvGrpSpPr>
            <p:grpSpPr bwMode="auto">
              <a:xfrm>
                <a:off x="1920" y="3072"/>
                <a:ext cx="48" cy="96"/>
                <a:chOff x="720" y="3216"/>
                <a:chExt cx="48" cy="96"/>
              </a:xfrm>
            </p:grpSpPr>
            <p:sp>
              <p:nvSpPr>
                <p:cNvPr id="28708" name="Line 25"/>
                <p:cNvSpPr>
                  <a:spLocks noChangeShapeType="1"/>
                </p:cNvSpPr>
                <p:nvPr/>
              </p:nvSpPr>
              <p:spPr bwMode="auto">
                <a:xfrm>
                  <a:off x="720" y="321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9" name="Line 26"/>
                <p:cNvSpPr>
                  <a:spLocks noChangeShapeType="1"/>
                </p:cNvSpPr>
                <p:nvPr/>
              </p:nvSpPr>
              <p:spPr bwMode="auto">
                <a:xfrm>
                  <a:off x="768" y="321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707" name="Text Box 27"/>
              <p:cNvSpPr txBox="1">
                <a:spLocks noChangeArrowheads="1"/>
              </p:cNvSpPr>
              <p:nvPr/>
            </p:nvSpPr>
            <p:spPr bwMode="auto">
              <a:xfrm>
                <a:off x="2658" y="3014"/>
                <a:ext cx="576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t-BR" altLang="en-US" sz="2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altLang="en-US" sz="2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4098925" y="-76200"/>
            <a:ext cx="464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sz="2600">
                <a:latin typeface="Times New Roman" pitchFamily="18" charset="0"/>
                <a:cs typeface="Times New Roman" pitchFamily="18" charset="0"/>
              </a:rPr>
              <a:t>ABCD là hình bình hành</a:t>
            </a:r>
            <a:endParaRPr lang="en-US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4114800" y="258763"/>
            <a:ext cx="4362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sz="2600">
                <a:latin typeface="Times New Roman" pitchFamily="18" charset="0"/>
                <a:cs typeface="Times New Roman" pitchFamily="18" charset="0"/>
              </a:rPr>
              <a:t>E đối xứng với D qua A</a:t>
            </a:r>
            <a:endParaRPr lang="en-US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4114800" y="609600"/>
            <a:ext cx="502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sz="2600">
                <a:latin typeface="Times New Roman" pitchFamily="18" charset="0"/>
                <a:cs typeface="Times New Roman" pitchFamily="18" charset="0"/>
              </a:rPr>
              <a:t>F đối xứng với D qua C</a:t>
            </a:r>
            <a:endParaRPr lang="en-US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3990975" y="1143000"/>
            <a:ext cx="4175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sz="2600">
                <a:latin typeface="Times New Roman" pitchFamily="18" charset="0"/>
                <a:cs typeface="Times New Roman" pitchFamily="18" charset="0"/>
              </a:rPr>
              <a:t>E đối xứng với F qua B</a:t>
            </a:r>
            <a:endParaRPr lang="en-US" altLang="en-US" sz="2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88" name="Group 32"/>
          <p:cNvGrpSpPr>
            <a:grpSpLocks/>
          </p:cNvGrpSpPr>
          <p:nvPr/>
        </p:nvGrpSpPr>
        <p:grpSpPr bwMode="auto">
          <a:xfrm>
            <a:off x="3228975" y="228600"/>
            <a:ext cx="5502275" cy="1403350"/>
            <a:chOff x="2592" y="1344"/>
            <a:chExt cx="2784" cy="884"/>
          </a:xfrm>
        </p:grpSpPr>
        <p:sp>
          <p:nvSpPr>
            <p:cNvPr id="28698" name="Line 33"/>
            <p:cNvSpPr>
              <a:spLocks noChangeShapeType="1"/>
            </p:cNvSpPr>
            <p:nvPr/>
          </p:nvSpPr>
          <p:spPr bwMode="auto">
            <a:xfrm>
              <a:off x="2640" y="1920"/>
              <a:ext cx="273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34"/>
            <p:cNvSpPr>
              <a:spLocks noChangeShapeType="1"/>
            </p:cNvSpPr>
            <p:nvPr/>
          </p:nvSpPr>
          <p:spPr bwMode="auto">
            <a:xfrm>
              <a:off x="2976" y="1344"/>
              <a:ext cx="0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Text Box 35"/>
            <p:cNvSpPr txBox="1">
              <a:spLocks noChangeArrowheads="1"/>
            </p:cNvSpPr>
            <p:nvPr/>
          </p:nvSpPr>
          <p:spPr bwMode="auto">
            <a:xfrm>
              <a:off x="2592" y="1488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en-US" sz="2600">
                  <a:latin typeface="Times New Roman" pitchFamily="18" charset="0"/>
                  <a:cs typeface="Times New Roman" pitchFamily="18" charset="0"/>
                </a:rPr>
                <a:t>GT</a:t>
              </a: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01" name="Text Box 36"/>
            <p:cNvSpPr txBox="1">
              <a:spLocks noChangeArrowheads="1"/>
            </p:cNvSpPr>
            <p:nvPr/>
          </p:nvSpPr>
          <p:spPr bwMode="auto">
            <a:xfrm>
              <a:off x="2592" y="1920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en-US" sz="2600">
                  <a:latin typeface="Times New Roman" pitchFamily="18" charset="0"/>
                  <a:cs typeface="Times New Roman" pitchFamily="18" charset="0"/>
                </a:rPr>
                <a:t>KL</a:t>
              </a:r>
              <a:endParaRPr lang="en-US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2880586" y="1631950"/>
            <a:ext cx="207921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sz="2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 </a:t>
            </a:r>
            <a:r>
              <a:rPr lang="pt-BR" altLang="en-US" sz="2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altLang="en-US" sz="2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4942114" y="1781902"/>
            <a:ext cx="305972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sz="2600" b="1">
                <a:latin typeface="Times New Roman" pitchFamily="18" charset="0"/>
                <a:cs typeface="Times New Roman" pitchFamily="18" charset="0"/>
              </a:rPr>
              <a:t>Tứ giác ACBE có:</a:t>
            </a:r>
            <a:endParaRPr lang="en-US" alt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95" name="Line 39"/>
          <p:cNvSpPr>
            <a:spLocks noChangeShapeType="1"/>
          </p:cNvSpPr>
          <p:nvPr/>
        </p:nvSpPr>
        <p:spPr bwMode="auto">
          <a:xfrm>
            <a:off x="942975" y="2590800"/>
            <a:ext cx="1295400" cy="1219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4957354" y="2270852"/>
            <a:ext cx="419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sz="2600" b="1">
                <a:latin typeface="Times New Roman" pitchFamily="18" charset="0"/>
                <a:cs typeface="Times New Roman" pitchFamily="18" charset="0"/>
              </a:rPr>
              <a:t>AE // BC </a:t>
            </a:r>
            <a:r>
              <a:rPr lang="pt-BR" altLang="en-US" sz="2600" b="1" smtClean="0">
                <a:latin typeface="Times New Roman" pitchFamily="18" charset="0"/>
                <a:cs typeface="Times New Roman" pitchFamily="18" charset="0"/>
              </a:rPr>
              <a:t>(vì AD </a:t>
            </a:r>
            <a:r>
              <a:rPr lang="pt-BR" altLang="en-US" sz="2600" b="1">
                <a:latin typeface="Times New Roman" pitchFamily="18" charset="0"/>
                <a:cs typeface="Times New Roman" pitchFamily="18" charset="0"/>
              </a:rPr>
              <a:t>// BC)</a:t>
            </a:r>
            <a:endParaRPr lang="en-US" alt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4876800" y="2673351"/>
            <a:ext cx="510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sz="2600" b="1">
                <a:latin typeface="Times New Roman" pitchFamily="18" charset="0"/>
                <a:cs typeface="Times New Roman" pitchFamily="18" charset="0"/>
              </a:rPr>
              <a:t>AE = BC (cùng bằng AD)</a:t>
            </a:r>
            <a:endParaRPr lang="en-US" alt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4876800" y="3146879"/>
            <a:ext cx="44100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nên ACBE là hình bình hành</a:t>
            </a:r>
          </a:p>
        </p:txBody>
      </p:sp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4419600" y="3771859"/>
            <a:ext cx="483394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Suy </a:t>
            </a:r>
            <a:r>
              <a:rPr lang="en-US" alt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ra: AC // </a:t>
            </a:r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 và AC = </a:t>
            </a:r>
            <a:r>
              <a:rPr lang="en-US" alt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 </a:t>
            </a:r>
            <a:r>
              <a:rPr lang="en-US" alt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(1</a:t>
            </a:r>
            <a:r>
              <a:rPr lang="en-US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5416062" y="4423093"/>
            <a:ext cx="3719184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 // BF và AC = </a:t>
            </a:r>
            <a:r>
              <a:rPr lang="en-US" alt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BF </a:t>
            </a:r>
            <a:r>
              <a:rPr lang="en-US" alt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2)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180974" y="5181600"/>
            <a:ext cx="8296275" cy="79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altLang="en-US" sz="2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Từ (1) và (2) ta có E, B, F thẳng hàng (tiên đề  Ơ-clit)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altLang="en-US" sz="2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 BE = BF. Suy ra </a:t>
            </a:r>
            <a:r>
              <a:rPr lang="pt-BR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 là trung điểm của </a:t>
            </a:r>
            <a:r>
              <a:rPr lang="pt-BR" alt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đọan  thẳng EF </a:t>
            </a:r>
            <a:endParaRPr lang="en-US" alt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180975" y="6123214"/>
            <a:ext cx="58975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en-US" sz="2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Vậy E  đối xứng với F qua B.</a:t>
            </a:r>
            <a:endParaRPr lang="en-US" altLang="en-US" sz="2600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104" name="Line 48"/>
          <p:cNvSpPr>
            <a:spLocks noChangeShapeType="1"/>
          </p:cNvSpPr>
          <p:nvPr/>
        </p:nvSpPr>
        <p:spPr bwMode="auto">
          <a:xfrm>
            <a:off x="1552575" y="1371600"/>
            <a:ext cx="1295400" cy="1219200"/>
          </a:xfrm>
          <a:prstGeom prst="line">
            <a:avLst/>
          </a:prstGeom>
          <a:noFill/>
          <a:ln w="57150">
            <a:solidFill>
              <a:srgbClr val="FF669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>
            <a:off x="2440849" y="3191283"/>
            <a:ext cx="165100" cy="849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1846761" y="2493963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>
            <a:off x="1934391" y="2493963"/>
            <a:ext cx="0" cy="1730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570411" y="3200400"/>
            <a:ext cx="152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211204" y="4419600"/>
            <a:ext cx="53387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Tương tự ABFC </a:t>
            </a:r>
            <a:r>
              <a:rPr lang="en-US" altLang="en-US" sz="2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 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1881691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84" grpId="0"/>
      <p:bldP spid="45085" grpId="0"/>
      <p:bldP spid="45086" grpId="0"/>
      <p:bldP spid="45087" grpId="0"/>
      <p:bldP spid="45093" grpId="0"/>
      <p:bldP spid="45094" grpId="0"/>
      <p:bldP spid="45095" grpId="0" animBg="1"/>
      <p:bldP spid="45096" grpId="0"/>
      <p:bldP spid="45097" grpId="0"/>
      <p:bldP spid="45098" grpId="0"/>
      <p:bldP spid="45099" grpId="0"/>
      <p:bldP spid="45101" grpId="0"/>
      <p:bldP spid="45102" grpId="0"/>
      <p:bldP spid="45103" grpId="0"/>
      <p:bldP spid="45104" grpId="0" animBg="1"/>
      <p:bldP spid="52" grpId="0" animBg="1"/>
      <p:bldP spid="53" grpId="0" animBg="1"/>
      <p:bldP spid="54" grpId="0" animBg="1"/>
      <p:bldP spid="55" grpId="0" animBg="1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380488" y="199524"/>
            <a:ext cx="1676400" cy="492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 </a:t>
            </a:r>
            <a:r>
              <a:rPr lang="en-US" alt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53/ 96</a:t>
            </a:r>
            <a:endParaRPr lang="en-US" alt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63386" y="177766"/>
            <a:ext cx="4866717" cy="461665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Chứng minh A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 M đối xứng qua I</a:t>
            </a:r>
          </a:p>
        </p:txBody>
      </p:sp>
      <p:pic>
        <p:nvPicPr>
          <p:cNvPr id="5122" name="Picture 2" descr="C:\Users\myphung\Downloads\z2863813026059_2f10f15d280dcbff177d83d5004048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0" y="704711"/>
            <a:ext cx="4524375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11" y="5682249"/>
            <a:ext cx="93154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4419600"/>
            <a:ext cx="90662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69" y="778011"/>
            <a:ext cx="3206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69" y="1473336"/>
            <a:ext cx="38227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03" y="2084245"/>
            <a:ext cx="38227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4" y="2723216"/>
            <a:ext cx="44196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4592" y="158496"/>
            <a:ext cx="3986784" cy="643737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6605" y="158496"/>
            <a:ext cx="1772194" cy="492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 </a:t>
            </a:r>
            <a:r>
              <a:rPr lang="en-US" alt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55/ 96</a:t>
            </a:r>
            <a:endParaRPr lang="en-US" altLang="en-US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13141" y="158496"/>
            <a:ext cx="5019323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Chứng minh M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đối xứng qua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7153" y="6139315"/>
            <a:ext cx="6361803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Hay M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 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đối xứng qua 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115" name="Picture 19" descr="C:\Users\myphung\Downloads\z2863812888786_4ce6386f2f199f5a5ba9df5d0647cb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9" y="725476"/>
            <a:ext cx="45053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57" y="857842"/>
            <a:ext cx="40116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70" y="1601309"/>
            <a:ext cx="3067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87536"/>
            <a:ext cx="24082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36836"/>
            <a:ext cx="34083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686136"/>
            <a:ext cx="4524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30047"/>
            <a:ext cx="5554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4827024"/>
            <a:ext cx="6767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5370182"/>
            <a:ext cx="6542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51520" y="44624"/>
            <a:ext cx="8640960" cy="6477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000" b="1" dirty="0" smtClean="0">
              <a:solidFill>
                <a:srgbClr val="6600FF"/>
              </a:solidFill>
              <a:latin typeface=".VnTime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 b="1" dirty="0" smtClean="0">
              <a:latin typeface=".VnTime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 smtClean="0">
                <a:latin typeface=".VnTime" pitchFamily="34" charset="0"/>
              </a:rPr>
              <a:t>Häc</a:t>
            </a:r>
            <a:r>
              <a:rPr lang="en-US" sz="3600" b="1" dirty="0" smtClean="0">
                <a:latin typeface=".VnTime" pitchFamily="34" charset="0"/>
              </a:rPr>
              <a:t> </a:t>
            </a:r>
            <a:r>
              <a:rPr lang="en-US" sz="3600" b="1" dirty="0" err="1" smtClean="0">
                <a:latin typeface=".VnTime" pitchFamily="34" charset="0"/>
              </a:rPr>
              <a:t>bµi</a:t>
            </a:r>
            <a:r>
              <a:rPr lang="en-US" sz="3600" dirty="0" smtClean="0">
                <a:latin typeface=".VnTime" pitchFamily="34" charset="0"/>
              </a:rPr>
              <a:t>: </a:t>
            </a:r>
            <a:r>
              <a:rPr lang="en-US" sz="3200" b="1" dirty="0" err="1" smtClean="0">
                <a:latin typeface=".VnTime" pitchFamily="34" charset="0"/>
              </a:rPr>
              <a:t>C¸c</a:t>
            </a:r>
            <a:r>
              <a:rPr lang="en-US" sz="3200" b="1" dirty="0" smtClean="0">
                <a:latin typeface=".VnTime" pitchFamily="34" charset="0"/>
              </a:rPr>
              <a:t> ®</a:t>
            </a:r>
            <a:r>
              <a:rPr lang="en-US" sz="3200" b="1" dirty="0" err="1" smtClean="0">
                <a:latin typeface=".VnTime" pitchFamily="34" charset="0"/>
              </a:rPr>
              <a:t>Þnh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nghÜa</a:t>
            </a:r>
            <a:endParaRPr lang="en-US" sz="3200" b="1" dirty="0" smtClean="0">
              <a:latin typeface=".VnTime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200" b="1" dirty="0" err="1" smtClean="0">
                <a:latin typeface=".VnTime" pitchFamily="34" charset="0"/>
              </a:rPr>
              <a:t>Hai</a:t>
            </a:r>
            <a:r>
              <a:rPr lang="en-US" sz="3200" b="1" dirty="0" smtClean="0">
                <a:latin typeface=".VnTime" pitchFamily="34" charset="0"/>
              </a:rPr>
              <a:t> ®</a:t>
            </a:r>
            <a:r>
              <a:rPr lang="en-US" sz="3200" b="1" dirty="0" err="1" smtClean="0">
                <a:latin typeface=".VnTime" pitchFamily="34" charset="0"/>
              </a:rPr>
              <a:t>iÓm</a:t>
            </a:r>
            <a:r>
              <a:rPr lang="en-US" sz="3200" b="1" dirty="0" smtClean="0">
                <a:latin typeface=".VnTime" pitchFamily="34" charset="0"/>
              </a:rPr>
              <a:t> ®</a:t>
            </a:r>
            <a:r>
              <a:rPr lang="en-US" sz="3200" b="1" dirty="0" err="1" smtClean="0">
                <a:latin typeface=".VnTime" pitchFamily="34" charset="0"/>
              </a:rPr>
              <a:t>èi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xøng</a:t>
            </a:r>
            <a:r>
              <a:rPr lang="en-US" sz="3200" b="1" dirty="0" smtClean="0">
                <a:latin typeface=".VnTime" pitchFamily="34" charset="0"/>
              </a:rPr>
              <a:t> qua </a:t>
            </a:r>
            <a:r>
              <a:rPr lang="en-US" sz="3200" b="1" dirty="0" err="1" smtClean="0">
                <a:latin typeface=".VnTime" pitchFamily="34" charset="0"/>
              </a:rPr>
              <a:t>mét</a:t>
            </a:r>
            <a:r>
              <a:rPr lang="en-US" sz="3200" b="1" dirty="0" smtClean="0">
                <a:latin typeface=".VnTime" pitchFamily="34" charset="0"/>
              </a:rPr>
              <a:t> ®</a:t>
            </a:r>
            <a:r>
              <a:rPr lang="en-US" sz="3200" b="1" dirty="0" err="1" smtClean="0">
                <a:latin typeface=".VnTime" pitchFamily="34" charset="0"/>
              </a:rPr>
              <a:t>iÓm</a:t>
            </a:r>
            <a:r>
              <a:rPr lang="en-US" sz="3200" b="1" dirty="0" smtClean="0">
                <a:latin typeface=".VnTime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200" b="1" dirty="0" err="1" smtClean="0">
                <a:latin typeface=".VnTime" pitchFamily="34" charset="0"/>
              </a:rPr>
              <a:t>Hai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h×nh</a:t>
            </a:r>
            <a:r>
              <a:rPr lang="en-US" sz="3200" b="1" dirty="0" smtClean="0">
                <a:latin typeface=".VnTime" pitchFamily="34" charset="0"/>
              </a:rPr>
              <a:t> ®</a:t>
            </a:r>
            <a:r>
              <a:rPr lang="en-US" sz="3200" b="1" dirty="0" err="1" smtClean="0">
                <a:latin typeface=".VnTime" pitchFamily="34" charset="0"/>
              </a:rPr>
              <a:t>èi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xøng</a:t>
            </a:r>
            <a:r>
              <a:rPr lang="en-US" sz="3200" b="1" dirty="0" smtClean="0">
                <a:latin typeface=".VnTime" pitchFamily="34" charset="0"/>
              </a:rPr>
              <a:t> qua </a:t>
            </a:r>
            <a:r>
              <a:rPr lang="en-US" sz="3200" b="1" dirty="0" err="1" smtClean="0">
                <a:latin typeface=".VnTime" pitchFamily="34" charset="0"/>
              </a:rPr>
              <a:t>mét</a:t>
            </a:r>
            <a:r>
              <a:rPr lang="en-US" sz="3200" b="1" dirty="0" smtClean="0">
                <a:latin typeface=".VnTime" pitchFamily="34" charset="0"/>
              </a:rPr>
              <a:t> ®</a:t>
            </a:r>
            <a:r>
              <a:rPr lang="en-US" sz="3200" b="1" dirty="0" err="1" smtClean="0">
                <a:latin typeface=".VnTime" pitchFamily="34" charset="0"/>
              </a:rPr>
              <a:t>iÓm</a:t>
            </a:r>
            <a:r>
              <a:rPr lang="en-US" sz="3200" b="1" dirty="0" smtClean="0">
                <a:latin typeface=".VnTime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3200" b="1" dirty="0" err="1" smtClean="0">
                <a:latin typeface=".VnTime" pitchFamily="34" charset="0"/>
              </a:rPr>
              <a:t>H×nh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cã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t©m</a:t>
            </a:r>
            <a:r>
              <a:rPr lang="en-US" sz="3200" b="1" dirty="0" smtClean="0">
                <a:latin typeface=".VnTime" pitchFamily="34" charset="0"/>
              </a:rPr>
              <a:t> ®</a:t>
            </a:r>
            <a:r>
              <a:rPr lang="en-US" sz="3200" b="1" dirty="0" err="1" smtClean="0">
                <a:latin typeface=".VnTime" pitchFamily="34" charset="0"/>
              </a:rPr>
              <a:t>èi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xøng</a:t>
            </a:r>
            <a:r>
              <a:rPr lang="en-US" sz="3200" b="1" dirty="0" smtClean="0">
                <a:latin typeface=".VnTime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latin typeface=".VnTime" pitchFamily="34" charset="0"/>
              </a:rPr>
              <a:t>+</a:t>
            </a:r>
            <a:r>
              <a:rPr lang="en-US" sz="3200" b="1" dirty="0" err="1" smtClean="0">
                <a:latin typeface=".VnTime" pitchFamily="34" charset="0"/>
              </a:rPr>
              <a:t>TÝnh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chÊt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cña</a:t>
            </a:r>
            <a:r>
              <a:rPr lang="en-US" sz="3200" b="1" dirty="0" smtClean="0">
                <a:latin typeface=".VnTime" pitchFamily="34" charset="0"/>
              </a:rPr>
              <a:t> ®</a:t>
            </a:r>
            <a:r>
              <a:rPr lang="en-US" sz="3200" b="1" dirty="0" err="1" smtClean="0">
                <a:latin typeface=".VnTime" pitchFamily="34" charset="0"/>
              </a:rPr>
              <a:t>èi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xøng</a:t>
            </a:r>
            <a:r>
              <a:rPr lang="en-US" sz="3200" b="1" dirty="0" smtClean="0">
                <a:latin typeface=".VnTime" pitchFamily="34" charset="0"/>
              </a:rPr>
              <a:t> </a:t>
            </a:r>
            <a:r>
              <a:rPr lang="en-US" sz="3200" b="1" dirty="0" err="1" smtClean="0">
                <a:latin typeface=".VnTime" pitchFamily="34" charset="0"/>
              </a:rPr>
              <a:t>t©m</a:t>
            </a:r>
            <a:r>
              <a:rPr lang="en-US" sz="3200" b="1" dirty="0" smtClean="0">
                <a:latin typeface=".VnTime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 smtClean="0">
                <a:latin typeface=".VnTime" pitchFamily="34" charset="0"/>
              </a:rPr>
              <a:t>Lµm</a:t>
            </a:r>
            <a:r>
              <a:rPr lang="en-US" sz="3600" b="1" dirty="0" smtClean="0">
                <a:latin typeface=".VnTime" pitchFamily="34" charset="0"/>
              </a:rPr>
              <a:t> </a:t>
            </a:r>
            <a:r>
              <a:rPr lang="en-US" sz="3600" b="1" dirty="0" err="1" smtClean="0">
                <a:latin typeface=".VnTime" pitchFamily="34" charset="0"/>
              </a:rPr>
              <a:t>bµi</a:t>
            </a:r>
            <a:r>
              <a:rPr lang="en-US" sz="3600" b="1" dirty="0" smtClean="0">
                <a:latin typeface=".VnTime" pitchFamily="34" charset="0"/>
              </a:rPr>
              <a:t> tËp</a:t>
            </a:r>
            <a:r>
              <a:rPr lang="en-US" sz="3600" dirty="0" smtClean="0">
                <a:latin typeface=".VnTime" pitchFamily="34" charset="0"/>
              </a:rPr>
              <a:t>:</a:t>
            </a:r>
            <a:r>
              <a:rPr lang="en-US" sz="3600" b="1" dirty="0" smtClean="0">
                <a:latin typeface=".VnTime" pitchFamily="34" charset="0"/>
              </a:rPr>
              <a:t>52,</a:t>
            </a:r>
            <a:r>
              <a:rPr lang="en-US" sz="3200" b="1" dirty="0" smtClean="0">
                <a:latin typeface=".VnTime" pitchFamily="34" charset="0"/>
              </a:rPr>
              <a:t>53,54 (SGK/96)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 b="1" dirty="0" smtClean="0">
              <a:solidFill>
                <a:srgbClr val="FF0066"/>
              </a:solidFill>
              <a:latin typeface=".VnTim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srgbClr val="0000FF"/>
              </a:solidFill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4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80C4EC6-9507-4A88-BF88-763487E9A34C}" type="datetime12">
              <a:rPr lang="en-US" altLang="en-US" sz="1400" smtClean="0"/>
              <a:pPr/>
              <a:t>1:08 AM</a:t>
            </a:fld>
            <a:endParaRPr lang="en-US" altLang="en-US" sz="140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381000"/>
            <a:ext cx="8534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?3: </a:t>
            </a:r>
            <a:r>
              <a:rPr lang="en-US" altLang="en-US" sz="3200" b="1">
                <a:solidFill>
                  <a:srgbClr val="333399"/>
                </a:solidFill>
                <a:latin typeface="Times New Roman" pitchFamily="18" charset="0"/>
              </a:rPr>
              <a:t>Gọi O là giao điểm hai đường chéo của hình bình hành ABCD. </a:t>
            </a:r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4861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1313" y="3844866"/>
            <a:ext cx="8497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Tìm </a:t>
            </a:r>
            <a:r>
              <a:rPr lang="en-US" altLang="en-US" sz="3200" b="1" smtClean="0">
                <a:solidFill>
                  <a:srgbClr val="FF0066"/>
                </a:solidFill>
                <a:latin typeface="Times New Roman" pitchFamily="18" charset="0"/>
              </a:rPr>
              <a:t>đoạn thẳng (hình) </a:t>
            </a: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đối xứng với mỗi cạnh của hình bình hành qua điểm O?</a:t>
            </a:r>
          </a:p>
        </p:txBody>
      </p:sp>
    </p:spTree>
    <p:extLst>
      <p:ext uri="{BB962C8B-B14F-4D97-AF65-F5344CB8AC3E}">
        <p14:creationId xmlns:p14="http://schemas.microsoft.com/office/powerpoint/2010/main" val="25936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467544" y="1628800"/>
            <a:ext cx="8210872" cy="46321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A B C D E F 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H I J K l M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n O P Q 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6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s </a:t>
            </a:r>
            <a:r>
              <a:rPr lang="pt-BR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t u v X Y </a:t>
            </a:r>
            <a:endParaRPr lang="en-US" sz="60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H"/>
            </a:endParaRPr>
          </a:p>
        </p:txBody>
      </p:sp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114300" y="76200"/>
            <a:ext cx="84901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sz="4000" b="1" i="1" dirty="0" err="1" smtClean="0">
                <a:solidFill>
                  <a:schemeClr val="tx2"/>
                </a:solidFill>
                <a:latin typeface="Times New Roman" pitchFamily="18" charset="0"/>
              </a:rPr>
              <a:t>ìm</a:t>
            </a: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  <a:latin typeface="Times New Roman" pitchFamily="18" charset="0"/>
              </a:rPr>
              <a:t>chữ</a:t>
            </a: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cái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kiểu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in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tâm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đối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  <a:latin typeface="Times New Roman" pitchFamily="18" charset="0"/>
              </a:rPr>
              <a:t>xứng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63563"/>
          </a:xfrm>
          <a:solidFill>
            <a:srgbClr val="80DC24"/>
          </a:solidFill>
          <a:ln>
            <a:solidFill>
              <a:srgbClr val="0066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0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4035" name="Rectangle 3" descr="Parchment"/>
          <p:cNvSpPr>
            <a:spLocks noChangeArrowheads="1"/>
          </p:cNvSpPr>
          <p:nvPr/>
        </p:nvSpPr>
        <p:spPr bwMode="auto">
          <a:xfrm>
            <a:off x="3733800" y="457200"/>
            <a:ext cx="5410200" cy="6210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endParaRPr lang="en-US" altLang="en-US" sz="1600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3805238" y="7620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343400" y="5410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7620000" y="5868988"/>
            <a:ext cx="36513" cy="365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198" name="WordArt 7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4505325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Bài 8-Tiết 14: ĐỐI XỨNG TÂM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838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-80963" y="609600"/>
            <a:ext cx="411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238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1.</a:t>
            </a:r>
            <a:r>
              <a:rPr lang="en-US" altLang="en-US" b="1" u="sng"/>
              <a:t>Hai điểm đối xứng qua một điểm</a:t>
            </a:r>
            <a:endParaRPr lang="en-US" altLang="en-US" b="1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4576763" y="2519363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4521200" y="2552700"/>
            <a:ext cx="4451350" cy="684213"/>
            <a:chOff x="703" y="1253"/>
            <a:chExt cx="3492" cy="589"/>
          </a:xfrm>
        </p:grpSpPr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703" y="1253"/>
              <a:ext cx="3492" cy="5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>
              <a:off x="1021" y="1275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1327" y="1269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647" y="1263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1965" y="1263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2285" y="1269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2605" y="1263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>
              <a:off x="2926" y="1275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>
              <a:off x="3247" y="1269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53" name="Line 21"/>
            <p:cNvSpPr>
              <a:spLocks noChangeShapeType="1"/>
            </p:cNvSpPr>
            <p:nvPr/>
          </p:nvSpPr>
          <p:spPr bwMode="auto">
            <a:xfrm>
              <a:off x="3564" y="1273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>
              <a:off x="3880" y="1269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3452" y="1462"/>
              <a:ext cx="271" cy="3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</a:t>
              </a:r>
            </a:p>
          </p:txBody>
        </p:sp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896" y="1474"/>
              <a:ext cx="215" cy="35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4057" name="Text Box 25"/>
            <p:cNvSpPr txBox="1">
              <a:spLocks noChangeArrowheads="1"/>
            </p:cNvSpPr>
            <p:nvPr/>
          </p:nvSpPr>
          <p:spPr bwMode="auto">
            <a:xfrm>
              <a:off x="1202" y="1472"/>
              <a:ext cx="270" cy="3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44058" name="Text Box 26"/>
            <p:cNvSpPr txBox="1">
              <a:spLocks noChangeArrowheads="1"/>
            </p:cNvSpPr>
            <p:nvPr/>
          </p:nvSpPr>
          <p:spPr bwMode="auto">
            <a:xfrm>
              <a:off x="1529" y="1469"/>
              <a:ext cx="273" cy="3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44059" name="Text Box 27"/>
            <p:cNvSpPr txBox="1">
              <a:spLocks noChangeArrowheads="1"/>
            </p:cNvSpPr>
            <p:nvPr/>
          </p:nvSpPr>
          <p:spPr bwMode="auto">
            <a:xfrm>
              <a:off x="1836" y="1477"/>
              <a:ext cx="270" cy="3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</p:txBody>
        </p:sp>
        <p:sp>
          <p:nvSpPr>
            <p:cNvPr id="44060" name="Text Box 28"/>
            <p:cNvSpPr txBox="1">
              <a:spLocks noChangeArrowheads="1"/>
            </p:cNvSpPr>
            <p:nvPr/>
          </p:nvSpPr>
          <p:spPr bwMode="auto">
            <a:xfrm>
              <a:off x="2173" y="1472"/>
              <a:ext cx="274" cy="3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44061" name="Text Box 29"/>
            <p:cNvSpPr txBox="1">
              <a:spLocks noChangeArrowheads="1"/>
            </p:cNvSpPr>
            <p:nvPr/>
          </p:nvSpPr>
          <p:spPr bwMode="auto">
            <a:xfrm>
              <a:off x="2483" y="1466"/>
              <a:ext cx="274" cy="3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</a:p>
          </p:txBody>
        </p:sp>
        <p:sp>
          <p:nvSpPr>
            <p:cNvPr id="44062" name="Text Box 30"/>
            <p:cNvSpPr txBox="1">
              <a:spLocks noChangeArrowheads="1"/>
            </p:cNvSpPr>
            <p:nvPr/>
          </p:nvSpPr>
          <p:spPr bwMode="auto">
            <a:xfrm>
              <a:off x="2804" y="1469"/>
              <a:ext cx="271" cy="3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  <p:sp>
          <p:nvSpPr>
            <p:cNvPr id="44063" name="Text Box 31"/>
            <p:cNvSpPr txBox="1">
              <a:spLocks noChangeArrowheads="1"/>
            </p:cNvSpPr>
            <p:nvPr/>
          </p:nvSpPr>
          <p:spPr bwMode="auto">
            <a:xfrm>
              <a:off x="3133" y="1457"/>
              <a:ext cx="273" cy="3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</a:t>
              </a:r>
            </a:p>
          </p:txBody>
        </p:sp>
        <p:sp>
          <p:nvSpPr>
            <p:cNvPr id="44064" name="Text Box 32"/>
            <p:cNvSpPr txBox="1">
              <a:spLocks noChangeArrowheads="1"/>
            </p:cNvSpPr>
            <p:nvPr/>
          </p:nvSpPr>
          <p:spPr bwMode="auto">
            <a:xfrm>
              <a:off x="3712" y="1457"/>
              <a:ext cx="408" cy="3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</a:p>
          </p:txBody>
        </p:sp>
        <p:grpSp>
          <p:nvGrpSpPr>
            <p:cNvPr id="8353" name="Group 33"/>
            <p:cNvGrpSpPr>
              <a:grpSpLocks/>
            </p:cNvGrpSpPr>
            <p:nvPr/>
          </p:nvGrpSpPr>
          <p:grpSpPr bwMode="auto">
            <a:xfrm>
              <a:off x="760" y="1275"/>
              <a:ext cx="206" cy="114"/>
              <a:chOff x="760" y="1263"/>
              <a:chExt cx="206" cy="114"/>
            </a:xfrm>
          </p:grpSpPr>
          <p:sp>
            <p:nvSpPr>
              <p:cNvPr id="44066" name="Line 3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auto">
              <a:xfrm>
                <a:off x="86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69" name="Line 37"/>
              <p:cNvSpPr>
                <a:spLocks noChangeShapeType="1"/>
              </p:cNvSpPr>
              <p:nvPr/>
            </p:nvSpPr>
            <p:spPr bwMode="auto">
              <a:xfrm>
                <a:off x="91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70" name="Line 3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354" name="Group 39"/>
            <p:cNvGrpSpPr>
              <a:grpSpLocks/>
            </p:cNvGrpSpPr>
            <p:nvPr/>
          </p:nvGrpSpPr>
          <p:grpSpPr bwMode="auto">
            <a:xfrm>
              <a:off x="1066" y="1275"/>
              <a:ext cx="206" cy="114"/>
              <a:chOff x="760" y="1263"/>
              <a:chExt cx="206" cy="114"/>
            </a:xfrm>
          </p:grpSpPr>
          <p:sp>
            <p:nvSpPr>
              <p:cNvPr id="44072" name="Line 40"/>
              <p:cNvSpPr>
                <a:spLocks noChangeShapeType="1"/>
              </p:cNvSpPr>
              <p:nvPr/>
            </p:nvSpPr>
            <p:spPr bwMode="auto">
              <a:xfrm>
                <a:off x="758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73" name="Line 41"/>
              <p:cNvSpPr>
                <a:spLocks noChangeShapeType="1"/>
              </p:cNvSpPr>
              <p:nvPr/>
            </p:nvSpPr>
            <p:spPr bwMode="auto">
              <a:xfrm>
                <a:off x="809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74" name="Line 4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75" name="Line 4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76" name="Line 4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355" name="Group 45"/>
            <p:cNvGrpSpPr>
              <a:grpSpLocks/>
            </p:cNvGrpSpPr>
            <p:nvPr/>
          </p:nvGrpSpPr>
          <p:grpSpPr bwMode="auto">
            <a:xfrm>
              <a:off x="1383" y="1275"/>
              <a:ext cx="206" cy="114"/>
              <a:chOff x="760" y="1263"/>
              <a:chExt cx="206" cy="114"/>
            </a:xfrm>
          </p:grpSpPr>
          <p:sp>
            <p:nvSpPr>
              <p:cNvPr id="44078" name="Line 4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79" name="Line 4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80" name="Line 4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81" name="Line 49"/>
              <p:cNvSpPr>
                <a:spLocks noChangeShapeType="1"/>
              </p:cNvSpPr>
              <p:nvPr/>
            </p:nvSpPr>
            <p:spPr bwMode="auto">
              <a:xfrm>
                <a:off x="91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82" name="Line 50"/>
              <p:cNvSpPr>
                <a:spLocks noChangeShapeType="1"/>
              </p:cNvSpPr>
              <p:nvPr/>
            </p:nvSpPr>
            <p:spPr bwMode="auto">
              <a:xfrm>
                <a:off x="96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356" name="Group 51"/>
            <p:cNvGrpSpPr>
              <a:grpSpLocks/>
            </p:cNvGrpSpPr>
            <p:nvPr/>
          </p:nvGrpSpPr>
          <p:grpSpPr bwMode="auto">
            <a:xfrm>
              <a:off x="1701" y="1275"/>
              <a:ext cx="206" cy="114"/>
              <a:chOff x="760" y="1263"/>
              <a:chExt cx="206" cy="114"/>
            </a:xfrm>
          </p:grpSpPr>
          <p:sp>
            <p:nvSpPr>
              <p:cNvPr id="44084" name="Line 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85" name="Line 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86" name="Line 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87" name="Line 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88" name="Line 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357" name="Group 57"/>
            <p:cNvGrpSpPr>
              <a:grpSpLocks/>
            </p:cNvGrpSpPr>
            <p:nvPr/>
          </p:nvGrpSpPr>
          <p:grpSpPr bwMode="auto">
            <a:xfrm>
              <a:off x="2018" y="1275"/>
              <a:ext cx="206" cy="114"/>
              <a:chOff x="760" y="1263"/>
              <a:chExt cx="206" cy="114"/>
            </a:xfrm>
          </p:grpSpPr>
          <p:sp>
            <p:nvSpPr>
              <p:cNvPr id="44090" name="Line 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91" name="Line 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92" name="Line 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93" name="Line 61"/>
              <p:cNvSpPr>
                <a:spLocks noChangeShapeType="1"/>
              </p:cNvSpPr>
              <p:nvPr/>
            </p:nvSpPr>
            <p:spPr bwMode="auto">
              <a:xfrm>
                <a:off x="91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94" name="Line 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358" name="Group 63"/>
            <p:cNvGrpSpPr>
              <a:grpSpLocks/>
            </p:cNvGrpSpPr>
            <p:nvPr/>
          </p:nvGrpSpPr>
          <p:grpSpPr bwMode="auto">
            <a:xfrm>
              <a:off x="2336" y="1275"/>
              <a:ext cx="206" cy="114"/>
              <a:chOff x="760" y="1263"/>
              <a:chExt cx="206" cy="114"/>
            </a:xfrm>
          </p:grpSpPr>
          <p:sp>
            <p:nvSpPr>
              <p:cNvPr id="44096" name="Line 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97" name="Line 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98" name="Line 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099" name="Line 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00" name="Line 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359" name="Group 69"/>
            <p:cNvGrpSpPr>
              <a:grpSpLocks/>
            </p:cNvGrpSpPr>
            <p:nvPr/>
          </p:nvGrpSpPr>
          <p:grpSpPr bwMode="auto">
            <a:xfrm>
              <a:off x="2659" y="1275"/>
              <a:ext cx="206" cy="114"/>
              <a:chOff x="760" y="1263"/>
              <a:chExt cx="206" cy="114"/>
            </a:xfrm>
          </p:grpSpPr>
          <p:sp>
            <p:nvSpPr>
              <p:cNvPr id="44102" name="Line 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03" name="Line 71"/>
              <p:cNvSpPr>
                <a:spLocks noChangeShapeType="1"/>
              </p:cNvSpPr>
              <p:nvPr/>
            </p:nvSpPr>
            <p:spPr bwMode="auto">
              <a:xfrm>
                <a:off x="81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04" name="Line 72"/>
              <p:cNvSpPr>
                <a:spLocks noChangeShapeType="1"/>
              </p:cNvSpPr>
              <p:nvPr/>
            </p:nvSpPr>
            <p:spPr bwMode="auto">
              <a:xfrm>
                <a:off x="86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05" name="Line 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06" name="Line 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360" name="Group 75"/>
            <p:cNvGrpSpPr>
              <a:grpSpLocks/>
            </p:cNvGrpSpPr>
            <p:nvPr/>
          </p:nvGrpSpPr>
          <p:grpSpPr bwMode="auto">
            <a:xfrm>
              <a:off x="2981" y="1275"/>
              <a:ext cx="206" cy="114"/>
              <a:chOff x="760" y="1263"/>
              <a:chExt cx="206" cy="114"/>
            </a:xfrm>
          </p:grpSpPr>
          <p:sp>
            <p:nvSpPr>
              <p:cNvPr id="44108" name="Line 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09" name="Line 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10" name="Line 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11" name="Line 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12" name="Line 80"/>
              <p:cNvSpPr>
                <a:spLocks noChangeShapeType="1"/>
              </p:cNvSpPr>
              <p:nvPr/>
            </p:nvSpPr>
            <p:spPr bwMode="auto">
              <a:xfrm>
                <a:off x="968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361" name="Group 81"/>
            <p:cNvGrpSpPr>
              <a:grpSpLocks/>
            </p:cNvGrpSpPr>
            <p:nvPr/>
          </p:nvGrpSpPr>
          <p:grpSpPr bwMode="auto">
            <a:xfrm>
              <a:off x="3300" y="1275"/>
              <a:ext cx="206" cy="114"/>
              <a:chOff x="760" y="1263"/>
              <a:chExt cx="206" cy="114"/>
            </a:xfrm>
          </p:grpSpPr>
          <p:sp>
            <p:nvSpPr>
              <p:cNvPr id="44114" name="Line 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15" name="Line 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16" name="Line 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17" name="Line 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18" name="Line 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362" name="Group 87"/>
            <p:cNvGrpSpPr>
              <a:grpSpLocks/>
            </p:cNvGrpSpPr>
            <p:nvPr/>
          </p:nvGrpSpPr>
          <p:grpSpPr bwMode="auto">
            <a:xfrm>
              <a:off x="3622" y="1275"/>
              <a:ext cx="206" cy="114"/>
              <a:chOff x="760" y="1263"/>
              <a:chExt cx="206" cy="114"/>
            </a:xfrm>
          </p:grpSpPr>
          <p:sp>
            <p:nvSpPr>
              <p:cNvPr id="44120" name="Line 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21" name="Line 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22" name="Line 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23" name="Line 91"/>
              <p:cNvSpPr>
                <a:spLocks noChangeShapeType="1"/>
              </p:cNvSpPr>
              <p:nvPr/>
            </p:nvSpPr>
            <p:spPr bwMode="auto">
              <a:xfrm>
                <a:off x="91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24" name="Line 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363" name="Group 93"/>
            <p:cNvGrpSpPr>
              <a:grpSpLocks/>
            </p:cNvGrpSpPr>
            <p:nvPr/>
          </p:nvGrpSpPr>
          <p:grpSpPr bwMode="auto">
            <a:xfrm>
              <a:off x="3928" y="1275"/>
              <a:ext cx="206" cy="114"/>
              <a:chOff x="760" y="1263"/>
              <a:chExt cx="206" cy="114"/>
            </a:xfrm>
          </p:grpSpPr>
          <p:sp>
            <p:nvSpPr>
              <p:cNvPr id="44126" name="Line 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27" name="Line 95"/>
              <p:cNvSpPr>
                <a:spLocks noChangeShapeType="1"/>
              </p:cNvSpPr>
              <p:nvPr/>
            </p:nvSpPr>
            <p:spPr bwMode="auto">
              <a:xfrm>
                <a:off x="813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28" name="Line 96"/>
              <p:cNvSpPr>
                <a:spLocks noChangeShapeType="1"/>
              </p:cNvSpPr>
              <p:nvPr/>
            </p:nvSpPr>
            <p:spPr bwMode="auto">
              <a:xfrm>
                <a:off x="86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29" name="Line 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30" name="Line 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44131" name="Text Box 99"/>
          <p:cNvSpPr txBox="1">
            <a:spLocks noChangeArrowheads="1"/>
          </p:cNvSpPr>
          <p:nvPr/>
        </p:nvSpPr>
        <p:spPr bwMode="auto">
          <a:xfrm>
            <a:off x="4419600" y="1736725"/>
            <a:ext cx="804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99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44132" name="Oval 100"/>
          <p:cNvSpPr>
            <a:spLocks noChangeArrowheads="1"/>
          </p:cNvSpPr>
          <p:nvPr/>
        </p:nvSpPr>
        <p:spPr bwMode="auto">
          <a:xfrm>
            <a:off x="4572000" y="2487613"/>
            <a:ext cx="46038" cy="460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133" name="Oval 101"/>
          <p:cNvSpPr>
            <a:spLocks noChangeArrowheads="1"/>
          </p:cNvSpPr>
          <p:nvPr/>
        </p:nvSpPr>
        <p:spPr bwMode="auto">
          <a:xfrm>
            <a:off x="8616950" y="2482850"/>
            <a:ext cx="46038" cy="460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134" name="Oval 102"/>
          <p:cNvSpPr>
            <a:spLocks noChangeArrowheads="1"/>
          </p:cNvSpPr>
          <p:nvPr/>
        </p:nvSpPr>
        <p:spPr bwMode="auto">
          <a:xfrm>
            <a:off x="6553200" y="2514600"/>
            <a:ext cx="46038" cy="460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135" name="Line 103"/>
          <p:cNvSpPr>
            <a:spLocks noChangeShapeType="1"/>
          </p:cNvSpPr>
          <p:nvPr/>
        </p:nvSpPr>
        <p:spPr bwMode="auto">
          <a:xfrm flipH="1">
            <a:off x="7696200" y="2438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4136" name="Oval 104"/>
          <p:cNvSpPr>
            <a:spLocks noChangeArrowheads="1"/>
          </p:cNvSpPr>
          <p:nvPr/>
        </p:nvSpPr>
        <p:spPr bwMode="auto">
          <a:xfrm>
            <a:off x="4572000" y="2487613"/>
            <a:ext cx="46038" cy="460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137" name="Line 105"/>
          <p:cNvSpPr>
            <a:spLocks noChangeShapeType="1"/>
          </p:cNvSpPr>
          <p:nvPr/>
        </p:nvSpPr>
        <p:spPr bwMode="auto">
          <a:xfrm flipH="1">
            <a:off x="5562600" y="2438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4138" name="Text Box 106"/>
          <p:cNvSpPr txBox="1">
            <a:spLocks noChangeArrowheads="1"/>
          </p:cNvSpPr>
          <p:nvPr/>
        </p:nvSpPr>
        <p:spPr bwMode="auto">
          <a:xfrm>
            <a:off x="4267200" y="2209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/>
              <a:t>A</a:t>
            </a:r>
          </a:p>
        </p:txBody>
      </p:sp>
      <p:sp>
        <p:nvSpPr>
          <p:cNvPr id="44139" name="Text Box 107"/>
          <p:cNvSpPr txBox="1">
            <a:spLocks noChangeArrowheads="1"/>
          </p:cNvSpPr>
          <p:nvPr/>
        </p:nvSpPr>
        <p:spPr bwMode="auto">
          <a:xfrm>
            <a:off x="6858000" y="1676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4141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066800"/>
            <a:ext cx="1630362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142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2">
            <a:off x="6769100" y="2054225"/>
            <a:ext cx="22225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143" name="Picture 111"/>
          <p:cNvPicPr>
            <a:picLocks noChangeAspect="1" noChangeArrowheads="1"/>
          </p:cNvPicPr>
          <p:nvPr/>
        </p:nvPicPr>
        <p:blipFill>
          <a:blip r:embed="rId5">
            <a:lum bright="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3457575"/>
            <a:ext cx="5619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144" name="Oval 112"/>
          <p:cNvSpPr>
            <a:spLocks noChangeArrowheads="1"/>
          </p:cNvSpPr>
          <p:nvPr/>
        </p:nvSpPr>
        <p:spPr bwMode="auto">
          <a:xfrm>
            <a:off x="7820025" y="3162300"/>
            <a:ext cx="63500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145" name="Oval 113"/>
          <p:cNvSpPr>
            <a:spLocks noChangeArrowheads="1"/>
          </p:cNvSpPr>
          <p:nvPr/>
        </p:nvSpPr>
        <p:spPr bwMode="auto">
          <a:xfrm>
            <a:off x="5229225" y="1881188"/>
            <a:ext cx="63500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146" name="Text Box 114"/>
          <p:cNvSpPr txBox="1">
            <a:spLocks noChangeArrowheads="1"/>
          </p:cNvSpPr>
          <p:nvPr/>
        </p:nvSpPr>
        <p:spPr bwMode="auto">
          <a:xfrm>
            <a:off x="4948238" y="162401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/>
              <a:t>M</a:t>
            </a:r>
          </a:p>
        </p:txBody>
      </p:sp>
      <p:sp>
        <p:nvSpPr>
          <p:cNvPr id="44147" name="Line 115"/>
          <p:cNvSpPr>
            <a:spLocks noChangeShapeType="1"/>
          </p:cNvSpPr>
          <p:nvPr/>
        </p:nvSpPr>
        <p:spPr bwMode="auto">
          <a:xfrm>
            <a:off x="5257800" y="1876425"/>
            <a:ext cx="2590800" cy="130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4148" name="Text Box 116"/>
          <p:cNvSpPr txBox="1">
            <a:spLocks noChangeArrowheads="1"/>
          </p:cNvSpPr>
          <p:nvPr/>
        </p:nvSpPr>
        <p:spPr bwMode="auto">
          <a:xfrm>
            <a:off x="8001000" y="3276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/>
              <a:t>N</a:t>
            </a:r>
          </a:p>
        </p:txBody>
      </p:sp>
      <p:grpSp>
        <p:nvGrpSpPr>
          <p:cNvPr id="44149" name="Group 117"/>
          <p:cNvGrpSpPr>
            <a:grpSpLocks/>
          </p:cNvGrpSpPr>
          <p:nvPr/>
        </p:nvGrpSpPr>
        <p:grpSpPr bwMode="auto">
          <a:xfrm rot="-2513306">
            <a:off x="6096000" y="2971800"/>
            <a:ext cx="4343400" cy="762000"/>
            <a:chOff x="703" y="1253"/>
            <a:chExt cx="3492" cy="589"/>
          </a:xfrm>
        </p:grpSpPr>
        <p:sp>
          <p:nvSpPr>
            <p:cNvPr id="44150" name="Rectangle 118"/>
            <p:cNvSpPr>
              <a:spLocks noChangeArrowheads="1"/>
            </p:cNvSpPr>
            <p:nvPr/>
          </p:nvSpPr>
          <p:spPr bwMode="auto">
            <a:xfrm>
              <a:off x="703" y="1253"/>
              <a:ext cx="3492" cy="5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4151" name="Line 119"/>
            <p:cNvSpPr>
              <a:spLocks noChangeShapeType="1"/>
            </p:cNvSpPr>
            <p:nvPr/>
          </p:nvSpPr>
          <p:spPr bwMode="auto">
            <a:xfrm>
              <a:off x="1021" y="1274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152" name="Line 120"/>
            <p:cNvSpPr>
              <a:spLocks noChangeShapeType="1"/>
            </p:cNvSpPr>
            <p:nvPr/>
          </p:nvSpPr>
          <p:spPr bwMode="auto">
            <a:xfrm>
              <a:off x="1328" y="1268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153" name="Line 121"/>
            <p:cNvSpPr>
              <a:spLocks noChangeShapeType="1"/>
            </p:cNvSpPr>
            <p:nvPr/>
          </p:nvSpPr>
          <p:spPr bwMode="auto">
            <a:xfrm>
              <a:off x="1648" y="1262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154" name="Line 122"/>
            <p:cNvSpPr>
              <a:spLocks noChangeShapeType="1"/>
            </p:cNvSpPr>
            <p:nvPr/>
          </p:nvSpPr>
          <p:spPr bwMode="auto">
            <a:xfrm>
              <a:off x="1967" y="1261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155" name="Line 123"/>
            <p:cNvSpPr>
              <a:spLocks noChangeShapeType="1"/>
            </p:cNvSpPr>
            <p:nvPr/>
          </p:nvSpPr>
          <p:spPr bwMode="auto">
            <a:xfrm>
              <a:off x="2286" y="1267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156" name="Line 124"/>
            <p:cNvSpPr>
              <a:spLocks noChangeShapeType="1"/>
            </p:cNvSpPr>
            <p:nvPr/>
          </p:nvSpPr>
          <p:spPr bwMode="auto">
            <a:xfrm>
              <a:off x="2605" y="1263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157" name="Line 125"/>
            <p:cNvSpPr>
              <a:spLocks noChangeShapeType="1"/>
            </p:cNvSpPr>
            <p:nvPr/>
          </p:nvSpPr>
          <p:spPr bwMode="auto">
            <a:xfrm>
              <a:off x="2929" y="1275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158" name="Line 126"/>
            <p:cNvSpPr>
              <a:spLocks noChangeShapeType="1"/>
            </p:cNvSpPr>
            <p:nvPr/>
          </p:nvSpPr>
          <p:spPr bwMode="auto">
            <a:xfrm>
              <a:off x="3247" y="1268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159" name="Line 127"/>
            <p:cNvSpPr>
              <a:spLocks noChangeShapeType="1"/>
            </p:cNvSpPr>
            <p:nvPr/>
          </p:nvSpPr>
          <p:spPr bwMode="auto">
            <a:xfrm>
              <a:off x="3565" y="1273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160" name="Line 128"/>
            <p:cNvSpPr>
              <a:spLocks noChangeShapeType="1"/>
            </p:cNvSpPr>
            <p:nvPr/>
          </p:nvSpPr>
          <p:spPr bwMode="auto">
            <a:xfrm>
              <a:off x="3882" y="1267"/>
              <a:ext cx="0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161" name="Text Box 129"/>
            <p:cNvSpPr txBox="1">
              <a:spLocks noChangeArrowheads="1"/>
            </p:cNvSpPr>
            <p:nvPr/>
          </p:nvSpPr>
          <p:spPr bwMode="auto">
            <a:xfrm>
              <a:off x="3450" y="1450"/>
              <a:ext cx="272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</a:t>
              </a:r>
            </a:p>
          </p:txBody>
        </p:sp>
        <p:sp>
          <p:nvSpPr>
            <p:cNvPr id="44162" name="Text Box 130"/>
            <p:cNvSpPr txBox="1">
              <a:spLocks noChangeArrowheads="1"/>
            </p:cNvSpPr>
            <p:nvPr/>
          </p:nvSpPr>
          <p:spPr bwMode="auto">
            <a:xfrm>
              <a:off x="890" y="1465"/>
              <a:ext cx="217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4163" name="Text Box 131"/>
            <p:cNvSpPr txBox="1">
              <a:spLocks noChangeArrowheads="1"/>
            </p:cNvSpPr>
            <p:nvPr/>
          </p:nvSpPr>
          <p:spPr bwMode="auto">
            <a:xfrm>
              <a:off x="1197" y="1463"/>
              <a:ext cx="271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44164" name="Text Box 132"/>
            <p:cNvSpPr txBox="1">
              <a:spLocks noChangeArrowheads="1"/>
            </p:cNvSpPr>
            <p:nvPr/>
          </p:nvSpPr>
          <p:spPr bwMode="auto">
            <a:xfrm>
              <a:off x="1526" y="1458"/>
              <a:ext cx="272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44165" name="Text Box 133"/>
            <p:cNvSpPr txBox="1">
              <a:spLocks noChangeArrowheads="1"/>
            </p:cNvSpPr>
            <p:nvPr/>
          </p:nvSpPr>
          <p:spPr bwMode="auto">
            <a:xfrm>
              <a:off x="1831" y="1465"/>
              <a:ext cx="273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</a:p>
          </p:txBody>
        </p:sp>
        <p:sp>
          <p:nvSpPr>
            <p:cNvPr id="44166" name="Text Box 134"/>
            <p:cNvSpPr txBox="1">
              <a:spLocks noChangeArrowheads="1"/>
            </p:cNvSpPr>
            <p:nvPr/>
          </p:nvSpPr>
          <p:spPr bwMode="auto">
            <a:xfrm>
              <a:off x="2169" y="1463"/>
              <a:ext cx="271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44167" name="Text Box 135"/>
            <p:cNvSpPr txBox="1">
              <a:spLocks noChangeArrowheads="1"/>
            </p:cNvSpPr>
            <p:nvPr/>
          </p:nvSpPr>
          <p:spPr bwMode="auto">
            <a:xfrm>
              <a:off x="2480" y="1457"/>
              <a:ext cx="272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</a:p>
          </p:txBody>
        </p:sp>
        <p:sp>
          <p:nvSpPr>
            <p:cNvPr id="44168" name="Text Box 136"/>
            <p:cNvSpPr txBox="1">
              <a:spLocks noChangeArrowheads="1"/>
            </p:cNvSpPr>
            <p:nvPr/>
          </p:nvSpPr>
          <p:spPr bwMode="auto">
            <a:xfrm>
              <a:off x="2799" y="1460"/>
              <a:ext cx="272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  <p:sp>
          <p:nvSpPr>
            <p:cNvPr id="44169" name="Text Box 137"/>
            <p:cNvSpPr txBox="1">
              <a:spLocks noChangeArrowheads="1"/>
            </p:cNvSpPr>
            <p:nvPr/>
          </p:nvSpPr>
          <p:spPr bwMode="auto">
            <a:xfrm>
              <a:off x="3130" y="1445"/>
              <a:ext cx="272" cy="31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</a:t>
              </a:r>
            </a:p>
          </p:txBody>
        </p:sp>
        <p:sp>
          <p:nvSpPr>
            <p:cNvPr id="44170" name="Text Box 138"/>
            <p:cNvSpPr txBox="1">
              <a:spLocks noChangeArrowheads="1"/>
            </p:cNvSpPr>
            <p:nvPr/>
          </p:nvSpPr>
          <p:spPr bwMode="auto">
            <a:xfrm>
              <a:off x="3717" y="1450"/>
              <a:ext cx="407" cy="3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</a:p>
          </p:txBody>
        </p:sp>
        <p:grpSp>
          <p:nvGrpSpPr>
            <p:cNvPr id="8266" name="Group 139"/>
            <p:cNvGrpSpPr>
              <a:grpSpLocks/>
            </p:cNvGrpSpPr>
            <p:nvPr/>
          </p:nvGrpSpPr>
          <p:grpSpPr bwMode="auto">
            <a:xfrm>
              <a:off x="760" y="1275"/>
              <a:ext cx="206" cy="114"/>
              <a:chOff x="760" y="1263"/>
              <a:chExt cx="206" cy="114"/>
            </a:xfrm>
          </p:grpSpPr>
          <p:sp>
            <p:nvSpPr>
              <p:cNvPr id="44172" name="Line 140"/>
              <p:cNvSpPr>
                <a:spLocks noChangeShapeType="1"/>
              </p:cNvSpPr>
              <p:nvPr/>
            </p:nvSpPr>
            <p:spPr bwMode="auto">
              <a:xfrm>
                <a:off x="763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73" name="Line 141"/>
              <p:cNvSpPr>
                <a:spLocks noChangeShapeType="1"/>
              </p:cNvSpPr>
              <p:nvPr/>
            </p:nvSpPr>
            <p:spPr bwMode="auto">
              <a:xfrm>
                <a:off x="813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74" name="Line 142"/>
              <p:cNvSpPr>
                <a:spLocks noChangeShapeType="1"/>
              </p:cNvSpPr>
              <p:nvPr/>
            </p:nvSpPr>
            <p:spPr bwMode="auto">
              <a:xfrm>
                <a:off x="866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75" name="Line 143"/>
              <p:cNvSpPr>
                <a:spLocks noChangeShapeType="1"/>
              </p:cNvSpPr>
              <p:nvPr/>
            </p:nvSpPr>
            <p:spPr bwMode="auto">
              <a:xfrm>
                <a:off x="916" y="1258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76" name="Line 144"/>
              <p:cNvSpPr>
                <a:spLocks noChangeShapeType="1"/>
              </p:cNvSpPr>
              <p:nvPr/>
            </p:nvSpPr>
            <p:spPr bwMode="auto">
              <a:xfrm>
                <a:off x="967" y="1258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267" name="Group 145"/>
            <p:cNvGrpSpPr>
              <a:grpSpLocks/>
            </p:cNvGrpSpPr>
            <p:nvPr/>
          </p:nvGrpSpPr>
          <p:grpSpPr bwMode="auto">
            <a:xfrm>
              <a:off x="1066" y="1275"/>
              <a:ext cx="206" cy="114"/>
              <a:chOff x="760" y="1263"/>
              <a:chExt cx="206" cy="114"/>
            </a:xfrm>
          </p:grpSpPr>
          <p:sp>
            <p:nvSpPr>
              <p:cNvPr id="44178" name="Line 146"/>
              <p:cNvSpPr>
                <a:spLocks noChangeShapeType="1"/>
              </p:cNvSpPr>
              <p:nvPr/>
            </p:nvSpPr>
            <p:spPr bwMode="auto">
              <a:xfrm>
                <a:off x="758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79" name="Line 147"/>
              <p:cNvSpPr>
                <a:spLocks noChangeShapeType="1"/>
              </p:cNvSpPr>
              <p:nvPr/>
            </p:nvSpPr>
            <p:spPr bwMode="auto">
              <a:xfrm>
                <a:off x="811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80" name="Line 148"/>
              <p:cNvSpPr>
                <a:spLocks noChangeShapeType="1"/>
              </p:cNvSpPr>
              <p:nvPr/>
            </p:nvSpPr>
            <p:spPr bwMode="auto">
              <a:xfrm>
                <a:off x="863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81" name="Line 149"/>
              <p:cNvSpPr>
                <a:spLocks noChangeShapeType="1"/>
              </p:cNvSpPr>
              <p:nvPr/>
            </p:nvSpPr>
            <p:spPr bwMode="auto">
              <a:xfrm>
                <a:off x="915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82" name="Line 150"/>
              <p:cNvSpPr>
                <a:spLocks noChangeShapeType="1"/>
              </p:cNvSpPr>
              <p:nvPr/>
            </p:nvSpPr>
            <p:spPr bwMode="auto">
              <a:xfrm>
                <a:off x="968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268" name="Group 151"/>
            <p:cNvGrpSpPr>
              <a:grpSpLocks/>
            </p:cNvGrpSpPr>
            <p:nvPr/>
          </p:nvGrpSpPr>
          <p:grpSpPr bwMode="auto">
            <a:xfrm>
              <a:off x="1383" y="1275"/>
              <a:ext cx="206" cy="114"/>
              <a:chOff x="760" y="1263"/>
              <a:chExt cx="206" cy="114"/>
            </a:xfrm>
          </p:grpSpPr>
          <p:sp>
            <p:nvSpPr>
              <p:cNvPr id="44184" name="Line 152"/>
              <p:cNvSpPr>
                <a:spLocks noChangeShapeType="1"/>
              </p:cNvSpPr>
              <p:nvPr/>
            </p:nvSpPr>
            <p:spPr bwMode="auto">
              <a:xfrm>
                <a:off x="758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85" name="Line 153"/>
              <p:cNvSpPr>
                <a:spLocks noChangeShapeType="1"/>
              </p:cNvSpPr>
              <p:nvPr/>
            </p:nvSpPr>
            <p:spPr bwMode="auto">
              <a:xfrm>
                <a:off x="811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86" name="Line 154"/>
              <p:cNvSpPr>
                <a:spLocks noChangeShapeType="1"/>
              </p:cNvSpPr>
              <p:nvPr/>
            </p:nvSpPr>
            <p:spPr bwMode="auto">
              <a:xfrm>
                <a:off x="863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87" name="Line 155"/>
              <p:cNvSpPr>
                <a:spLocks noChangeShapeType="1"/>
              </p:cNvSpPr>
              <p:nvPr/>
            </p:nvSpPr>
            <p:spPr bwMode="auto">
              <a:xfrm>
                <a:off x="913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88" name="Line 156"/>
              <p:cNvSpPr>
                <a:spLocks noChangeShapeType="1"/>
              </p:cNvSpPr>
              <p:nvPr/>
            </p:nvSpPr>
            <p:spPr bwMode="auto">
              <a:xfrm>
                <a:off x="964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269" name="Group 157"/>
            <p:cNvGrpSpPr>
              <a:grpSpLocks/>
            </p:cNvGrpSpPr>
            <p:nvPr/>
          </p:nvGrpSpPr>
          <p:grpSpPr bwMode="auto">
            <a:xfrm>
              <a:off x="1701" y="1275"/>
              <a:ext cx="206" cy="114"/>
              <a:chOff x="760" y="1263"/>
              <a:chExt cx="206" cy="114"/>
            </a:xfrm>
          </p:grpSpPr>
          <p:sp>
            <p:nvSpPr>
              <p:cNvPr id="44190" name="Line 158"/>
              <p:cNvSpPr>
                <a:spLocks noChangeShapeType="1"/>
              </p:cNvSpPr>
              <p:nvPr/>
            </p:nvSpPr>
            <p:spPr bwMode="auto">
              <a:xfrm>
                <a:off x="761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91" name="Line 159"/>
              <p:cNvSpPr>
                <a:spLocks noChangeShapeType="1"/>
              </p:cNvSpPr>
              <p:nvPr/>
            </p:nvSpPr>
            <p:spPr bwMode="auto">
              <a:xfrm>
                <a:off x="814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92" name="Line 160"/>
              <p:cNvSpPr>
                <a:spLocks noChangeShapeType="1"/>
              </p:cNvSpPr>
              <p:nvPr/>
            </p:nvSpPr>
            <p:spPr bwMode="auto">
              <a:xfrm>
                <a:off x="864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93" name="Line 161"/>
              <p:cNvSpPr>
                <a:spLocks noChangeShapeType="1"/>
              </p:cNvSpPr>
              <p:nvPr/>
            </p:nvSpPr>
            <p:spPr bwMode="auto">
              <a:xfrm>
                <a:off x="916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94" name="Line 162"/>
              <p:cNvSpPr>
                <a:spLocks noChangeShapeType="1"/>
              </p:cNvSpPr>
              <p:nvPr/>
            </p:nvSpPr>
            <p:spPr bwMode="auto">
              <a:xfrm>
                <a:off x="967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270" name="Group 163"/>
            <p:cNvGrpSpPr>
              <a:grpSpLocks/>
            </p:cNvGrpSpPr>
            <p:nvPr/>
          </p:nvGrpSpPr>
          <p:grpSpPr bwMode="auto">
            <a:xfrm>
              <a:off x="2018" y="1275"/>
              <a:ext cx="206" cy="114"/>
              <a:chOff x="760" y="1263"/>
              <a:chExt cx="206" cy="114"/>
            </a:xfrm>
          </p:grpSpPr>
          <p:sp>
            <p:nvSpPr>
              <p:cNvPr id="44196" name="Line 164"/>
              <p:cNvSpPr>
                <a:spLocks noChangeShapeType="1"/>
              </p:cNvSpPr>
              <p:nvPr/>
            </p:nvSpPr>
            <p:spPr bwMode="auto">
              <a:xfrm>
                <a:off x="758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97" name="Line 165"/>
              <p:cNvSpPr>
                <a:spLocks noChangeShapeType="1"/>
              </p:cNvSpPr>
              <p:nvPr/>
            </p:nvSpPr>
            <p:spPr bwMode="auto">
              <a:xfrm>
                <a:off x="809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98" name="Line 166"/>
              <p:cNvSpPr>
                <a:spLocks noChangeShapeType="1"/>
              </p:cNvSpPr>
              <p:nvPr/>
            </p:nvSpPr>
            <p:spPr bwMode="auto">
              <a:xfrm>
                <a:off x="863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199" name="Line 167"/>
              <p:cNvSpPr>
                <a:spLocks noChangeShapeType="1"/>
              </p:cNvSpPr>
              <p:nvPr/>
            </p:nvSpPr>
            <p:spPr bwMode="auto">
              <a:xfrm>
                <a:off x="912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00" name="Line 168"/>
              <p:cNvSpPr>
                <a:spLocks noChangeShapeType="1"/>
              </p:cNvSpPr>
              <p:nvPr/>
            </p:nvSpPr>
            <p:spPr bwMode="auto">
              <a:xfrm>
                <a:off x="968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271" name="Group 169"/>
            <p:cNvGrpSpPr>
              <a:grpSpLocks/>
            </p:cNvGrpSpPr>
            <p:nvPr/>
          </p:nvGrpSpPr>
          <p:grpSpPr bwMode="auto">
            <a:xfrm>
              <a:off x="2336" y="1275"/>
              <a:ext cx="206" cy="114"/>
              <a:chOff x="760" y="1263"/>
              <a:chExt cx="206" cy="114"/>
            </a:xfrm>
          </p:grpSpPr>
          <p:sp>
            <p:nvSpPr>
              <p:cNvPr id="44202" name="Line 170"/>
              <p:cNvSpPr>
                <a:spLocks noChangeShapeType="1"/>
              </p:cNvSpPr>
              <p:nvPr/>
            </p:nvSpPr>
            <p:spPr bwMode="auto">
              <a:xfrm>
                <a:off x="758" y="1262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03" name="Line 171"/>
              <p:cNvSpPr>
                <a:spLocks noChangeShapeType="1"/>
              </p:cNvSpPr>
              <p:nvPr/>
            </p:nvSpPr>
            <p:spPr bwMode="auto">
              <a:xfrm>
                <a:off x="811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0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05" name="Line 173"/>
              <p:cNvSpPr>
                <a:spLocks noChangeShapeType="1"/>
              </p:cNvSpPr>
              <p:nvPr/>
            </p:nvSpPr>
            <p:spPr bwMode="auto">
              <a:xfrm>
                <a:off x="914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06" name="Line 174"/>
              <p:cNvSpPr>
                <a:spLocks noChangeShapeType="1"/>
              </p:cNvSpPr>
              <p:nvPr/>
            </p:nvSpPr>
            <p:spPr bwMode="auto">
              <a:xfrm>
                <a:off x="968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272" name="Group 175"/>
            <p:cNvGrpSpPr>
              <a:grpSpLocks/>
            </p:cNvGrpSpPr>
            <p:nvPr/>
          </p:nvGrpSpPr>
          <p:grpSpPr bwMode="auto">
            <a:xfrm>
              <a:off x="2659" y="1275"/>
              <a:ext cx="206" cy="114"/>
              <a:chOff x="760" y="1263"/>
              <a:chExt cx="206" cy="114"/>
            </a:xfrm>
          </p:grpSpPr>
          <p:sp>
            <p:nvSpPr>
              <p:cNvPr id="44208" name="Line 176"/>
              <p:cNvSpPr>
                <a:spLocks noChangeShapeType="1"/>
              </p:cNvSpPr>
              <p:nvPr/>
            </p:nvSpPr>
            <p:spPr bwMode="auto">
              <a:xfrm>
                <a:off x="762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09" name="Line 177"/>
              <p:cNvSpPr>
                <a:spLocks noChangeShapeType="1"/>
              </p:cNvSpPr>
              <p:nvPr/>
            </p:nvSpPr>
            <p:spPr bwMode="auto">
              <a:xfrm>
                <a:off x="814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10" name="Line 178"/>
              <p:cNvSpPr>
                <a:spLocks noChangeShapeType="1"/>
              </p:cNvSpPr>
              <p:nvPr/>
            </p:nvSpPr>
            <p:spPr bwMode="auto">
              <a:xfrm>
                <a:off x="865" y="1262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11" name="Line 179"/>
              <p:cNvSpPr>
                <a:spLocks noChangeShapeType="1"/>
              </p:cNvSpPr>
              <p:nvPr/>
            </p:nvSpPr>
            <p:spPr bwMode="auto">
              <a:xfrm>
                <a:off x="916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12" name="Line 180"/>
              <p:cNvSpPr>
                <a:spLocks noChangeShapeType="1"/>
              </p:cNvSpPr>
              <p:nvPr/>
            </p:nvSpPr>
            <p:spPr bwMode="auto">
              <a:xfrm>
                <a:off x="967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273" name="Group 181"/>
            <p:cNvGrpSpPr>
              <a:grpSpLocks/>
            </p:cNvGrpSpPr>
            <p:nvPr/>
          </p:nvGrpSpPr>
          <p:grpSpPr bwMode="auto">
            <a:xfrm>
              <a:off x="2981" y="1275"/>
              <a:ext cx="206" cy="114"/>
              <a:chOff x="760" y="1263"/>
              <a:chExt cx="206" cy="114"/>
            </a:xfrm>
          </p:grpSpPr>
          <p:sp>
            <p:nvSpPr>
              <p:cNvPr id="44214" name="Line 182"/>
              <p:cNvSpPr>
                <a:spLocks noChangeShapeType="1"/>
              </p:cNvSpPr>
              <p:nvPr/>
            </p:nvSpPr>
            <p:spPr bwMode="auto">
              <a:xfrm>
                <a:off x="758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15" name="Line 183"/>
              <p:cNvSpPr>
                <a:spLocks noChangeShapeType="1"/>
              </p:cNvSpPr>
              <p:nvPr/>
            </p:nvSpPr>
            <p:spPr bwMode="auto">
              <a:xfrm>
                <a:off x="811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16" name="Line 184"/>
              <p:cNvSpPr>
                <a:spLocks noChangeShapeType="1"/>
              </p:cNvSpPr>
              <p:nvPr/>
            </p:nvSpPr>
            <p:spPr bwMode="auto">
              <a:xfrm>
                <a:off x="863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17" name="Line 185"/>
              <p:cNvSpPr>
                <a:spLocks noChangeShapeType="1"/>
              </p:cNvSpPr>
              <p:nvPr/>
            </p:nvSpPr>
            <p:spPr bwMode="auto">
              <a:xfrm>
                <a:off x="913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18" name="Line 186"/>
              <p:cNvSpPr>
                <a:spLocks noChangeShapeType="1"/>
              </p:cNvSpPr>
              <p:nvPr/>
            </p:nvSpPr>
            <p:spPr bwMode="auto">
              <a:xfrm>
                <a:off x="964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274" name="Group 187"/>
            <p:cNvGrpSpPr>
              <a:grpSpLocks/>
            </p:cNvGrpSpPr>
            <p:nvPr/>
          </p:nvGrpSpPr>
          <p:grpSpPr bwMode="auto">
            <a:xfrm>
              <a:off x="3300" y="1275"/>
              <a:ext cx="206" cy="114"/>
              <a:chOff x="760" y="1263"/>
              <a:chExt cx="206" cy="114"/>
            </a:xfrm>
          </p:grpSpPr>
          <p:sp>
            <p:nvSpPr>
              <p:cNvPr id="44220" name="Line 188"/>
              <p:cNvSpPr>
                <a:spLocks noChangeShapeType="1"/>
              </p:cNvSpPr>
              <p:nvPr/>
            </p:nvSpPr>
            <p:spPr bwMode="auto">
              <a:xfrm>
                <a:off x="761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21" name="Line 189"/>
              <p:cNvSpPr>
                <a:spLocks noChangeShapeType="1"/>
              </p:cNvSpPr>
              <p:nvPr/>
            </p:nvSpPr>
            <p:spPr bwMode="auto">
              <a:xfrm>
                <a:off x="814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22" name="Line 190"/>
              <p:cNvSpPr>
                <a:spLocks noChangeShapeType="1"/>
              </p:cNvSpPr>
              <p:nvPr/>
            </p:nvSpPr>
            <p:spPr bwMode="auto">
              <a:xfrm>
                <a:off x="86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23" name="Line 191"/>
              <p:cNvSpPr>
                <a:spLocks noChangeShapeType="1"/>
              </p:cNvSpPr>
              <p:nvPr/>
            </p:nvSpPr>
            <p:spPr bwMode="auto">
              <a:xfrm>
                <a:off x="916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24" name="Line 192"/>
              <p:cNvSpPr>
                <a:spLocks noChangeShapeType="1"/>
              </p:cNvSpPr>
              <p:nvPr/>
            </p:nvSpPr>
            <p:spPr bwMode="auto">
              <a:xfrm>
                <a:off x="966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275" name="Group 193"/>
            <p:cNvGrpSpPr>
              <a:grpSpLocks/>
            </p:cNvGrpSpPr>
            <p:nvPr/>
          </p:nvGrpSpPr>
          <p:grpSpPr bwMode="auto">
            <a:xfrm>
              <a:off x="3622" y="1275"/>
              <a:ext cx="206" cy="114"/>
              <a:chOff x="760" y="1263"/>
              <a:chExt cx="206" cy="114"/>
            </a:xfrm>
          </p:grpSpPr>
          <p:sp>
            <p:nvSpPr>
              <p:cNvPr id="44226" name="Line 194"/>
              <p:cNvSpPr>
                <a:spLocks noChangeShapeType="1"/>
              </p:cNvSpPr>
              <p:nvPr/>
            </p:nvSpPr>
            <p:spPr bwMode="auto">
              <a:xfrm>
                <a:off x="758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27" name="Line 195"/>
              <p:cNvSpPr>
                <a:spLocks noChangeShapeType="1"/>
              </p:cNvSpPr>
              <p:nvPr/>
            </p:nvSpPr>
            <p:spPr bwMode="auto">
              <a:xfrm>
                <a:off x="811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2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29" name="Line 197"/>
              <p:cNvSpPr>
                <a:spLocks noChangeShapeType="1"/>
              </p:cNvSpPr>
              <p:nvPr/>
            </p:nvSpPr>
            <p:spPr bwMode="auto">
              <a:xfrm>
                <a:off x="913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30" name="Line 198"/>
              <p:cNvSpPr>
                <a:spLocks noChangeShapeType="1"/>
              </p:cNvSpPr>
              <p:nvPr/>
            </p:nvSpPr>
            <p:spPr bwMode="auto">
              <a:xfrm>
                <a:off x="964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8276" name="Group 199"/>
            <p:cNvGrpSpPr>
              <a:grpSpLocks/>
            </p:cNvGrpSpPr>
            <p:nvPr/>
          </p:nvGrpSpPr>
          <p:grpSpPr bwMode="auto">
            <a:xfrm>
              <a:off x="3928" y="1275"/>
              <a:ext cx="206" cy="114"/>
              <a:chOff x="760" y="1263"/>
              <a:chExt cx="206" cy="114"/>
            </a:xfrm>
          </p:grpSpPr>
          <p:sp>
            <p:nvSpPr>
              <p:cNvPr id="44232" name="Line 200"/>
              <p:cNvSpPr>
                <a:spLocks noChangeShapeType="1"/>
              </p:cNvSpPr>
              <p:nvPr/>
            </p:nvSpPr>
            <p:spPr bwMode="auto">
              <a:xfrm>
                <a:off x="762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33" name="Line 201"/>
              <p:cNvSpPr>
                <a:spLocks noChangeShapeType="1"/>
              </p:cNvSpPr>
              <p:nvPr/>
            </p:nvSpPr>
            <p:spPr bwMode="auto">
              <a:xfrm>
                <a:off x="814" y="1260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34" name="Line 202"/>
              <p:cNvSpPr>
                <a:spLocks noChangeShapeType="1"/>
              </p:cNvSpPr>
              <p:nvPr/>
            </p:nvSpPr>
            <p:spPr bwMode="auto">
              <a:xfrm>
                <a:off x="864" y="1261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35" name="Line 203"/>
              <p:cNvSpPr>
                <a:spLocks noChangeShapeType="1"/>
              </p:cNvSpPr>
              <p:nvPr/>
            </p:nvSpPr>
            <p:spPr bwMode="auto">
              <a:xfrm>
                <a:off x="916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236" name="Line 204"/>
              <p:cNvSpPr>
                <a:spLocks noChangeShapeType="1"/>
              </p:cNvSpPr>
              <p:nvPr/>
            </p:nvSpPr>
            <p:spPr bwMode="auto">
              <a:xfrm>
                <a:off x="967" y="1259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44237" name="Text Box 205"/>
          <p:cNvSpPr txBox="1">
            <a:spLocks noChangeArrowheads="1"/>
          </p:cNvSpPr>
          <p:nvPr/>
        </p:nvSpPr>
        <p:spPr bwMode="auto">
          <a:xfrm rot="-67270356">
            <a:off x="5943600" y="2667000"/>
            <a:ext cx="1333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9900"/>
                </a:solidFill>
                <a:sym typeface="Wingdings" pitchFamily="2" charset="2"/>
              </a:rPr>
              <a:t>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5410200" y="1905000"/>
            <a:ext cx="228600" cy="228600"/>
            <a:chOff x="3408" y="1200"/>
            <a:chExt cx="144" cy="144"/>
          </a:xfrm>
        </p:grpSpPr>
        <p:sp>
          <p:nvSpPr>
            <p:cNvPr id="44239" name="Line 207"/>
            <p:cNvSpPr>
              <a:spLocks noChangeShapeType="1"/>
            </p:cNvSpPr>
            <p:nvPr/>
          </p:nvSpPr>
          <p:spPr bwMode="auto">
            <a:xfrm flipV="1">
              <a:off x="3408" y="120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240" name="Line 208"/>
            <p:cNvSpPr>
              <a:spLocks noChangeShapeType="1"/>
            </p:cNvSpPr>
            <p:nvPr/>
          </p:nvSpPr>
          <p:spPr bwMode="auto">
            <a:xfrm>
              <a:off x="3456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44241" name="Group 209"/>
          <p:cNvGrpSpPr>
            <a:grpSpLocks/>
          </p:cNvGrpSpPr>
          <p:nvPr/>
        </p:nvGrpSpPr>
        <p:grpSpPr bwMode="auto">
          <a:xfrm>
            <a:off x="7010400" y="2667000"/>
            <a:ext cx="228600" cy="228600"/>
            <a:chOff x="4416" y="1680"/>
            <a:chExt cx="144" cy="144"/>
          </a:xfrm>
        </p:grpSpPr>
        <p:sp>
          <p:nvSpPr>
            <p:cNvPr id="44242" name="Line 210"/>
            <p:cNvSpPr>
              <a:spLocks noChangeShapeType="1"/>
            </p:cNvSpPr>
            <p:nvPr/>
          </p:nvSpPr>
          <p:spPr bwMode="auto">
            <a:xfrm flipV="1">
              <a:off x="4416" y="168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243" name="Line 211"/>
            <p:cNvSpPr>
              <a:spLocks noChangeShapeType="1"/>
            </p:cNvSpPr>
            <p:nvPr/>
          </p:nvSpPr>
          <p:spPr bwMode="auto">
            <a:xfrm>
              <a:off x="4464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4244" name="Text Box 212"/>
          <p:cNvSpPr txBox="1">
            <a:spLocks noChangeArrowheads="1"/>
          </p:cNvSpPr>
          <p:nvPr/>
        </p:nvSpPr>
        <p:spPr bwMode="auto">
          <a:xfrm>
            <a:off x="3810000" y="4114800"/>
            <a:ext cx="53340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4252" name="Text Box 220"/>
          <p:cNvSpPr txBox="1">
            <a:spLocks noChangeArrowheads="1"/>
          </p:cNvSpPr>
          <p:nvPr/>
        </p:nvSpPr>
        <p:spPr bwMode="auto">
          <a:xfrm>
            <a:off x="-76200" y="95885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2.</a:t>
            </a:r>
            <a:r>
              <a:rPr lang="en-US" altLang="en-US" b="1" u="sng"/>
              <a:t>Hai hình đối xứng qua một điểm</a:t>
            </a:r>
          </a:p>
        </p:txBody>
      </p:sp>
      <p:sp>
        <p:nvSpPr>
          <p:cNvPr id="44253" name="Text Box 221"/>
          <p:cNvSpPr txBox="1">
            <a:spLocks noChangeArrowheads="1"/>
          </p:cNvSpPr>
          <p:nvPr/>
        </p:nvSpPr>
        <p:spPr bwMode="auto">
          <a:xfrm>
            <a:off x="6477000" y="1371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8227" name="Group 222"/>
          <p:cNvGrpSpPr>
            <a:grpSpLocks/>
          </p:cNvGrpSpPr>
          <p:nvPr/>
        </p:nvGrpSpPr>
        <p:grpSpPr bwMode="auto">
          <a:xfrm>
            <a:off x="4267200" y="1157288"/>
            <a:ext cx="3676650" cy="1433512"/>
            <a:chOff x="2688" y="720"/>
            <a:chExt cx="2316" cy="903"/>
          </a:xfrm>
        </p:grpSpPr>
        <p:sp>
          <p:nvSpPr>
            <p:cNvPr id="44255" name="Line 223"/>
            <p:cNvSpPr>
              <a:spLocks noChangeShapeType="1"/>
            </p:cNvSpPr>
            <p:nvPr/>
          </p:nvSpPr>
          <p:spPr bwMode="auto">
            <a:xfrm flipV="1">
              <a:off x="2880" y="816"/>
              <a:ext cx="87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256" name="Text Box 224"/>
            <p:cNvSpPr txBox="1">
              <a:spLocks noChangeArrowheads="1"/>
            </p:cNvSpPr>
            <p:nvPr/>
          </p:nvSpPr>
          <p:spPr bwMode="auto">
            <a:xfrm>
              <a:off x="2688" y="139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altLang="en-US"/>
                <a:t>A</a:t>
              </a:r>
            </a:p>
          </p:txBody>
        </p:sp>
        <p:sp>
          <p:nvSpPr>
            <p:cNvPr id="44257" name="Text Box 225"/>
            <p:cNvSpPr txBox="1">
              <a:spLocks noChangeArrowheads="1"/>
            </p:cNvSpPr>
            <p:nvPr/>
          </p:nvSpPr>
          <p:spPr bwMode="auto">
            <a:xfrm>
              <a:off x="3696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44258" name="Oval 226"/>
            <p:cNvSpPr>
              <a:spLocks noChangeArrowheads="1"/>
            </p:cNvSpPr>
            <p:nvPr/>
          </p:nvSpPr>
          <p:spPr bwMode="auto">
            <a:xfrm>
              <a:off x="3741" y="798"/>
              <a:ext cx="29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44259" name="Text Box 227"/>
            <p:cNvSpPr txBox="1">
              <a:spLocks noChangeArrowheads="1"/>
            </p:cNvSpPr>
            <p:nvPr/>
          </p:nvSpPr>
          <p:spPr bwMode="auto">
            <a:xfrm>
              <a:off x="4380" y="1050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</p:grpSp>
      <p:sp>
        <p:nvSpPr>
          <p:cNvPr id="44260" name="Text Box 228"/>
          <p:cNvSpPr txBox="1">
            <a:spLocks noChangeArrowheads="1"/>
          </p:cNvSpPr>
          <p:nvPr/>
        </p:nvSpPr>
        <p:spPr bwMode="auto">
          <a:xfrm>
            <a:off x="76200" y="14478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?2.Cho điểm O và đoạn thẳng AB.</a:t>
            </a:r>
          </a:p>
        </p:txBody>
      </p:sp>
      <p:sp>
        <p:nvSpPr>
          <p:cNvPr id="44261" name="Text Box 229"/>
          <p:cNvSpPr txBox="1">
            <a:spLocks noChangeArrowheads="1"/>
          </p:cNvSpPr>
          <p:nvPr/>
        </p:nvSpPr>
        <p:spPr bwMode="auto">
          <a:xfrm>
            <a:off x="0" y="18288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-Vẽ điểm C đối xứng với A qua O.</a:t>
            </a:r>
          </a:p>
        </p:txBody>
      </p:sp>
      <p:sp>
        <p:nvSpPr>
          <p:cNvPr id="44262" name="Text Box 230"/>
          <p:cNvSpPr txBox="1">
            <a:spLocks noChangeArrowheads="1"/>
          </p:cNvSpPr>
          <p:nvPr/>
        </p:nvSpPr>
        <p:spPr bwMode="auto">
          <a:xfrm>
            <a:off x="0" y="21336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 Vẽ điểm D đối xứng với B qua O.</a:t>
            </a:r>
          </a:p>
        </p:txBody>
      </p:sp>
      <p:sp>
        <p:nvSpPr>
          <p:cNvPr id="44263" name="Text Box 231"/>
          <p:cNvSpPr txBox="1">
            <a:spLocks noChangeArrowheads="1"/>
          </p:cNvSpPr>
          <p:nvPr/>
        </p:nvSpPr>
        <p:spPr bwMode="auto">
          <a:xfrm>
            <a:off x="0" y="2514600"/>
            <a:ext cx="39624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/>
              <a:t>Lấy điểm M bất kì thuộc đoạn thẳng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AB, vẽ điểm N đối xứng với điểm M qua O.</a:t>
            </a:r>
          </a:p>
        </p:txBody>
      </p:sp>
      <p:sp>
        <p:nvSpPr>
          <p:cNvPr id="44264" name="Text Box 232"/>
          <p:cNvSpPr txBox="1">
            <a:spLocks noChangeArrowheads="1"/>
          </p:cNvSpPr>
          <p:nvPr/>
        </p:nvSpPr>
        <p:spPr bwMode="auto">
          <a:xfrm>
            <a:off x="-76200" y="3505200"/>
            <a:ext cx="3886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/>
              <a:t>Dùng thước thẳng để kiểm nghiệm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rằng điểm N thuộc đoạn thẳng CD.</a:t>
            </a:r>
          </a:p>
        </p:txBody>
      </p:sp>
      <p:sp>
        <p:nvSpPr>
          <p:cNvPr id="44266" name="Text Box 234"/>
          <p:cNvSpPr txBox="1">
            <a:spLocks noChangeArrowheads="1"/>
          </p:cNvSpPr>
          <p:nvPr/>
        </p:nvSpPr>
        <p:spPr bwMode="auto">
          <a:xfrm>
            <a:off x="6553200" y="2209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/>
              <a:t>O</a:t>
            </a:r>
          </a:p>
        </p:txBody>
      </p:sp>
      <p:sp>
        <p:nvSpPr>
          <p:cNvPr id="44284" name="Text Box 252"/>
          <p:cNvSpPr txBox="1">
            <a:spLocks noChangeArrowheads="1"/>
          </p:cNvSpPr>
          <p:nvPr/>
        </p:nvSpPr>
        <p:spPr bwMode="auto">
          <a:xfrm>
            <a:off x="6019800" y="990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/>
              <a:t>B</a:t>
            </a:r>
          </a:p>
        </p:txBody>
      </p:sp>
      <p:sp>
        <p:nvSpPr>
          <p:cNvPr id="44288" name="Text Box 256"/>
          <p:cNvSpPr txBox="1">
            <a:spLocks noChangeArrowheads="1"/>
          </p:cNvSpPr>
          <p:nvPr/>
        </p:nvSpPr>
        <p:spPr bwMode="auto">
          <a:xfrm>
            <a:off x="8610600" y="2133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547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44 L 0.44774 -0.004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4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4" presetClass="exit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4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4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4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4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4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44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"/>
                                        <p:tgtEl>
                                          <p:spTgt spid="44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4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4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0.08148 L 0.31875 -0.27338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44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7755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54" presetClass="exit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4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4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4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1" grpId="0"/>
      <p:bldP spid="44131" grpId="1"/>
      <p:bldP spid="44131" grpId="2"/>
      <p:bldP spid="44133" grpId="0" animBg="1"/>
      <p:bldP spid="44136" grpId="0" animBg="1"/>
      <p:bldP spid="44144" grpId="0" animBg="1"/>
      <p:bldP spid="44145" grpId="0" animBg="1"/>
      <p:bldP spid="44146" grpId="0"/>
      <p:bldP spid="44148" grpId="0"/>
      <p:bldP spid="44237" grpId="0"/>
      <p:bldP spid="44237" grpId="1"/>
      <p:bldP spid="44237" grpId="2"/>
      <p:bldP spid="44260" grpId="0" build="allAtOnce"/>
      <p:bldP spid="44261" grpId="0" build="allAtOnce"/>
      <p:bldP spid="44262" grpId="0" build="allAtOnce"/>
      <p:bldP spid="44263" grpId="0" build="allAtOnce"/>
      <p:bldP spid="44264" grpId="0" build="allAtOnce"/>
      <p:bldP spid="442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63563"/>
          </a:xfrm>
          <a:solidFill>
            <a:srgbClr val="80DC24"/>
          </a:solidFill>
          <a:ln>
            <a:solidFill>
              <a:srgbClr val="0066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000" b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3" name="Rectangle 3" descr="Parchment"/>
          <p:cNvSpPr>
            <a:spLocks noChangeArrowheads="1"/>
          </p:cNvSpPr>
          <p:nvPr/>
        </p:nvSpPr>
        <p:spPr bwMode="auto">
          <a:xfrm>
            <a:off x="3810000" y="647700"/>
            <a:ext cx="5334000" cy="6210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/>
              <a:t>              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b="1" i="1">
              <a:solidFill>
                <a:srgbClr val="000099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b="1" i="1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609600"/>
            <a:ext cx="37338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3819525" y="752475"/>
            <a:ext cx="0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4505325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Bài 8- Tiết 14: ĐỐI XỨNG TÂM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-76200" y="6096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1. </a:t>
            </a:r>
            <a:r>
              <a:rPr lang="en-US" altLang="en-US" b="1" u="sng"/>
              <a:t>Hai điểm đối xứng qua một điểm</a:t>
            </a:r>
            <a:endParaRPr lang="en-US" altLang="en-US" b="1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-57150" y="990600"/>
            <a:ext cx="401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2. </a:t>
            </a:r>
            <a:r>
              <a:rPr lang="en-US" altLang="en-US" b="1" u="sng"/>
              <a:t>Hai hình đối xứng qua một điểm</a:t>
            </a:r>
          </a:p>
        </p:txBody>
      </p:sp>
      <p:sp>
        <p:nvSpPr>
          <p:cNvPr id="15479" name="Text Box 119"/>
          <p:cNvSpPr txBox="1">
            <a:spLocks noChangeArrowheads="1"/>
          </p:cNvSpPr>
          <p:nvPr/>
        </p:nvSpPr>
        <p:spPr bwMode="auto">
          <a:xfrm>
            <a:off x="3886200" y="2817813"/>
            <a:ext cx="5029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Hai đoạn thẳng AB và CD trong trường hợp trên gọi là hai hình đối xứng nhau qua một điểm O; O là tâm đối xứng của hai hình đó</a:t>
            </a:r>
          </a:p>
        </p:txBody>
      </p:sp>
      <p:sp>
        <p:nvSpPr>
          <p:cNvPr id="15480" name="Text Box 120"/>
          <p:cNvSpPr txBox="1">
            <a:spLocks noChangeArrowheads="1"/>
          </p:cNvSpPr>
          <p:nvPr/>
        </p:nvSpPr>
        <p:spPr bwMode="auto">
          <a:xfrm>
            <a:off x="4572000" y="39306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Thế nào là hai hình đối xứng nhau qua một điểm O?</a:t>
            </a:r>
          </a:p>
        </p:txBody>
      </p:sp>
      <p:sp>
        <p:nvSpPr>
          <p:cNvPr id="15481" name="Text Box 121"/>
          <p:cNvSpPr txBox="1">
            <a:spLocks noChangeArrowheads="1"/>
          </p:cNvSpPr>
          <p:nvPr/>
        </p:nvSpPr>
        <p:spPr bwMode="auto">
          <a:xfrm>
            <a:off x="685800" y="31384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/>
              <a:t>Định nghĩa</a:t>
            </a:r>
            <a:r>
              <a:rPr lang="en-US" altLang="en-US" b="1"/>
              <a:t>: SGK/94.</a:t>
            </a:r>
          </a:p>
        </p:txBody>
      </p:sp>
      <p:sp>
        <p:nvSpPr>
          <p:cNvPr id="15483" name="Text Box 123"/>
          <p:cNvSpPr txBox="1">
            <a:spLocks noChangeArrowheads="1"/>
          </p:cNvSpPr>
          <p:nvPr/>
        </p:nvSpPr>
        <p:spPr bwMode="auto">
          <a:xfrm>
            <a:off x="0" y="2757488"/>
            <a:ext cx="7223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</a:t>
            </a:r>
          </a:p>
        </p:txBody>
      </p:sp>
      <p:sp>
        <p:nvSpPr>
          <p:cNvPr id="15484" name="Oval 124"/>
          <p:cNvSpPr>
            <a:spLocks noChangeArrowheads="1"/>
          </p:cNvSpPr>
          <p:nvPr/>
        </p:nvSpPr>
        <p:spPr bwMode="auto">
          <a:xfrm>
            <a:off x="4267200" y="3581400"/>
            <a:ext cx="3810000" cy="1371600"/>
          </a:xfrm>
          <a:prstGeom prst="ellipse">
            <a:avLst/>
          </a:prstGeom>
          <a:noFill/>
          <a:ln w="41275" cmpd="dbl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507" name="Text Box 147"/>
          <p:cNvSpPr txBox="1">
            <a:spLocks noChangeArrowheads="1"/>
          </p:cNvSpPr>
          <p:nvPr/>
        </p:nvSpPr>
        <p:spPr bwMode="auto">
          <a:xfrm>
            <a:off x="4572000" y="8382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508" name="Picture 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09600"/>
            <a:ext cx="3457575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509" name="Text Box 149"/>
          <p:cNvSpPr txBox="1">
            <a:spLocks noChangeArrowheads="1"/>
          </p:cNvSpPr>
          <p:nvPr/>
        </p:nvSpPr>
        <p:spPr bwMode="auto">
          <a:xfrm>
            <a:off x="3886200" y="3810000"/>
            <a:ext cx="5029200" cy="9255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CC"/>
            </a:solidFill>
            <a:miter lim="800000"/>
            <a:headEnd/>
            <a:tailEnd/>
          </a:ln>
          <a:effectLst>
            <a:outerShdw blurRad="63500" sy="50000" kx="-2453608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Hai hình được gọi là đối xứng nhau qua điểm O nếu mỗi điểm thuộc hình này đối xứng với một  điểm thuộc hình kia và ngược lại .</a:t>
            </a:r>
          </a:p>
        </p:txBody>
      </p:sp>
      <p:pic>
        <p:nvPicPr>
          <p:cNvPr id="15511" name="Picture 1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000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513" name="Text Box 153"/>
          <p:cNvSpPr txBox="1">
            <a:spLocks noChangeArrowheads="1"/>
          </p:cNvSpPr>
          <p:nvPr/>
        </p:nvSpPr>
        <p:spPr bwMode="auto">
          <a:xfrm>
            <a:off x="152400" y="35814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Điểm O gọi là tâm đối xứng của hai hình đó</a:t>
            </a:r>
          </a:p>
        </p:txBody>
      </p:sp>
      <p:sp>
        <p:nvSpPr>
          <p:cNvPr id="15516" name="Text Box 156"/>
          <p:cNvSpPr txBox="1">
            <a:spLocks noChangeArrowheads="1"/>
          </p:cNvSpPr>
          <p:nvPr/>
        </p:nvSpPr>
        <p:spPr bwMode="auto">
          <a:xfrm>
            <a:off x="4191000" y="51054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517" name="Text Box 157"/>
          <p:cNvSpPr txBox="1">
            <a:spLocks noChangeArrowheads="1"/>
          </p:cNvSpPr>
          <p:nvPr/>
        </p:nvSpPr>
        <p:spPr bwMode="auto">
          <a:xfrm>
            <a:off x="4038600" y="4953000"/>
            <a:ext cx="3124200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/>
              <a:t>Hãy so sánh AB và CD </a:t>
            </a:r>
          </a:p>
        </p:txBody>
      </p:sp>
      <p:sp>
        <p:nvSpPr>
          <p:cNvPr id="15518" name="Text Box 158"/>
          <p:cNvSpPr txBox="1">
            <a:spLocks noChangeArrowheads="1"/>
          </p:cNvSpPr>
          <p:nvPr/>
        </p:nvSpPr>
        <p:spPr bwMode="auto">
          <a:xfrm>
            <a:off x="3886200" y="5486400"/>
            <a:ext cx="4876800" cy="457200"/>
          </a:xfrm>
          <a:prstGeom prst="rect">
            <a:avLst/>
          </a:prstGeom>
          <a:solidFill>
            <a:srgbClr val="A3D1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/>
              <a:t>Ta có :AB = CD( vì   ABO =   CDO)</a:t>
            </a:r>
            <a:r>
              <a:rPr lang="en-US" altLang="en-US" sz="2400"/>
              <a:t> </a:t>
            </a:r>
          </a:p>
        </p:txBody>
      </p:sp>
      <p:graphicFrame>
        <p:nvGraphicFramePr>
          <p:cNvPr id="9237" name="Object 159"/>
          <p:cNvGraphicFramePr>
            <a:graphicFrameLocks noChangeAspect="1"/>
          </p:cNvGraphicFramePr>
          <p:nvPr/>
        </p:nvGraphicFramePr>
        <p:xfrm>
          <a:off x="3022600" y="1784350"/>
          <a:ext cx="12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126890" imgH="431425" progId="Equation.DSMT4">
                  <p:embed/>
                </p:oleObj>
              </mc:Choice>
              <mc:Fallback>
                <p:oleObj name="Equation" r:id="rId5" imgW="126890" imgH="4314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784350"/>
                        <a:ext cx="127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0" name="Object 160"/>
          <p:cNvGraphicFramePr>
            <a:graphicFrameLocks noChangeAspect="1"/>
          </p:cNvGraphicFramePr>
          <p:nvPr/>
        </p:nvGraphicFramePr>
        <p:xfrm>
          <a:off x="6096000" y="5562600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" imgW="139579" imgH="164957" progId="Equation.DSMT4">
                  <p:embed/>
                </p:oleObj>
              </mc:Choice>
              <mc:Fallback>
                <p:oleObj name="Equation" r:id="rId7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562600"/>
                        <a:ext cx="257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1" name="Object 161"/>
          <p:cNvGraphicFramePr>
            <a:graphicFrameLocks noChangeAspect="1"/>
          </p:cNvGraphicFramePr>
          <p:nvPr/>
        </p:nvGraphicFramePr>
        <p:xfrm>
          <a:off x="7086600" y="5562600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139579" imgH="164957" progId="Equation.DSMT4">
                  <p:embed/>
                </p:oleObj>
              </mc:Choice>
              <mc:Fallback>
                <p:oleObj name="Equation" r:id="rId9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562600"/>
                        <a:ext cx="257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0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9" grpId="0"/>
      <p:bldP spid="15480" grpId="0"/>
      <p:bldP spid="15480" grpId="1"/>
      <p:bldP spid="15481" grpId="0"/>
      <p:bldP spid="15484" grpId="0" animBg="1"/>
      <p:bldP spid="15484" grpId="1" animBg="1"/>
      <p:bldP spid="15509" grpId="0" animBg="1"/>
      <p:bldP spid="15513" grpId="0"/>
      <p:bldP spid="15517" grpId="0" animBg="1"/>
      <p:bldP spid="15517" grpId="1" animBg="1"/>
      <p:bldP spid="155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63563"/>
          </a:xfrm>
          <a:solidFill>
            <a:srgbClr val="80DC24"/>
          </a:solidFill>
          <a:ln>
            <a:solidFill>
              <a:srgbClr val="0066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000" b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79" name="Rectangle 3" descr="Parchment"/>
          <p:cNvSpPr>
            <a:spLocks noChangeArrowheads="1"/>
          </p:cNvSpPr>
          <p:nvPr/>
        </p:nvSpPr>
        <p:spPr bwMode="auto">
          <a:xfrm>
            <a:off x="3733800" y="647700"/>
            <a:ext cx="5410200" cy="6210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/>
              <a:t>              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i="1">
              <a:solidFill>
                <a:srgbClr val="000099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i="1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609600"/>
            <a:ext cx="37338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3733800" y="766763"/>
            <a:ext cx="28575" cy="6091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4505325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Bài 8-Tiết 14: ĐỐI XỨNG TÂM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-76200" y="6096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1. </a:t>
            </a:r>
            <a:r>
              <a:rPr lang="en-US" altLang="en-US" b="1" u="sng"/>
              <a:t>Hai điểm đối xứng qua một điểm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-76200" y="914400"/>
            <a:ext cx="401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2. </a:t>
            </a:r>
            <a:r>
              <a:rPr lang="en-US" altLang="en-US" b="1" u="sng"/>
              <a:t>Hai hình đối xứng qua một điểm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-76200" y="12192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3. </a:t>
            </a:r>
            <a:r>
              <a:rPr lang="en-US" altLang="en-US" b="1" u="sng"/>
              <a:t>Hình có tâm đối xứng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810000" y="9906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Bài 56 SGK/95</a:t>
            </a:r>
            <a:r>
              <a:rPr lang="en-US" altLang="en-US"/>
              <a:t>. Hình nào có tâm đối xứng?.</a:t>
            </a:r>
          </a:p>
        </p:txBody>
      </p:sp>
      <p:pic>
        <p:nvPicPr>
          <p:cNvPr id="24612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76350"/>
            <a:ext cx="3276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4267200" y="3543300"/>
            <a:ext cx="2057400" cy="2057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6781800" y="3559175"/>
            <a:ext cx="2057400" cy="2057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4781550" y="4356100"/>
            <a:ext cx="1066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617" name="AutoShape 41"/>
          <p:cNvSpPr>
            <a:spLocks noChangeArrowheads="1"/>
          </p:cNvSpPr>
          <p:nvPr/>
        </p:nvSpPr>
        <p:spPr bwMode="auto">
          <a:xfrm rot="1434123">
            <a:off x="7445375" y="43434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 flipH="1" flipV="1">
            <a:off x="7639050" y="3467100"/>
            <a:ext cx="30480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462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4081463"/>
            <a:ext cx="67151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623" name="Line 47"/>
          <p:cNvSpPr>
            <a:spLocks noChangeShapeType="1"/>
          </p:cNvSpPr>
          <p:nvPr/>
        </p:nvSpPr>
        <p:spPr bwMode="auto">
          <a:xfrm flipV="1">
            <a:off x="6781800" y="4591050"/>
            <a:ext cx="2057400" cy="4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4624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173538"/>
            <a:ext cx="671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625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947863"/>
            <a:ext cx="48895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627" name="Line 51"/>
          <p:cNvSpPr>
            <a:spLocks noChangeShapeType="1"/>
          </p:cNvSpPr>
          <p:nvPr/>
        </p:nvSpPr>
        <p:spPr bwMode="auto">
          <a:xfrm>
            <a:off x="5257800" y="23431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>
            <a:off x="5867400" y="23320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4629" name="Line 53"/>
          <p:cNvSpPr>
            <a:spLocks noChangeShapeType="1"/>
          </p:cNvSpPr>
          <p:nvPr/>
        </p:nvSpPr>
        <p:spPr bwMode="auto">
          <a:xfrm>
            <a:off x="7315200" y="138112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>
            <a:off x="4321175" y="4187825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4633" name="Line 57"/>
          <p:cNvSpPr>
            <a:spLocks noChangeShapeType="1"/>
          </p:cNvSpPr>
          <p:nvPr/>
        </p:nvSpPr>
        <p:spPr bwMode="auto">
          <a:xfrm flipV="1">
            <a:off x="4306888" y="4213225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3810000" y="2743200"/>
            <a:ext cx="2819400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/>
              <a:t>Đoạn thẳng AB có tâm đối xứng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6477000" y="2743200"/>
            <a:ext cx="2667000" cy="590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/>
              <a:t>Tam giác đều không có tâm đối xứng</a:t>
            </a:r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3733800" y="5867400"/>
            <a:ext cx="2819400" cy="590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/>
              <a:t>Biển cấm đi ngược chiều có tâm đối xứng</a:t>
            </a:r>
          </a:p>
        </p:txBody>
      </p:sp>
      <p:sp>
        <p:nvSpPr>
          <p:cNvPr id="24639" name="Rectangle 63"/>
          <p:cNvSpPr>
            <a:spLocks noChangeArrowheads="1"/>
          </p:cNvSpPr>
          <p:nvPr/>
        </p:nvSpPr>
        <p:spPr bwMode="auto">
          <a:xfrm>
            <a:off x="6505575" y="5638800"/>
            <a:ext cx="2667000" cy="1323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/>
              <a:t>Biển chỉ dẫn: Hướng phải đi vòng tránh chướng ngại vật sang phải không có tâm đối xứng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4191000" y="5410200"/>
            <a:ext cx="609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c)</a:t>
            </a:r>
            <a:endParaRPr lang="en-US" altLang="en-US" sz="1600" i="1"/>
          </a:p>
          <a:p>
            <a:pPr eaLnBrk="1" hangingPunct="1">
              <a:spcBef>
                <a:spcPct val="50000"/>
              </a:spcBef>
            </a:pPr>
            <a:endParaRPr lang="en-US" altLang="en-US" sz="1600" i="1"/>
          </a:p>
        </p:txBody>
      </p:sp>
      <p:sp>
        <p:nvSpPr>
          <p:cNvPr id="24641" name="Text Box 65"/>
          <p:cNvSpPr txBox="1">
            <a:spLocks noChangeArrowheads="1"/>
          </p:cNvSpPr>
          <p:nvPr/>
        </p:nvSpPr>
        <p:spPr bwMode="auto">
          <a:xfrm>
            <a:off x="6496050" y="5391150"/>
            <a:ext cx="609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d)</a:t>
            </a:r>
            <a:endParaRPr lang="en-US" altLang="en-US" sz="1600" i="1"/>
          </a:p>
          <a:p>
            <a:pPr eaLnBrk="1" hangingPunct="1">
              <a:spcBef>
                <a:spcPct val="50000"/>
              </a:spcBef>
            </a:pPr>
            <a:endParaRPr lang="en-US" altLang="en-US" sz="1600" i="1"/>
          </a:p>
        </p:txBody>
      </p: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3810000" y="5715000"/>
            <a:ext cx="4953000" cy="4953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HS làm việc độc lập 2 phút</a:t>
            </a:r>
          </a:p>
        </p:txBody>
      </p:sp>
      <p:sp>
        <p:nvSpPr>
          <p:cNvPr id="24645" name="Oval 69">
            <a:hlinkClick r:id="rId6"/>
          </p:cNvPr>
          <p:cNvSpPr>
            <a:spLocks noChangeArrowheads="1"/>
          </p:cNvSpPr>
          <p:nvPr/>
        </p:nvSpPr>
        <p:spPr bwMode="auto">
          <a:xfrm>
            <a:off x="5257800" y="6324600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/>
              <a:t>Thời Gian</a:t>
            </a:r>
          </a:p>
        </p:txBody>
      </p:sp>
      <p:sp>
        <p:nvSpPr>
          <p:cNvPr id="24650" name="Text Box 74"/>
          <p:cNvSpPr txBox="1">
            <a:spLocks noChangeArrowheads="1"/>
          </p:cNvSpPr>
          <p:nvPr/>
        </p:nvSpPr>
        <p:spPr bwMode="auto">
          <a:xfrm>
            <a:off x="-76200" y="16764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4. </a:t>
            </a:r>
            <a:r>
              <a:rPr lang="en-US" altLang="en-US" b="1" u="sng"/>
              <a:t>Luyện tập :</a:t>
            </a:r>
          </a:p>
        </p:txBody>
      </p:sp>
    </p:spTree>
    <p:extLst>
      <p:ext uri="{BB962C8B-B14F-4D97-AF65-F5344CB8AC3E}">
        <p14:creationId xmlns:p14="http://schemas.microsoft.com/office/powerpoint/2010/main" val="21198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6" grpId="0" animBg="1"/>
      <p:bldP spid="24637" grpId="0" animBg="1"/>
      <p:bldP spid="24638" grpId="0" animBg="1"/>
      <p:bldP spid="24639" grpId="0" animBg="1"/>
      <p:bldP spid="24642" grpId="0" animBg="1"/>
      <p:bldP spid="24642" grpId="1" animBg="1"/>
      <p:bldP spid="246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1931850" y="147638"/>
            <a:ext cx="5664486" cy="833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I-Hob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94889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76200" y="1219200"/>
            <a:ext cx="8915400" cy="472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6423" y="152400"/>
            <a:ext cx="8763000" cy="181588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3200" b="1" dirty="0">
                <a:solidFill>
                  <a:srgbClr val="0000FF"/>
                </a:solidFill>
                <a:cs typeface="Times New Roman" pitchFamily="18" charset="0"/>
              </a:rPr>
              <a:t>Các chữ cái N và S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la </a:t>
            </a:r>
            <a:r>
              <a:rPr lang="en-US" sz="3200" b="1" err="1">
                <a:solidFill>
                  <a:srgbClr val="0000FF"/>
                </a:solidFill>
                <a:cs typeface="Times New Roman" pitchFamily="18" charset="0"/>
              </a:rPr>
              <a:t>bàn</a:t>
            </a: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cs typeface="Times New Roman" pitchFamily="18" charset="0"/>
              </a:rPr>
              <a:t>là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477000" y="2362200"/>
            <a:ext cx="457200" cy="1295400"/>
          </a:xfrm>
          <a:prstGeom prst="triangle">
            <a:avLst>
              <a:gd name="adj" fmla="val 50000"/>
            </a:avLst>
          </a:prstGeom>
          <a:solidFill>
            <a:srgbClr val="360A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flipV="1">
            <a:off x="6477000" y="3657600"/>
            <a:ext cx="457200" cy="1295400"/>
          </a:xfrm>
          <a:prstGeom prst="triangle">
            <a:avLst>
              <a:gd name="adj" fmla="val 50000"/>
            </a:avLst>
          </a:prstGeom>
          <a:solidFill>
            <a:srgbClr val="E616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400800" y="17526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3600" b="1">
                <a:solidFill>
                  <a:srgbClr val="360AD6"/>
                </a:solidFill>
              </a:rPr>
              <a:t>N</a:t>
            </a:r>
            <a:endParaRPr lang="en-US" altLang="en-US" sz="3600" b="1">
              <a:solidFill>
                <a:srgbClr val="360AD6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77000" y="484505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3600" b="1">
                <a:solidFill>
                  <a:srgbClr val="FF0000"/>
                </a:solidFill>
              </a:rPr>
              <a:t>S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876800" y="1752600"/>
            <a:ext cx="3657600" cy="3657600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4648200" y="1524000"/>
            <a:ext cx="4114800" cy="4114800"/>
          </a:xfrm>
          <a:prstGeom prst="ellips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81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  <p:bldP spid="7174" grpId="0" animBg="1"/>
      <p:bldP spid="7175" grpId="0"/>
      <p:bldP spid="7176" grpId="0"/>
      <p:bldP spid="7177" grpId="0" animBg="1"/>
      <p:bldP spid="71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3" name="Group 27"/>
          <p:cNvGrpSpPr>
            <a:grpSpLocks/>
          </p:cNvGrpSpPr>
          <p:nvPr/>
        </p:nvGrpSpPr>
        <p:grpSpPr bwMode="auto">
          <a:xfrm>
            <a:off x="1981200" y="776288"/>
            <a:ext cx="5181600" cy="1765300"/>
            <a:chOff x="1248" y="489"/>
            <a:chExt cx="3264" cy="1112"/>
          </a:xfrm>
        </p:grpSpPr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1488" y="816"/>
              <a:ext cx="2784" cy="672"/>
              <a:chOff x="1440" y="624"/>
              <a:chExt cx="2784" cy="672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1440" y="624"/>
                <a:ext cx="2784" cy="672"/>
              </a:xfrm>
              <a:prstGeom prst="flowChartInputOutput">
                <a:avLst/>
              </a:prstGeom>
              <a:solidFill>
                <a:srgbClr val="99CC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016" y="624"/>
                <a:ext cx="1632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 flipV="1">
                <a:off x="1440" y="624"/>
                <a:ext cx="2784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2784" y="760"/>
              <a:ext cx="24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66"/>
                  </a:solidFill>
                </a:rPr>
                <a:t>O</a:t>
              </a:r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1811" y="489"/>
              <a:ext cx="24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CC"/>
                  </a:solidFill>
                </a:rPr>
                <a:t>A</a:t>
              </a:r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248" y="1152"/>
              <a:ext cx="24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CC"/>
                  </a:solidFill>
                </a:rPr>
                <a:t>B</a:t>
              </a:r>
            </a:p>
          </p:txBody>
        </p:sp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4272" y="624"/>
              <a:ext cx="24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FF33CC"/>
                  </a:solidFill>
                </a:rPr>
                <a:t>D</a:t>
              </a:r>
            </a:p>
          </p:txBody>
        </p:sp>
        <p:sp>
          <p:nvSpPr>
            <p:cNvPr id="4122" name="Text Box 26"/>
            <p:cNvSpPr txBox="1">
              <a:spLocks noChangeArrowheads="1"/>
            </p:cNvSpPr>
            <p:nvPr/>
          </p:nvSpPr>
          <p:spPr bwMode="auto">
            <a:xfrm>
              <a:off x="3879" y="1217"/>
              <a:ext cx="24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CC"/>
                  </a:solidFill>
                </a:rPr>
                <a:t>C</a:t>
              </a:r>
            </a:p>
          </p:txBody>
        </p:sp>
      </p:grp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4514850" y="1773238"/>
            <a:ext cx="92075" cy="920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5416550" y="1447800"/>
            <a:ext cx="146050" cy="311150"/>
          </a:xfrm>
          <a:prstGeom prst="line">
            <a:avLst/>
          </a:prstGeom>
          <a:noFill/>
          <a:ln w="555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3505200" y="1905000"/>
            <a:ext cx="146050" cy="311150"/>
          </a:xfrm>
          <a:prstGeom prst="line">
            <a:avLst/>
          </a:prstGeom>
          <a:noFill/>
          <a:ln w="555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3867150" y="1466850"/>
            <a:ext cx="146050" cy="2016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5086350" y="1943100"/>
            <a:ext cx="146050" cy="2016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2419350" y="147638"/>
            <a:ext cx="45529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I-Hob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2564904"/>
            <a:ext cx="87129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 animBg="1"/>
      <p:bldP spid="4110" grpId="0" animBg="1"/>
      <p:bldP spid="4111" grpId="0" animBg="1"/>
      <p:bldP spid="4117" grpId="0" animBg="1"/>
      <p:bldP spid="21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7333" y="6248400"/>
            <a:ext cx="89425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</a:rPr>
              <a:t>Hãy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sát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những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chỉ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ra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đặc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err="1">
                <a:solidFill>
                  <a:srgbClr val="0070C0"/>
                </a:solidFill>
              </a:rPr>
              <a:t>điểm</a:t>
            </a:r>
            <a:r>
              <a:rPr lang="en-US" sz="2800" b="1">
                <a:solidFill>
                  <a:srgbClr val="0070C0"/>
                </a:solidFill>
              </a:rPr>
              <a:t> </a:t>
            </a:r>
            <a:r>
              <a:rPr lang="en-US" sz="2800" b="1" smtClean="0">
                <a:solidFill>
                  <a:srgbClr val="0070C0"/>
                </a:solidFill>
              </a:rPr>
              <a:t>chung?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38200" y="1905000"/>
            <a:ext cx="17526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2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1363571" y="302564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742318" y="1897721"/>
            <a:ext cx="17526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2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4384811" y="3011488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627222" y="1897721"/>
            <a:ext cx="15240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2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7313022" y="3030538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854386" y="4365104"/>
            <a:ext cx="2895600" cy="1447800"/>
          </a:xfrm>
          <a:prstGeom prst="flowChartInputOutpu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59" y="3608967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854386" y="4365104"/>
            <a:ext cx="2895600" cy="1447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441761" y="4374434"/>
            <a:ext cx="1720850" cy="146050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260776" y="505352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59" y="-27262"/>
            <a:ext cx="2902577" cy="22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9" grpId="0" animBg="1"/>
      <p:bldP spid="2060" grpId="0"/>
      <p:bldP spid="2062" grpId="0" animBg="1"/>
      <p:bldP spid="2063" grpId="0"/>
      <p:bldP spid="206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en-US" b="1">
                <a:solidFill>
                  <a:srgbClr val="FF0000"/>
                </a:solidFill>
                <a:latin typeface="Times New Roman" pitchFamily="18" charset="0"/>
              </a:rPr>
              <a:t>Bài toán: </a:t>
            </a:r>
            <a:r>
              <a:rPr lang="pt-BR" altLang="en-US">
                <a:latin typeface="Times New Roman" pitchFamily="18" charset="0"/>
              </a:rPr>
              <a:t>Cho điểm A và O. Em hãy vẽ điểm A’ sao cho O là trung điểm của AA’.</a:t>
            </a:r>
          </a:p>
        </p:txBody>
      </p:sp>
      <p:sp>
        <p:nvSpPr>
          <p:cNvPr id="101" name="Line 199"/>
          <p:cNvSpPr>
            <a:spLocks noChangeShapeType="1"/>
          </p:cNvSpPr>
          <p:nvPr/>
        </p:nvSpPr>
        <p:spPr bwMode="auto">
          <a:xfrm>
            <a:off x="1925638" y="2079625"/>
            <a:ext cx="396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" name="Group 200"/>
          <p:cNvGrpSpPr>
            <a:grpSpLocks/>
          </p:cNvGrpSpPr>
          <p:nvPr/>
        </p:nvGrpSpPr>
        <p:grpSpPr bwMode="auto">
          <a:xfrm>
            <a:off x="1925638" y="2079625"/>
            <a:ext cx="4419600" cy="684213"/>
            <a:chOff x="703" y="1253"/>
            <a:chExt cx="3492" cy="589"/>
          </a:xfrm>
        </p:grpSpPr>
        <p:sp>
          <p:nvSpPr>
            <p:cNvPr id="8207" name="Rectangle 201"/>
            <p:cNvSpPr>
              <a:spLocks noChangeArrowheads="1"/>
            </p:cNvSpPr>
            <p:nvPr/>
          </p:nvSpPr>
          <p:spPr bwMode="auto">
            <a:xfrm>
              <a:off x="703" y="1253"/>
              <a:ext cx="3492" cy="5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08" name="Line 202"/>
            <p:cNvSpPr>
              <a:spLocks noChangeShapeType="1"/>
            </p:cNvSpPr>
            <p:nvPr/>
          </p:nvSpPr>
          <p:spPr bwMode="auto">
            <a:xfrm>
              <a:off x="1020" y="1275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203"/>
            <p:cNvSpPr>
              <a:spLocks noChangeShapeType="1"/>
            </p:cNvSpPr>
            <p:nvPr/>
          </p:nvSpPr>
          <p:spPr bwMode="auto">
            <a:xfrm>
              <a:off x="1327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204"/>
            <p:cNvSpPr>
              <a:spLocks noChangeShapeType="1"/>
            </p:cNvSpPr>
            <p:nvPr/>
          </p:nvSpPr>
          <p:spPr bwMode="auto">
            <a:xfrm>
              <a:off x="1647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205"/>
            <p:cNvSpPr>
              <a:spLocks noChangeShapeType="1"/>
            </p:cNvSpPr>
            <p:nvPr/>
          </p:nvSpPr>
          <p:spPr bwMode="auto">
            <a:xfrm>
              <a:off x="1965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06"/>
            <p:cNvSpPr>
              <a:spLocks noChangeShapeType="1"/>
            </p:cNvSpPr>
            <p:nvPr/>
          </p:nvSpPr>
          <p:spPr bwMode="auto">
            <a:xfrm>
              <a:off x="2284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07"/>
            <p:cNvSpPr>
              <a:spLocks noChangeShapeType="1"/>
            </p:cNvSpPr>
            <p:nvPr/>
          </p:nvSpPr>
          <p:spPr bwMode="auto">
            <a:xfrm>
              <a:off x="2605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08"/>
            <p:cNvSpPr>
              <a:spLocks noChangeShapeType="1"/>
            </p:cNvSpPr>
            <p:nvPr/>
          </p:nvSpPr>
          <p:spPr bwMode="auto">
            <a:xfrm>
              <a:off x="2926" y="1275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09"/>
            <p:cNvSpPr>
              <a:spLocks noChangeShapeType="1"/>
            </p:cNvSpPr>
            <p:nvPr/>
          </p:nvSpPr>
          <p:spPr bwMode="auto">
            <a:xfrm>
              <a:off x="3247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10"/>
            <p:cNvSpPr>
              <a:spLocks noChangeShapeType="1"/>
            </p:cNvSpPr>
            <p:nvPr/>
          </p:nvSpPr>
          <p:spPr bwMode="auto">
            <a:xfrm>
              <a:off x="3563" y="1274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11"/>
            <p:cNvSpPr>
              <a:spLocks noChangeShapeType="1"/>
            </p:cNvSpPr>
            <p:nvPr/>
          </p:nvSpPr>
          <p:spPr bwMode="auto">
            <a:xfrm>
              <a:off x="3880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212"/>
            <p:cNvSpPr txBox="1">
              <a:spLocks noChangeArrowheads="1"/>
            </p:cNvSpPr>
            <p:nvPr/>
          </p:nvSpPr>
          <p:spPr bwMode="auto">
            <a:xfrm>
              <a:off x="3452" y="1462"/>
              <a:ext cx="271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</a:rPr>
                <a:t>9</a:t>
              </a:r>
            </a:p>
          </p:txBody>
        </p:sp>
        <p:sp>
          <p:nvSpPr>
            <p:cNvPr id="8219" name="Text Box 213"/>
            <p:cNvSpPr txBox="1">
              <a:spLocks noChangeArrowheads="1"/>
            </p:cNvSpPr>
            <p:nvPr/>
          </p:nvSpPr>
          <p:spPr bwMode="auto">
            <a:xfrm>
              <a:off x="896" y="1474"/>
              <a:ext cx="215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</a:rPr>
                <a:t>1</a:t>
              </a:r>
            </a:p>
          </p:txBody>
        </p:sp>
        <p:sp>
          <p:nvSpPr>
            <p:cNvPr id="8220" name="Text Box 214"/>
            <p:cNvSpPr txBox="1">
              <a:spLocks noChangeArrowheads="1"/>
            </p:cNvSpPr>
            <p:nvPr/>
          </p:nvSpPr>
          <p:spPr bwMode="auto">
            <a:xfrm>
              <a:off x="1202" y="1472"/>
              <a:ext cx="27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</a:rPr>
                <a:t>2</a:t>
              </a:r>
            </a:p>
          </p:txBody>
        </p:sp>
        <p:sp>
          <p:nvSpPr>
            <p:cNvPr id="8221" name="Text Box 215"/>
            <p:cNvSpPr txBox="1">
              <a:spLocks noChangeArrowheads="1"/>
            </p:cNvSpPr>
            <p:nvPr/>
          </p:nvSpPr>
          <p:spPr bwMode="auto">
            <a:xfrm>
              <a:off x="1529" y="1469"/>
              <a:ext cx="2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</a:rPr>
                <a:t>3</a:t>
              </a:r>
            </a:p>
          </p:txBody>
        </p:sp>
        <p:sp>
          <p:nvSpPr>
            <p:cNvPr id="8222" name="Text Box 216"/>
            <p:cNvSpPr txBox="1">
              <a:spLocks noChangeArrowheads="1"/>
            </p:cNvSpPr>
            <p:nvPr/>
          </p:nvSpPr>
          <p:spPr bwMode="auto">
            <a:xfrm>
              <a:off x="1836" y="1477"/>
              <a:ext cx="2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</a:rPr>
                <a:t>4</a:t>
              </a:r>
            </a:p>
          </p:txBody>
        </p:sp>
        <p:sp>
          <p:nvSpPr>
            <p:cNvPr id="8223" name="Text Box 217"/>
            <p:cNvSpPr txBox="1">
              <a:spLocks noChangeArrowheads="1"/>
            </p:cNvSpPr>
            <p:nvPr/>
          </p:nvSpPr>
          <p:spPr bwMode="auto">
            <a:xfrm>
              <a:off x="2173" y="1472"/>
              <a:ext cx="27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</a:rPr>
                <a:t>5</a:t>
              </a:r>
            </a:p>
          </p:txBody>
        </p:sp>
        <p:sp>
          <p:nvSpPr>
            <p:cNvPr id="8224" name="Text Box 218"/>
            <p:cNvSpPr txBox="1">
              <a:spLocks noChangeArrowheads="1"/>
            </p:cNvSpPr>
            <p:nvPr/>
          </p:nvSpPr>
          <p:spPr bwMode="auto">
            <a:xfrm>
              <a:off x="2483" y="1466"/>
              <a:ext cx="2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</a:rPr>
                <a:t>6</a:t>
              </a:r>
            </a:p>
          </p:txBody>
        </p:sp>
        <p:sp>
          <p:nvSpPr>
            <p:cNvPr id="8225" name="Text Box 219"/>
            <p:cNvSpPr txBox="1">
              <a:spLocks noChangeArrowheads="1"/>
            </p:cNvSpPr>
            <p:nvPr/>
          </p:nvSpPr>
          <p:spPr bwMode="auto">
            <a:xfrm>
              <a:off x="2804" y="1469"/>
              <a:ext cx="271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</a:rPr>
                <a:t>7</a:t>
              </a:r>
            </a:p>
          </p:txBody>
        </p:sp>
        <p:sp>
          <p:nvSpPr>
            <p:cNvPr id="8226" name="Text Box 220"/>
            <p:cNvSpPr txBox="1">
              <a:spLocks noChangeArrowheads="1"/>
            </p:cNvSpPr>
            <p:nvPr/>
          </p:nvSpPr>
          <p:spPr bwMode="auto">
            <a:xfrm>
              <a:off x="3133" y="1457"/>
              <a:ext cx="27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</a:rPr>
                <a:t>8</a:t>
              </a:r>
            </a:p>
          </p:txBody>
        </p:sp>
        <p:sp>
          <p:nvSpPr>
            <p:cNvPr id="8227" name="Text Box 221"/>
            <p:cNvSpPr txBox="1">
              <a:spLocks noChangeArrowheads="1"/>
            </p:cNvSpPr>
            <p:nvPr/>
          </p:nvSpPr>
          <p:spPr bwMode="auto">
            <a:xfrm>
              <a:off x="3712" y="1457"/>
              <a:ext cx="40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</a:rPr>
                <a:t>10</a:t>
              </a:r>
            </a:p>
          </p:txBody>
        </p:sp>
        <p:grpSp>
          <p:nvGrpSpPr>
            <p:cNvPr id="8228" name="Group 222"/>
            <p:cNvGrpSpPr>
              <a:grpSpLocks/>
            </p:cNvGrpSpPr>
            <p:nvPr/>
          </p:nvGrpSpPr>
          <p:grpSpPr bwMode="auto">
            <a:xfrm>
              <a:off x="760" y="1275"/>
              <a:ext cx="206" cy="114"/>
              <a:chOff x="760" y="1263"/>
              <a:chExt cx="206" cy="114"/>
            </a:xfrm>
          </p:grpSpPr>
          <p:sp>
            <p:nvSpPr>
              <p:cNvPr id="8289" name="Line 22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Line 22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Line 22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Line 22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Line 22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9" name="Group 228"/>
            <p:cNvGrpSpPr>
              <a:grpSpLocks/>
            </p:cNvGrpSpPr>
            <p:nvPr/>
          </p:nvGrpSpPr>
          <p:grpSpPr bwMode="auto">
            <a:xfrm>
              <a:off x="1066" y="1275"/>
              <a:ext cx="206" cy="114"/>
              <a:chOff x="760" y="1263"/>
              <a:chExt cx="206" cy="114"/>
            </a:xfrm>
          </p:grpSpPr>
          <p:sp>
            <p:nvSpPr>
              <p:cNvPr id="8284" name="Line 22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Line 23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Line 23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Line 23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Line 23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0" name="Group 234"/>
            <p:cNvGrpSpPr>
              <a:grpSpLocks/>
            </p:cNvGrpSpPr>
            <p:nvPr/>
          </p:nvGrpSpPr>
          <p:grpSpPr bwMode="auto">
            <a:xfrm>
              <a:off x="1383" y="1275"/>
              <a:ext cx="206" cy="114"/>
              <a:chOff x="760" y="1263"/>
              <a:chExt cx="206" cy="114"/>
            </a:xfrm>
          </p:grpSpPr>
          <p:sp>
            <p:nvSpPr>
              <p:cNvPr id="8279" name="Line 23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Line 23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Line 23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Line 23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Line 23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1" name="Group 240"/>
            <p:cNvGrpSpPr>
              <a:grpSpLocks/>
            </p:cNvGrpSpPr>
            <p:nvPr/>
          </p:nvGrpSpPr>
          <p:grpSpPr bwMode="auto">
            <a:xfrm>
              <a:off x="1701" y="1275"/>
              <a:ext cx="206" cy="114"/>
              <a:chOff x="760" y="1263"/>
              <a:chExt cx="206" cy="114"/>
            </a:xfrm>
          </p:grpSpPr>
          <p:sp>
            <p:nvSpPr>
              <p:cNvPr id="8274" name="Line 24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5" name="Line 24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6" name="Line 24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7" name="Line 24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8" name="Line 24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2" name="Group 246"/>
            <p:cNvGrpSpPr>
              <a:grpSpLocks/>
            </p:cNvGrpSpPr>
            <p:nvPr/>
          </p:nvGrpSpPr>
          <p:grpSpPr bwMode="auto">
            <a:xfrm>
              <a:off x="2018" y="1275"/>
              <a:ext cx="206" cy="114"/>
              <a:chOff x="760" y="1263"/>
              <a:chExt cx="206" cy="114"/>
            </a:xfrm>
          </p:grpSpPr>
          <p:sp>
            <p:nvSpPr>
              <p:cNvPr id="8269" name="Line 247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Line 248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Line 249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Line 250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Line 251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3" name="Group 252"/>
            <p:cNvGrpSpPr>
              <a:grpSpLocks/>
            </p:cNvGrpSpPr>
            <p:nvPr/>
          </p:nvGrpSpPr>
          <p:grpSpPr bwMode="auto">
            <a:xfrm>
              <a:off x="2336" y="1275"/>
              <a:ext cx="206" cy="114"/>
              <a:chOff x="760" y="1263"/>
              <a:chExt cx="206" cy="114"/>
            </a:xfrm>
          </p:grpSpPr>
          <p:sp>
            <p:nvSpPr>
              <p:cNvPr id="8264" name="Line 25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Line 25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Line 25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7" name="Line 25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Line 25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4" name="Group 258"/>
            <p:cNvGrpSpPr>
              <a:grpSpLocks/>
            </p:cNvGrpSpPr>
            <p:nvPr/>
          </p:nvGrpSpPr>
          <p:grpSpPr bwMode="auto">
            <a:xfrm>
              <a:off x="2659" y="1275"/>
              <a:ext cx="206" cy="114"/>
              <a:chOff x="760" y="1263"/>
              <a:chExt cx="206" cy="114"/>
            </a:xfrm>
          </p:grpSpPr>
          <p:sp>
            <p:nvSpPr>
              <p:cNvPr id="8259" name="Line 25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Line 26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Line 26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Line 26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Line 26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5" name="Group 264"/>
            <p:cNvGrpSpPr>
              <a:grpSpLocks/>
            </p:cNvGrpSpPr>
            <p:nvPr/>
          </p:nvGrpSpPr>
          <p:grpSpPr bwMode="auto">
            <a:xfrm>
              <a:off x="2981" y="1275"/>
              <a:ext cx="206" cy="114"/>
              <a:chOff x="760" y="1263"/>
              <a:chExt cx="206" cy="114"/>
            </a:xfrm>
          </p:grpSpPr>
          <p:sp>
            <p:nvSpPr>
              <p:cNvPr id="8254" name="Line 26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Line 26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Line 26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Line 26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Line 26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6" name="Group 270"/>
            <p:cNvGrpSpPr>
              <a:grpSpLocks/>
            </p:cNvGrpSpPr>
            <p:nvPr/>
          </p:nvGrpSpPr>
          <p:grpSpPr bwMode="auto">
            <a:xfrm>
              <a:off x="3300" y="1275"/>
              <a:ext cx="206" cy="114"/>
              <a:chOff x="760" y="1263"/>
              <a:chExt cx="206" cy="114"/>
            </a:xfrm>
          </p:grpSpPr>
          <p:sp>
            <p:nvSpPr>
              <p:cNvPr id="8249" name="Line 27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Line 27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Line 27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Line 27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Line 27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7" name="Group 276"/>
            <p:cNvGrpSpPr>
              <a:grpSpLocks/>
            </p:cNvGrpSpPr>
            <p:nvPr/>
          </p:nvGrpSpPr>
          <p:grpSpPr bwMode="auto">
            <a:xfrm>
              <a:off x="3622" y="1275"/>
              <a:ext cx="206" cy="114"/>
              <a:chOff x="760" y="1263"/>
              <a:chExt cx="206" cy="114"/>
            </a:xfrm>
          </p:grpSpPr>
          <p:sp>
            <p:nvSpPr>
              <p:cNvPr id="8244" name="Line 277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Line 278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Line 279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Line 280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Line 281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8" name="Group 282"/>
            <p:cNvGrpSpPr>
              <a:grpSpLocks/>
            </p:cNvGrpSpPr>
            <p:nvPr/>
          </p:nvGrpSpPr>
          <p:grpSpPr bwMode="auto">
            <a:xfrm>
              <a:off x="3928" y="1275"/>
              <a:ext cx="206" cy="114"/>
              <a:chOff x="760" y="1263"/>
              <a:chExt cx="206" cy="114"/>
            </a:xfrm>
          </p:grpSpPr>
          <p:sp>
            <p:nvSpPr>
              <p:cNvPr id="8239" name="Line 28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Line 28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Line 28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Line 28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Line 28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0" name="Text Box 288"/>
          <p:cNvSpPr txBox="1">
            <a:spLocks noChangeArrowheads="1"/>
          </p:cNvSpPr>
          <p:nvPr/>
        </p:nvSpPr>
        <p:spPr bwMode="auto">
          <a:xfrm>
            <a:off x="1773238" y="1241425"/>
            <a:ext cx="99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191" name="Oval 289"/>
          <p:cNvSpPr>
            <a:spLocks noChangeArrowheads="1"/>
          </p:cNvSpPr>
          <p:nvPr/>
        </p:nvSpPr>
        <p:spPr bwMode="auto">
          <a:xfrm>
            <a:off x="1879600" y="2052638"/>
            <a:ext cx="76200" cy="746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2" name="Oval 290"/>
          <p:cNvSpPr>
            <a:spLocks noChangeArrowheads="1"/>
          </p:cNvSpPr>
          <p:nvPr/>
        </p:nvSpPr>
        <p:spPr bwMode="auto">
          <a:xfrm>
            <a:off x="5888038" y="2047875"/>
            <a:ext cx="76200" cy="793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3" name="Oval 291"/>
          <p:cNvSpPr>
            <a:spLocks noChangeArrowheads="1"/>
          </p:cNvSpPr>
          <p:nvPr/>
        </p:nvSpPr>
        <p:spPr bwMode="auto">
          <a:xfrm>
            <a:off x="3860800" y="2052638"/>
            <a:ext cx="74613" cy="746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4" name="Line 292"/>
          <p:cNvSpPr>
            <a:spLocks noChangeShapeType="1"/>
          </p:cNvSpPr>
          <p:nvPr/>
        </p:nvSpPr>
        <p:spPr bwMode="auto">
          <a:xfrm flipH="1">
            <a:off x="5049838" y="2003425"/>
            <a:ext cx="76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Line 293"/>
          <p:cNvSpPr>
            <a:spLocks noChangeShapeType="1"/>
          </p:cNvSpPr>
          <p:nvPr/>
        </p:nvSpPr>
        <p:spPr bwMode="auto">
          <a:xfrm flipH="1">
            <a:off x="2916238" y="2003425"/>
            <a:ext cx="76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Text Box 294"/>
          <p:cNvSpPr txBox="1">
            <a:spLocks noChangeArrowheads="1"/>
          </p:cNvSpPr>
          <p:nvPr/>
        </p:nvSpPr>
        <p:spPr bwMode="auto">
          <a:xfrm>
            <a:off x="3754438" y="154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97" name="Text Box 295"/>
          <p:cNvSpPr txBox="1">
            <a:spLocks noChangeArrowheads="1"/>
          </p:cNvSpPr>
          <p:nvPr/>
        </p:nvSpPr>
        <p:spPr bwMode="auto">
          <a:xfrm>
            <a:off x="5814937" y="15462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A’</a:t>
            </a:r>
          </a:p>
        </p:txBody>
      </p:sp>
      <p:sp>
        <p:nvSpPr>
          <p:cNvPr id="198" name="Text Box 296"/>
          <p:cNvSpPr txBox="1">
            <a:spLocks noChangeArrowheads="1"/>
          </p:cNvSpPr>
          <p:nvPr/>
        </p:nvSpPr>
        <p:spPr bwMode="auto">
          <a:xfrm>
            <a:off x="1468438" y="154622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99" name="Text Box 5"/>
          <p:cNvSpPr txBox="1">
            <a:spLocks noChangeArrowheads="1"/>
          </p:cNvSpPr>
          <p:nvPr/>
        </p:nvSpPr>
        <p:spPr bwMode="auto">
          <a:xfrm>
            <a:off x="9387345" y="2155825"/>
            <a:ext cx="3162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altLang="en-US" b="1">
                <a:solidFill>
                  <a:srgbClr val="FF0000"/>
                </a:solidFill>
                <a:latin typeface="Times New Roman" pitchFamily="18" charset="0"/>
              </a:rPr>
              <a:t>Vậy hai điểm gọi là đối xứng nhau qua O khi </a:t>
            </a:r>
            <a:r>
              <a:rPr lang="pt-BR" altLang="en-US" b="1" smtClean="0">
                <a:solidFill>
                  <a:srgbClr val="FF0000"/>
                </a:solidFill>
                <a:latin typeface="Times New Roman" pitchFamily="18" charset="0"/>
              </a:rPr>
              <a:t>nào?</a:t>
            </a:r>
            <a:endParaRPr lang="pt-BR" alt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4375 0.00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90" grpId="0"/>
      <p:bldP spid="190" grpId="1"/>
      <p:bldP spid="190" grpId="2"/>
      <p:bldP spid="191" grpId="0" animBg="1"/>
      <p:bldP spid="192" grpId="0" animBg="1"/>
      <p:bldP spid="193" grpId="0" animBg="1"/>
      <p:bldP spid="194" grpId="0" animBg="1"/>
      <p:bldP spid="195" grpId="0" animBg="1"/>
      <p:bldP spid="196" grpId="0"/>
      <p:bldP spid="197" grpId="0"/>
      <p:bldP spid="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12"/>
          <p:cNvSpPr>
            <a:spLocks noChangeShapeType="1"/>
          </p:cNvSpPr>
          <p:nvPr/>
        </p:nvSpPr>
        <p:spPr bwMode="auto">
          <a:xfrm>
            <a:off x="4648200" y="6858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1" name="Text Box 31"/>
          <p:cNvSpPr txBox="1">
            <a:spLocks noChangeArrowheads="1"/>
          </p:cNvSpPr>
          <p:nvPr/>
        </p:nvSpPr>
        <p:spPr bwMode="auto">
          <a:xfrm>
            <a:off x="2233613" y="22494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102" name="Text Box 32"/>
          <p:cNvSpPr txBox="1">
            <a:spLocks noChangeArrowheads="1"/>
          </p:cNvSpPr>
          <p:nvPr/>
        </p:nvSpPr>
        <p:spPr bwMode="auto">
          <a:xfrm>
            <a:off x="3607526" y="220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4103" name="Text Box 33"/>
          <p:cNvSpPr txBox="1">
            <a:spLocks noChangeArrowheads="1"/>
          </p:cNvSpPr>
          <p:nvPr/>
        </p:nvSpPr>
        <p:spPr bwMode="auto">
          <a:xfrm>
            <a:off x="5029200" y="223837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A’</a:t>
            </a:r>
          </a:p>
        </p:txBody>
      </p:sp>
      <p:sp>
        <p:nvSpPr>
          <p:cNvPr id="4106" name="Line 41"/>
          <p:cNvSpPr>
            <a:spLocks noChangeShapeType="1"/>
          </p:cNvSpPr>
          <p:nvPr/>
        </p:nvSpPr>
        <p:spPr bwMode="auto">
          <a:xfrm flipH="1">
            <a:off x="2971800" y="2557030"/>
            <a:ext cx="152400" cy="2770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7" name="Line 42"/>
          <p:cNvSpPr>
            <a:spLocks noChangeShapeType="1"/>
          </p:cNvSpPr>
          <p:nvPr/>
        </p:nvSpPr>
        <p:spPr bwMode="auto">
          <a:xfrm flipH="1">
            <a:off x="4343400" y="2543175"/>
            <a:ext cx="152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1520" y="689284"/>
            <a:ext cx="8720546" cy="162506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marR="0" lvl="0" indent="-34290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1.Hai </a:t>
            </a:r>
            <a:r>
              <a:rPr kumimoji="0" lang="en-US" sz="3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®</a:t>
            </a:r>
            <a:r>
              <a:rPr kumimoji="0" lang="en-US" sz="3000" b="1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iÓm</a:t>
            </a:r>
            <a:r>
              <a:rPr kumimoji="0" lang="en-US" sz="3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 ®</a:t>
            </a:r>
            <a:r>
              <a:rPr kumimoji="0" lang="en-US" sz="3000" b="1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èi</a:t>
            </a:r>
            <a:r>
              <a:rPr kumimoji="0" lang="en-US" sz="3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 </a:t>
            </a:r>
            <a:r>
              <a:rPr kumimoji="0" lang="en-US" sz="3000" b="1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xøng</a:t>
            </a:r>
            <a:r>
              <a:rPr kumimoji="0" lang="en-US" sz="3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 qua </a:t>
            </a:r>
            <a:r>
              <a:rPr kumimoji="0" lang="en-US" sz="3000" b="1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mét</a:t>
            </a:r>
            <a:r>
              <a:rPr kumimoji="0" lang="en-US" sz="3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 ®</a:t>
            </a:r>
            <a:r>
              <a:rPr kumimoji="0" lang="en-US" sz="3000" b="1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</a:rPr>
              <a:t>iÓm</a:t>
            </a:r>
            <a:endParaRPr kumimoji="0" lang="en-US" sz="3000" b="1" i="0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H" pitchFamily="34" charset="0"/>
            </a:endParaRPr>
          </a:p>
          <a:p>
            <a:pPr marL="342900" marR="0" lvl="0" indent="-342900" algn="l" defTabSz="91440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  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Cho ®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 O vµ ®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 A.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H·y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vÏ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 A’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sao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cho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 O lµ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trung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cña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Time" pitchFamily="34" charset="0"/>
              </a:rPr>
              <a:t> ®o¹n th¼ng AA’.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51520" y="3429000"/>
            <a:ext cx="8054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*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Hai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 A vµ A</a:t>
            </a:r>
            <a:r>
              <a:rPr kumimoji="0" lang="en-US" sz="2800" b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’ ®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èi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xøng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víi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nhau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 qua ®</a:t>
            </a:r>
            <a:r>
              <a:rPr kumimoji="0" lang="en-US" sz="2800" b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 O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48463" y="4192418"/>
            <a:ext cx="8686800" cy="22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*§</a:t>
            </a:r>
            <a:r>
              <a:rPr kumimoji="0" lang="en-US" sz="2800" b="1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Þnh</a:t>
            </a:r>
            <a:r>
              <a:rPr kumimoji="0" lang="en-US" sz="28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800" b="1" strike="noStrike" kern="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nghÜa</a:t>
            </a:r>
            <a:r>
              <a:rPr kumimoji="0" lang="en-US" sz="2800" b="1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: </a:t>
            </a:r>
            <a:endParaRPr kumimoji="0" lang="en-US" sz="2800" b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*</a:t>
            </a:r>
            <a:r>
              <a:rPr lang="en-US" sz="2800" b="1" kern="0" smtClean="0">
                <a:solidFill>
                  <a:srgbClr val="FF0000"/>
                </a:solidFill>
                <a:latin typeface="VNI-Times" pitchFamily="2" charset="0"/>
              </a:rPr>
              <a:t>Quy ước</a:t>
            </a:r>
            <a:r>
              <a:rPr kumimoji="0" lang="en-US" sz="2800" b="1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: 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§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èi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xøng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víi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 ®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 O qua ®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 O 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còng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 lµ ®</a:t>
            </a:r>
            <a:r>
              <a:rPr kumimoji="0" lang="en-US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iÓm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</a:rPr>
              <a:t> O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181" y="1303591"/>
            <a:ext cx="607902" cy="52707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?1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304801" y="4581128"/>
            <a:ext cx="87205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gọi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đối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xứng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qua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O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</a:rPr>
              <a:t>nếu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thẳng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nối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3773996" y="265219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02396" y="26706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8781" y="265888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48278" y="2681828"/>
            <a:ext cx="2746385" cy="1179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3725278" y="2597106"/>
            <a:ext cx="169444" cy="1694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WordArt 9"/>
          <p:cNvSpPr>
            <a:spLocks noChangeArrowheads="1" noChangeShapeType="1" noTextEdit="1"/>
          </p:cNvSpPr>
          <p:nvPr/>
        </p:nvSpPr>
        <p:spPr bwMode="auto">
          <a:xfrm>
            <a:off x="816216" y="90442"/>
            <a:ext cx="7663967" cy="598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8: </a:t>
            </a:r>
            <a:r>
              <a:rPr lang="en-US" sz="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Đối xứng tâm</a:t>
            </a:r>
          </a:p>
        </p:txBody>
      </p:sp>
    </p:spTree>
    <p:extLst>
      <p:ext uri="{BB962C8B-B14F-4D97-AF65-F5344CB8AC3E}">
        <p14:creationId xmlns:p14="http://schemas.microsoft.com/office/powerpoint/2010/main" val="30974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6" grpId="0" animBg="1"/>
      <p:bldP spid="4107" grpId="0" animBg="1"/>
      <p:bldP spid="15" grpId="0"/>
      <p:bldP spid="2" grpId="0" animBg="1"/>
      <p:bldP spid="19" grpId="0"/>
      <p:bldP spid="9" grpId="0" animBg="1"/>
      <p:bldP spid="23" grpId="0" animBg="1"/>
      <p:bldP spid="2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228599" y="228600"/>
            <a:ext cx="350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Bài tập 50/tr95-SGK</a:t>
            </a:r>
          </a:p>
        </p:txBody>
      </p:sp>
      <p:graphicFrame>
        <p:nvGraphicFramePr>
          <p:cNvPr id="16548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80752"/>
              </p:ext>
            </p:extLst>
          </p:nvPr>
        </p:nvGraphicFramePr>
        <p:xfrm>
          <a:off x="2814192" y="2705100"/>
          <a:ext cx="3429000" cy="228600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24" name="Text Box 165"/>
          <p:cNvSpPr txBox="1">
            <a:spLocks noChangeArrowheads="1"/>
          </p:cNvSpPr>
          <p:nvPr/>
        </p:nvSpPr>
        <p:spPr bwMode="auto">
          <a:xfrm>
            <a:off x="1622425" y="914400"/>
            <a:ext cx="5540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</a:rPr>
              <a:t>Vẽ điểm A’ đối xứng với A qua B,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</a:rPr>
              <a:t>vẽ điểm C’ đối xứng với C qua B</a:t>
            </a:r>
          </a:p>
        </p:txBody>
      </p:sp>
      <p:sp>
        <p:nvSpPr>
          <p:cNvPr id="16425" name="Oval 166"/>
          <p:cNvSpPr>
            <a:spLocks noChangeArrowheads="1"/>
          </p:cNvSpPr>
          <p:nvPr/>
        </p:nvSpPr>
        <p:spPr bwMode="auto">
          <a:xfrm>
            <a:off x="2766567" y="3243263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426" name="Oval 167"/>
          <p:cNvSpPr>
            <a:spLocks noChangeArrowheads="1"/>
          </p:cNvSpPr>
          <p:nvPr/>
        </p:nvSpPr>
        <p:spPr bwMode="auto">
          <a:xfrm>
            <a:off x="4490592" y="380047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427" name="Oval 168"/>
          <p:cNvSpPr>
            <a:spLocks noChangeArrowheads="1"/>
          </p:cNvSpPr>
          <p:nvPr/>
        </p:nvSpPr>
        <p:spPr bwMode="auto">
          <a:xfrm>
            <a:off x="3347592" y="4948238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428" name="Text Box 169"/>
          <p:cNvSpPr txBox="1">
            <a:spLocks noChangeArrowheads="1"/>
          </p:cNvSpPr>
          <p:nvPr/>
        </p:nvSpPr>
        <p:spPr bwMode="auto">
          <a:xfrm>
            <a:off x="2366517" y="2924175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A</a:t>
            </a:r>
          </a:p>
        </p:txBody>
      </p:sp>
      <p:sp>
        <p:nvSpPr>
          <p:cNvPr id="16429" name="Text Box 170"/>
          <p:cNvSpPr txBox="1">
            <a:spLocks noChangeArrowheads="1"/>
          </p:cNvSpPr>
          <p:nvPr/>
        </p:nvSpPr>
        <p:spPr bwMode="auto">
          <a:xfrm>
            <a:off x="3957192" y="5600700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Hình 81</a:t>
            </a:r>
          </a:p>
        </p:txBody>
      </p:sp>
      <p:sp>
        <p:nvSpPr>
          <p:cNvPr id="16430" name="Text Box 171"/>
          <p:cNvSpPr txBox="1">
            <a:spLocks noChangeArrowheads="1"/>
          </p:cNvSpPr>
          <p:nvPr/>
        </p:nvSpPr>
        <p:spPr bwMode="auto">
          <a:xfrm>
            <a:off x="4481067" y="385286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</a:t>
            </a:r>
          </a:p>
        </p:txBody>
      </p:sp>
      <p:sp>
        <p:nvSpPr>
          <p:cNvPr id="16431" name="Text Box 172"/>
          <p:cNvSpPr txBox="1">
            <a:spLocks noChangeArrowheads="1"/>
          </p:cNvSpPr>
          <p:nvPr/>
        </p:nvSpPr>
        <p:spPr bwMode="auto">
          <a:xfrm>
            <a:off x="3166617" y="497681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C</a:t>
            </a:r>
          </a:p>
        </p:txBody>
      </p:sp>
      <p:sp>
        <p:nvSpPr>
          <p:cNvPr id="16557" name="Line 173"/>
          <p:cNvSpPr>
            <a:spLocks noChangeShapeType="1"/>
          </p:cNvSpPr>
          <p:nvPr/>
        </p:nvSpPr>
        <p:spPr bwMode="auto">
          <a:xfrm>
            <a:off x="2798317" y="3284538"/>
            <a:ext cx="3444875" cy="1108075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558" name="Oval 174"/>
          <p:cNvSpPr>
            <a:spLocks noChangeArrowheads="1"/>
          </p:cNvSpPr>
          <p:nvPr/>
        </p:nvSpPr>
        <p:spPr bwMode="auto">
          <a:xfrm>
            <a:off x="6219380" y="43815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559" name="Text Box 175"/>
          <p:cNvSpPr txBox="1">
            <a:spLocks noChangeArrowheads="1"/>
          </p:cNvSpPr>
          <p:nvPr/>
        </p:nvSpPr>
        <p:spPr bwMode="auto">
          <a:xfrm>
            <a:off x="6319392" y="4152900"/>
            <a:ext cx="523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A’</a:t>
            </a:r>
          </a:p>
        </p:txBody>
      </p:sp>
      <p:sp>
        <p:nvSpPr>
          <p:cNvPr id="16560" name="Line 176"/>
          <p:cNvSpPr>
            <a:spLocks noChangeShapeType="1"/>
          </p:cNvSpPr>
          <p:nvPr/>
        </p:nvSpPr>
        <p:spPr bwMode="auto">
          <a:xfrm flipV="1">
            <a:off x="3376167" y="2719388"/>
            <a:ext cx="2286000" cy="2255837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561" name="Oval 177"/>
          <p:cNvSpPr>
            <a:spLocks noChangeArrowheads="1"/>
          </p:cNvSpPr>
          <p:nvPr/>
        </p:nvSpPr>
        <p:spPr bwMode="auto">
          <a:xfrm>
            <a:off x="5638355" y="267652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562" name="Text Box 178"/>
          <p:cNvSpPr txBox="1">
            <a:spLocks noChangeArrowheads="1"/>
          </p:cNvSpPr>
          <p:nvPr/>
        </p:nvSpPr>
        <p:spPr bwMode="auto">
          <a:xfrm>
            <a:off x="5557392" y="21717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C’</a:t>
            </a:r>
          </a:p>
        </p:txBody>
      </p:sp>
    </p:spTree>
    <p:extLst>
      <p:ext uri="{BB962C8B-B14F-4D97-AF65-F5344CB8AC3E}">
        <p14:creationId xmlns:p14="http://schemas.microsoft.com/office/powerpoint/2010/main" val="30695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7" grpId="0" animBg="1"/>
      <p:bldP spid="16558" grpId="0" animBg="1"/>
      <p:bldP spid="16559" grpId="0"/>
      <p:bldP spid="16560" grpId="0" animBg="1"/>
      <p:bldP spid="16561" grpId="0" animBg="1"/>
      <p:bldP spid="165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4"/>
          <p:cNvSpPr>
            <a:spLocks noChangeShapeType="1"/>
          </p:cNvSpPr>
          <p:nvPr/>
        </p:nvSpPr>
        <p:spPr bwMode="auto">
          <a:xfrm>
            <a:off x="5867400" y="1870075"/>
            <a:ext cx="609600" cy="1828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89100"/>
            <a:ext cx="43434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2895600" y="2476500"/>
            <a:ext cx="3581400" cy="1193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6426200" y="3619500"/>
            <a:ext cx="76200" cy="76200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V="1">
            <a:off x="3492500" y="1917700"/>
            <a:ext cx="2374900" cy="23241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5829300" y="1854200"/>
            <a:ext cx="76200" cy="76200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4635500" y="3035300"/>
            <a:ext cx="76200" cy="762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464300" y="3530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A’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803900" y="1524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C’</a:t>
            </a: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H="1">
            <a:off x="3733800" y="2679700"/>
            <a:ext cx="762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5257800" y="3136900"/>
            <a:ext cx="762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3962400" y="3589338"/>
            <a:ext cx="185738" cy="204787"/>
            <a:chOff x="3888" y="2541"/>
            <a:chExt cx="117" cy="129"/>
          </a:xfrm>
        </p:grpSpPr>
        <p:sp>
          <p:nvSpPr>
            <p:cNvPr id="10259" name="Line 40"/>
            <p:cNvSpPr>
              <a:spLocks noChangeShapeType="1"/>
            </p:cNvSpPr>
            <p:nvPr/>
          </p:nvSpPr>
          <p:spPr bwMode="auto">
            <a:xfrm>
              <a:off x="3888" y="2574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60" name="Line 41"/>
            <p:cNvSpPr>
              <a:spLocks noChangeShapeType="1"/>
            </p:cNvSpPr>
            <p:nvPr/>
          </p:nvSpPr>
          <p:spPr bwMode="auto">
            <a:xfrm>
              <a:off x="3909" y="2541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" name="Group 43"/>
          <p:cNvGrpSpPr>
            <a:grpSpLocks/>
          </p:cNvGrpSpPr>
          <p:nvPr/>
        </p:nvGrpSpPr>
        <p:grpSpPr bwMode="auto">
          <a:xfrm>
            <a:off x="5224463" y="2374900"/>
            <a:ext cx="185737" cy="204788"/>
            <a:chOff x="3888" y="2541"/>
            <a:chExt cx="117" cy="129"/>
          </a:xfrm>
        </p:grpSpPr>
        <p:sp>
          <p:nvSpPr>
            <p:cNvPr id="10257" name="Line 44"/>
            <p:cNvSpPr>
              <a:spLocks noChangeShapeType="1"/>
            </p:cNvSpPr>
            <p:nvPr/>
          </p:nvSpPr>
          <p:spPr bwMode="auto">
            <a:xfrm>
              <a:off x="3888" y="2574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58" name="Line 45"/>
            <p:cNvSpPr>
              <a:spLocks noChangeShapeType="1"/>
            </p:cNvSpPr>
            <p:nvPr/>
          </p:nvSpPr>
          <p:spPr bwMode="auto">
            <a:xfrm>
              <a:off x="3909" y="2541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1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534025" y="2967038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36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en-US" sz="3600" b="1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2667000" y="1447800"/>
            <a:ext cx="5791200" cy="4572000"/>
            <a:chOff x="1200" y="672"/>
            <a:chExt cx="3648" cy="2880"/>
          </a:xfrm>
        </p:grpSpPr>
        <p:grpSp>
          <p:nvGrpSpPr>
            <p:cNvPr id="19473" name="Group 6"/>
            <p:cNvGrpSpPr>
              <a:grpSpLocks/>
            </p:cNvGrpSpPr>
            <p:nvPr/>
          </p:nvGrpSpPr>
          <p:grpSpPr bwMode="auto">
            <a:xfrm>
              <a:off x="1200" y="672"/>
              <a:ext cx="1819" cy="1433"/>
              <a:chOff x="1200" y="672"/>
              <a:chExt cx="1819" cy="1433"/>
            </a:xfrm>
          </p:grpSpPr>
          <p:sp>
            <p:nvSpPr>
              <p:cNvPr id="19480" name="Line 7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Line 8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Line 9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83" name="Picture 10" descr="MAPLEL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74" name="Group 11"/>
            <p:cNvGrpSpPr>
              <a:grpSpLocks/>
            </p:cNvGrpSpPr>
            <p:nvPr/>
          </p:nvGrpSpPr>
          <p:grpSpPr bwMode="auto">
            <a:xfrm flipH="1" flipV="1">
              <a:off x="3029" y="2119"/>
              <a:ext cx="1819" cy="1433"/>
              <a:chOff x="1200" y="672"/>
              <a:chExt cx="1819" cy="1433"/>
            </a:xfrm>
          </p:grpSpPr>
          <p:sp>
            <p:nvSpPr>
              <p:cNvPr id="19476" name="Line 12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Line 13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Line 14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79" name="Picture 15" descr="MAPLEL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75" name="Text Box 16"/>
            <p:cNvSpPr txBox="1">
              <a:spLocks noChangeArrowheads="1"/>
            </p:cNvSpPr>
            <p:nvPr/>
          </p:nvSpPr>
          <p:spPr bwMode="auto">
            <a:xfrm>
              <a:off x="2880" y="1392"/>
              <a:ext cx="528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8800">
                  <a:solidFill>
                    <a:srgbClr val="FF0066"/>
                  </a:solidFill>
                  <a:latin typeface="VNtimes new roman" pitchFamily="34" charset="0"/>
                </a:rPr>
                <a:t>.</a:t>
              </a:r>
              <a:endParaRPr lang="en-US" altLang="en-US" sz="8800">
                <a:solidFill>
                  <a:srgbClr val="FF0066"/>
                </a:solidFill>
                <a:latin typeface="VNtimes new roman" pitchFamily="34" charset="0"/>
              </a:endParaRPr>
            </a:p>
          </p:txBody>
        </p:sp>
      </p:grpSp>
      <p:grpSp>
        <p:nvGrpSpPr>
          <p:cNvPr id="58385" name="Group 17"/>
          <p:cNvGrpSpPr>
            <a:grpSpLocks/>
          </p:cNvGrpSpPr>
          <p:nvPr/>
        </p:nvGrpSpPr>
        <p:grpSpPr bwMode="auto">
          <a:xfrm>
            <a:off x="2667000" y="1447800"/>
            <a:ext cx="5791200" cy="4572000"/>
            <a:chOff x="1200" y="1680"/>
            <a:chExt cx="3648" cy="2880"/>
          </a:xfrm>
        </p:grpSpPr>
        <p:grpSp>
          <p:nvGrpSpPr>
            <p:cNvPr id="19463" name="Group 18"/>
            <p:cNvGrpSpPr>
              <a:grpSpLocks/>
            </p:cNvGrpSpPr>
            <p:nvPr/>
          </p:nvGrpSpPr>
          <p:grpSpPr bwMode="auto">
            <a:xfrm>
              <a:off x="1200" y="1680"/>
              <a:ext cx="1819" cy="1433"/>
              <a:chOff x="1200" y="672"/>
              <a:chExt cx="1819" cy="1433"/>
            </a:xfrm>
          </p:grpSpPr>
          <p:sp>
            <p:nvSpPr>
              <p:cNvPr id="19469" name="Line 19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Line 20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Line 21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72" name="Picture 22" descr="MAPLEL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4" name="Group 23"/>
            <p:cNvGrpSpPr>
              <a:grpSpLocks/>
            </p:cNvGrpSpPr>
            <p:nvPr/>
          </p:nvGrpSpPr>
          <p:grpSpPr bwMode="auto">
            <a:xfrm flipH="1" flipV="1">
              <a:off x="3029" y="3127"/>
              <a:ext cx="1819" cy="1433"/>
              <a:chOff x="1200" y="672"/>
              <a:chExt cx="1819" cy="1433"/>
            </a:xfrm>
          </p:grpSpPr>
          <p:sp>
            <p:nvSpPr>
              <p:cNvPr id="19465" name="Line 24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6" name="Line 25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7" name="Line 26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68" name="Picture 27" descr="MAPLEL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7735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61"/>
          <p:cNvSpPr txBox="1">
            <a:spLocks noChangeArrowheads="1"/>
          </p:cNvSpPr>
          <p:nvPr/>
        </p:nvSpPr>
        <p:spPr bwMode="auto">
          <a:xfrm>
            <a:off x="3851604" y="4601395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>
                <a:solidFill>
                  <a:srgbClr val="FF0000"/>
                </a:solidFill>
              </a:rPr>
              <a:t>Hình</a:t>
            </a:r>
            <a:r>
              <a:rPr lang="en-US" sz="2000" i="1" dirty="0">
                <a:solidFill>
                  <a:srgbClr val="FF0000"/>
                </a:solidFill>
              </a:rPr>
              <a:t> 78</a:t>
            </a:r>
          </a:p>
        </p:txBody>
      </p:sp>
      <p:pic>
        <p:nvPicPr>
          <p:cNvPr id="6" name="Picture 55" descr="Doi xung tam cua la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856864" cy="330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5" descr="Doi xung tam cua la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1120"/>
            <a:ext cx="7856864" cy="330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1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1631</Words>
  <Application>Microsoft Office PowerPoint</Application>
  <PresentationFormat>On-screen Show (4:3)</PresentationFormat>
  <Paragraphs>278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7</dc:creator>
  <cp:lastModifiedBy>myphung</cp:lastModifiedBy>
  <cp:revision>100</cp:revision>
  <dcterms:created xsi:type="dcterms:W3CDTF">2012-10-02T11:18:17Z</dcterms:created>
  <dcterms:modified xsi:type="dcterms:W3CDTF">2021-10-20T18:09:22Z</dcterms:modified>
</cp:coreProperties>
</file>