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3"/>
  </p:notesMasterIdLst>
  <p:sldIdLst>
    <p:sldId id="292" r:id="rId2"/>
    <p:sldId id="268" r:id="rId3"/>
    <p:sldId id="293" r:id="rId4"/>
    <p:sldId id="294" r:id="rId5"/>
    <p:sldId id="286" r:id="rId6"/>
    <p:sldId id="295" r:id="rId7"/>
    <p:sldId id="256" r:id="rId8"/>
    <p:sldId id="291" r:id="rId9"/>
    <p:sldId id="271" r:id="rId10"/>
    <p:sldId id="283" r:id="rId11"/>
    <p:sldId id="29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00"/>
    <a:srgbClr val="0000FF"/>
    <a:srgbClr val="FF00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64" autoAdjust="0"/>
  </p:normalViewPr>
  <p:slideViewPr>
    <p:cSldViewPr>
      <p:cViewPr varScale="1">
        <p:scale>
          <a:sx n="73" d="100"/>
          <a:sy n="73" d="100"/>
        </p:scale>
        <p:origin x="7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E9DF75FF-4400-4CD6-B5BB-A582A957F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7755-7BE7-40C3-B5F3-8806AA1593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52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7289A-7714-4E54-9DD0-F1C16F5BAF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31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F0BF-1F61-4D95-9FAF-CAED62B51F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04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C20C7-5161-4BC6-8F98-9EACD93D35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64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724D9-70EC-46FE-AA72-940EC739BE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51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BADDC-F5C8-4B0A-9285-C2DBF4B2F7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63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22981-620F-490E-A2B8-5AE19B5DA9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36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3592C-CF7D-4F82-A5C5-99A6930651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0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C2C87-5A4C-42C9-8198-637C98087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98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6472E-4D59-4C14-B1E5-C225745089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16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D98CF-18A4-4E5A-8069-9BAFC69CB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47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B89E78-70E8-4C07-8F18-B24DF509C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3" Type="http://schemas.openxmlformats.org/officeDocument/2006/relationships/image" Target="../media/image24.png"/><Relationship Id="rId21" Type="http://schemas.openxmlformats.org/officeDocument/2006/relationships/oleObject" Target="../embeddings/oleObject17.bin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7.png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23" Type="http://schemas.openxmlformats.org/officeDocument/2006/relationships/slide" Target="slide11.xml"/><Relationship Id="rId10" Type="http://schemas.openxmlformats.org/officeDocument/2006/relationships/image" Target="../media/image31.png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Relationship Id="rId22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5.e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image" Target="../media/image3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5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" y="3452807"/>
            <a:ext cx="899160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6</a:t>
            </a:r>
            <a:r>
              <a:rPr lang="en-US" sz="36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36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TRUNG BÌNH CỦA TAM GIÁC, CỦA HÌNH THANG</a:t>
            </a:r>
            <a:endParaRPr lang="en-US" sz="36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1439863" y="5624513"/>
            <a:ext cx="5580062" cy="46831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8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1905000" y="1474788"/>
            <a:ext cx="4752975" cy="58578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2075" tIns="46038" rIns="92075" bIns="46038" anchor="b" anchorCtr="1"/>
          <a:lstStyle/>
          <a:p>
            <a:pPr algn="ctr" eaLnBrk="1" hangingPunct="1">
              <a:defRPr/>
            </a:pPr>
            <a:r>
              <a:rPr 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HÌNH HỌC 8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138" y="1985963"/>
            <a:ext cx="309245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0"/>
            <a:ext cx="638175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4" descr="image0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589088"/>
            <a:ext cx="67945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 descr="image00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292350"/>
            <a:ext cx="766763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6" descr="image00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0" y="2822575"/>
            <a:ext cx="647700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7" descr="image00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50" y="4552950"/>
            <a:ext cx="1216025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8" descr="image00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621213"/>
            <a:ext cx="11366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9" descr="image00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913" y="4927600"/>
            <a:ext cx="500062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0" descr="image0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020888"/>
            <a:ext cx="3386138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11" descr="image0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3" y="1182688"/>
            <a:ext cx="747712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2" descr="image0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38" y="1660525"/>
            <a:ext cx="7747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3" descr="image0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3" y="2316163"/>
            <a:ext cx="847725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6" name="Picture 14" descr="image00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514600"/>
            <a:ext cx="177165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7" name="Picture 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762000"/>
            <a:ext cx="15144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8" name="AutoShape 16"/>
          <p:cNvSpPr>
            <a:spLocks noChangeArrowheads="1"/>
          </p:cNvSpPr>
          <p:nvPr/>
        </p:nvSpPr>
        <p:spPr bwMode="auto">
          <a:xfrm>
            <a:off x="0" y="609600"/>
            <a:ext cx="1752600" cy="1981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     Ñöôøng thaúng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ñi qua trungñieåm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cuûa moät caïnh cuûa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tam giaùc vaø song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song vôùi caïnh thöù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hai thì ñi qua trung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ñieåm caïnh thöù ba.</a:t>
            </a:r>
          </a:p>
        </p:txBody>
      </p:sp>
      <p:graphicFrame>
        <p:nvGraphicFramePr>
          <p:cNvPr id="33809" name="Group 17"/>
          <p:cNvGraphicFramePr>
            <a:graphicFrameLocks noGrp="1"/>
          </p:cNvGraphicFramePr>
          <p:nvPr/>
        </p:nvGraphicFramePr>
        <p:xfrm>
          <a:off x="0" y="3048000"/>
          <a:ext cx="1676400" cy="1143000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GT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  <a:sym typeface="Wingdings 3" pitchFamily="18" charset="2"/>
                        </a:rPr>
                        <a:t>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ABC coù: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  <a:sym typeface="Wingdings 3" pitchFamily="18" charset="2"/>
                        </a:rPr>
                        <a:t>AD = BD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  <a:sym typeface="Wingdings 3" pitchFamily="18" charset="2"/>
                        </a:rPr>
                        <a:t>DE // BC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KL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AE = 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3820" name="Picture 2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742950"/>
            <a:ext cx="16764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21" name="AutoShape 29"/>
          <p:cNvSpPr>
            <a:spLocks noChangeArrowheads="1"/>
          </p:cNvSpPr>
          <p:nvPr/>
        </p:nvSpPr>
        <p:spPr bwMode="auto">
          <a:xfrm>
            <a:off x="7391400" y="1295400"/>
            <a:ext cx="1752600" cy="1295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Ñöôøng trung bình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cuûa tam giaùc laø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ñoaïn thaúng noái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trung ñieåm hai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caïnh cuûa tam giaùc </a:t>
            </a:r>
          </a:p>
        </p:txBody>
      </p:sp>
      <p:pic>
        <p:nvPicPr>
          <p:cNvPr id="33822" name="Picture 30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114800"/>
            <a:ext cx="1676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23" name="AutoShape 31"/>
          <p:cNvSpPr>
            <a:spLocks noChangeArrowheads="1"/>
          </p:cNvSpPr>
          <p:nvPr/>
        </p:nvSpPr>
        <p:spPr bwMode="auto">
          <a:xfrm>
            <a:off x="5181600" y="4267200"/>
            <a:ext cx="1981200" cy="1219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Ñöôøng trung bình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cuûa tam giaùc song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song vôùi caïnh thöù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ba vaø baèng nöûa caïnh </a:t>
            </a:r>
          </a:p>
          <a:p>
            <a:pPr eaLnBrk="1" hangingPunct="1">
              <a:defRPr/>
            </a:pPr>
            <a:r>
              <a:rPr lang="en-US" altLang="en-US" sz="1600" b="0" smtClean="0">
                <a:latin typeface="VNI-Times" pitchFamily="2" charset="0"/>
              </a:rPr>
              <a:t>aáy. 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381500" y="6162675"/>
            <a:ext cx="685800" cy="390525"/>
            <a:chOff x="2592" y="3882"/>
            <a:chExt cx="432" cy="246"/>
          </a:xfrm>
        </p:grpSpPr>
        <p:sp>
          <p:nvSpPr>
            <p:cNvPr id="12330" name="Rectangle 33"/>
            <p:cNvSpPr>
              <a:spLocks noChangeArrowheads="1"/>
            </p:cNvSpPr>
            <p:nvPr/>
          </p:nvSpPr>
          <p:spPr bwMode="auto">
            <a:xfrm>
              <a:off x="2592" y="3907"/>
              <a:ext cx="37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pt-BR" altLang="en-US" sz="1200" b="0">
                  <a:solidFill>
                    <a:srgbClr val="000000"/>
                  </a:solidFill>
                  <a:latin typeface="VNI-Times" pitchFamily="2" charset="0"/>
                  <a:cs typeface="Times New Roman" panose="02020603050405020304" pitchFamily="18" charset="0"/>
                </a:rPr>
                <a:t> DE = </a:t>
              </a:r>
              <a:endParaRPr lang="pt-BR" altLang="en-US" sz="1200" b="0">
                <a:solidFill>
                  <a:srgbClr val="000000"/>
                </a:solidFill>
                <a:latin typeface="VNI-Times" pitchFamily="2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12331" name="Object 34"/>
            <p:cNvGraphicFramePr>
              <a:graphicFrameLocks noChangeAspect="1"/>
            </p:cNvGraphicFramePr>
            <p:nvPr/>
          </p:nvGraphicFramePr>
          <p:xfrm>
            <a:off x="2928" y="3882"/>
            <a:ext cx="9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34" name="Equation" r:id="rId19" imgW="152334" imgH="393529" progId="Equation.DSMT4">
                    <p:embed/>
                  </p:oleObj>
                </mc:Choice>
                <mc:Fallback>
                  <p:oleObj name="Equation" r:id="rId19" imgW="152334" imgH="393529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3882"/>
                          <a:ext cx="96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3827" name="Group 35"/>
          <p:cNvGraphicFramePr>
            <a:graphicFrameLocks noGrp="1"/>
          </p:cNvGraphicFramePr>
          <p:nvPr/>
        </p:nvGraphicFramePr>
        <p:xfrm>
          <a:off x="3314700" y="5630863"/>
          <a:ext cx="1943100" cy="815975"/>
        </p:xfrm>
        <a:graphic>
          <a:graphicData uri="http://schemas.openxmlformats.org/drawingml/2006/table">
            <a:tbl>
              <a:tblPr/>
              <a:tblGrid>
                <a:gridCol w="41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5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GT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8" marB="45738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  <a:sym typeface="Wingdings 3" pitchFamily="18" charset="2"/>
                        </a:rPr>
                        <a:t>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ABC coù: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  <a:sym typeface="Wingdings 3" pitchFamily="18" charset="2"/>
                        </a:rPr>
                        <a:t>AD = BD ; AE = EC</a:t>
                      </a: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KL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8" marB="45738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DE // BC ; 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8" marB="4573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7391400" y="3124200"/>
            <a:ext cx="1752600" cy="1219200"/>
            <a:chOff x="4656" y="1968"/>
            <a:chExt cx="1104" cy="768"/>
          </a:xfrm>
        </p:grpSpPr>
        <p:sp>
          <p:nvSpPr>
            <p:cNvPr id="8233" name="AutoShape 47"/>
            <p:cNvSpPr>
              <a:spLocks noChangeArrowheads="1"/>
            </p:cNvSpPr>
            <p:nvPr/>
          </p:nvSpPr>
          <p:spPr bwMode="auto">
            <a:xfrm>
              <a:off x="4656" y="1968"/>
              <a:ext cx="1104" cy="76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600" b="0" smtClean="0">
                  <a:latin typeface="VNI-Times" pitchFamily="2" charset="0"/>
                </a:rPr>
                <a:t>DE laø ñöôøng trung </a:t>
              </a:r>
            </a:p>
            <a:p>
              <a:pPr eaLnBrk="1" hangingPunct="1">
                <a:defRPr/>
              </a:pPr>
              <a:r>
                <a:rPr lang="en-US" altLang="en-US" sz="1600" b="0" smtClean="0">
                  <a:latin typeface="VNI-Times" pitchFamily="2" charset="0"/>
                </a:rPr>
                <a:t>bình cuûa </a:t>
              </a:r>
              <a:r>
                <a:rPr lang="en-US" altLang="en-US" sz="1200" b="0" smtClean="0">
                  <a:solidFill>
                    <a:srgbClr val="000000"/>
                  </a:solidFill>
                  <a:sym typeface="Wingdings 3" panose="05040102010807070707" pitchFamily="18" charset="2"/>
                </a:rPr>
                <a:t></a:t>
              </a:r>
              <a:r>
                <a:rPr lang="en-US" altLang="en-US" sz="1200" b="0" smtClean="0">
                  <a:solidFill>
                    <a:srgbClr val="000000"/>
                  </a:solidFill>
                </a:rPr>
                <a:t>ABC</a:t>
              </a:r>
            </a:p>
            <a:p>
              <a:pPr eaLnBrk="1" hangingPunct="1">
                <a:defRPr/>
              </a:pPr>
              <a:r>
                <a:rPr lang="en-US" altLang="en-US" sz="1200" b="0" smtClean="0">
                  <a:solidFill>
                    <a:srgbClr val="000000"/>
                  </a:solidFill>
                </a:rPr>
                <a:t>            DA=DB ; EA=EC</a:t>
              </a:r>
              <a:r>
                <a:rPr lang="en-US" altLang="en-US" sz="1600" b="0" smtClean="0"/>
                <a:t> </a:t>
              </a:r>
            </a:p>
          </p:txBody>
        </p:sp>
        <p:graphicFrame>
          <p:nvGraphicFramePr>
            <p:cNvPr id="12329" name="Object 48"/>
            <p:cNvGraphicFramePr>
              <a:graphicFrameLocks noChangeAspect="1"/>
            </p:cNvGraphicFramePr>
            <p:nvPr/>
          </p:nvGraphicFramePr>
          <p:xfrm>
            <a:off x="4800" y="2448"/>
            <a:ext cx="240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35" name="Equation" r:id="rId21" imgW="203024" imgH="152268" progId="Equation.DSMT4">
                    <p:embed/>
                  </p:oleObj>
                </mc:Choice>
                <mc:Fallback>
                  <p:oleObj name="Equation" r:id="rId21" imgW="203024" imgH="152268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2448"/>
                          <a:ext cx="240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325" name="Text Box 49"/>
          <p:cNvSpPr txBox="1">
            <a:spLocks noChangeArrowheads="1"/>
          </p:cNvSpPr>
          <p:nvPr/>
        </p:nvSpPr>
        <p:spPr bwMode="auto">
          <a:xfrm>
            <a:off x="2667000" y="228600"/>
            <a:ext cx="457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/>
          </a:p>
        </p:txBody>
      </p:sp>
      <p:sp>
        <p:nvSpPr>
          <p:cNvPr id="12326" name="Text Box 50"/>
          <p:cNvSpPr txBox="1">
            <a:spLocks noChangeArrowheads="1"/>
          </p:cNvSpPr>
          <p:nvPr/>
        </p:nvSpPr>
        <p:spPr bwMode="auto">
          <a:xfrm>
            <a:off x="3200400" y="304800"/>
            <a:ext cx="381000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Những kiến thức cần nhớ</a:t>
            </a:r>
          </a:p>
        </p:txBody>
      </p:sp>
      <p:sp>
        <p:nvSpPr>
          <p:cNvPr id="4" name="Right Arrow 3">
            <a:hlinkClick r:id="rId23" action="ppaction://hlinksldjump"/>
          </p:cNvPr>
          <p:cNvSpPr/>
          <p:nvPr/>
        </p:nvSpPr>
        <p:spPr>
          <a:xfrm>
            <a:off x="8305800" y="2286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10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8" grpId="0" animBg="1"/>
      <p:bldP spid="33821" grpId="0" animBg="1"/>
      <p:bldP spid="338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halkboard-152414_960_72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76200"/>
            <a:ext cx="9450388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1447800" y="533400"/>
            <a:ext cx="5715000" cy="762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</a:rPr>
              <a:t>HD VN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1000" y="1676400"/>
            <a:ext cx="8445500" cy="206216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-"/>
              <a:defRPr/>
            </a:pP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Học định nghĩa, các tính 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chất đường TB trong tam giác.</a:t>
            </a:r>
            <a:endParaRPr lang="en-US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  <a:defRPr/>
            </a:pP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Làm </a:t>
            </a:r>
            <a:r>
              <a:rPr lang="en-US" altLang="en-US" sz="320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bài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21,22 SGK/79; 34 SBT/84</a:t>
            </a:r>
            <a:endParaRPr lang="en-US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Char char="-"/>
              <a:defRPr/>
            </a:pPr>
            <a:r>
              <a:rPr lang="en-US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Chuẩn bị </a:t>
            </a:r>
            <a:r>
              <a:rPr lang="en-US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Đường TB của hình thang</a:t>
            </a:r>
            <a:endParaRPr lang="en-US" altLang="en-US" sz="28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4394200" y="29337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4" imgW="435285" imgH="677109" progId="Equation.DSMT4">
                  <p:embed/>
                </p:oleObj>
              </mc:Choice>
              <mc:Fallback>
                <p:oleObj name="Equation" r:id="rId4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9337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"/>
            <a:ext cx="4124325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457200" y="4038600"/>
            <a:ext cx="8093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 hai điểm C và B có chướng ngại vật. Biết DE = 50cm, ta có thể tính được khoảng cách giữa hai điểm B và C không ?  </a:t>
            </a: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3429000" y="22860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50cm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971800" y="71438"/>
            <a:ext cx="2071688" cy="461962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FF0000"/>
                </a:solidFill>
              </a:rPr>
              <a:t>KHỞI ĐỘNG 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04800" y="825500"/>
            <a:ext cx="86106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toán: </a:t>
            </a:r>
            <a:r>
              <a:rPr lang="en-US" alt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ABC, D là trung điểm của AB, Qua D kẻ Dx song song với BC cắt AC tại E. Qua E kẻ Ey song song với AC cắt BC tại F. Chứng minh rằng: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 a) Hai tam giác ADE và EFC bằng nhau.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b) AE=EC</a:t>
            </a:r>
            <a:endParaRPr lang="en-US" altLang="en-US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743200"/>
            <a:ext cx="4159250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743200"/>
            <a:ext cx="4129088" cy="232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99188" y="3595688"/>
            <a:ext cx="304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800" b="0" i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15200" y="35925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800" b="0" i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696200" y="3886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800" b="0" i="1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9" name="Group 81"/>
          <p:cNvGrpSpPr>
            <a:grpSpLocks/>
          </p:cNvGrpSpPr>
          <p:nvPr/>
        </p:nvGrpSpPr>
        <p:grpSpPr bwMode="auto">
          <a:xfrm>
            <a:off x="304800" y="2895600"/>
            <a:ext cx="5672138" cy="995363"/>
            <a:chOff x="838200" y="1447800"/>
            <a:chExt cx="5672140" cy="995065"/>
          </a:xfrm>
        </p:grpSpPr>
        <p:grpSp>
          <p:nvGrpSpPr>
            <p:cNvPr id="5133" name="Group 35"/>
            <p:cNvGrpSpPr>
              <a:grpSpLocks/>
            </p:cNvGrpSpPr>
            <p:nvPr/>
          </p:nvGrpSpPr>
          <p:grpSpPr bwMode="auto">
            <a:xfrm>
              <a:off x="1524001" y="1447800"/>
              <a:ext cx="4986339" cy="538163"/>
              <a:chOff x="2880" y="240"/>
              <a:chExt cx="3141" cy="339"/>
            </a:xfrm>
          </p:grpSpPr>
          <p:sp>
            <p:nvSpPr>
              <p:cNvPr id="5138" name="Text Box 36"/>
              <p:cNvSpPr txBox="1">
                <a:spLocks noChangeArrowheads="1"/>
              </p:cNvSpPr>
              <p:nvPr/>
            </p:nvSpPr>
            <p:spPr bwMode="auto">
              <a:xfrm>
                <a:off x="3072" y="288"/>
                <a:ext cx="294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b="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 , AD = DB , DE // BC, EF//AB </a:t>
                </a:r>
              </a:p>
            </p:txBody>
          </p:sp>
          <p:graphicFrame>
            <p:nvGraphicFramePr>
              <p:cNvPr id="5139" name="Object 37"/>
              <p:cNvGraphicFramePr>
                <a:graphicFrameLocks noChangeAspect="1"/>
              </p:cNvGraphicFramePr>
              <p:nvPr/>
            </p:nvGraphicFramePr>
            <p:xfrm>
              <a:off x="2880" y="240"/>
              <a:ext cx="245" cy="2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42" name="Equation" r:id="rId5" imgW="139579" imgH="164957" progId="Equation.DSMT4">
                      <p:embed/>
                    </p:oleObj>
                  </mc:Choice>
                  <mc:Fallback>
                    <p:oleObj name="Equation" r:id="rId5" imgW="139579" imgH="164957" progId="Equation.DSMT4">
                      <p:embed/>
                      <p:pic>
                        <p:nvPicPr>
                          <p:cNvPr id="0" name="Object 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240"/>
                            <a:ext cx="245" cy="2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134" name="Text Box 44"/>
            <p:cNvSpPr txBox="1">
              <a:spLocks noChangeArrowheads="1"/>
            </p:cNvSpPr>
            <p:nvPr/>
          </p:nvSpPr>
          <p:spPr bwMode="auto">
            <a:xfrm>
              <a:off x="838200" y="1447800"/>
              <a:ext cx="838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GT</a:t>
              </a:r>
            </a:p>
          </p:txBody>
        </p:sp>
        <p:sp>
          <p:nvSpPr>
            <p:cNvPr id="5135" name="Text Box 45"/>
            <p:cNvSpPr txBox="1">
              <a:spLocks noChangeArrowheads="1"/>
            </p:cNvSpPr>
            <p:nvPr/>
          </p:nvSpPr>
          <p:spPr bwMode="auto">
            <a:xfrm>
              <a:off x="838200" y="1981200"/>
              <a:ext cx="76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KL</a:t>
              </a:r>
            </a:p>
          </p:txBody>
        </p:sp>
        <p:sp>
          <p:nvSpPr>
            <p:cNvPr id="5136" name="Line 46"/>
            <p:cNvSpPr>
              <a:spLocks noChangeShapeType="1"/>
            </p:cNvSpPr>
            <p:nvPr/>
          </p:nvSpPr>
          <p:spPr bwMode="auto">
            <a:xfrm>
              <a:off x="1524000" y="1519535"/>
              <a:ext cx="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47"/>
            <p:cNvSpPr>
              <a:spLocks noChangeShapeType="1"/>
            </p:cNvSpPr>
            <p:nvPr/>
          </p:nvSpPr>
          <p:spPr bwMode="auto">
            <a:xfrm>
              <a:off x="990600" y="1938635"/>
              <a:ext cx="396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219200" y="3429000"/>
          <a:ext cx="2514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7" imgW="1117440" imgH="203040" progId="Equation.DSMT4">
                  <p:embed/>
                </p:oleObj>
              </mc:Choice>
              <mc:Fallback>
                <p:oleObj name="Equation" r:id="rId7" imgW="1117440" imgH="2030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429000"/>
                        <a:ext cx="2514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219200" y="3810000"/>
            <a:ext cx="1931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b) AE=EC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239000" y="42783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800" b="0" i="1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43021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200" smtClean="0">
                <a:solidFill>
                  <a:srgbClr val="FF0000"/>
                </a:solidFill>
                <a:cs typeface="Arial" panose="020B0604020202020204" pitchFamily="34" charset="0"/>
              </a:rPr>
              <a:t>TIẾT 6. </a:t>
            </a:r>
            <a:r>
              <a:rPr lang="en-US" altLang="en-US" sz="2200" smtClean="0">
                <a:solidFill>
                  <a:srgbClr val="002060"/>
                </a:solidFill>
                <a:cs typeface="Arial" panose="020B0604020202020204" pitchFamily="34" charset="0"/>
              </a:rPr>
              <a:t>ĐƯỜNG TRUNG BÌNH CỦA TAM GIÁC, CỦA HÌNH THANG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0" y="757238"/>
            <a:ext cx="4876800" cy="4619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Đường trung bình của tam giác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04800" y="1443038"/>
            <a:ext cx="533400" cy="461962"/>
          </a:xfrm>
          <a:prstGeom prst="rect">
            <a:avLst/>
          </a:prstGeom>
          <a:solidFill>
            <a:srgbClr val="FFFF99"/>
          </a:solidFill>
          <a:ln w="9525">
            <a:solidFill>
              <a:srgbClr val="33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</a:p>
        </p:txBody>
      </p:sp>
      <p:sp>
        <p:nvSpPr>
          <p:cNvPr id="5" name="Text Box 115"/>
          <p:cNvSpPr txBox="1">
            <a:spLocks noChangeArrowheads="1"/>
          </p:cNvSpPr>
          <p:nvPr/>
        </p:nvSpPr>
        <p:spPr bwMode="auto">
          <a:xfrm>
            <a:off x="685800" y="2128838"/>
            <a:ext cx="2362200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lí 1: Sgk/76 </a:t>
            </a:r>
          </a:p>
        </p:txBody>
      </p:sp>
      <p:pic>
        <p:nvPicPr>
          <p:cNvPr id="6150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066800"/>
            <a:ext cx="3403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1000" y="2819400"/>
            <a:ext cx="7924800" cy="7080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đi qua trung điểm một cạnh của một cạnh tam giác và song song với cạnh thứ hai thì đi qua trung điểm cạnh thứ ba. </a:t>
            </a:r>
          </a:p>
        </p:txBody>
      </p:sp>
      <p:sp>
        <p:nvSpPr>
          <p:cNvPr id="9" name="Text Box 68"/>
          <p:cNvSpPr txBox="1">
            <a:spLocks noChangeArrowheads="1"/>
          </p:cNvSpPr>
          <p:nvPr/>
        </p:nvSpPr>
        <p:spPr bwMode="auto">
          <a:xfrm>
            <a:off x="1600200" y="5257800"/>
            <a:ext cx="556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 minh</a:t>
            </a:r>
            <a:r>
              <a:rPr lang="en-US" altLang="en-US" b="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b="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(Bài toán KĐ) </a:t>
            </a:r>
          </a:p>
        </p:txBody>
      </p:sp>
      <p:grpSp>
        <p:nvGrpSpPr>
          <p:cNvPr id="6153" name="Group 81"/>
          <p:cNvGrpSpPr>
            <a:grpSpLocks/>
          </p:cNvGrpSpPr>
          <p:nvPr/>
        </p:nvGrpSpPr>
        <p:grpSpPr bwMode="auto">
          <a:xfrm>
            <a:off x="1443038" y="3886200"/>
            <a:ext cx="4572000" cy="954088"/>
            <a:chOff x="762000" y="1447800"/>
            <a:chExt cx="4572000" cy="954445"/>
          </a:xfrm>
        </p:grpSpPr>
        <p:sp>
          <p:nvSpPr>
            <p:cNvPr id="6154" name="Text Box 31"/>
            <p:cNvSpPr txBox="1">
              <a:spLocks noChangeArrowheads="1"/>
            </p:cNvSpPr>
            <p:nvPr/>
          </p:nvSpPr>
          <p:spPr bwMode="auto">
            <a:xfrm>
              <a:off x="1600200" y="2002135"/>
              <a:ext cx="3733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AE  = EC.</a:t>
              </a:r>
            </a:p>
          </p:txBody>
        </p:sp>
        <p:grpSp>
          <p:nvGrpSpPr>
            <p:cNvPr id="6155" name="Group 35"/>
            <p:cNvGrpSpPr>
              <a:grpSpLocks/>
            </p:cNvGrpSpPr>
            <p:nvPr/>
          </p:nvGrpSpPr>
          <p:grpSpPr bwMode="auto">
            <a:xfrm>
              <a:off x="1524000" y="1447800"/>
              <a:ext cx="3455988" cy="476250"/>
              <a:chOff x="2880" y="240"/>
              <a:chExt cx="2177" cy="300"/>
            </a:xfrm>
          </p:grpSpPr>
          <p:sp>
            <p:nvSpPr>
              <p:cNvPr id="6160" name="Text Box 36"/>
              <p:cNvSpPr txBox="1">
                <a:spLocks noChangeArrowheads="1"/>
              </p:cNvSpPr>
              <p:nvPr/>
            </p:nvSpPr>
            <p:spPr bwMode="auto">
              <a:xfrm>
                <a:off x="3072" y="288"/>
                <a:ext cx="19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 , AD = DB , DE // BC </a:t>
                </a:r>
              </a:p>
            </p:txBody>
          </p:sp>
          <p:graphicFrame>
            <p:nvGraphicFramePr>
              <p:cNvPr id="6161" name="Object 37"/>
              <p:cNvGraphicFramePr>
                <a:graphicFrameLocks noChangeAspect="1"/>
              </p:cNvGraphicFramePr>
              <p:nvPr/>
            </p:nvGraphicFramePr>
            <p:xfrm>
              <a:off x="2880" y="240"/>
              <a:ext cx="245" cy="2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63" name="Equation" r:id="rId4" imgW="139579" imgH="164957" progId="Equation.DSMT4">
                      <p:embed/>
                    </p:oleObj>
                  </mc:Choice>
                  <mc:Fallback>
                    <p:oleObj name="Equation" r:id="rId4" imgW="139579" imgH="164957" progId="Equation.DSMT4">
                      <p:embed/>
                      <p:pic>
                        <p:nvPicPr>
                          <p:cNvPr id="0" name="Object 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240"/>
                            <a:ext cx="245" cy="2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156" name="Text Box 44"/>
            <p:cNvSpPr txBox="1">
              <a:spLocks noChangeArrowheads="1"/>
            </p:cNvSpPr>
            <p:nvPr/>
          </p:nvSpPr>
          <p:spPr bwMode="auto">
            <a:xfrm>
              <a:off x="838200" y="1447800"/>
              <a:ext cx="838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GT</a:t>
              </a:r>
            </a:p>
          </p:txBody>
        </p:sp>
        <p:sp>
          <p:nvSpPr>
            <p:cNvPr id="6157" name="Text Box 45"/>
            <p:cNvSpPr txBox="1">
              <a:spLocks noChangeArrowheads="1"/>
            </p:cNvSpPr>
            <p:nvPr/>
          </p:nvSpPr>
          <p:spPr bwMode="auto">
            <a:xfrm>
              <a:off x="762000" y="1981200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KL</a:t>
              </a:r>
            </a:p>
          </p:txBody>
        </p:sp>
        <p:sp>
          <p:nvSpPr>
            <p:cNvPr id="6158" name="Line 46"/>
            <p:cNvSpPr>
              <a:spLocks noChangeShapeType="1"/>
            </p:cNvSpPr>
            <p:nvPr/>
          </p:nvSpPr>
          <p:spPr bwMode="auto">
            <a:xfrm>
              <a:off x="1524000" y="1519535"/>
              <a:ext cx="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47"/>
            <p:cNvSpPr>
              <a:spLocks noChangeShapeType="1"/>
            </p:cNvSpPr>
            <p:nvPr/>
          </p:nvSpPr>
          <p:spPr bwMode="auto">
            <a:xfrm>
              <a:off x="990600" y="1938635"/>
              <a:ext cx="396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2438400" cy="4619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b="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20-sgk tr 79: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971800" y="1138238"/>
            <a:ext cx="289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x trên hình 41</a:t>
            </a:r>
          </a:p>
        </p:txBody>
      </p:sp>
      <p:grpSp>
        <p:nvGrpSpPr>
          <p:cNvPr id="7172" name="Group 5"/>
          <p:cNvGrpSpPr>
            <a:grpSpLocks/>
          </p:cNvGrpSpPr>
          <p:nvPr/>
        </p:nvGrpSpPr>
        <p:grpSpPr bwMode="auto">
          <a:xfrm>
            <a:off x="5486400" y="1428750"/>
            <a:ext cx="3657600" cy="2443163"/>
            <a:chOff x="3456" y="1881"/>
            <a:chExt cx="2304" cy="1539"/>
          </a:xfrm>
        </p:grpSpPr>
        <p:grpSp>
          <p:nvGrpSpPr>
            <p:cNvPr id="7198" name="Group 6"/>
            <p:cNvGrpSpPr>
              <a:grpSpLocks/>
            </p:cNvGrpSpPr>
            <p:nvPr/>
          </p:nvGrpSpPr>
          <p:grpSpPr bwMode="auto">
            <a:xfrm>
              <a:off x="3672" y="2160"/>
              <a:ext cx="1728" cy="1008"/>
              <a:chOff x="3600" y="2160"/>
              <a:chExt cx="1728" cy="1008"/>
            </a:xfrm>
          </p:grpSpPr>
          <p:grpSp>
            <p:nvGrpSpPr>
              <p:cNvPr id="7204" name="Group 7"/>
              <p:cNvGrpSpPr>
                <a:grpSpLocks/>
              </p:cNvGrpSpPr>
              <p:nvPr/>
            </p:nvGrpSpPr>
            <p:grpSpPr bwMode="auto">
              <a:xfrm>
                <a:off x="3600" y="2160"/>
                <a:ext cx="1728" cy="1008"/>
                <a:chOff x="3600" y="2160"/>
                <a:chExt cx="1728" cy="1008"/>
              </a:xfrm>
            </p:grpSpPr>
            <p:sp>
              <p:nvSpPr>
                <p:cNvPr id="7206" name="Line 8"/>
                <p:cNvSpPr>
                  <a:spLocks noChangeShapeType="1"/>
                </p:cNvSpPr>
                <p:nvPr/>
              </p:nvSpPr>
              <p:spPr bwMode="auto">
                <a:xfrm>
                  <a:off x="3600" y="3168"/>
                  <a:ext cx="172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7" name="Line 9"/>
                <p:cNvSpPr>
                  <a:spLocks noChangeShapeType="1"/>
                </p:cNvSpPr>
                <p:nvPr/>
              </p:nvSpPr>
              <p:spPr bwMode="auto">
                <a:xfrm>
                  <a:off x="4560" y="2160"/>
                  <a:ext cx="768" cy="10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08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3600" y="2160"/>
                  <a:ext cx="960" cy="10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05" name="Line 11"/>
              <p:cNvSpPr>
                <a:spLocks noChangeShapeType="1"/>
              </p:cNvSpPr>
              <p:nvPr/>
            </p:nvSpPr>
            <p:spPr bwMode="auto">
              <a:xfrm>
                <a:off x="4080" y="2676"/>
                <a:ext cx="8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9" name="Text Box 12"/>
            <p:cNvSpPr txBox="1">
              <a:spLocks noChangeArrowheads="1"/>
            </p:cNvSpPr>
            <p:nvPr/>
          </p:nvSpPr>
          <p:spPr bwMode="auto">
            <a:xfrm>
              <a:off x="4986" y="2505"/>
              <a:ext cx="3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7200" name="Text Box 13"/>
            <p:cNvSpPr txBox="1">
              <a:spLocks noChangeArrowheads="1"/>
            </p:cNvSpPr>
            <p:nvPr/>
          </p:nvSpPr>
          <p:spPr bwMode="auto">
            <a:xfrm>
              <a:off x="3936" y="2409"/>
              <a:ext cx="3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7201" name="Text Box 14"/>
            <p:cNvSpPr txBox="1">
              <a:spLocks noChangeArrowheads="1"/>
            </p:cNvSpPr>
            <p:nvPr/>
          </p:nvSpPr>
          <p:spPr bwMode="auto">
            <a:xfrm>
              <a:off x="5376" y="3072"/>
              <a:ext cx="3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7202" name="Text Box 15"/>
            <p:cNvSpPr txBox="1">
              <a:spLocks noChangeArrowheads="1"/>
            </p:cNvSpPr>
            <p:nvPr/>
          </p:nvSpPr>
          <p:spPr bwMode="auto">
            <a:xfrm>
              <a:off x="3456" y="3129"/>
              <a:ext cx="3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7203" name="Text Box 16"/>
            <p:cNvSpPr txBox="1">
              <a:spLocks noChangeArrowheads="1"/>
            </p:cNvSpPr>
            <p:nvPr/>
          </p:nvSpPr>
          <p:spPr bwMode="auto">
            <a:xfrm>
              <a:off x="4512" y="1881"/>
              <a:ext cx="3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7173" name="Text Box 17"/>
          <p:cNvSpPr txBox="1">
            <a:spLocks noChangeArrowheads="1"/>
          </p:cNvSpPr>
          <p:nvPr/>
        </p:nvSpPr>
        <p:spPr bwMode="auto">
          <a:xfrm>
            <a:off x="6562725" y="1885950"/>
            <a:ext cx="60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pSp>
        <p:nvGrpSpPr>
          <p:cNvPr id="7174" name="Group 18"/>
          <p:cNvGrpSpPr>
            <a:grpSpLocks/>
          </p:cNvGrpSpPr>
          <p:nvPr/>
        </p:nvGrpSpPr>
        <p:grpSpPr bwMode="auto">
          <a:xfrm>
            <a:off x="7543800" y="1962150"/>
            <a:ext cx="1371600" cy="1238250"/>
            <a:chOff x="4896" y="2256"/>
            <a:chExt cx="864" cy="780"/>
          </a:xfrm>
        </p:grpSpPr>
        <p:sp>
          <p:nvSpPr>
            <p:cNvPr id="7196" name="Text Box 19"/>
            <p:cNvSpPr txBox="1">
              <a:spLocks noChangeArrowheads="1"/>
            </p:cNvSpPr>
            <p:nvPr/>
          </p:nvSpPr>
          <p:spPr bwMode="auto">
            <a:xfrm>
              <a:off x="4896" y="2256"/>
              <a:ext cx="48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</a:p>
          </p:txBody>
        </p:sp>
        <p:sp>
          <p:nvSpPr>
            <p:cNvPr id="7197" name="Text Box 20"/>
            <p:cNvSpPr txBox="1">
              <a:spLocks noChangeArrowheads="1"/>
            </p:cNvSpPr>
            <p:nvPr/>
          </p:nvSpPr>
          <p:spPr bwMode="auto">
            <a:xfrm>
              <a:off x="5280" y="2745"/>
              <a:ext cx="48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</a:p>
          </p:txBody>
        </p:sp>
      </p:grpSp>
      <p:sp>
        <p:nvSpPr>
          <p:cNvPr id="7175" name="Text Box 21"/>
          <p:cNvSpPr txBox="1">
            <a:spLocks noChangeArrowheads="1"/>
          </p:cNvSpPr>
          <p:nvPr/>
        </p:nvSpPr>
        <p:spPr bwMode="auto">
          <a:xfrm rot="-2734194">
            <a:off x="5387975" y="2781300"/>
            <a:ext cx="9159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10cm</a:t>
            </a:r>
          </a:p>
        </p:txBody>
      </p:sp>
      <p:grpSp>
        <p:nvGrpSpPr>
          <p:cNvPr id="7176" name="Group 22"/>
          <p:cNvGrpSpPr>
            <a:grpSpLocks/>
          </p:cNvGrpSpPr>
          <p:nvPr/>
        </p:nvGrpSpPr>
        <p:grpSpPr bwMode="auto">
          <a:xfrm>
            <a:off x="7315200" y="2395538"/>
            <a:ext cx="1219200" cy="1090612"/>
            <a:chOff x="4608" y="2445"/>
            <a:chExt cx="768" cy="687"/>
          </a:xfrm>
        </p:grpSpPr>
        <p:sp>
          <p:nvSpPr>
            <p:cNvPr id="7194" name="Text Box 23"/>
            <p:cNvSpPr txBox="1">
              <a:spLocks noChangeArrowheads="1"/>
            </p:cNvSpPr>
            <p:nvPr/>
          </p:nvSpPr>
          <p:spPr bwMode="auto">
            <a:xfrm>
              <a:off x="4896" y="2880"/>
              <a:ext cx="4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50</a:t>
              </a:r>
              <a:r>
                <a:rPr lang="en-US" altLang="en-US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95" name="Text Box 24"/>
            <p:cNvSpPr txBox="1">
              <a:spLocks noChangeArrowheads="1"/>
            </p:cNvSpPr>
            <p:nvPr/>
          </p:nvSpPr>
          <p:spPr bwMode="auto">
            <a:xfrm>
              <a:off x="4608" y="2445"/>
              <a:ext cx="4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50</a:t>
              </a:r>
              <a:r>
                <a:rPr lang="en-US" altLang="en-US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6781800" y="36576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41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457200" y="3486150"/>
            <a:ext cx="3962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Lại có: KA = KC (=8cm)   (2)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457200" y="4419600"/>
            <a:ext cx="2206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Vậy  x = 10  cm</a:t>
            </a:r>
          </a:p>
        </p:txBody>
      </p:sp>
      <p:sp>
        <p:nvSpPr>
          <p:cNvPr id="7180" name="Freeform 31"/>
          <p:cNvSpPr>
            <a:spLocks/>
          </p:cNvSpPr>
          <p:nvPr/>
        </p:nvSpPr>
        <p:spPr bwMode="auto">
          <a:xfrm>
            <a:off x="7759700" y="2520950"/>
            <a:ext cx="88900" cy="152400"/>
          </a:xfrm>
          <a:custGeom>
            <a:avLst/>
            <a:gdLst>
              <a:gd name="T0" fmla="*/ 141128750 w 56"/>
              <a:gd name="T1" fmla="*/ 0 h 96"/>
              <a:gd name="T2" fmla="*/ 20161250 w 56"/>
              <a:gd name="T3" fmla="*/ 120967500 h 96"/>
              <a:gd name="T4" fmla="*/ 20161250 w 56"/>
              <a:gd name="T5" fmla="*/ 241935000 h 96"/>
              <a:gd name="T6" fmla="*/ 0 60000 65536"/>
              <a:gd name="T7" fmla="*/ 0 60000 65536"/>
              <a:gd name="T8" fmla="*/ 0 60000 65536"/>
              <a:gd name="T9" fmla="*/ 0 w 56"/>
              <a:gd name="T10" fmla="*/ 0 h 96"/>
              <a:gd name="T11" fmla="*/ 56 w 5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96">
                <a:moveTo>
                  <a:pt x="56" y="0"/>
                </a:moveTo>
                <a:cubicBezTo>
                  <a:pt x="36" y="16"/>
                  <a:pt x="16" y="32"/>
                  <a:pt x="8" y="48"/>
                </a:cubicBezTo>
                <a:cubicBezTo>
                  <a:pt x="0" y="64"/>
                  <a:pt x="8" y="88"/>
                  <a:pt x="8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Freeform 32"/>
          <p:cNvSpPr>
            <a:spLocks/>
          </p:cNvSpPr>
          <p:nvPr/>
        </p:nvSpPr>
        <p:spPr bwMode="auto">
          <a:xfrm>
            <a:off x="8343900" y="3333750"/>
            <a:ext cx="88900" cy="152400"/>
          </a:xfrm>
          <a:custGeom>
            <a:avLst/>
            <a:gdLst>
              <a:gd name="T0" fmla="*/ 141128750 w 56"/>
              <a:gd name="T1" fmla="*/ 0 h 96"/>
              <a:gd name="T2" fmla="*/ 20161250 w 56"/>
              <a:gd name="T3" fmla="*/ 120967500 h 96"/>
              <a:gd name="T4" fmla="*/ 20161250 w 56"/>
              <a:gd name="T5" fmla="*/ 241935000 h 96"/>
              <a:gd name="T6" fmla="*/ 0 60000 65536"/>
              <a:gd name="T7" fmla="*/ 0 60000 65536"/>
              <a:gd name="T8" fmla="*/ 0 60000 65536"/>
              <a:gd name="T9" fmla="*/ 0 w 56"/>
              <a:gd name="T10" fmla="*/ 0 h 96"/>
              <a:gd name="T11" fmla="*/ 56 w 5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96">
                <a:moveTo>
                  <a:pt x="56" y="0"/>
                </a:moveTo>
                <a:cubicBezTo>
                  <a:pt x="36" y="16"/>
                  <a:pt x="16" y="32"/>
                  <a:pt x="8" y="48"/>
                </a:cubicBezTo>
                <a:cubicBezTo>
                  <a:pt x="0" y="64"/>
                  <a:pt x="8" y="88"/>
                  <a:pt x="8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4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5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9" name="TextBox 42"/>
          <p:cNvSpPr txBox="1">
            <a:spLocks noChangeArrowheads="1"/>
          </p:cNvSpPr>
          <p:nvPr/>
        </p:nvSpPr>
        <p:spPr bwMode="auto">
          <a:xfrm>
            <a:off x="533400" y="2738438"/>
            <a:ext cx="3886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Mà              ở vị trí đồng vị</a:t>
            </a:r>
          </a:p>
        </p:txBody>
      </p:sp>
      <p:sp>
        <p:nvSpPr>
          <p:cNvPr id="12310" name="TextBox 43"/>
          <p:cNvSpPr txBox="1">
            <a:spLocks noChangeArrowheads="1"/>
          </p:cNvSpPr>
          <p:nvPr/>
        </p:nvSpPr>
        <p:spPr bwMode="auto">
          <a:xfrm>
            <a:off x="381000" y="3962400"/>
            <a:ext cx="586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Từ (1) và (2) suy ra IA=IB hay x=10cm  ( theo địn lí 1)</a:t>
            </a:r>
            <a:endParaRPr lang="en-US" altLang="en-US" b="0" i="1"/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381000" y="31242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=&gt; IK // BC   (1)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43021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200" smtClean="0">
                <a:solidFill>
                  <a:srgbClr val="FF0000"/>
                </a:solidFill>
                <a:cs typeface="Arial" panose="020B0604020202020204" pitchFamily="34" charset="0"/>
              </a:rPr>
              <a:t>TIẾT 6. </a:t>
            </a:r>
            <a:r>
              <a:rPr lang="en-US" altLang="en-US" sz="2200" smtClean="0">
                <a:solidFill>
                  <a:srgbClr val="002060"/>
                </a:solidFill>
                <a:cs typeface="Arial" panose="020B0604020202020204" pitchFamily="34" charset="0"/>
              </a:rPr>
              <a:t>ĐƯỜNG TRUNG BÌNH CỦA TAM GIÁC, CỦA HÌNH THANG</a:t>
            </a: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0" y="604838"/>
            <a:ext cx="4876800" cy="4619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Đường trung bình của tam giác</a:t>
            </a:r>
          </a:p>
        </p:txBody>
      </p:sp>
      <p:sp>
        <p:nvSpPr>
          <p:cNvPr id="41" name="TextBox 42"/>
          <p:cNvSpPr txBox="1">
            <a:spLocks noChangeArrowheads="1"/>
          </p:cNvSpPr>
          <p:nvPr/>
        </p:nvSpPr>
        <p:spPr bwMode="auto">
          <a:xfrm>
            <a:off x="685800" y="1828800"/>
            <a:ext cx="388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09600" y="2347913"/>
          <a:ext cx="16954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3" imgW="1130040" imgH="228600" progId="Equation.DSMT4">
                  <p:embed/>
                </p:oleObj>
              </mc:Choice>
              <mc:Fallback>
                <p:oleObj name="Equation" r:id="rId3" imgW="113004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47913"/>
                        <a:ext cx="16954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96963" y="2819400"/>
          <a:ext cx="96043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5" imgW="685800" imgH="253800" progId="Equation.DSMT4">
                  <p:embed/>
                </p:oleObj>
              </mc:Choice>
              <mc:Fallback>
                <p:oleObj name="Equation" r:id="rId5" imgW="68580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2819400"/>
                        <a:ext cx="960437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/>
      <p:bldP spid="36889" grpId="0" autoUpdateAnimBg="0"/>
      <p:bldP spid="36892" grpId="0"/>
      <p:bldP spid="36894" grpId="0"/>
      <p:bldP spid="12309" grpId="0"/>
      <p:bldP spid="12310" grpId="0"/>
      <p:bldP spid="45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43021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200" smtClean="0">
                <a:solidFill>
                  <a:srgbClr val="FF0000"/>
                </a:solidFill>
                <a:cs typeface="Arial" panose="020B0604020202020204" pitchFamily="34" charset="0"/>
              </a:rPr>
              <a:t>TIẾT 6. </a:t>
            </a:r>
            <a:r>
              <a:rPr lang="en-US" altLang="en-US" sz="2200" smtClean="0">
                <a:solidFill>
                  <a:srgbClr val="002060"/>
                </a:solidFill>
                <a:cs typeface="Arial" panose="020B0604020202020204" pitchFamily="34" charset="0"/>
              </a:rPr>
              <a:t>ĐƯỜNG TRUNG BÌNH CỦA TAM GIÁC, CỦA HÌNH THANG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0" y="757238"/>
            <a:ext cx="4876800" cy="4619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Đường trung bình của tam giác</a:t>
            </a:r>
          </a:p>
        </p:txBody>
      </p:sp>
      <p:sp>
        <p:nvSpPr>
          <p:cNvPr id="8196" name="Text Box 115"/>
          <p:cNvSpPr txBox="1">
            <a:spLocks noChangeArrowheads="1"/>
          </p:cNvSpPr>
          <p:nvPr/>
        </p:nvSpPr>
        <p:spPr bwMode="auto">
          <a:xfrm>
            <a:off x="152400" y="1295400"/>
            <a:ext cx="2362200" cy="461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lí 1: Sgk/76 </a:t>
            </a:r>
          </a:p>
        </p:txBody>
      </p:sp>
      <p:pic>
        <p:nvPicPr>
          <p:cNvPr id="819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066800"/>
            <a:ext cx="3403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8" name="Group 81"/>
          <p:cNvGrpSpPr>
            <a:grpSpLocks/>
          </p:cNvGrpSpPr>
          <p:nvPr/>
        </p:nvGrpSpPr>
        <p:grpSpPr bwMode="auto">
          <a:xfrm>
            <a:off x="533400" y="1905000"/>
            <a:ext cx="4572000" cy="954088"/>
            <a:chOff x="762000" y="1447800"/>
            <a:chExt cx="4572000" cy="954445"/>
          </a:xfrm>
        </p:grpSpPr>
        <p:sp>
          <p:nvSpPr>
            <p:cNvPr id="8203" name="Text Box 31"/>
            <p:cNvSpPr txBox="1">
              <a:spLocks noChangeArrowheads="1"/>
            </p:cNvSpPr>
            <p:nvPr/>
          </p:nvSpPr>
          <p:spPr bwMode="auto">
            <a:xfrm>
              <a:off x="1600200" y="2002135"/>
              <a:ext cx="3733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AE  = EC.</a:t>
              </a:r>
            </a:p>
          </p:txBody>
        </p:sp>
        <p:grpSp>
          <p:nvGrpSpPr>
            <p:cNvPr id="8204" name="Group 35"/>
            <p:cNvGrpSpPr>
              <a:grpSpLocks/>
            </p:cNvGrpSpPr>
            <p:nvPr/>
          </p:nvGrpSpPr>
          <p:grpSpPr bwMode="auto">
            <a:xfrm>
              <a:off x="1524000" y="1447800"/>
              <a:ext cx="3455988" cy="476250"/>
              <a:chOff x="2880" y="240"/>
              <a:chExt cx="2177" cy="300"/>
            </a:xfrm>
          </p:grpSpPr>
          <p:sp>
            <p:nvSpPr>
              <p:cNvPr id="8209" name="Text Box 36"/>
              <p:cNvSpPr txBox="1">
                <a:spLocks noChangeArrowheads="1"/>
              </p:cNvSpPr>
              <p:nvPr/>
            </p:nvSpPr>
            <p:spPr bwMode="auto">
              <a:xfrm>
                <a:off x="3072" y="288"/>
                <a:ext cx="19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 , AD = DB , DE // BC </a:t>
                </a:r>
              </a:p>
            </p:txBody>
          </p:sp>
          <p:graphicFrame>
            <p:nvGraphicFramePr>
              <p:cNvPr id="8210" name="Object 37"/>
              <p:cNvGraphicFramePr>
                <a:graphicFrameLocks noChangeAspect="1"/>
              </p:cNvGraphicFramePr>
              <p:nvPr/>
            </p:nvGraphicFramePr>
            <p:xfrm>
              <a:off x="2880" y="240"/>
              <a:ext cx="245" cy="2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12" name="Equation" r:id="rId4" imgW="139579" imgH="164957" progId="Equation.DSMT4">
                      <p:embed/>
                    </p:oleObj>
                  </mc:Choice>
                  <mc:Fallback>
                    <p:oleObj name="Equation" r:id="rId4" imgW="139579" imgH="164957" progId="Equation.DSMT4">
                      <p:embed/>
                      <p:pic>
                        <p:nvPicPr>
                          <p:cNvPr id="0" name="Object 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240"/>
                            <a:ext cx="245" cy="2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205" name="Text Box 44"/>
            <p:cNvSpPr txBox="1">
              <a:spLocks noChangeArrowheads="1"/>
            </p:cNvSpPr>
            <p:nvPr/>
          </p:nvSpPr>
          <p:spPr bwMode="auto">
            <a:xfrm>
              <a:off x="838200" y="1447800"/>
              <a:ext cx="838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GT</a:t>
              </a:r>
            </a:p>
          </p:txBody>
        </p:sp>
        <p:sp>
          <p:nvSpPr>
            <p:cNvPr id="8206" name="Text Box 45"/>
            <p:cNvSpPr txBox="1">
              <a:spLocks noChangeArrowheads="1"/>
            </p:cNvSpPr>
            <p:nvPr/>
          </p:nvSpPr>
          <p:spPr bwMode="auto">
            <a:xfrm>
              <a:off x="762000" y="1981200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KL</a:t>
              </a:r>
            </a:p>
          </p:txBody>
        </p:sp>
        <p:sp>
          <p:nvSpPr>
            <p:cNvPr id="8207" name="Line 46"/>
            <p:cNvSpPr>
              <a:spLocks noChangeShapeType="1"/>
            </p:cNvSpPr>
            <p:nvPr/>
          </p:nvSpPr>
          <p:spPr bwMode="auto">
            <a:xfrm>
              <a:off x="1524000" y="1519535"/>
              <a:ext cx="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47"/>
            <p:cNvSpPr>
              <a:spLocks noChangeShapeType="1"/>
            </p:cNvSpPr>
            <p:nvPr/>
          </p:nvSpPr>
          <p:spPr bwMode="auto">
            <a:xfrm>
              <a:off x="990600" y="1938635"/>
              <a:ext cx="396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 Box 115"/>
          <p:cNvSpPr txBox="1">
            <a:spLocks noChangeArrowheads="1"/>
          </p:cNvSpPr>
          <p:nvPr/>
        </p:nvSpPr>
        <p:spPr bwMode="auto">
          <a:xfrm>
            <a:off x="152400" y="2895600"/>
            <a:ext cx="2971800" cy="461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nghĩa: Sgk/76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3581400"/>
            <a:ext cx="7924800" cy="7080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 trung bình của tam giác là đoạn thẳng nối trung điểm hai cạnh của tam giác.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0" y="4238625"/>
            <a:ext cx="3403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388938" y="4648200"/>
            <a:ext cx="58594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Tam giác ABC có:</a:t>
            </a:r>
          </a:p>
          <a:p>
            <a:pPr eaLnBrk="1" hangingPunct="1"/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DA=DB, AE=EC  </a:t>
            </a:r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DE là đường trung bình</a:t>
            </a:r>
            <a:endParaRPr lang="en-US" altLang="en-US" sz="2400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457200" y="22860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</a:p>
        </p:txBody>
      </p:sp>
      <p:sp>
        <p:nvSpPr>
          <p:cNvPr id="2146" name="Text Box 98"/>
          <p:cNvSpPr txBox="1">
            <a:spLocks noChangeArrowheads="1"/>
          </p:cNvSpPr>
          <p:nvPr/>
        </p:nvSpPr>
        <p:spPr bwMode="auto">
          <a:xfrm>
            <a:off x="0" y="1352550"/>
            <a:ext cx="441325" cy="4000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</a:p>
        </p:txBody>
      </p:sp>
      <p:sp>
        <p:nvSpPr>
          <p:cNvPr id="2147" name="Text Box 99"/>
          <p:cNvSpPr txBox="1">
            <a:spLocks noChangeArrowheads="1"/>
          </p:cNvSpPr>
          <p:nvPr/>
        </p:nvSpPr>
        <p:spPr bwMode="auto">
          <a:xfrm>
            <a:off x="517525" y="1193800"/>
            <a:ext cx="8626475" cy="1016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b="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Vẽ tam giác ABC bất kỳ rồi lấy trung điểm D của AB, trung điểm E của AC. </a:t>
            </a:r>
          </a:p>
          <a:p>
            <a:pPr eaLnBrk="1" hangingPunct="1">
              <a:defRPr/>
            </a:pPr>
            <a:r>
              <a:rPr lang="en-US" altLang="en-US" b="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a)Đoạn thẳng DE là đường gì của tam giác ABC?</a:t>
            </a:r>
          </a:p>
          <a:p>
            <a:pPr eaLnBrk="1" hangingPunct="1">
              <a:defRPr/>
            </a:pPr>
            <a:r>
              <a:rPr lang="en-US" altLang="en-US" b="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b)Dùng thước đo góc và thước chia khoảng để kiểm tra rằng:                    </a:t>
            </a:r>
          </a:p>
        </p:txBody>
      </p:sp>
      <p:pic>
        <p:nvPicPr>
          <p:cNvPr id="2149" name="Picture 1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0" y="2743200"/>
            <a:ext cx="367665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" name="Text Box 103"/>
          <p:cNvSpPr txBox="1">
            <a:spLocks noChangeArrowheads="1"/>
          </p:cNvSpPr>
          <p:nvPr/>
        </p:nvSpPr>
        <p:spPr bwMode="auto">
          <a:xfrm>
            <a:off x="304800" y="2838450"/>
            <a:ext cx="548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=&gt; DE là đường trung bình của  tam giác ABC</a:t>
            </a:r>
          </a:p>
        </p:txBody>
      </p:sp>
      <p:sp>
        <p:nvSpPr>
          <p:cNvPr id="4109" name="TextBox 15"/>
          <p:cNvSpPr txBox="1">
            <a:spLocks noChangeArrowheads="1"/>
          </p:cNvSpPr>
          <p:nvPr/>
        </p:nvSpPr>
        <p:spPr bwMode="auto">
          <a:xfrm>
            <a:off x="381000" y="3200400"/>
            <a:ext cx="449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b)Dùng thước đo kiểm tra</a:t>
            </a:r>
            <a:endParaRPr lang="en-US" altLang="en-US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2" name="TextBox 18"/>
          <p:cNvSpPr txBox="1">
            <a:spLocks noChangeArrowheads="1"/>
          </p:cNvSpPr>
          <p:nvPr/>
        </p:nvSpPr>
        <p:spPr bwMode="auto">
          <a:xfrm>
            <a:off x="762000" y="2286000"/>
            <a:ext cx="373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là trung điểm  của AB (gt)</a:t>
            </a:r>
            <a:endParaRPr lang="en-US" altLang="en-US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3" name="TextBox 20"/>
          <p:cNvSpPr txBox="1">
            <a:spLocks noChangeArrowheads="1"/>
          </p:cNvSpPr>
          <p:nvPr/>
        </p:nvSpPr>
        <p:spPr bwMode="auto">
          <a:xfrm>
            <a:off x="762000" y="2514600"/>
            <a:ext cx="373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là trung điểm  của AC (gt)</a:t>
            </a:r>
            <a:endParaRPr lang="en-US" altLang="en-US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43021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200" smtClean="0">
                <a:solidFill>
                  <a:srgbClr val="FF0000"/>
                </a:solidFill>
                <a:cs typeface="Arial" panose="020B0604020202020204" pitchFamily="34" charset="0"/>
              </a:rPr>
              <a:t>TIẾT 6. </a:t>
            </a:r>
            <a:r>
              <a:rPr lang="en-US" altLang="en-US" sz="2200" smtClean="0">
                <a:solidFill>
                  <a:srgbClr val="002060"/>
                </a:solidFill>
                <a:cs typeface="Arial" panose="020B0604020202020204" pitchFamily="34" charset="0"/>
              </a:rPr>
              <a:t>ĐƯỜNG TRUNG BÌNH CỦA TAM GIÁC, CỦA HÌNH THANG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0" y="681038"/>
            <a:ext cx="4876800" cy="4619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Đường trung bình của tam giác</a:t>
            </a:r>
          </a:p>
        </p:txBody>
      </p:sp>
      <p:pic>
        <p:nvPicPr>
          <p:cNvPr id="20" name="Picture 15" descr="j02321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029200"/>
            <a:ext cx="175260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1352550" y="3841750"/>
            <a:ext cx="4114800" cy="1651000"/>
          </a:xfrm>
          <a:prstGeom prst="wedgeEllipse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Em có dự đoán gì về quan hệ đường trung bình của tam giác với cạnh thứ 3?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943725" y="1676400"/>
          <a:ext cx="2124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5" imgW="1371600" imgH="393480" progId="Equation.DSMT4">
                  <p:embed/>
                </p:oleObj>
              </mc:Choice>
              <mc:Fallback>
                <p:oleObj name="Equation" r:id="rId5" imgW="13716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3725" y="1676400"/>
                        <a:ext cx="21240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995363" y="4433888"/>
            <a:ext cx="4419600" cy="1357312"/>
            <a:chOff x="4038600" y="1066800"/>
            <a:chExt cx="4419600" cy="1357313"/>
          </a:xfrm>
        </p:grpSpPr>
        <p:grpSp>
          <p:nvGrpSpPr>
            <p:cNvPr id="9232" name="Group 85"/>
            <p:cNvGrpSpPr>
              <a:grpSpLocks/>
            </p:cNvGrpSpPr>
            <p:nvPr/>
          </p:nvGrpSpPr>
          <p:grpSpPr bwMode="auto">
            <a:xfrm>
              <a:off x="4800600" y="1143000"/>
              <a:ext cx="3479800" cy="473075"/>
              <a:chOff x="2880" y="240"/>
              <a:chExt cx="2192" cy="298"/>
            </a:xfrm>
          </p:grpSpPr>
          <p:sp>
            <p:nvSpPr>
              <p:cNvPr id="9239" name="Text Box 86"/>
              <p:cNvSpPr txBox="1">
                <a:spLocks noChangeArrowheads="1"/>
              </p:cNvSpPr>
              <p:nvPr/>
            </p:nvSpPr>
            <p:spPr bwMode="auto">
              <a:xfrm>
                <a:off x="3072" y="288"/>
                <a:ext cx="20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rgbClr val="002060"/>
                    </a:solidFill>
                  </a:rPr>
                  <a:t>ABC , </a:t>
                </a:r>
                <a:r>
                  <a:rPr lang="en-US" altLang="en-US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 = DB , AE =EC </a:t>
                </a:r>
              </a:p>
            </p:txBody>
          </p:sp>
          <p:graphicFrame>
            <p:nvGraphicFramePr>
              <p:cNvPr id="9240" name="Object 3"/>
              <p:cNvGraphicFramePr>
                <a:graphicFrameLocks noChangeAspect="1"/>
              </p:cNvGraphicFramePr>
              <p:nvPr/>
            </p:nvGraphicFramePr>
            <p:xfrm>
              <a:off x="2880" y="240"/>
              <a:ext cx="245" cy="2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45" name="Equation" r:id="rId7" imgW="139680" imgH="164880" progId="Equation.DSMT4">
                      <p:embed/>
                    </p:oleObj>
                  </mc:Choice>
                  <mc:Fallback>
                    <p:oleObj name="Equation" r:id="rId7" imgW="139680" imgH="164880" progId="Equation.DSMT4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240"/>
                            <a:ext cx="245" cy="2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33" name="Line 88"/>
            <p:cNvSpPr>
              <a:spLocks noChangeShapeType="1"/>
            </p:cNvSpPr>
            <p:nvPr/>
          </p:nvSpPr>
          <p:spPr bwMode="auto">
            <a:xfrm>
              <a:off x="4724400" y="1066800"/>
              <a:ext cx="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89"/>
            <p:cNvSpPr>
              <a:spLocks noChangeShapeType="1"/>
            </p:cNvSpPr>
            <p:nvPr/>
          </p:nvSpPr>
          <p:spPr bwMode="auto">
            <a:xfrm>
              <a:off x="4038600" y="1752600"/>
              <a:ext cx="441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Text Box 90"/>
            <p:cNvSpPr txBox="1">
              <a:spLocks noChangeArrowheads="1"/>
            </p:cNvSpPr>
            <p:nvPr/>
          </p:nvSpPr>
          <p:spPr bwMode="auto">
            <a:xfrm>
              <a:off x="4098925" y="1154113"/>
              <a:ext cx="5365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2060"/>
                  </a:solidFill>
                </a:rPr>
                <a:t>GT</a:t>
              </a:r>
            </a:p>
          </p:txBody>
        </p:sp>
        <p:sp>
          <p:nvSpPr>
            <p:cNvPr id="9236" name="Text Box 91"/>
            <p:cNvSpPr txBox="1">
              <a:spLocks noChangeArrowheads="1"/>
            </p:cNvSpPr>
            <p:nvPr/>
          </p:nvSpPr>
          <p:spPr bwMode="auto">
            <a:xfrm>
              <a:off x="4098925" y="1916113"/>
              <a:ext cx="495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2060"/>
                  </a:solidFill>
                </a:rPr>
                <a:t>KL</a:t>
              </a:r>
            </a:p>
          </p:txBody>
        </p:sp>
        <p:graphicFrame>
          <p:nvGraphicFramePr>
            <p:cNvPr id="9237" name="Object 4"/>
            <p:cNvGraphicFramePr>
              <a:graphicFrameLocks noChangeAspect="1"/>
            </p:cNvGraphicFramePr>
            <p:nvPr/>
          </p:nvGraphicFramePr>
          <p:xfrm>
            <a:off x="6248400" y="1828800"/>
            <a:ext cx="1427163" cy="595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6" name="Equation" r:id="rId9" imgW="977760" imgH="406080" progId="Equation.DSMT4">
                    <p:embed/>
                  </p:oleObj>
                </mc:Choice>
                <mc:Fallback>
                  <p:oleObj name="Equation" r:id="rId9" imgW="977760" imgH="40608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1828800"/>
                          <a:ext cx="1427163" cy="595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8" name="Text Box 93"/>
            <p:cNvSpPr txBox="1">
              <a:spLocks noChangeArrowheads="1"/>
            </p:cNvSpPr>
            <p:nvPr/>
          </p:nvSpPr>
          <p:spPr bwMode="auto">
            <a:xfrm>
              <a:off x="4876800" y="1905000"/>
              <a:ext cx="1752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 // BC và </a:t>
              </a:r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467124"/>
              </p:ext>
            </p:extLst>
          </p:nvPr>
        </p:nvGraphicFramePr>
        <p:xfrm>
          <a:off x="3200400" y="3200400"/>
          <a:ext cx="21145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11" imgW="2114628" imgH="600016" progId="Equation.DSMT4">
                  <p:embed/>
                </p:oleObj>
              </mc:Choice>
              <mc:Fallback>
                <p:oleObj name="Equation" r:id="rId11" imgW="2114628" imgH="60001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00400" y="3200400"/>
                        <a:ext cx="2114550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5" grpId="0"/>
      <p:bldP spid="2146" grpId="0" animBg="1"/>
      <p:bldP spid="2147" grpId="0" animBg="1"/>
      <p:bldP spid="2151" grpId="0"/>
      <p:bldP spid="4109" grpId="0"/>
      <p:bldP spid="4112" grpId="0"/>
      <p:bldP spid="4113" grpId="0"/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4"/>
          <p:cNvSpPr>
            <a:spLocks noChangeShapeType="1"/>
          </p:cNvSpPr>
          <p:nvPr/>
        </p:nvSpPr>
        <p:spPr bwMode="auto">
          <a:xfrm>
            <a:off x="6157913" y="3276600"/>
            <a:ext cx="1343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7377113" y="28956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002060"/>
                </a:solidFill>
              </a:rPr>
              <a:t>E</a:t>
            </a:r>
          </a:p>
        </p:txBody>
      </p:sp>
      <p:grpSp>
        <p:nvGrpSpPr>
          <p:cNvPr id="10244" name="Group 6"/>
          <p:cNvGrpSpPr>
            <a:grpSpLocks/>
          </p:cNvGrpSpPr>
          <p:nvPr/>
        </p:nvGrpSpPr>
        <p:grpSpPr bwMode="auto">
          <a:xfrm>
            <a:off x="5443538" y="2066925"/>
            <a:ext cx="3700462" cy="2243138"/>
            <a:chOff x="3312" y="960"/>
            <a:chExt cx="2331" cy="1413"/>
          </a:xfrm>
        </p:grpSpPr>
        <p:grpSp>
          <p:nvGrpSpPr>
            <p:cNvPr id="10281" name="Group 7"/>
            <p:cNvGrpSpPr>
              <a:grpSpLocks/>
            </p:cNvGrpSpPr>
            <p:nvPr/>
          </p:nvGrpSpPr>
          <p:grpSpPr bwMode="auto">
            <a:xfrm>
              <a:off x="3552" y="1200"/>
              <a:ext cx="1680" cy="1104"/>
              <a:chOff x="3552" y="1200"/>
              <a:chExt cx="1680" cy="1104"/>
            </a:xfrm>
          </p:grpSpPr>
          <p:sp>
            <p:nvSpPr>
              <p:cNvPr id="10285" name="Line 8"/>
              <p:cNvSpPr>
                <a:spLocks noChangeShapeType="1"/>
              </p:cNvSpPr>
              <p:nvPr/>
            </p:nvSpPr>
            <p:spPr bwMode="auto">
              <a:xfrm>
                <a:off x="3552" y="2304"/>
                <a:ext cx="16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Line 9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1248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7" name="Line 10"/>
              <p:cNvSpPr>
                <a:spLocks noChangeShapeType="1"/>
              </p:cNvSpPr>
              <p:nvPr/>
            </p:nvSpPr>
            <p:spPr bwMode="auto">
              <a:xfrm flipV="1">
                <a:off x="3552" y="1200"/>
                <a:ext cx="432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82" name="Text Box 11"/>
            <p:cNvSpPr txBox="1">
              <a:spLocks noChangeArrowheads="1"/>
            </p:cNvSpPr>
            <p:nvPr/>
          </p:nvSpPr>
          <p:spPr bwMode="auto">
            <a:xfrm>
              <a:off x="3888" y="960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2060"/>
                  </a:solidFill>
                </a:rPr>
                <a:t>A</a:t>
              </a:r>
            </a:p>
          </p:txBody>
        </p:sp>
        <p:sp>
          <p:nvSpPr>
            <p:cNvPr id="10283" name="Text Box 12"/>
            <p:cNvSpPr txBox="1">
              <a:spLocks noChangeArrowheads="1"/>
            </p:cNvSpPr>
            <p:nvPr/>
          </p:nvSpPr>
          <p:spPr bwMode="auto">
            <a:xfrm>
              <a:off x="5211" y="2142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2060"/>
                  </a:solidFill>
                </a:rPr>
                <a:t>C</a:t>
              </a:r>
            </a:p>
          </p:txBody>
        </p:sp>
        <p:sp>
          <p:nvSpPr>
            <p:cNvPr id="10284" name="Text Box 13"/>
            <p:cNvSpPr txBox="1">
              <a:spLocks noChangeArrowheads="1"/>
            </p:cNvSpPr>
            <p:nvPr/>
          </p:nvSpPr>
          <p:spPr bwMode="auto">
            <a:xfrm>
              <a:off x="3312" y="2142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2060"/>
                  </a:solidFill>
                </a:rPr>
                <a:t>B</a:t>
              </a:r>
            </a:p>
          </p:txBody>
        </p:sp>
      </p:grpSp>
      <p:grpSp>
        <p:nvGrpSpPr>
          <p:cNvPr id="10245" name="Group 14"/>
          <p:cNvGrpSpPr>
            <a:grpSpLocks/>
          </p:cNvGrpSpPr>
          <p:nvPr/>
        </p:nvGrpSpPr>
        <p:grpSpPr bwMode="auto">
          <a:xfrm>
            <a:off x="5762625" y="2876550"/>
            <a:ext cx="685800" cy="838200"/>
            <a:chOff x="3504" y="1497"/>
            <a:chExt cx="432" cy="528"/>
          </a:xfrm>
        </p:grpSpPr>
        <p:grpSp>
          <p:nvGrpSpPr>
            <p:cNvPr id="10276" name="Group 15"/>
            <p:cNvGrpSpPr>
              <a:grpSpLocks/>
            </p:cNvGrpSpPr>
            <p:nvPr/>
          </p:nvGrpSpPr>
          <p:grpSpPr bwMode="auto">
            <a:xfrm>
              <a:off x="3504" y="1632"/>
              <a:ext cx="432" cy="231"/>
              <a:chOff x="3120" y="1584"/>
              <a:chExt cx="432" cy="231"/>
            </a:xfrm>
          </p:grpSpPr>
          <p:sp>
            <p:nvSpPr>
              <p:cNvPr id="10279" name="Text Box 16"/>
              <p:cNvSpPr txBox="1">
                <a:spLocks noChangeArrowheads="1"/>
              </p:cNvSpPr>
              <p:nvPr/>
            </p:nvSpPr>
            <p:spPr bwMode="auto">
              <a:xfrm>
                <a:off x="3120" y="1584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2060"/>
                    </a:solidFill>
                  </a:rPr>
                  <a:t>D</a:t>
                </a:r>
              </a:p>
            </p:txBody>
          </p:sp>
          <p:sp>
            <p:nvSpPr>
              <p:cNvPr id="10280" name="Oval 17"/>
              <p:cNvSpPr>
                <a:spLocks noChangeArrowheads="1"/>
              </p:cNvSpPr>
              <p:nvPr/>
            </p:nvSpPr>
            <p:spPr bwMode="auto">
              <a:xfrm>
                <a:off x="3360" y="1680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10277" name="Line 18"/>
            <p:cNvSpPr>
              <a:spLocks noChangeShapeType="1"/>
            </p:cNvSpPr>
            <p:nvPr/>
          </p:nvSpPr>
          <p:spPr bwMode="auto">
            <a:xfrm>
              <a:off x="3810" y="1497"/>
              <a:ext cx="96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Line 19"/>
            <p:cNvSpPr>
              <a:spLocks noChangeShapeType="1"/>
            </p:cNvSpPr>
            <p:nvPr/>
          </p:nvSpPr>
          <p:spPr bwMode="auto">
            <a:xfrm>
              <a:off x="3630" y="1977"/>
              <a:ext cx="96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6" name="Group 55"/>
          <p:cNvGrpSpPr>
            <a:grpSpLocks/>
          </p:cNvGrpSpPr>
          <p:nvPr/>
        </p:nvGrpSpPr>
        <p:grpSpPr bwMode="auto">
          <a:xfrm>
            <a:off x="6919913" y="2828925"/>
            <a:ext cx="1047750" cy="914400"/>
            <a:chOff x="4224" y="1296"/>
            <a:chExt cx="660" cy="576"/>
          </a:xfrm>
        </p:grpSpPr>
        <p:grpSp>
          <p:nvGrpSpPr>
            <p:cNvPr id="10270" name="Group 51"/>
            <p:cNvGrpSpPr>
              <a:grpSpLocks/>
            </p:cNvGrpSpPr>
            <p:nvPr/>
          </p:nvGrpSpPr>
          <p:grpSpPr bwMode="auto">
            <a:xfrm>
              <a:off x="4224" y="1296"/>
              <a:ext cx="135" cy="123"/>
              <a:chOff x="4224" y="1296"/>
              <a:chExt cx="135" cy="123"/>
            </a:xfrm>
          </p:grpSpPr>
          <p:sp>
            <p:nvSpPr>
              <p:cNvPr id="10274" name="Line 49"/>
              <p:cNvSpPr>
                <a:spLocks noChangeShapeType="1"/>
              </p:cNvSpPr>
              <p:nvPr/>
            </p:nvSpPr>
            <p:spPr bwMode="auto">
              <a:xfrm flipH="1">
                <a:off x="4224" y="1296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Line 50"/>
              <p:cNvSpPr>
                <a:spLocks noChangeShapeType="1"/>
              </p:cNvSpPr>
              <p:nvPr/>
            </p:nvSpPr>
            <p:spPr bwMode="auto">
              <a:xfrm flipH="1">
                <a:off x="4263" y="1323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71" name="Group 52"/>
            <p:cNvGrpSpPr>
              <a:grpSpLocks/>
            </p:cNvGrpSpPr>
            <p:nvPr/>
          </p:nvGrpSpPr>
          <p:grpSpPr bwMode="auto">
            <a:xfrm>
              <a:off x="4749" y="1749"/>
              <a:ext cx="135" cy="123"/>
              <a:chOff x="4224" y="1296"/>
              <a:chExt cx="135" cy="123"/>
            </a:xfrm>
          </p:grpSpPr>
          <p:sp>
            <p:nvSpPr>
              <p:cNvPr id="10272" name="Line 53"/>
              <p:cNvSpPr>
                <a:spLocks noChangeShapeType="1"/>
              </p:cNvSpPr>
              <p:nvPr/>
            </p:nvSpPr>
            <p:spPr bwMode="auto">
              <a:xfrm flipH="1">
                <a:off x="4224" y="1296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54"/>
              <p:cNvSpPr>
                <a:spLocks noChangeShapeType="1"/>
              </p:cNvSpPr>
              <p:nvPr/>
            </p:nvSpPr>
            <p:spPr bwMode="auto">
              <a:xfrm flipH="1">
                <a:off x="4263" y="1323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6691313" y="2905125"/>
            <a:ext cx="2438400" cy="534988"/>
            <a:chOff x="4071" y="1353"/>
            <a:chExt cx="1536" cy="337"/>
          </a:xfrm>
        </p:grpSpPr>
        <p:sp>
          <p:nvSpPr>
            <p:cNvPr id="10266" name="Line 56"/>
            <p:cNvSpPr>
              <a:spLocks noChangeShapeType="1"/>
            </p:cNvSpPr>
            <p:nvPr/>
          </p:nvSpPr>
          <p:spPr bwMode="auto">
            <a:xfrm>
              <a:off x="4560" y="1584"/>
              <a:ext cx="80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Text Box 57"/>
            <p:cNvSpPr txBox="1">
              <a:spLocks noChangeArrowheads="1"/>
            </p:cNvSpPr>
            <p:nvPr/>
          </p:nvSpPr>
          <p:spPr bwMode="auto">
            <a:xfrm>
              <a:off x="4839" y="1440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2060"/>
                  </a:solidFill>
                </a:rPr>
                <a:t>x</a:t>
              </a:r>
            </a:p>
          </p:txBody>
        </p:sp>
        <p:sp>
          <p:nvSpPr>
            <p:cNvPr id="10268" name="Text Box 58"/>
            <p:cNvSpPr txBox="1">
              <a:spLocks noChangeArrowheads="1"/>
            </p:cNvSpPr>
            <p:nvPr/>
          </p:nvSpPr>
          <p:spPr bwMode="auto">
            <a:xfrm>
              <a:off x="4071" y="1440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2060"/>
                  </a:solidFill>
                </a:rPr>
                <a:t>x</a:t>
              </a:r>
            </a:p>
          </p:txBody>
        </p:sp>
        <p:sp>
          <p:nvSpPr>
            <p:cNvPr id="10269" name="Text Box 59"/>
            <p:cNvSpPr txBox="1">
              <a:spLocks noChangeArrowheads="1"/>
            </p:cNvSpPr>
            <p:nvPr/>
          </p:nvSpPr>
          <p:spPr bwMode="auto">
            <a:xfrm>
              <a:off x="5319" y="1353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002060"/>
                  </a:solidFill>
                </a:rPr>
                <a:t>F</a:t>
              </a:r>
            </a:p>
          </p:txBody>
        </p:sp>
      </p:grpSp>
      <p:sp>
        <p:nvSpPr>
          <p:cNvPr id="31" name="Line 61"/>
          <p:cNvSpPr>
            <a:spLocks noChangeShapeType="1"/>
          </p:cNvSpPr>
          <p:nvPr/>
        </p:nvSpPr>
        <p:spPr bwMode="auto">
          <a:xfrm flipH="1">
            <a:off x="8491538" y="3271838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49" name="Group 34"/>
          <p:cNvGrpSpPr>
            <a:grpSpLocks/>
          </p:cNvGrpSpPr>
          <p:nvPr/>
        </p:nvGrpSpPr>
        <p:grpSpPr bwMode="auto">
          <a:xfrm>
            <a:off x="995363" y="2335213"/>
            <a:ext cx="4419600" cy="1357312"/>
            <a:chOff x="4038600" y="1066800"/>
            <a:chExt cx="4419600" cy="1357313"/>
          </a:xfrm>
        </p:grpSpPr>
        <p:grpSp>
          <p:nvGrpSpPr>
            <p:cNvPr id="10257" name="Group 85"/>
            <p:cNvGrpSpPr>
              <a:grpSpLocks/>
            </p:cNvGrpSpPr>
            <p:nvPr/>
          </p:nvGrpSpPr>
          <p:grpSpPr bwMode="auto">
            <a:xfrm>
              <a:off x="4800600" y="1143000"/>
              <a:ext cx="3479800" cy="473075"/>
              <a:chOff x="2880" y="240"/>
              <a:chExt cx="2192" cy="298"/>
            </a:xfrm>
          </p:grpSpPr>
          <p:sp>
            <p:nvSpPr>
              <p:cNvPr id="10264" name="Text Box 86"/>
              <p:cNvSpPr txBox="1">
                <a:spLocks noChangeArrowheads="1"/>
              </p:cNvSpPr>
              <p:nvPr/>
            </p:nvSpPr>
            <p:spPr bwMode="auto">
              <a:xfrm>
                <a:off x="3072" y="288"/>
                <a:ext cx="20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rgbClr val="002060"/>
                    </a:solidFill>
                  </a:rPr>
                  <a:t>ABC , </a:t>
                </a:r>
                <a:r>
                  <a:rPr lang="en-US" altLang="en-US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 = DB , AE =EC </a:t>
                </a:r>
              </a:p>
            </p:txBody>
          </p:sp>
          <p:graphicFrame>
            <p:nvGraphicFramePr>
              <p:cNvPr id="10265" name="Object 3"/>
              <p:cNvGraphicFramePr>
                <a:graphicFrameLocks noChangeAspect="1"/>
              </p:cNvGraphicFramePr>
              <p:nvPr/>
            </p:nvGraphicFramePr>
            <p:xfrm>
              <a:off x="2880" y="240"/>
              <a:ext cx="245" cy="2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90" name="Equation" r:id="rId3" imgW="139680" imgH="164880" progId="Equation.DSMT4">
                      <p:embed/>
                    </p:oleObj>
                  </mc:Choice>
                  <mc:Fallback>
                    <p:oleObj name="Equation" r:id="rId3" imgW="139680" imgH="164880" progId="Equation.DSMT4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80" y="240"/>
                            <a:ext cx="245" cy="2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258" name="Line 88"/>
            <p:cNvSpPr>
              <a:spLocks noChangeShapeType="1"/>
            </p:cNvSpPr>
            <p:nvPr/>
          </p:nvSpPr>
          <p:spPr bwMode="auto">
            <a:xfrm>
              <a:off x="4724400" y="1066800"/>
              <a:ext cx="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89"/>
            <p:cNvSpPr>
              <a:spLocks noChangeShapeType="1"/>
            </p:cNvSpPr>
            <p:nvPr/>
          </p:nvSpPr>
          <p:spPr bwMode="auto">
            <a:xfrm>
              <a:off x="4038600" y="1752600"/>
              <a:ext cx="441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Text Box 90"/>
            <p:cNvSpPr txBox="1">
              <a:spLocks noChangeArrowheads="1"/>
            </p:cNvSpPr>
            <p:nvPr/>
          </p:nvSpPr>
          <p:spPr bwMode="auto">
            <a:xfrm>
              <a:off x="4098925" y="1154113"/>
              <a:ext cx="5365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2060"/>
                  </a:solidFill>
                </a:rPr>
                <a:t>GT</a:t>
              </a:r>
            </a:p>
          </p:txBody>
        </p:sp>
        <p:sp>
          <p:nvSpPr>
            <p:cNvPr id="10261" name="Text Box 91"/>
            <p:cNvSpPr txBox="1">
              <a:spLocks noChangeArrowheads="1"/>
            </p:cNvSpPr>
            <p:nvPr/>
          </p:nvSpPr>
          <p:spPr bwMode="auto">
            <a:xfrm>
              <a:off x="4098925" y="1916113"/>
              <a:ext cx="495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2060"/>
                  </a:solidFill>
                </a:rPr>
                <a:t>KL</a:t>
              </a:r>
            </a:p>
          </p:txBody>
        </p:sp>
        <p:graphicFrame>
          <p:nvGraphicFramePr>
            <p:cNvPr id="10262" name="Object 4"/>
            <p:cNvGraphicFramePr>
              <a:graphicFrameLocks noChangeAspect="1"/>
            </p:cNvGraphicFramePr>
            <p:nvPr/>
          </p:nvGraphicFramePr>
          <p:xfrm>
            <a:off x="6248400" y="1828800"/>
            <a:ext cx="1427163" cy="595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1" name="Equation" r:id="rId5" imgW="977760" imgH="406080" progId="Equation.DSMT4">
                    <p:embed/>
                  </p:oleObj>
                </mc:Choice>
                <mc:Fallback>
                  <p:oleObj name="Equation" r:id="rId5" imgW="977760" imgH="40608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1828800"/>
                          <a:ext cx="1427163" cy="595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63" name="Text Box 93"/>
            <p:cNvSpPr txBox="1">
              <a:spLocks noChangeArrowheads="1"/>
            </p:cNvSpPr>
            <p:nvPr/>
          </p:nvSpPr>
          <p:spPr bwMode="auto">
            <a:xfrm>
              <a:off x="4876800" y="1905000"/>
              <a:ext cx="1752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 // BC và </a:t>
              </a:r>
            </a:p>
          </p:txBody>
        </p:sp>
      </p:grpSp>
      <p:sp>
        <p:nvSpPr>
          <p:cNvPr id="47" name="Text Box 99"/>
          <p:cNvSpPr txBox="1">
            <a:spLocks noChangeArrowheads="1"/>
          </p:cNvSpPr>
          <p:nvPr/>
        </p:nvSpPr>
        <p:spPr bwMode="auto">
          <a:xfrm>
            <a:off x="8299450" y="3810000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5133" name="Text Box 118"/>
          <p:cNvSpPr txBox="1">
            <a:spLocks noChangeArrowheads="1"/>
          </p:cNvSpPr>
          <p:nvPr/>
        </p:nvSpPr>
        <p:spPr bwMode="auto">
          <a:xfrm>
            <a:off x="533400" y="1295400"/>
            <a:ext cx="7696200" cy="708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b="0" i="1" u="sng" smtClean="0">
                <a:solidFill>
                  <a:srgbClr val="FF0000"/>
                </a:solidFill>
              </a:rPr>
              <a:t>*</a:t>
            </a:r>
            <a:r>
              <a:rPr lang="en-US" altLang="en-US" b="0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lí 2: </a:t>
            </a:r>
            <a:r>
              <a:rPr lang="en-US" altLang="en-US" b="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trung bình của tam giác song song với cạnh thứ ba và  bằng nửa cạnh ấy</a:t>
            </a:r>
          </a:p>
        </p:txBody>
      </p:sp>
      <p:sp>
        <p:nvSpPr>
          <p:cNvPr id="54" name="Text Box 119"/>
          <p:cNvSpPr txBox="1">
            <a:spLocks noChangeArrowheads="1"/>
          </p:cNvSpPr>
          <p:nvPr/>
        </p:nvSpPr>
        <p:spPr bwMode="auto">
          <a:xfrm>
            <a:off x="7529513" y="3200400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55" name="Text Box 120"/>
          <p:cNvSpPr txBox="1">
            <a:spLocks noChangeArrowheads="1"/>
          </p:cNvSpPr>
          <p:nvPr/>
        </p:nvSpPr>
        <p:spPr bwMode="auto">
          <a:xfrm>
            <a:off x="7046913" y="3009900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5136" name="TextBox 76"/>
          <p:cNvSpPr txBox="1">
            <a:spLocks noChangeArrowheads="1"/>
          </p:cNvSpPr>
          <p:nvPr/>
        </p:nvSpPr>
        <p:spPr bwMode="auto">
          <a:xfrm>
            <a:off x="1219200" y="3810000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CM: Sgk / 77</a:t>
            </a: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76200" y="76200"/>
            <a:ext cx="8915400" cy="43021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200" smtClean="0">
                <a:solidFill>
                  <a:srgbClr val="FF0000"/>
                </a:solidFill>
                <a:cs typeface="Arial" panose="020B0604020202020204" pitchFamily="34" charset="0"/>
              </a:rPr>
              <a:t>TIẾT 6. </a:t>
            </a:r>
            <a:r>
              <a:rPr lang="en-US" altLang="en-US" sz="2200" smtClean="0">
                <a:solidFill>
                  <a:srgbClr val="002060"/>
                </a:solidFill>
                <a:cs typeface="Arial" panose="020B0604020202020204" pitchFamily="34" charset="0"/>
              </a:rPr>
              <a:t>ĐƯỜNG TRUNG BÌNH CỦA TAM GIÁC, CỦA HÌNH THANG</a:t>
            </a: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0" y="681038"/>
            <a:ext cx="4876800" cy="4619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Đường trung bình của tam giác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2003425"/>
            <a:ext cx="18288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mtClean="0"/>
              <a:t>Bài toán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133" grpId="0" animBg="1"/>
      <p:bldP spid="54" grpId="0"/>
      <p:bldP spid="55" grpId="0"/>
      <p:bldP spid="5136" grpId="0"/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"/>
            <a:ext cx="4124325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762000" y="3733800"/>
            <a:ext cx="7864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toán: </a:t>
            </a:r>
            <a:r>
              <a:rPr lang="en-US" altLang="en-US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 hai điểm B và C có chướng ngại vật. Biết DE = 50cm, ta có thể tính được khoảng cách giữa hai điểm B và C không ?  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800" i="1" u="sng">
                <a:solidFill>
                  <a:srgbClr val="FF0000"/>
                </a:solidFill>
              </a:rPr>
              <a:t>Giải:</a:t>
            </a:r>
            <a:endParaRPr lang="en-US" altLang="en-US" sz="1800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603375" y="6019800"/>
          <a:ext cx="59166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4" imgW="2730240" imgH="406080" progId="Equation.DSMT4">
                  <p:embed/>
                </p:oleObj>
              </mc:Choice>
              <mc:Fallback>
                <p:oleObj name="Equation" r:id="rId4" imgW="2730240" imgH="406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75" y="6019800"/>
                        <a:ext cx="59166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1073150" y="5029200"/>
          <a:ext cx="151765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6" imgW="888840" imgH="685800" progId="Equation.DSMT4">
                  <p:embed/>
                </p:oleObj>
              </mc:Choice>
              <mc:Fallback>
                <p:oleObj name="Equation" r:id="rId6" imgW="888840" imgH="685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5029200"/>
                        <a:ext cx="1517650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667000" y="5467350"/>
            <a:ext cx="548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DE là đường trung bình của tam giác ABC </a:t>
            </a: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1371600" y="6248400"/>
          <a:ext cx="5334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8" imgW="190417" imgH="152334" progId="Equation.DSMT4">
                  <p:embed/>
                </p:oleObj>
              </mc:Choice>
              <mc:Fallback>
                <p:oleObj name="Equation" r:id="rId8" imgW="190417" imgH="15233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6248400"/>
                        <a:ext cx="5334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</TotalTime>
  <Words>798</Words>
  <Application>Microsoft Office PowerPoint</Application>
  <PresentationFormat>On-screen Show (4:3)</PresentationFormat>
  <Paragraphs>137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 Light</vt:lpstr>
      <vt:lpstr>Calibri</vt:lpstr>
      <vt:lpstr>Times New Roman</vt:lpstr>
      <vt:lpstr>Wingdings</vt:lpstr>
      <vt:lpstr>VNI-Times</vt:lpstr>
      <vt:lpstr>Wingdings 3</vt:lpstr>
      <vt:lpstr>Symbol</vt:lpstr>
      <vt:lpstr>Office Theme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Tran Quoc Toan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THUY</dc:creator>
  <cp:lastModifiedBy>Admin</cp:lastModifiedBy>
  <cp:revision>68</cp:revision>
  <dcterms:created xsi:type="dcterms:W3CDTF">2010-08-18T15:12:52Z</dcterms:created>
  <dcterms:modified xsi:type="dcterms:W3CDTF">2021-09-23T13:11:41Z</dcterms:modified>
</cp:coreProperties>
</file>