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8" r:id="rId2"/>
    <p:sldId id="262" r:id="rId3"/>
    <p:sldId id="274" r:id="rId4"/>
    <p:sldId id="275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308" r:id="rId17"/>
    <p:sldId id="257" r:id="rId18"/>
    <p:sldId id="276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20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83" r:id="rId36"/>
    <p:sldId id="3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777D-E8B6-4818-BA44-539346FC72F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C71C-C98F-4320-95F3-482E14259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CD98-AA0C-4392-AA01-191D993BA7F7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dep.com.vn/Uploaded/Bandocviet/2013-09-27/nguyen_tac_can_bang_trong_thiet_ke_deponline(1)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hyperlink" Target="file:///D:\Virus\ANTISCAM\C1\Ga%20dien%20tu\Toan\L8\Haihinhdx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439863" y="5624513"/>
            <a:ext cx="5580062" cy="4683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8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905000" y="1474788"/>
            <a:ext cx="4752975" cy="585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75" tIns="46038" rIns="92075" bIns="46038" anchor="b" anchorCtr="1"/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HÌNH HỌC 8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452807"/>
            <a:ext cx="8991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400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XỨNG TRỤC</a:t>
            </a:r>
            <a:endParaRPr lang="en-US" sz="44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xứng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AC  qua </a:t>
            </a:r>
            <a:r>
              <a:rPr lang="en-US" sz="2000" dirty="0" err="1" smtClean="0">
                <a:latin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</a:rPr>
              <a:t> AH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với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canh BC </a:t>
            </a:r>
            <a:r>
              <a:rPr lang="en-US" sz="2000" dirty="0">
                <a:latin typeface="Times New Roman" pitchFamily="18" charset="0"/>
              </a:rPr>
              <a:t>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đoạn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CB 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553774" y="2407859"/>
            <a:ext cx="3361626" cy="27432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AH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> thuộc cạnh của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 qua AH </a:t>
                </a:r>
                <a:r>
                  <a:rPr lang="en-US" sz="2200" dirty="0" err="1" smtClean="0">
                    <a:latin typeface="Times New Roman" pitchFamily="18" charset="0"/>
                  </a:rPr>
                  <a:t>cũng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blipFill>
                <a:blip r:embed="rId4"/>
                <a:stretch>
                  <a:fillRect l="-2067" t="-3846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4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xứng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AC  qua </a:t>
            </a:r>
            <a:r>
              <a:rPr lang="en-US" sz="2000" dirty="0" err="1" smtClean="0">
                <a:latin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</a:rPr>
              <a:t> AH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với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cạnh BC </a:t>
            </a:r>
            <a:r>
              <a:rPr lang="en-US" sz="2000" dirty="0">
                <a:latin typeface="Times New Roman" pitchFamily="18" charset="0"/>
              </a:rPr>
              <a:t>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đoạn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CB.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553774" y="2443381"/>
            <a:ext cx="3626512" cy="283097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AH sẽ nằm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308600" y="5736424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 qua  AH </a:t>
                </a:r>
                <a:r>
                  <a:rPr lang="en-US" sz="2200" dirty="0" err="1" smtClean="0">
                    <a:latin typeface="Times New Roman" pitchFamily="18" charset="0"/>
                  </a:rPr>
                  <a:t>cũng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600" y="5736424"/>
                <a:ext cx="3835400" cy="1107996"/>
              </a:xfrm>
              <a:prstGeom prst="rect">
                <a:avLst/>
              </a:prstGeom>
              <a:blipFill>
                <a:blip r:embed="rId4"/>
                <a:stretch>
                  <a:fillRect l="-2067" t="-3846" r="-1272" b="-104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" y="5524586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đường thẳng AH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xứng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của tam giác ABC.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5300" y="4380593"/>
            <a:ext cx="4343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gọi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trục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nếu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mỗi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VNI-Script" pitchFamily="2" charset="0"/>
              </a:rPr>
              <a:t>H</a:t>
            </a:r>
            <a:r>
              <a:rPr lang="en-US" sz="2000" b="1" i="1" dirty="0" smtClean="0">
                <a:latin typeface="Times New Roman" pitchFamily="18" charset="0"/>
              </a:rPr>
              <a:t>  qua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cũng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?4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   a) </a:t>
            </a:r>
            <a:r>
              <a:rPr lang="en-US" sz="2400" dirty="0" err="1">
                <a:latin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A.        </a:t>
            </a:r>
          </a:p>
          <a:p>
            <a:r>
              <a:rPr lang="en-US" sz="2400" dirty="0">
                <a:latin typeface="Times New Roman" pitchFamily="18" charset="0"/>
              </a:rPr>
              <a:t>    b)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ABC.</a:t>
            </a:r>
          </a:p>
          <a:p>
            <a:r>
              <a:rPr lang="en-US" sz="2400" dirty="0">
                <a:latin typeface="Times New Roman" pitchFamily="18" charset="0"/>
              </a:rPr>
              <a:t>    c)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</a:rPr>
              <a:t> O.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24300"/>
            <a:ext cx="259080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352800" y="3886200"/>
            <a:ext cx="2362200" cy="1905000"/>
          </a:xfrm>
          <a:prstGeom prst="triangle">
            <a:avLst>
              <a:gd name="adj" fmla="val 4919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000">
              <a:solidFill>
                <a:srgbClr val="0000FF"/>
              </a:solidFill>
              <a:latin typeface="VNtimes new roman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6705600" y="4038600"/>
            <a:ext cx="16764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/>
              <a:t>    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35" name="Oval 72"/>
          <p:cNvSpPr>
            <a:spLocks noChangeArrowheads="1"/>
          </p:cNvSpPr>
          <p:nvPr/>
        </p:nvSpPr>
        <p:spPr bwMode="auto">
          <a:xfrm>
            <a:off x="7467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63143" y="34303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56007" y="590731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95257" y="590731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1676400" y="38862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676400" y="3717925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 flipV="1">
            <a:off x="3200400" y="4267200"/>
            <a:ext cx="30480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2971800" y="4267200"/>
            <a:ext cx="2819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4495800" y="3429000"/>
            <a:ext cx="381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3352800" y="38703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4495800" y="41751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410200" y="44799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6705600" y="3810000"/>
            <a:ext cx="1828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7543800" y="3429000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6324600" y="3962400"/>
            <a:ext cx="2438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362700" y="340948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500257" y="325626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8382000" y="4046764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8109857" y="336357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152400" y="6232525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3200400" y="62484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6324600" y="6232525"/>
            <a:ext cx="2781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vô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6934200" y="3779460"/>
            <a:ext cx="1251857" cy="2127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35" grpId="0" animBg="1"/>
      <p:bldP spid="38" grpId="0"/>
      <p:bldP spid="39" grpId="0"/>
      <p:bldP spid="40" grpId="0"/>
      <p:bldP spid="44" grpId="0" animBg="1"/>
      <p:bldP spid="45" grpId="0"/>
      <p:bldP spid="46" grpId="0" animBg="1"/>
      <p:bldP spid="48" grpId="0" animBg="1"/>
      <p:bldP spid="50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/>
      <p:bldP spid="2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80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0800000">
            <a:off x="952500" y="4114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5621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3147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0767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800100" y="5257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628900" y="3581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2247900" y="4043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>
            <a:off x="3086100" y="4038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2019300" y="5186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32385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2324100" y="3657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22479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33528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21336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57200" y="5878529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đường thẳng HK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xứng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của hình thang ABCD.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1600200"/>
            <a:ext cx="3887787" cy="4525963"/>
          </a:xfrm>
          <a:noFill/>
          <a:ln/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572000" y="1219200"/>
            <a:ext cx="0" cy="533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632200" y="21590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644900" y="2578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3136900" y="3048000"/>
            <a:ext cx="29591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3352800" y="4724400"/>
            <a:ext cx="24384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708400" y="5372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708400" y="56896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32766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4584700" y="2006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4584700" y="24257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4584700" y="5694363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584700" y="5207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584700" y="2895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84700" y="4572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41148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0419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114800" y="2451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041900" y="246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3886200" y="28956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5295900" y="28829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4013200" y="4572000"/>
            <a:ext cx="0" cy="228600"/>
          </a:xfrm>
          <a:prstGeom prst="line">
            <a:avLst/>
          </a:prstGeom>
          <a:noFill/>
          <a:ln w="6985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5143500" y="4546600"/>
            <a:ext cx="0" cy="228600"/>
          </a:xfrm>
          <a:prstGeom prst="line">
            <a:avLst/>
          </a:prstGeom>
          <a:noFill/>
          <a:ln w="79375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41910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50165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191000" y="5562600"/>
            <a:ext cx="0" cy="228600"/>
          </a:xfrm>
          <a:prstGeom prst="line">
            <a:avLst/>
          </a:prstGeom>
          <a:noFill/>
          <a:ln w="6667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5016500" y="5562600"/>
            <a:ext cx="0" cy="228600"/>
          </a:xfrm>
          <a:prstGeom prst="line">
            <a:avLst/>
          </a:prstGeom>
          <a:noFill/>
          <a:ln w="6032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2986088" y="3595688"/>
            <a:ext cx="3200400" cy="1428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591050" y="3429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7084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578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  <p:bldP spid="47114" grpId="0" animBg="1"/>
      <p:bldP spid="47115" grpId="0" animBg="1"/>
      <p:bldP spid="47117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30" grpId="0" animBg="1"/>
      <p:bldP spid="47131" grpId="0" animBg="1"/>
      <p:bldP spid="47132" grpId="0" animBg="1"/>
      <p:bldP spid="47133" grpId="0" animBg="1"/>
      <p:bldP spid="47134" grpId="0" animBg="1"/>
      <p:bldP spid="47135" grpId="0" animBg="1"/>
      <p:bldP spid="47136" grpId="0" animBg="1"/>
      <p:bldP spid="47137" grpId="0" animBg="1"/>
      <p:bldP spid="47138" grpId="0" animBg="1"/>
      <p:bldP spid="47139" grpId="0" animBg="1"/>
      <p:bldP spid="47140" grpId="0" animBg="1"/>
      <p:bldP spid="47141" grpId="0" animBg="1"/>
      <p:bldP spid="471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59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6200" y="434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400" b="1">
              <a:solidFill>
                <a:srgbClr val="000066"/>
              </a:solidFill>
              <a:latin typeface=".VnTim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2346325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819400"/>
            <a:ext cx="1228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209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24400" y="3429000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49530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5605" y="3802898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 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err="1" smtClean="0">
                  <a:latin typeface="Times New Roman" pitchFamily="18" charset="0"/>
                </a:rPr>
                <a:t>trung</a:t>
              </a:r>
              <a:r>
                <a:rPr lang="en-US" sz="2000" smtClean="0">
                  <a:latin typeface="Times New Roman" pitchFamily="18" charset="0"/>
                </a:rPr>
                <a:t> trực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5848350" y="3137724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5124450" y="5487061"/>
            <a:ext cx="4000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5143500" y="3910881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d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5105400" y="4495800"/>
            <a:ext cx="403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HA' = 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588224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70" grpId="0" animBg="1"/>
      <p:bldP spid="71" grpId="0"/>
      <p:bldP spid="72" grpId="0"/>
      <p:bldP spid="73" grpId="0" animBg="1"/>
      <p:bldP spid="77" grpId="0"/>
      <p:bldP spid="78" grpId="0"/>
      <p:bldP spid="79" grpId="0"/>
      <p:bldP spid="80" grpId="0" animBg="1"/>
      <p:bldP spid="81" grpId="0"/>
      <p:bldP spid="86" grpId="0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349598"/>
            <a:ext cx="2190094" cy="35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23554" idx="0"/>
          </p:cNvCxnSpPr>
          <p:nvPr/>
        </p:nvCxnSpPr>
        <p:spPr>
          <a:xfrm>
            <a:off x="4752648" y="3349598"/>
            <a:ext cx="0" cy="3127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8" y="3505201"/>
            <a:ext cx="240574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4572000" y="3429000"/>
            <a:ext cx="16329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17322"/>
            <a:ext cx="2362200" cy="30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429000"/>
            <a:ext cx="0" cy="289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36702"/>
            <a:ext cx="2057400" cy="317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4800600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4057"/>
            <a:ext cx="2447925" cy="31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657600"/>
            <a:ext cx="0" cy="243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4495800"/>
            <a:ext cx="27432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57286" y="4495800"/>
            <a:ext cx="26003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1400" y="4038600"/>
            <a:ext cx="152400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52800" y="3886200"/>
            <a:ext cx="175260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760889" cy="32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19600" y="3429000"/>
            <a:ext cx="0" cy="32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14942"/>
            <a:ext cx="83820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tính đối xướng trục trên thực tế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l_fi" descr="http://dep.com.vn/Uploaded/Bandocviet/2013-09-27/nguyen_tac_can_bang_trong_thiet_ke_deponline(1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38200" y="1752600"/>
            <a:ext cx="7652026" cy="3124200"/>
          </a:xfrm>
          <a:prstGeom prst="rect">
            <a:avLst/>
          </a:prstGeom>
          <a:noFill/>
        </p:spPr>
      </p:pic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4695372" y="1295400"/>
            <a:ext cx="45719" cy="431165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2t8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85800"/>
            <a:ext cx="3286125" cy="2314575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3200400" cy="2619375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676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b="0" i="1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 2b: Trang trí hình vuông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42" y="685800"/>
            <a:ext cx="70634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43500" y="4052349"/>
            <a:ext cx="3810000" cy="1534184"/>
            <a:chOff x="96" y="1835"/>
            <a:chExt cx="2400" cy="805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96" y="1872"/>
              <a:ext cx="2352" cy="768"/>
            </a:xfrm>
            <a:prstGeom prst="wedgeRoundRectCallout">
              <a:avLst>
                <a:gd name="adj1" fmla="val 54037"/>
                <a:gd name="adj2" fmla="val 786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96" y="1835"/>
              <a:ext cx="240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 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trung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trục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1653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2952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762000" y="990600"/>
          <a:ext cx="7589684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7589684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òa tháp đôi lộng lẫy trong đê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454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vanh 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6248400" cy="573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he_Disney_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562600" cy="29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ANd9GcRVE_L7fAQIQI2b2UZoYuEu4AziwRsJ7KpmnMqwhqUMV0r0orx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581400"/>
            <a:ext cx="5486400" cy="30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>
            <a:hlinkClick r:id="rId2" action="ppaction://program"/>
          </p:cNvPr>
          <p:cNvSpPr>
            <a:spLocks noChangeArrowheads="1"/>
          </p:cNvSpPr>
          <p:nvPr/>
        </p:nvSpPr>
        <p:spPr bwMode="auto">
          <a:xfrm>
            <a:off x="2057400" y="381000"/>
            <a:ext cx="54864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9" name="Picture 17" descr="Kién trúc có trục dói xu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inh co truc doi xung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 descr="Hinh co truc doi xung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8446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Hinh co truc doi xung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74320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Minh hoa hinh co truc doi x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Hinh co truc doi x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709863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alkboard-152414_960_7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4503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57150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 VN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1712655"/>
            <a:ext cx="8229600" cy="304698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 vững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nghĩ: Hai điểm đối xứng, hai hình đối xứng. Tính chất đối xứng Hai đoạn thẳng, góc, tam giác.  Định nghĩa hình cso trục đối xứng.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32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tập: 35, 3638, 39, 40/sgk/88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Luyện tập</a:t>
            </a:r>
            <a:endParaRPr lang="en-US" alt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7" name="Object 2"/>
          <p:cNvGraphicFramePr>
            <a:graphicFrameLocks noChangeAspect="1"/>
          </p:cNvGraphicFramePr>
          <p:nvPr/>
        </p:nvGraphicFramePr>
        <p:xfrm>
          <a:off x="4394200" y="2933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33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9337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7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800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</a:rPr>
              <a:t>Hai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52400" y="5562600"/>
            <a:ext cx="495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 </a:t>
            </a:r>
            <a:r>
              <a:rPr lang="en-US" sz="2000" b="1" dirty="0" err="1">
                <a:latin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B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B.</a:t>
            </a:r>
            <a:endParaRPr lang="en-US" sz="2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0" name="Text Box 20"/>
              <p:cNvSpPr txBox="1">
                <a:spLocks noChangeArrowheads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chemeClr val="tx1"/>
                    </a:solidFill>
                    <a:latin typeface="Times New Roman" pitchFamily="18" charset="0"/>
                  </a:rPr>
                  <a:t>?</a:t>
                </a:r>
                <a:r>
                  <a:rPr lang="en-US" sz="2800" smtClean="0">
                    <a:solidFill>
                      <a:schemeClr val="tx1"/>
                    </a:solidFill>
                    <a:latin typeface="Times New Roman" pitchFamily="18" charset="0"/>
                  </a:rPr>
                  <a:t> Nếu </a:t>
                </a:r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Tìmđiểmđốixứngvới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B qua d ?</a:t>
                </a:r>
              </a:p>
            </p:txBody>
          </p:sp>
        </mc:Choice>
        <mc:Fallback xmlns="">
          <p:sp>
            <p:nvSpPr>
              <p:cNvPr id="51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3172"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</a:rPr>
                <a:t>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trung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trục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1653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9685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smtClean="0">
                <a:latin typeface="Times New Roman" pitchFamily="18" charset="0"/>
              </a:rPr>
              <a:t>Bài </a:t>
            </a:r>
            <a:r>
              <a:rPr lang="en-US" sz="2800" b="1" i="1" u="sng" dirty="0" smtClean="0">
                <a:latin typeface="Times New Roman" pitchFamily="18" charset="0"/>
              </a:rPr>
              <a:t>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5140" grpId="0" animBg="1"/>
      <p:bldP spid="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106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5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1257">
            <a:off x="683187" y="4195101"/>
            <a:ext cx="4403303" cy="533400"/>
          </a:xfrm>
          <a:prstGeom prst="rect">
            <a:avLst/>
          </a:prstGeom>
          <a:noFill/>
        </p:spPr>
      </p:pic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8200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8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3392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6700" y="6019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</a:rPr>
              <a:t>* </a:t>
            </a:r>
            <a:r>
              <a:rPr lang="en-US" sz="2000" b="1" dirty="0" err="1" smtClean="0">
                <a:latin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9" y="788987"/>
            <a:ext cx="3788891" cy="32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latin typeface="Times New Roman" pitchFamily="18" charset="0"/>
                  </a:rPr>
                  <a:t>Ta </a:t>
                </a:r>
                <a:r>
                  <a:rPr lang="en-US" sz="2000" i="1" dirty="0" err="1" smtClean="0">
                    <a:latin typeface="Times New Roman" pitchFamily="18" charset="0"/>
                  </a:rPr>
                  <a:t>có</a:t>
                </a:r>
                <a:r>
                  <a:rPr lang="en-US" sz="2000" dirty="0" smtClean="0">
                    <a:latin typeface="Times New Roman" pitchFamily="18" charset="0"/>
                  </a:rPr>
                  <a:t>:  +</a:t>
                </a:r>
                <a:r>
                  <a:rPr lang="en-US" sz="2000" dirty="0" err="1" smtClean="0">
                    <a:latin typeface="Times New Roman" pitchFamily="18" charset="0"/>
                  </a:rPr>
                  <a:t>Haiđoạnthẳng</a:t>
                </a:r>
                <a:r>
                  <a:rPr lang="en-US" sz="2000" dirty="0" smtClean="0">
                    <a:latin typeface="Times New Roman" pitchFamily="18" charset="0"/>
                  </a:rPr>
                  <a:t> AB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A’B’; AC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A’C’; 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đốixứngvớinhau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BAC</m:t>
                        </m:r>
                      </m:e>
                    </m:acc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</m:t>
                    </m:r>
                    <m:r>
                      <a:rPr lang="en-US" sz="2000" b="0" i="0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</a:rPr>
                          <m:t>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ABC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′;</m:t>
                        </m:r>
                      </m:e>
                    </m:acc>
                  </m:oMath>
                </a14:m>
                <a:endParaRPr lang="en-US" sz="2000" b="0" i="1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ACB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v</m:t>
                    </m:r>
                    <m:r>
                      <a:rPr lang="en-US" sz="200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B</m:t>
                        </m:r>
                        <m:r>
                          <a:rPr lang="en-US" sz="200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Times New Roman" pitchFamily="18" charset="0"/>
                  </a:rPr>
                  <a:t>đốixứngvớinhau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  +</a:t>
                </a:r>
                <a:r>
                  <a:rPr lang="en-US" sz="2000" dirty="0" err="1" smtClean="0">
                    <a:latin typeface="Times New Roman" pitchFamily="18" charset="0"/>
                  </a:rPr>
                  <a:t>Hai</a:t>
                </a:r>
                <a:r>
                  <a:rPr lang="en-US" sz="2000" dirty="0" smtClean="0">
                    <a:latin typeface="Times New Roman" pitchFamily="18" charset="0"/>
                  </a:rPr>
                  <a:t> tam </a:t>
                </a:r>
                <a:r>
                  <a:rPr lang="en-US" sz="2000" dirty="0" err="1" smtClean="0">
                    <a:latin typeface="Times New Roman" pitchFamily="18" charset="0"/>
                  </a:rPr>
                  <a:t>giác</a:t>
                </a:r>
                <a:r>
                  <a:rPr lang="en-US" sz="2000" dirty="0" smtClean="0">
                    <a:latin typeface="Times New Roman" pitchFamily="18" charset="0"/>
                  </a:rPr>
                  <a:t> ABC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đốixứngvớinhau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</a:p>
            </p:txBody>
          </p:sp>
        </mc:Choice>
        <mc:Fallback>
          <p:sp>
            <p:nvSpPr>
              <p:cNvPr id="5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blipFill>
                <a:blip r:embed="rId4"/>
                <a:stretch>
                  <a:fillRect l="-1600" t="-1160" r="-31200" b="-30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5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smtClean="0"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486400" y="984619"/>
            <a:ext cx="3505200" cy="2442593"/>
            <a:chOff x="48" y="2164"/>
            <a:chExt cx="2016" cy="2590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" y="2256"/>
              <a:ext cx="2016" cy="2400"/>
              <a:chOff x="1776" y="480"/>
              <a:chExt cx="3889" cy="3504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776" y="480"/>
                <a:ext cx="3889" cy="3504"/>
                <a:chOff x="672" y="240"/>
                <a:chExt cx="5090" cy="4320"/>
              </a:xfrm>
            </p:grpSpPr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3456" y="1025"/>
                <a:ext cx="2306" cy="28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76" name="Photo Editor Photo" r:id="rId4" imgW="3809524" imgH="3048426" progId="">
                        <p:embed/>
                      </p:oleObj>
                    </mc:Choice>
                    <mc:Fallback>
                      <p:oleObj name="Photo Editor Photo" r:id="rId4" imgW="3809524" imgH="3048426" progId="">
                        <p:embed/>
                        <p:pic>
                          <p:nvPicPr>
                            <p:cNvPr id="0" name="Picture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56" y="1025"/>
                              <a:ext cx="2306" cy="288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16"/>
                <p:cNvGraphicFramePr>
                  <a:graphicFrameLocks noChangeAspect="1"/>
                </p:cNvGraphicFramePr>
                <p:nvPr/>
              </p:nvGraphicFramePr>
              <p:xfrm>
                <a:off x="672" y="1025"/>
                <a:ext cx="2396" cy="28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77" name="Photo Editor Photo" r:id="rId6" imgW="3809524" imgH="3048426" progId="">
                        <p:embed/>
                      </p:oleObj>
                    </mc:Choice>
                    <mc:Fallback>
                      <p:oleObj name="Photo Editor Photo" r:id="rId6" imgW="3809524" imgH="3048426" progId="">
                        <p:embed/>
                        <p:pic>
                          <p:nvPicPr>
                            <p:cNvPr id="0" name="Picture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" y="1025"/>
                              <a:ext cx="2396" cy="28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3268" y="24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2075" y="1152"/>
                <a:ext cx="33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3057" y="288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" y="4195"/>
              <a:ext cx="224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453" y="4195"/>
              <a:ext cx="55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H’’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087" y="2164"/>
              <a:ext cx="24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31941" y="35814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i="1" dirty="0" smtClean="0">
                <a:latin typeface="VNI-Script" pitchFamily="2" charset="0"/>
              </a:rPr>
              <a:t>H ‘ </a:t>
            </a:r>
            <a:r>
              <a:rPr lang="en-US" sz="2400" dirty="0" err="1" smtClean="0">
                <a:latin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d. 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1845</Words>
  <Application>Microsoft Office PowerPoint</Application>
  <PresentationFormat>On-screen Show (4:3)</PresentationFormat>
  <Paragraphs>217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宋体</vt:lpstr>
      <vt:lpstr>宋体</vt:lpstr>
      <vt:lpstr>.VnTime</vt:lpstr>
      <vt:lpstr>Arial</vt:lpstr>
      <vt:lpstr>Calibri</vt:lpstr>
      <vt:lpstr>Cambria Math</vt:lpstr>
      <vt:lpstr>Symbol</vt:lpstr>
      <vt:lpstr>Times New Roman</vt:lpstr>
      <vt:lpstr>VNI-Script</vt:lpstr>
      <vt:lpstr>VNtimes new roman</vt:lpstr>
      <vt:lpstr>Office Theme</vt:lpstr>
      <vt:lpstr>Photo Editor Photo</vt:lpstr>
      <vt:lpstr>Equation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Ứng dụng trục đối xứng để vẽ lọ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http://sanhotim.blogspot.com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MrThai_0978343155</dc:creator>
  <cp:lastModifiedBy>Admin</cp:lastModifiedBy>
  <cp:revision>87</cp:revision>
  <dcterms:created xsi:type="dcterms:W3CDTF">2014-10-02T14:34:49Z</dcterms:created>
  <dcterms:modified xsi:type="dcterms:W3CDTF">2021-10-05T23:43:42Z</dcterms:modified>
</cp:coreProperties>
</file>