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65" r:id="rId2"/>
    <p:sldId id="260" r:id="rId3"/>
    <p:sldId id="258" r:id="rId4"/>
    <p:sldId id="261" r:id="rId5"/>
    <p:sldId id="262" r:id="rId6"/>
    <p:sldId id="266" r:id="rId7"/>
    <p:sldId id="26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85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FB6A7E-3925-4950-8DDE-3F2430629A41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8EDB6-7104-40D3-A33F-86E898D92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624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       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8EDB6-7104-40D3-A33F-86E898D92D4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396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5C6C8-85DF-4ED4-B341-6CBABB5808AF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7F707-8DF4-48CB-BC28-119C35C21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31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5C6C8-85DF-4ED4-B341-6CBABB5808AF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7F707-8DF4-48CB-BC28-119C35C21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656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5C6C8-85DF-4ED4-B341-6CBABB5808AF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7F707-8DF4-48CB-BC28-119C35C21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775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5C6C8-85DF-4ED4-B341-6CBABB5808AF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7F707-8DF4-48CB-BC28-119C35C21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9975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5C6C8-85DF-4ED4-B341-6CBABB5808AF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7F707-8DF4-48CB-BC28-119C35C21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097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5C6C8-85DF-4ED4-B341-6CBABB5808AF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7F707-8DF4-48CB-BC28-119C35C21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084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5C6C8-85DF-4ED4-B341-6CBABB5808AF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7F707-8DF4-48CB-BC28-119C35C21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878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5C6C8-85DF-4ED4-B341-6CBABB5808AF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7F707-8DF4-48CB-BC28-119C35C21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37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5C6C8-85DF-4ED4-B341-6CBABB5808AF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7F707-8DF4-48CB-BC28-119C35C21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418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5C6C8-85DF-4ED4-B341-6CBABB5808AF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7F707-8DF4-48CB-BC28-119C35C21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5C6C8-85DF-4ED4-B341-6CBABB5808AF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7F707-8DF4-48CB-BC28-119C35C21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363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5C6C8-85DF-4ED4-B341-6CBABB5808AF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7F707-8DF4-48CB-BC28-119C35C21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791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6851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76200" y="3452807"/>
            <a:ext cx="8991600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3600" cap="all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 </a:t>
            </a:r>
            <a:r>
              <a:rPr lang="en-US" sz="3600" cap="all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8. LUYỆN TẬP</a:t>
            </a:r>
            <a:endParaRPr lang="en-US" sz="3600" cap="all">
              <a:ln w="0"/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en-US" sz="2400" cap="all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ĐƯỜNG TRUNG BÌNH CỦA TAM GIÁC, CỦA HÌNH </a:t>
            </a:r>
            <a:r>
              <a:rPr lang="en-US" sz="2400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THANG </a:t>
            </a:r>
            <a:endParaRPr lang="en-US" sz="2400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6"/>
          <p:cNvSpPr>
            <a:spLocks noChangeArrowheads="1"/>
          </p:cNvSpPr>
          <p:nvPr/>
        </p:nvSpPr>
        <p:spPr bwMode="auto">
          <a:xfrm>
            <a:off x="1439863" y="5624513"/>
            <a:ext cx="5580062" cy="46831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dirty="0" err="1">
                <a:solidFill>
                  <a:srgbClr val="003399"/>
                </a:solidFill>
                <a:latin typeface="Times New Roman" pitchFamily="18" charset="0"/>
              </a:rPr>
              <a:t>Giáo</a:t>
            </a:r>
            <a:r>
              <a:rPr lang="en-US" sz="2800" dirty="0">
                <a:solidFill>
                  <a:srgbClr val="003399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3399"/>
                </a:solidFill>
                <a:latin typeface="Times New Roman" pitchFamily="18" charset="0"/>
              </a:rPr>
              <a:t>viên</a:t>
            </a:r>
            <a:r>
              <a:rPr lang="en-US" sz="2800" dirty="0">
                <a:solidFill>
                  <a:srgbClr val="003399"/>
                </a:solidFill>
                <a:latin typeface="Times New Roman" pitchFamily="18" charset="0"/>
              </a:rPr>
              <a:t>: </a:t>
            </a:r>
            <a:r>
              <a:rPr lang="en-US" sz="2800" dirty="0" err="1">
                <a:solidFill>
                  <a:srgbClr val="003399"/>
                </a:solidFill>
                <a:latin typeface="Times New Roman" pitchFamily="18" charset="0"/>
              </a:rPr>
              <a:t>Trần</a:t>
            </a:r>
            <a:r>
              <a:rPr lang="en-US" sz="2800" dirty="0">
                <a:solidFill>
                  <a:srgbClr val="003399"/>
                </a:solidFill>
                <a:latin typeface="Times New Roman" pitchFamily="18" charset="0"/>
              </a:rPr>
              <a:t> Minh </a:t>
            </a:r>
            <a:r>
              <a:rPr lang="en-US" sz="2800" dirty="0" err="1">
                <a:solidFill>
                  <a:srgbClr val="003399"/>
                </a:solidFill>
                <a:latin typeface="Times New Roman" pitchFamily="18" charset="0"/>
              </a:rPr>
              <a:t>Đông</a:t>
            </a:r>
            <a:endParaRPr lang="en-US" sz="2800" dirty="0">
              <a:solidFill>
                <a:srgbClr val="003399"/>
              </a:solidFill>
              <a:latin typeface="Times New Roman" pitchFamily="18" charset="0"/>
            </a:endParaRPr>
          </a:p>
        </p:txBody>
      </p:sp>
      <p:sp>
        <p:nvSpPr>
          <p:cNvPr id="7" name="Rectangle 39"/>
          <p:cNvSpPr>
            <a:spLocks noChangeArrowheads="1"/>
          </p:cNvSpPr>
          <p:nvPr/>
        </p:nvSpPr>
        <p:spPr bwMode="auto">
          <a:xfrm>
            <a:off x="1905000" y="1474788"/>
            <a:ext cx="4752975" cy="5857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2075" tIns="46038" rIns="92075" bIns="46038" anchor="b" anchorCtr="1"/>
          <a:lstStyle/>
          <a:p>
            <a:pPr algn="ctr" eaLnBrk="1" hangingPunct="1">
              <a:defRPr/>
            </a:pPr>
            <a:r>
              <a:rPr lang="en-US" sz="3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HÌNH HỌC 8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78520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400800"/>
          </a:xfrm>
        </p:spPr>
        <p:txBody>
          <a:bodyPr/>
          <a:lstStyle/>
          <a:p>
            <a:pPr marL="0" indent="0">
              <a:buNone/>
            </a:pPr>
            <a:endParaRPr lang="en-US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 </a:t>
            </a:r>
            <a:r>
              <a:rPr lang="en-US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Cho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 AI = IM</a:t>
            </a:r>
          </a:p>
          <a:p>
            <a:pPr marL="0" indent="0">
              <a:buNone/>
            </a:pPr>
            <a:endParaRPr lang="en-US" i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</a:t>
            </a:r>
            <a:r>
              <a:rPr lang="en-US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 </a:t>
            </a:r>
            <a:endParaRPr lang="en-US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∆ BDC </a:t>
            </a:r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 = ED </a:t>
            </a:r>
            <a:r>
              <a:rPr lang="en-US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gt) và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BM = MC  (</a:t>
            </a:r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gt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⇒ EM </a:t>
            </a:r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∆ BDC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EM // DC ⇒ DI // EM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∆ AEM </a:t>
            </a:r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 = DE (</a:t>
            </a:r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gt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DI // EM (</a:t>
            </a:r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cmt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⇒ AI = IM </a:t>
            </a:r>
            <a:endParaRPr lang="en-US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0" y="695325"/>
            <a:ext cx="3067050" cy="280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011508" y="76200"/>
            <a:ext cx="2443874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cap="all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sz="3200" cap="all">
              <a:ln w="0"/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336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u="sng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>
              <a:buNone/>
            </a:pPr>
            <a:endParaRPr lang="en-US" u="sng">
              <a:solidFill>
                <a:schemeClr val="bg2">
                  <a:lumMod val="10000"/>
                </a:schemeClr>
              </a:solidFill>
            </a:endParaRPr>
          </a:p>
          <a:p>
            <a:pPr marL="0" indent="0">
              <a:buNone/>
            </a:pPr>
            <a:r>
              <a:rPr lang="vi-VN" b="1" u="sng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25/SGK</a:t>
            </a:r>
            <a:r>
              <a:rPr lang="en-US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ABCD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AB, CD. </a:t>
            </a:r>
            <a:r>
              <a:rPr lang="en-US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F, K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AD, BC</a:t>
            </a:r>
            <a:r>
              <a:rPr lang="en-US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BD. Chứng 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E, K, F </a:t>
            </a:r>
            <a:r>
              <a:rPr lang="en-US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vi-V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endParaRPr lang="vi-VN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bg2">
                  <a:lumMod val="10000"/>
                </a:schemeClr>
              </a:solidFill>
              <a:latin typeface="+mj-lt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Gt  </a:t>
            </a:r>
            <a:r>
              <a:rPr lang="vi-VN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ình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ABCD(AB//CD)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   EA = ED; FB = FC ; KB = KD</a:t>
            </a:r>
          </a:p>
          <a:p>
            <a:pPr marL="0" indent="0">
              <a:buNone/>
            </a:pPr>
            <a:r>
              <a:rPr lang="vi-VN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E, K, F </a:t>
            </a:r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endParaRPr lang="en-US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09600" y="1981200"/>
            <a:ext cx="0" cy="12192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52400" y="2438400"/>
            <a:ext cx="35052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25" y="1762125"/>
            <a:ext cx="3914775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3011508" y="76200"/>
            <a:ext cx="2443874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cap="all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sz="3200" cap="all">
              <a:ln w="0"/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52400" y="3505200"/>
            <a:ext cx="8956964" cy="272241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 minh:</a:t>
            </a:r>
          </a:p>
          <a:p>
            <a:pPr marL="0" indent="0">
              <a:buNone/>
            </a:pPr>
            <a:r>
              <a:rPr lang="en-US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 ∆ ABD có :EA = ED (gt)  KB = KD (gt) </a:t>
            </a:r>
          </a:p>
          <a:p>
            <a:pPr marL="0" indent="0">
              <a:buNone/>
            </a:pPr>
            <a:r>
              <a:rPr lang="en-US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⇒ EK là đường trung bình ∆ ABD nên</a:t>
            </a:r>
          </a:p>
          <a:p>
            <a:pPr marL="0" indent="0">
              <a:buNone/>
            </a:pPr>
            <a:r>
              <a:rPr lang="en-US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EK//AB .Do AB // CD (ABCD là hình thang )</a:t>
            </a:r>
          </a:p>
          <a:p>
            <a:pPr marL="0" indent="0">
              <a:buNone/>
            </a:pPr>
            <a:r>
              <a:rPr lang="en-US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⇒</a:t>
            </a:r>
            <a:r>
              <a:rPr lang="en-US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EK // CD  (1)</a:t>
            </a:r>
          </a:p>
          <a:p>
            <a:pPr marL="0" indent="0">
              <a:buNone/>
            </a:pPr>
            <a:r>
              <a:rPr lang="en-US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 tự KF là đường trung bình ∆ BDC </a:t>
            </a:r>
            <a:r>
              <a:rPr lang="en-US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⇒ </a:t>
            </a:r>
            <a:r>
              <a:rPr lang="en-US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KF//CD  (2)</a:t>
            </a:r>
          </a:p>
          <a:p>
            <a:pPr marL="0" indent="0">
              <a:buNone/>
            </a:pPr>
            <a:r>
              <a:rPr lang="en-US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(1) và (2): Qua K có KE và KF cùng song song CD nên E, F, K thẳng hàng.</a:t>
            </a:r>
          </a:p>
          <a:p>
            <a:pPr marL="0" indent="0">
              <a:buNone/>
            </a:pPr>
            <a:r>
              <a:rPr lang="en-US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tiên </a:t>
            </a:r>
            <a:r>
              <a:rPr lang="en-US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 </a:t>
            </a:r>
            <a:r>
              <a:rPr lang="en-US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ơ-clít)</a:t>
            </a:r>
            <a:endParaRPr lang="en-US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508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76200"/>
                <a:ext cx="8763000" cy="6553200"/>
              </a:xfrm>
            </p:spPr>
            <p:txBody>
              <a:bodyPr/>
              <a:lstStyle/>
              <a:p>
                <a:endParaRPr lang="en-US" u="sng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en-US" u="sng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en-US" u="sng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b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Bài </a:t>
                </a:r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(26 SGK) </a:t>
                </a:r>
                <a:r>
                  <a:rPr lang="en-US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Tính</a:t>
                </a:r>
                <a:r>
                  <a:rPr lang="en-US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x </a:t>
                </a:r>
                <a:r>
                  <a:rPr lang="en-US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y </a:t>
                </a:r>
                <a:r>
                  <a:rPr lang="en-US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trên</a:t>
                </a:r>
                <a:r>
                  <a:rPr lang="en-US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trong</a:t>
                </a:r>
                <a:r>
                  <a:rPr lang="en-US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đó</a:t>
                </a:r>
                <a:r>
                  <a:rPr lang="en-US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  AB//CD//EF//GH </a:t>
                </a:r>
              </a:p>
              <a:p>
                <a:pPr marL="0" indent="0">
                  <a:buNone/>
                </a:pPr>
                <a:endParaRPr lang="en-US" smtClean="0">
                  <a:solidFill>
                    <a:schemeClr val="tx1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en-US">
                  <a:solidFill>
                    <a:schemeClr val="tx1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i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      Giải: </a:t>
                </a:r>
                <a:endParaRPr lang="vi-VN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dirty="0" err="1" smtClean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Vì</a:t>
                </a:r>
                <a:r>
                  <a:rPr lang="en-US" dirty="0" smtClean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AB//EF (</a:t>
                </a:r>
                <a:r>
                  <a:rPr lang="en-US" dirty="0" err="1" smtClean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gt</a:t>
                </a:r>
                <a:r>
                  <a:rPr lang="en-US" dirty="0" smtClean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) </a:t>
                </a:r>
                <a:r>
                  <a:rPr lang="en-US" dirty="0" err="1" smtClean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nên</a:t>
                </a:r>
                <a:r>
                  <a:rPr lang="en-US" dirty="0" smtClean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ABFE </a:t>
                </a:r>
                <a:r>
                  <a:rPr lang="en-US" dirty="0" err="1" smtClean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là</a:t>
                </a:r>
                <a:endParaRPr lang="en-US" dirty="0" smtClean="0">
                  <a:solidFill>
                    <a:schemeClr val="tx1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 smtClean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dirty="0" smtClean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thang </a:t>
                </a:r>
                <a:r>
                  <a:rPr lang="en-US" dirty="0" err="1" smtClean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dirty="0" smtClean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CA = CE ; DB = DF</a:t>
                </a:r>
                <a:endParaRPr lang="vi-VN" dirty="0" smtClean="0">
                  <a:solidFill>
                    <a:schemeClr val="tx1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vi-VN" dirty="0" smtClean="0">
                  <a:solidFill>
                    <a:schemeClr val="tx1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dirty="0" err="1" smtClean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Nên</a:t>
                </a:r>
                <a:r>
                  <a:rPr lang="en-US" dirty="0" smtClean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CD </a:t>
                </a:r>
                <a:r>
                  <a:rPr lang="en-US" dirty="0" err="1" smtClean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dirty="0" smtClean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 smtClean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đường</a:t>
                </a:r>
                <a:r>
                  <a:rPr lang="en-US" dirty="0" smtClean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 smtClean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trung</a:t>
                </a:r>
                <a:r>
                  <a:rPr lang="en-US" dirty="0" smtClean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 smtClean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bình</a:t>
                </a:r>
                <a:r>
                  <a:rPr lang="en-US" dirty="0" smtClean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h </a:t>
                </a:r>
                <a:r>
                  <a:rPr lang="en-US" dirty="0" err="1" smtClean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thang</a:t>
                </a:r>
                <a:r>
                  <a:rPr lang="en-US" dirty="0" smtClean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ABFE ⇒ x =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>
                            <a:lumMod val="50000"/>
                          </a:schemeClr>
                        </a:solidFill>
                        <a:latin typeface="Cambria Math"/>
                        <a:cs typeface="Times New Roman" pitchFamily="18" charset="0"/>
                      </a:rPr>
                      <m:t>𝐶𝐷</m:t>
                    </m:r>
                    <m:r>
                      <a:rPr lang="en-US" b="0" i="1" smtClean="0">
                        <a:solidFill>
                          <a:schemeClr val="tx1">
                            <a:lumMod val="50000"/>
                          </a:schemeClr>
                        </a:solidFill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𝐴𝐵</m:t>
                        </m:r>
                        <m:r>
                          <a:rPr lang="en-US" b="0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+</m:t>
                        </m:r>
                        <m:r>
                          <a:rPr lang="en-US" b="0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𝐸𝐹</m:t>
                        </m:r>
                      </m:num>
                      <m:den>
                        <m:r>
                          <a:rPr lang="en-US" b="0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solidFill>
                          <a:schemeClr val="tx1">
                            <a:lumMod val="50000"/>
                          </a:schemeClr>
                        </a:solidFill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8+16</m:t>
                        </m:r>
                      </m:num>
                      <m:den>
                        <m:r>
                          <a:rPr lang="en-US" b="0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solidFill>
                          <a:schemeClr val="tx1">
                            <a:lumMod val="50000"/>
                          </a:schemeClr>
                        </a:solidFill>
                        <a:latin typeface="Cambria Math"/>
                        <a:cs typeface="Times New Roman" pitchFamily="18" charset="0"/>
                      </a:rPr>
                      <m:t>=12</m:t>
                    </m:r>
                    <m:r>
                      <a:rPr lang="en-US" b="0" i="1" smtClean="0">
                        <a:solidFill>
                          <a:schemeClr val="tx1">
                            <a:lumMod val="50000"/>
                          </a:schemeClr>
                        </a:solidFill>
                        <a:latin typeface="Cambria Math"/>
                        <a:cs typeface="Times New Roman" pitchFamily="18" charset="0"/>
                      </a:rPr>
                      <m:t>𝑐𝑚</m:t>
                    </m:r>
                  </m:oMath>
                </a14:m>
                <a:endParaRPr lang="en-US" dirty="0" smtClean="0">
                  <a:solidFill>
                    <a:schemeClr val="tx1">
                      <a:lumMod val="50000"/>
                    </a:schemeClr>
                  </a:solidFill>
                </a:endParaRPr>
              </a:p>
              <a:p>
                <a:pPr marL="0" indent="0">
                  <a:buNone/>
                </a:pPr>
                <a:r>
                  <a:rPr lang="en-US" dirty="0" err="1" smtClean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Tương</a:t>
                </a:r>
                <a:r>
                  <a:rPr lang="en-US" dirty="0" smtClean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 smtClean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tự</a:t>
                </a:r>
                <a:r>
                  <a:rPr lang="en-US" dirty="0" smtClean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EF </a:t>
                </a:r>
                <a:r>
                  <a:rPr lang="en-US" dirty="0" err="1" smtClean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dirty="0" smtClean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 smtClean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đường</a:t>
                </a:r>
                <a:r>
                  <a:rPr lang="en-US" dirty="0" smtClean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 smtClean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trung</a:t>
                </a:r>
                <a:r>
                  <a:rPr lang="en-US" dirty="0" smtClean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 smtClean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bình</a:t>
                </a:r>
                <a:r>
                  <a:rPr lang="en-US" dirty="0" smtClean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 smtClean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dirty="0" smtClean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 smtClean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thang</a:t>
                </a:r>
                <a:r>
                  <a:rPr lang="en-US" dirty="0" smtClean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CDHG</a:t>
                </a:r>
              </a:p>
              <a:p>
                <a:pPr marL="0" indent="0">
                  <a:buNone/>
                </a:pPr>
                <a:r>
                  <a:rPr lang="en-US" dirty="0" err="1" smtClean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Nên</a:t>
                </a:r>
                <a:r>
                  <a:rPr lang="en-US" dirty="0" smtClean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EF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>
                            <a:lumMod val="50000"/>
                          </a:schemeClr>
                        </a:solidFill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𝐶𝐷</m:t>
                        </m:r>
                        <m:r>
                          <a:rPr lang="en-US" b="0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+</m:t>
                        </m:r>
                        <m:r>
                          <a:rPr lang="en-US" b="0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𝐺𝐻</m:t>
                        </m:r>
                      </m:num>
                      <m:den>
                        <m:r>
                          <a:rPr lang="en-US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solidFill>
                          <a:schemeClr val="tx1">
                            <a:lumMod val="50000"/>
                          </a:schemeClr>
                        </a:solidFill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en-US" dirty="0" smtClean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⇒ 16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>
                            <a:lumMod val="50000"/>
                          </a:schemeClr>
                        </a:solidFill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12+</m:t>
                        </m:r>
                        <m:r>
                          <a:rPr lang="en-US" b="0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𝑦</m:t>
                        </m:r>
                      </m:num>
                      <m:den>
                        <m:r>
                          <a:rPr lang="en-US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 smtClean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⇒ y = 20 cm</a:t>
                </a:r>
                <a:endParaRPr lang="en-US" dirty="0">
                  <a:solidFill>
                    <a:schemeClr val="tx1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76200"/>
                <a:ext cx="8763000" cy="6553200"/>
              </a:xfrm>
              <a:blipFill>
                <a:blip r:embed="rId2"/>
                <a:stretch>
                  <a:fillRect l="-8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676400"/>
            <a:ext cx="35052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011508" y="76200"/>
            <a:ext cx="2443874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cap="all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sz="3200" cap="all">
              <a:ln w="0"/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2920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228600"/>
                <a:ext cx="8686800" cy="64770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US" sz="200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0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000" b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 27SGK</a:t>
                </a:r>
                <a:r>
                  <a:rPr lang="en-US" sz="2000" b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indent="0">
                  <a:buNone/>
                </a:pPr>
                <a:r>
                  <a:rPr lang="en-US" sz="200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Cho </a:t>
                </a:r>
                <a:r>
                  <a:rPr lang="en-US" sz="2000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tứ</a:t>
                </a:r>
                <a:r>
                  <a:rPr lang="en-US" sz="20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giác</a:t>
                </a:r>
                <a:r>
                  <a:rPr lang="en-US" sz="20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ABCD </a:t>
                </a:r>
                <a:r>
                  <a:rPr lang="en-US" sz="2000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Gọi</a:t>
                </a:r>
                <a:r>
                  <a:rPr lang="en-US" sz="20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E,F K </a:t>
                </a:r>
                <a:r>
                  <a:rPr lang="en-US" sz="2000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theo</a:t>
                </a:r>
                <a:r>
                  <a:rPr lang="en-US" sz="20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20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tự</a:t>
                </a:r>
                <a:r>
                  <a:rPr lang="en-US" sz="20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0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trung</a:t>
                </a:r>
                <a:r>
                  <a:rPr lang="en-US" sz="20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vi-VN" sz="20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điểm</a:t>
                </a:r>
                <a:r>
                  <a:rPr lang="en-US" sz="20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0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AD ,BC , AC </a:t>
                </a:r>
              </a:p>
              <a:p>
                <a:pPr marL="0" indent="0">
                  <a:buNone/>
                </a:pPr>
                <a:r>
                  <a:rPr lang="en-US" sz="20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a/ So </a:t>
                </a:r>
                <a:r>
                  <a:rPr lang="en-US" sz="2000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sánh</a:t>
                </a:r>
                <a:r>
                  <a:rPr lang="en-US" sz="20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độ</a:t>
                </a:r>
                <a:r>
                  <a:rPr lang="en-US" sz="20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dài</a:t>
                </a:r>
                <a:r>
                  <a:rPr lang="en-US" sz="20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EK </a:t>
                </a:r>
                <a:r>
                  <a:rPr lang="en-US" sz="2000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0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CD, KF </a:t>
                </a:r>
                <a:r>
                  <a:rPr lang="en-US" sz="2000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0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AB</a:t>
                </a:r>
              </a:p>
              <a:p>
                <a:pPr marL="0" indent="0">
                  <a:buNone/>
                </a:pPr>
                <a:r>
                  <a:rPr lang="en-US" sz="20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b/ </a:t>
                </a:r>
                <a:r>
                  <a:rPr lang="en-US" sz="2000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Chứng</a:t>
                </a:r>
                <a:r>
                  <a:rPr lang="en-US" sz="20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minh </a:t>
                </a:r>
                <a:r>
                  <a:rPr lang="en-US" sz="2000" dirty="0" err="1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rằng</a:t>
                </a:r>
                <a:r>
                  <a:rPr lang="en-US" sz="20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EF ≤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𝐴𝐵</m:t>
                        </m:r>
                        <m:r>
                          <a:rPr lang="en-US" sz="2000" b="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2000" b="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𝐶𝐷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vi-VN" sz="2000" dirty="0" smtClean="0">
                  <a:solidFill>
                    <a:schemeClr val="tx1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en-US" sz="2000" dirty="0" smtClean="0">
                  <a:solidFill>
                    <a:schemeClr val="tx1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000" dirty="0" smtClean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GT  </a:t>
                </a:r>
                <a:r>
                  <a:rPr lang="en-US" sz="2000" dirty="0" err="1" smtClean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Tứ</a:t>
                </a:r>
                <a:r>
                  <a:rPr lang="en-US" sz="2000" dirty="0" smtClean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 smtClean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giác</a:t>
                </a:r>
                <a:r>
                  <a:rPr lang="en-US" sz="2000" dirty="0" smtClean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ABCD ;  EA=ED; FB=FC; KA=KC</a:t>
                </a:r>
              </a:p>
              <a:p>
                <a:pPr marL="0" indent="0">
                  <a:buNone/>
                </a:pPr>
                <a:r>
                  <a:rPr lang="en-US" sz="2000" dirty="0" smtClean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KL   a/ </a:t>
                </a:r>
                <a:r>
                  <a:rPr lang="en-US" sz="2000" dirty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So </a:t>
                </a:r>
                <a:r>
                  <a:rPr lang="en-US" sz="2000" dirty="0" err="1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sánh</a:t>
                </a:r>
                <a:r>
                  <a:rPr lang="en-US" sz="2000" dirty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độ</a:t>
                </a:r>
                <a:r>
                  <a:rPr lang="en-US" sz="2000" dirty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dài</a:t>
                </a:r>
                <a:r>
                  <a:rPr lang="en-US" sz="2000" dirty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EK </a:t>
                </a:r>
                <a:r>
                  <a:rPr lang="en-US" sz="2000" dirty="0" err="1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000" dirty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CD, KF </a:t>
                </a:r>
                <a:r>
                  <a:rPr lang="en-US" sz="2000" dirty="0" err="1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000" dirty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AB</a:t>
                </a:r>
              </a:p>
              <a:p>
                <a:pPr marL="0" indent="0">
                  <a:buNone/>
                </a:pPr>
                <a:r>
                  <a:rPr lang="en-US" sz="2000" dirty="0" smtClean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       b/ </a:t>
                </a:r>
                <a:r>
                  <a:rPr lang="en-US" sz="2000" dirty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Chứng minh </a:t>
                </a:r>
                <a:r>
                  <a:rPr lang="en-US" sz="2000" dirty="0" err="1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rằng</a:t>
                </a:r>
                <a:r>
                  <a:rPr lang="en-US" sz="2000" dirty="0">
                    <a:solidFill>
                      <a:schemeClr val="tx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 EF ≤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/>
                          </a:rPr>
                          <m:t>𝐴𝐵</m:t>
                        </m:r>
                        <m:r>
                          <a:rPr lang="en-US" sz="2000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2000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/>
                          </a:rPr>
                          <m:t>𝐶𝐷</m:t>
                        </m:r>
                      </m:num>
                      <m:den>
                        <m:r>
                          <a:rPr lang="en-US" sz="2000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sz="2000" smtClean="0">
                  <a:solidFill>
                    <a:schemeClr val="tx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00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en-US" sz="200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00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ĐA</a:t>
                </a:r>
                <a:r>
                  <a:rPr lang="en-US" sz="200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: a/  EK </a:t>
                </a:r>
                <a:r>
                  <a:rPr lang="en-US" sz="2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𝐶𝐷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    KF  </a:t>
                </a:r>
                <a14:m>
                  <m:oMath xmlns:m="http://schemas.openxmlformats.org/officeDocument/2006/math">
                    <m:r>
                      <a:rPr lang="en-US" sz="2000" b="0" i="0" dirty="0" smtClean="0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sz="20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000" b="0" i="1" dirty="0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𝐴𝐵</m:t>
                        </m:r>
                      </m:num>
                      <m:den>
                        <m:r>
                          <a:rPr lang="en-US" sz="2000" b="0" i="1" dirty="0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200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          b</a:t>
                </a:r>
                <a:r>
                  <a:rPr lang="en-US" sz="2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/  EF ≤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𝐶𝐷</m:t>
                        </m:r>
                      </m:num>
                      <m:den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+</m:t>
                    </m:r>
                    <m:f>
                      <m:fPr>
                        <m:ctrlP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𝐴𝐵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𝐴𝐵</m:t>
                        </m:r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+</m:t>
                        </m:r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𝐶𝐷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228600"/>
                <a:ext cx="8686800" cy="6477000"/>
              </a:xfrm>
              <a:blipFill>
                <a:blip r:embed="rId2"/>
                <a:stretch>
                  <a:fillRect l="-7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685800" y="2590800"/>
            <a:ext cx="0" cy="175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52400" y="3352800"/>
            <a:ext cx="541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3011508" y="76200"/>
            <a:ext cx="2443874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cap="all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sz="3200" cap="all">
              <a:ln w="0"/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828800"/>
            <a:ext cx="3056530" cy="298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19868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152400" y="457200"/>
            <a:ext cx="8763000" cy="6553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tập : </a:t>
            </a:r>
            <a:r>
              <a:rPr lang="en-US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∆ ABC .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M, N, P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AB,AC , BC .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MNP</a:t>
            </a:r>
          </a:p>
          <a:p>
            <a:pPr marL="0" indent="0">
              <a:buNone/>
            </a:pPr>
            <a:r>
              <a:rPr lang="vi-V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AB = 8cm, AC = 10cm  BC = 12 cm</a:t>
            </a:r>
          </a:p>
          <a:p>
            <a:pPr marL="0" indent="0" algn="ctr">
              <a:buNone/>
            </a:pPr>
            <a:r>
              <a:rPr lang="vi-VN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∆ 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ABC ; MA =MB</a:t>
            </a:r>
          </a:p>
          <a:p>
            <a:pPr marL="0" indent="0">
              <a:buNone/>
            </a:pPr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GT  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= NC; PB = PC  AB = 8cm</a:t>
            </a:r>
          </a:p>
          <a:p>
            <a:pPr marL="0" indent="0">
              <a:buNone/>
            </a:pPr>
            <a:r>
              <a:rPr lang="en-US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AC 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= 10cm  BC = 12 cm</a:t>
            </a:r>
          </a:p>
          <a:p>
            <a:pPr marL="0" indent="0">
              <a:buNone/>
            </a:pPr>
            <a:r>
              <a:rPr lang="en-US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KL    </a:t>
            </a:r>
            <a:r>
              <a:rPr lang="en-US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Chu vi ∆ </a:t>
            </a:r>
            <a:r>
              <a:rPr lang="en-US" baseline="-2500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MNP</a:t>
            </a:r>
            <a:r>
              <a:rPr lang="en-US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= ?</a:t>
            </a:r>
          </a:p>
          <a:p>
            <a:pPr marL="0" indent="0">
              <a:buNone/>
            </a:pP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Chứng minh</a:t>
            </a:r>
            <a:endParaRPr lang="en-US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∆ ABC có : MA=MB ; NA = NC (Gt)</a:t>
            </a:r>
          </a:p>
          <a:p>
            <a:pPr marL="0" indent="0">
              <a:buNone/>
            </a:pPr>
            <a:r>
              <a:rPr lang="en-US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⇒ MN là đường trung bình tam giác ABC</a:t>
            </a:r>
          </a:p>
          <a:p>
            <a:pPr marL="0" indent="0">
              <a:buNone/>
            </a:pPr>
            <a:r>
              <a:rPr lang="en-US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⇒ MN = ½ BC = ½ . 12 = 6 cm</a:t>
            </a:r>
          </a:p>
          <a:p>
            <a:pPr marL="0" indent="0">
              <a:buNone/>
            </a:pPr>
            <a:r>
              <a:rPr lang="en-US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∆ ABC có : NA = NC , PB = PC (Gt)</a:t>
            </a:r>
          </a:p>
          <a:p>
            <a:pPr marL="0" indent="0">
              <a:buNone/>
            </a:pPr>
            <a:r>
              <a:rPr lang="en-US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⇒ NP là đường trung bình tam giác ABC</a:t>
            </a:r>
          </a:p>
          <a:p>
            <a:pPr marL="0" indent="0">
              <a:buNone/>
            </a:pPr>
            <a:r>
              <a:rPr lang="en-US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⇒ NP = ½ AB = ½ . 8 =  4 cm</a:t>
            </a:r>
          </a:p>
          <a:p>
            <a:pPr marL="0" indent="0">
              <a:buNone/>
            </a:pPr>
            <a:r>
              <a:rPr lang="en-US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∆ ABC có : MA=MB  ; PB = PC (GT)</a:t>
            </a:r>
          </a:p>
          <a:p>
            <a:pPr marL="0" indent="0">
              <a:buNone/>
            </a:pPr>
            <a:r>
              <a:rPr lang="en-US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⇒ MP là đường trung bình tam giác ABC</a:t>
            </a:r>
          </a:p>
          <a:p>
            <a:pPr marL="0" indent="0">
              <a:buNone/>
            </a:pPr>
            <a:r>
              <a:rPr lang="en-US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⇒ MP = ½ AC = ½ . 10 =  5 cm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6925" y="1143000"/>
            <a:ext cx="3190875" cy="279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Straight Connector 12"/>
          <p:cNvCxnSpPr/>
          <p:nvPr/>
        </p:nvCxnSpPr>
        <p:spPr>
          <a:xfrm>
            <a:off x="685800" y="22098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52400" y="2819400"/>
            <a:ext cx="518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3011508" y="76200"/>
            <a:ext cx="2443874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cap="all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sz="3200" cap="all">
              <a:ln w="0"/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48200" y="5105400"/>
            <a:ext cx="472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 chu vi ∆ MNP : </a:t>
            </a:r>
          </a:p>
          <a:p>
            <a:r>
              <a:rPr lang="en-US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baseline="-2500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MNP</a:t>
            </a:r>
            <a:r>
              <a:rPr lang="en-US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MN + NP + MP = 6 + 5 + 4 = </a:t>
            </a:r>
            <a:r>
              <a:rPr lang="en-US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en-US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(cm)</a:t>
            </a:r>
            <a:endParaRPr lang="en-US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4648200" y="3276600"/>
            <a:ext cx="0" cy="3581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856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1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halkboard-152414_960_72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-76200"/>
            <a:ext cx="9450388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WordArt 3"/>
          <p:cNvSpPr>
            <a:spLocks noChangeArrowheads="1" noChangeShapeType="1" noTextEdit="1"/>
          </p:cNvSpPr>
          <p:nvPr/>
        </p:nvSpPr>
        <p:spPr bwMode="auto">
          <a:xfrm>
            <a:off x="1447800" y="533400"/>
            <a:ext cx="5715000" cy="7620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</a:rPr>
              <a:t>HD VN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04800" y="1712655"/>
            <a:ext cx="8229600" cy="2554545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buFontTx/>
              <a:buChar char="-"/>
              <a:defRPr/>
            </a:pPr>
            <a:r>
              <a:rPr lang="en-US" altLang="en-US" sz="320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Nắm vững </a:t>
            </a:r>
            <a:r>
              <a:rPr lang="en-US" altLang="en-US" sz="3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định nghĩa, các tính chất đường TB trong tam </a:t>
            </a:r>
            <a:r>
              <a:rPr lang="en-US" altLang="en-US" sz="320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giác; trong hình thang.</a:t>
            </a:r>
            <a:endParaRPr lang="en-US" altLang="en-US" sz="320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Char char="-"/>
              <a:defRPr/>
            </a:pPr>
            <a:r>
              <a:rPr lang="en-US" altLang="en-US" sz="3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Làm </a:t>
            </a:r>
            <a:r>
              <a:rPr lang="en-US" altLang="en-US" sz="320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24,28 SGK/80; </a:t>
            </a:r>
          </a:p>
          <a:p>
            <a:pPr eaLnBrk="1" hangingPunct="1">
              <a:buFontTx/>
              <a:buChar char="-"/>
              <a:defRPr/>
            </a:pPr>
            <a:r>
              <a:rPr lang="en-US" altLang="en-US" sz="32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Tự đọc: Dựng hình bằng thước và compa.</a:t>
            </a:r>
          </a:p>
          <a:p>
            <a:pPr eaLnBrk="1" hangingPunct="1">
              <a:buFontTx/>
              <a:buChar char="-"/>
              <a:defRPr/>
            </a:pPr>
            <a:r>
              <a:rPr lang="en-US" altLang="en-US" sz="32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Chuẩn bị: Trục đối xứng.</a:t>
            </a:r>
            <a:endParaRPr lang="en-US" altLang="en-US" sz="280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317" name="Object 2"/>
          <p:cNvGraphicFramePr>
            <a:graphicFrameLocks noChangeAspect="1"/>
          </p:cNvGraphicFramePr>
          <p:nvPr/>
        </p:nvGraphicFramePr>
        <p:xfrm>
          <a:off x="4394200" y="29337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4" imgW="435285" imgH="677109" progId="Equation.DSMT4">
                  <p:embed/>
                </p:oleObj>
              </mc:Choice>
              <mc:Fallback>
                <p:oleObj name="Equation" r:id="rId4" imgW="435285" imgH="677109" progId="Equation.DSMT4">
                  <p:embed/>
                  <p:pic>
                    <p:nvPicPr>
                      <p:cNvPr id="1331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4200" y="293370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7124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</TotalTime>
  <Words>631</Words>
  <Application>Microsoft Office PowerPoint</Application>
  <PresentationFormat>On-screen Show (4:3)</PresentationFormat>
  <Paragraphs>93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Viết Tâm</dc:creator>
  <cp:lastModifiedBy>Admin</cp:lastModifiedBy>
  <cp:revision>31</cp:revision>
  <dcterms:created xsi:type="dcterms:W3CDTF">2012-07-07T07:59:12Z</dcterms:created>
  <dcterms:modified xsi:type="dcterms:W3CDTF">2021-09-30T13:38:09Z</dcterms:modified>
</cp:coreProperties>
</file>