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308" r:id="rId2"/>
    <p:sldId id="260" r:id="rId3"/>
    <p:sldId id="286" r:id="rId4"/>
    <p:sldId id="296" r:id="rId5"/>
    <p:sldId id="288" r:id="rId6"/>
    <p:sldId id="292" r:id="rId7"/>
    <p:sldId id="306" r:id="rId8"/>
    <p:sldId id="272" r:id="rId9"/>
    <p:sldId id="273" r:id="rId10"/>
    <p:sldId id="300" r:id="rId11"/>
    <p:sldId id="305" r:id="rId12"/>
    <p:sldId id="304" r:id="rId13"/>
    <p:sldId id="303" r:id="rId14"/>
    <p:sldId id="302" r:id="rId15"/>
    <p:sldId id="307" r:id="rId16"/>
    <p:sldId id="27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72370D-C786-4BB9-A46E-F0C1F2EBD71C}" type="datetimeFigureOut">
              <a:rPr lang="en-US" smtClean="0"/>
              <a:pPr/>
              <a:t>10/16/2021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FA1D6F-49DE-4399-BA06-89BFB819F6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290283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24E82C-FE0F-4451-904B-7E5F8AE4700C}" type="datetimeFigureOut">
              <a:rPr lang="en-US" smtClean="0"/>
              <a:pPr/>
              <a:t>10/16/2021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E2282C-9717-45BB-9B32-3C623DBDEB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2124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E2282C-9717-45BB-9B32-3C623DBDEB6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85968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E2282C-9717-45BB-9B32-3C623DBDEB6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13880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69972-3A6A-4B4B-9CCA-8C69559D3426}" type="datetime1">
              <a:rPr lang="en-US" smtClean="0"/>
              <a:pPr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1DDC-0678-4512-8B8F-6A37F5518B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 userDrawn="1"/>
        </p:nvSpPr>
        <p:spPr>
          <a:xfrm>
            <a:off x="0" y="6656832"/>
            <a:ext cx="9144000" cy="201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33400"/>
          </a:xfrm>
        </p:spPr>
        <p:txBody>
          <a:bodyPr>
            <a:normAutofit/>
          </a:bodyPr>
          <a:lstStyle>
            <a:lvl1pPr algn="ctr">
              <a:defRPr sz="3600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168" y="1143000"/>
            <a:ext cx="8714232" cy="5486400"/>
          </a:xfrm>
        </p:spPr>
        <p:txBody>
          <a:bodyPr>
            <a:normAutofit/>
          </a:bodyPr>
          <a:lstStyle>
            <a:lvl1pPr>
              <a:defRPr sz="2800">
                <a:latin typeface="Times New Roman" pitchFamily="18" charset="0"/>
                <a:cs typeface="Times New Roman" pitchFamily="18" charset="0"/>
              </a:defRPr>
            </a:lvl1pPr>
            <a:lvl2pPr>
              <a:defRPr sz="2800">
                <a:latin typeface="Times New Roman" pitchFamily="18" charset="0"/>
                <a:cs typeface="Times New Roman" pitchFamily="18" charset="0"/>
              </a:defRPr>
            </a:lvl2pPr>
            <a:lvl3pPr>
              <a:defRPr sz="2800">
                <a:latin typeface="Times New Roman" pitchFamily="18" charset="0"/>
                <a:cs typeface="Times New Roman" pitchFamily="18" charset="0"/>
              </a:defRPr>
            </a:lvl3pPr>
            <a:lvl4pPr>
              <a:defRPr sz="2800">
                <a:latin typeface="Times New Roman" pitchFamily="18" charset="0"/>
                <a:cs typeface="Times New Roman" pitchFamily="18" charset="0"/>
              </a:defRPr>
            </a:lvl4pPr>
            <a:lvl5pPr>
              <a:defRPr sz="2800"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3F71B-A73C-42C0-AD9E-D9E5F35AFB09}" type="datetime1">
              <a:rPr lang="en-US" smtClean="0"/>
              <a:pPr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1DDC-0678-4512-8B8F-6A37F5518B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656832"/>
            <a:ext cx="9144000" cy="201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42913" y="103188"/>
            <a:ext cx="8243887" cy="5953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3C796D-0661-435E-B1CF-24C1B7B1F9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60189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D2CD6-7AFB-4A67-B213-164E112B95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3306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219200"/>
            <a:ext cx="8686800" cy="5346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B0DEAE4-0DB3-4964-A7ED-624F1D7BC275}" type="datetime1">
              <a:rPr lang="en-US" smtClean="0"/>
              <a:pPr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DCD1DDC-0678-4512-8B8F-6A37F5518B4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kern="1200" spc="-100" baseline="0">
          <a:solidFill>
            <a:schemeClr val="tx2"/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2800" kern="1200" baseline="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27.png"/><Relationship Id="rId18" Type="http://schemas.openxmlformats.org/officeDocument/2006/relationships/slide" Target="slide13.xml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17" Type="http://schemas.openxmlformats.org/officeDocument/2006/relationships/image" Target="../media/image31.png"/><Relationship Id="rId2" Type="http://schemas.openxmlformats.org/officeDocument/2006/relationships/image" Target="../media/image16.png"/><Relationship Id="rId16" Type="http://schemas.openxmlformats.org/officeDocument/2006/relationships/image" Target="../media/image30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5" Type="http://schemas.openxmlformats.org/officeDocument/2006/relationships/image" Target="../media/image2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Relationship Id="rId14" Type="http://schemas.openxmlformats.org/officeDocument/2006/relationships/image" Target="../media/image2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11.pn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1.png"/><Relationship Id="rId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343">
            <a:extLst>
              <a:ext uri="{FF2B5EF4-FFF2-40B4-BE49-F238E27FC236}"/>
            </a:extLst>
          </p:cNvPr>
          <p:cNvSpPr txBox="1"/>
          <p:nvPr/>
        </p:nvSpPr>
        <p:spPr>
          <a:xfrm>
            <a:off x="381000" y="901669"/>
            <a:ext cx="7654184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342809">
              <a:defRPr/>
            </a:pPr>
            <a:r>
              <a:rPr lang="en-US" altLang="zh-CN" sz="5400" b="1" smtClean="0">
                <a:solidFill>
                  <a:srgbClr val="002060"/>
                </a:solidFill>
                <a:latin typeface="Times New Roman" panose="02020603050405020304" pitchFamily="18" charset="0"/>
                <a:ea typeface="字魂36号-正文宋楷" panose="02000000000000000000" pitchFamily="2" charset="-122"/>
                <a:cs typeface="Times New Roman" panose="02020603050405020304" pitchFamily="18" charset="0"/>
              </a:rPr>
              <a:t>TIẾT 12:</a:t>
            </a:r>
            <a:r>
              <a:rPr lang="en-US" altLang="zh-CN" sz="5400" b="1" smtClean="0">
                <a:solidFill>
                  <a:srgbClr val="FF0000"/>
                </a:solidFill>
                <a:latin typeface="Times New Roman" panose="02020603050405020304" pitchFamily="18" charset="0"/>
                <a:ea typeface="字魂36号-正文宋楷" panose="02000000000000000000" pitchFamily="2" charset="-122"/>
                <a:cs typeface="Times New Roman" panose="02020603050405020304" pitchFamily="18" charset="0"/>
              </a:rPr>
              <a:t>LUYỆN </a:t>
            </a:r>
            <a:r>
              <a:rPr lang="en-US" altLang="zh-CN" sz="5400" b="1" smtClean="0">
                <a:solidFill>
                  <a:srgbClr val="FF0000"/>
                </a:solidFill>
                <a:latin typeface="Times New Roman" panose="02020603050405020304" pitchFamily="18" charset="0"/>
                <a:ea typeface="字魂36号-正文宋楷" panose="02000000000000000000" pitchFamily="2" charset="-122"/>
                <a:cs typeface="Times New Roman" panose="02020603050405020304" pitchFamily="18" charset="0"/>
              </a:rPr>
              <a:t>TẬP</a:t>
            </a:r>
            <a:endParaRPr lang="en-US" altLang="zh-CN" sz="5400" b="1" dirty="0">
              <a:solidFill>
                <a:srgbClr val="FF0000"/>
              </a:solidFill>
              <a:latin typeface="Times New Roman" panose="02020603050405020304" pitchFamily="18" charset="0"/>
              <a:ea typeface="字魂36号-正文宋楷" panose="02000000000000000000" pitchFamily="2" charset="-122"/>
              <a:cs typeface="Times New Roman" panose="02020603050405020304" pitchFamily="18" charset="0"/>
            </a:endParaRPr>
          </a:p>
        </p:txBody>
      </p:sp>
      <p:sp>
        <p:nvSpPr>
          <p:cNvPr id="8" name="文本框 343">
            <a:extLst>
              <a:ext uri="{FF2B5EF4-FFF2-40B4-BE49-F238E27FC236}"/>
            </a:extLst>
          </p:cNvPr>
          <p:cNvSpPr txBox="1"/>
          <p:nvPr/>
        </p:nvSpPr>
        <p:spPr>
          <a:xfrm>
            <a:off x="685800" y="1905000"/>
            <a:ext cx="7654184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342809">
              <a:defRPr/>
            </a:pPr>
            <a:r>
              <a:rPr lang="en-US" altLang="zh-CN" sz="3600" b="1" smtClean="0">
                <a:solidFill>
                  <a:srgbClr val="0070C0"/>
                </a:solidFill>
                <a:latin typeface="Times New Roman" panose="02020603050405020304" pitchFamily="18" charset="0"/>
                <a:ea typeface="字魂36号-正文宋楷" panose="02000000000000000000" pitchFamily="2" charset="-122"/>
                <a:cs typeface="Times New Roman" panose="02020603050405020304" pitchFamily="18" charset="0"/>
              </a:rPr>
              <a:t>(HÌNH BÌNH HÀNH)</a:t>
            </a:r>
            <a:endParaRPr lang="en-US" altLang="zh-CN" sz="3600" b="1" dirty="0">
              <a:solidFill>
                <a:srgbClr val="0070C0"/>
              </a:solidFill>
              <a:latin typeface="Times New Roman" panose="02020603050405020304" pitchFamily="18" charset="0"/>
              <a:ea typeface="字魂36号-正文宋楷" panose="02000000000000000000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930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090" y="2133600"/>
            <a:ext cx="8394910" cy="2209800"/>
          </a:xfrm>
        </p:spPr>
        <p:txBody>
          <a:bodyPr>
            <a:noAutofit/>
          </a:bodyPr>
          <a:lstStyle/>
          <a:p>
            <a:r>
              <a:rPr lang="en-US" sz="3600" smtClean="0"/>
              <a:t>Cho tứ giác ABCD có E, F, G, H theo thứ tự là trung điểm của các cạnh AB, BC, CD, DA. Tứ giác EFGH là hình gì? Vì sao?</a:t>
            </a:r>
            <a:endParaRPr lang="en-US" sz="36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1DDC-0678-4512-8B8F-6A37F5518B4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05886" y="1219200"/>
            <a:ext cx="8229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 spc="-100" baseline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u="sng" smtClean="0">
                <a:solidFill>
                  <a:srgbClr val="FF0000"/>
                </a:solidFill>
              </a:rPr>
              <a:t>Bài tập 4 </a:t>
            </a:r>
            <a:r>
              <a:rPr lang="en-US" smtClean="0">
                <a:solidFill>
                  <a:schemeClr val="tx1"/>
                </a:solidFill>
              </a:rPr>
              <a:t>( Bài 48 SGK tr 93)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55160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1DDC-0678-4512-8B8F-6A37F5518B4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-152400" y="323276"/>
            <a:ext cx="3767543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 spc="-100" baseline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u="sng" smtClean="0">
                <a:solidFill>
                  <a:srgbClr val="FF0000"/>
                </a:solidFill>
              </a:rPr>
              <a:t>Bài tập 4 </a:t>
            </a:r>
            <a:r>
              <a:rPr lang="en-US" smtClean="0">
                <a:solidFill>
                  <a:schemeClr val="tx1"/>
                </a:solidFill>
              </a:rPr>
              <a:t>( Bài 48 SGK tr 93)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7417" y="4172568"/>
            <a:ext cx="3733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HA=HD (gt</a:t>
            </a:r>
            <a:r>
              <a:rPr lang="en-US" sz="240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 </a:t>
            </a:r>
            <a:endParaRPr lang="en-US" sz="2800">
              <a:latin typeface="UVnTime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89627" y="5072772"/>
            <a:ext cx="380938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=&gt; EH là đường trung bình của tam giác ABD</a:t>
            </a:r>
            <a:endParaRPr kumimoji="0" lang="en-US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79972" y="5914670"/>
            <a:ext cx="378982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=&gt;EH // BD và EH= ½  </a:t>
            </a:r>
            <a:r>
              <a:rPr lang="en-US" sz="200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BD</a:t>
            </a: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(1)</a:t>
            </a: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89627" y="3681375"/>
            <a:ext cx="29937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Xét</a:t>
            </a:r>
            <a:r>
              <a:rPr kumimoji="0" lang="en-US" sz="2400" b="0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tam giác ABD có:</a:t>
            </a:r>
            <a:endParaRPr kumimoji="0" lang="en-US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540860" y="2723596"/>
            <a:ext cx="299312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Xét</a:t>
            </a:r>
            <a:r>
              <a:rPr kumimoji="0" lang="en-US" sz="2400" b="0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tam giác BC</a:t>
            </a:r>
            <a:r>
              <a:rPr lang="en-US" sz="240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 có:</a:t>
            </a:r>
            <a:endParaRPr kumimoji="0" lang="en-US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594042" y="3242759"/>
            <a:ext cx="39799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FB=FC (gt</a:t>
            </a:r>
            <a:r>
              <a:rPr lang="en-US" sz="240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 </a:t>
            </a:r>
            <a:endParaRPr lang="en-US" sz="2800">
              <a:latin typeface="UVnTime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540860" y="4042009"/>
            <a:ext cx="4191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 FG là đường trung bình của tam giác BCD</a:t>
            </a:r>
            <a:endParaRPr kumimoji="0" lang="en-US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4567443" y="4830608"/>
            <a:ext cx="378982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=&gt;EG// BD và EG= ½  BD       (2)</a:t>
            </a: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4567443" y="5288216"/>
            <a:ext cx="450501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kumimoji="0" lang="en-US" sz="2000" b="0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(1) và (2) =&gt;EH//FG và EH=FG</a:t>
            </a: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4581601" y="5688325"/>
            <a:ext cx="4191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 tứ</a:t>
            </a:r>
            <a:r>
              <a:rPr kumimoji="0" lang="en-US" sz="2400" b="0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giác EFGH là hình bình hành</a:t>
            </a:r>
            <a:endParaRPr kumimoji="0" lang="en-US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3414837" y="361192"/>
            <a:ext cx="1126023" cy="7239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800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3200" u="sng" smtClean="0">
                <a:solidFill>
                  <a:srgbClr val="FF0000"/>
                </a:solidFill>
              </a:rPr>
              <a:t>Giải</a:t>
            </a:r>
            <a:endParaRPr lang="en-US" sz="3200" u="sng" smtClean="0">
              <a:solidFill>
                <a:srgbClr val="0070C0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3989353" y="3077046"/>
            <a:ext cx="14158" cy="344227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46978" y="4622688"/>
            <a:ext cx="3733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EA=EB (gt</a:t>
            </a:r>
            <a:r>
              <a:rPr lang="en-US" sz="240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 </a:t>
            </a:r>
            <a:endParaRPr lang="en-US" sz="2800">
              <a:effectLst/>
              <a:latin typeface="UVnTime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594042" y="3666264"/>
            <a:ext cx="39799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GC=GD (gt</a:t>
            </a:r>
            <a:r>
              <a:rPr lang="en-US" sz="240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 </a:t>
            </a:r>
            <a:endParaRPr lang="en-US" sz="2800">
              <a:effectLst/>
              <a:latin typeface="UVnTime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4267200" y="1198391"/>
            <a:ext cx="0" cy="146512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3810000" y="2092778"/>
            <a:ext cx="5029200" cy="411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4335355" y="1096080"/>
            <a:ext cx="27080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smtClean="0"/>
              <a:t>Hình </a:t>
            </a:r>
            <a:r>
              <a:rPr lang="en-US" sz="2000"/>
              <a:t>bình hành ABCD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367068" y="1526146"/>
            <a:ext cx="399019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smtClean="0"/>
              <a:t>EB=EA; FB=FC;GC=GD; HA=HD</a:t>
            </a:r>
            <a:endParaRPr lang="en-US" sz="2000"/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4319700" y="2106557"/>
            <a:ext cx="4191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EFGH là hình bình hành</a:t>
            </a:r>
            <a:endParaRPr kumimoji="0" lang="en-US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737553" y="1545133"/>
            <a:ext cx="5405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smtClean="0"/>
              <a:t>GT</a:t>
            </a:r>
            <a:endParaRPr lang="en-US" sz="2000"/>
          </a:p>
        </p:txBody>
      </p:sp>
      <p:sp>
        <p:nvSpPr>
          <p:cNvPr id="39" name="Rectangle 38"/>
          <p:cNvSpPr/>
          <p:nvPr/>
        </p:nvSpPr>
        <p:spPr>
          <a:xfrm>
            <a:off x="3700191" y="2153588"/>
            <a:ext cx="4988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smtClean="0"/>
              <a:t>KL</a:t>
            </a:r>
            <a:endParaRPr lang="en-US" sz="2000"/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790993"/>
            <a:ext cx="4321500" cy="3358200"/>
          </a:xfrm>
          <a:prstGeom prst="rect">
            <a:avLst/>
          </a:prstGeom>
        </p:spPr>
      </p:pic>
      <p:cxnSp>
        <p:nvCxnSpPr>
          <p:cNvPr id="43" name="Straight Connector 42"/>
          <p:cNvCxnSpPr/>
          <p:nvPr/>
        </p:nvCxnSpPr>
        <p:spPr>
          <a:xfrm>
            <a:off x="1068029" y="1843046"/>
            <a:ext cx="2319110" cy="112784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ight Brace 1"/>
          <p:cNvSpPr/>
          <p:nvPr/>
        </p:nvSpPr>
        <p:spPr>
          <a:xfrm>
            <a:off x="1922482" y="4303363"/>
            <a:ext cx="152400" cy="687263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ight Brace 27"/>
          <p:cNvSpPr/>
          <p:nvPr/>
        </p:nvSpPr>
        <p:spPr>
          <a:xfrm>
            <a:off x="6285965" y="3392906"/>
            <a:ext cx="152400" cy="687263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758085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9" grpId="0"/>
      <p:bldP spid="21" grpId="0"/>
      <p:bldP spid="22" grpId="0"/>
      <p:bldP spid="33" grpId="0"/>
      <p:bldP spid="35" grpId="0"/>
      <p:bldP spid="37" grpId="0"/>
      <p:bldP spid="38" grpId="0"/>
      <p:bldP spid="39" grpId="0"/>
      <p:bldP spid="2" grpId="0" animBg="1"/>
      <p:bldP spid="2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1DDC-0678-4512-8B8F-6A37F5518B4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-152400" y="323276"/>
            <a:ext cx="3767543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 spc="-100" baseline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u="sng" smtClean="0">
                <a:solidFill>
                  <a:srgbClr val="FF0000"/>
                </a:solidFill>
              </a:rPr>
              <a:t>Bài tập 4 </a:t>
            </a:r>
            <a:r>
              <a:rPr lang="en-US" smtClean="0">
                <a:solidFill>
                  <a:schemeClr val="tx1"/>
                </a:solidFill>
              </a:rPr>
              <a:t>( Bài 48 SGK tr 93)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7763" y="4219236"/>
            <a:ext cx="3733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 </a:t>
            </a:r>
            <a:r>
              <a:rPr lang="en-US" sz="240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là trung điểm của AD </a:t>
            </a:r>
            <a:r>
              <a:rPr lang="en-US" sz="240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(gt</a:t>
            </a:r>
            <a:r>
              <a:rPr lang="en-US" sz="240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 </a:t>
            </a:r>
            <a:endParaRPr lang="en-US" sz="2800">
              <a:latin typeface="UVnTime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89627" y="5072772"/>
            <a:ext cx="380938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=&gt; EH là đường trung bình của tam giác ABD</a:t>
            </a:r>
            <a:endParaRPr kumimoji="0" lang="en-US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79972" y="5914670"/>
            <a:ext cx="378982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=&gt;EH // BD và EH= ½  </a:t>
            </a:r>
            <a:r>
              <a:rPr lang="en-US" sz="200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BD</a:t>
            </a: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(1)</a:t>
            </a: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89627" y="3681375"/>
            <a:ext cx="29937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Xét</a:t>
            </a:r>
            <a:r>
              <a:rPr kumimoji="0" lang="en-US" sz="2400" b="0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tam giác ABD có:</a:t>
            </a:r>
            <a:endParaRPr kumimoji="0" lang="en-US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540860" y="2723596"/>
            <a:ext cx="299312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Xét</a:t>
            </a:r>
            <a:r>
              <a:rPr kumimoji="0" lang="en-US" sz="2400" b="0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tam giác BC</a:t>
            </a:r>
            <a:r>
              <a:rPr lang="en-US" sz="240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 có:</a:t>
            </a:r>
            <a:endParaRPr kumimoji="0" lang="en-US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594042" y="3242759"/>
            <a:ext cx="39799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 </a:t>
            </a:r>
            <a:r>
              <a:rPr lang="en-US" sz="240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là trung điểm của </a:t>
            </a:r>
            <a:r>
              <a:rPr lang="en-US" sz="240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BC (gt</a:t>
            </a:r>
            <a:r>
              <a:rPr lang="en-US" sz="240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 </a:t>
            </a:r>
            <a:endParaRPr lang="en-US" sz="2800">
              <a:latin typeface="UVnTime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540860" y="4042009"/>
            <a:ext cx="4191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 FG là đường trung bình của tam giác BCD</a:t>
            </a:r>
            <a:endParaRPr kumimoji="0" lang="en-US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4567443" y="4830608"/>
            <a:ext cx="378982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=&gt;EG// BD và EG= ½  BD       (2)</a:t>
            </a: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4567443" y="5288216"/>
            <a:ext cx="450501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kumimoji="0" lang="en-US" sz="2000" b="0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(1) và (2) =&gt;EH//FG và EH=FG</a:t>
            </a: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4581601" y="5688325"/>
            <a:ext cx="4191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 tứ</a:t>
            </a:r>
            <a:r>
              <a:rPr kumimoji="0" lang="en-US" sz="2400" b="0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giác EFGH là hình bình hành</a:t>
            </a:r>
            <a:endParaRPr kumimoji="0" lang="en-US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3414838" y="361192"/>
            <a:ext cx="4814762" cy="7239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800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u="sng" smtClean="0">
                <a:solidFill>
                  <a:srgbClr val="FF0000"/>
                </a:solidFill>
              </a:rPr>
              <a:t>Giải</a:t>
            </a:r>
            <a:r>
              <a:rPr lang="en-US" sz="3200" u="sng">
                <a:solidFill>
                  <a:srgbClr val="0070C0"/>
                </a:solidFill>
              </a:rPr>
              <a:t> (có thể trình bày sau) </a:t>
            </a:r>
            <a:endParaRPr lang="en-US" sz="3200" u="sng" smtClean="0">
              <a:solidFill>
                <a:srgbClr val="FF0000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3989353" y="3077046"/>
            <a:ext cx="14158" cy="344227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36658" y="4680901"/>
            <a:ext cx="3733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 </a:t>
            </a:r>
            <a:r>
              <a:rPr lang="en-US" sz="240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là trung điểm của AB </a:t>
            </a:r>
            <a:r>
              <a:rPr lang="en-US" sz="240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(gt</a:t>
            </a:r>
            <a:r>
              <a:rPr lang="en-US" sz="240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 </a:t>
            </a:r>
            <a:endParaRPr lang="en-US" sz="2800">
              <a:effectLst/>
              <a:latin typeface="UVnTime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594042" y="3666264"/>
            <a:ext cx="39799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 </a:t>
            </a:r>
            <a:r>
              <a:rPr lang="en-US" sz="240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là trung điểm của </a:t>
            </a:r>
            <a:r>
              <a:rPr lang="en-US" sz="240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CD (gt</a:t>
            </a:r>
            <a:r>
              <a:rPr lang="en-US" sz="240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 </a:t>
            </a:r>
            <a:endParaRPr lang="en-US" sz="2800">
              <a:effectLst/>
              <a:latin typeface="UVnTime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4267200" y="1198391"/>
            <a:ext cx="0" cy="146512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3875557" y="2250964"/>
            <a:ext cx="5029200" cy="411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4335355" y="1124233"/>
            <a:ext cx="27080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smtClean="0"/>
              <a:t>Hình </a:t>
            </a:r>
            <a:r>
              <a:rPr lang="en-US" sz="2000"/>
              <a:t>bình hành ABCD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355571" y="1500302"/>
            <a:ext cx="43290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smtClean="0"/>
              <a:t>E,F,G,H theo thú tự là trung điểm của các cạnh AB,BC,CD,AD</a:t>
            </a:r>
            <a:endParaRPr lang="en-US" sz="2000"/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4318263" y="2292593"/>
            <a:ext cx="4191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EFGH là hình bình hành</a:t>
            </a:r>
            <a:endParaRPr kumimoji="0" lang="en-US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737553" y="1545133"/>
            <a:ext cx="5405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smtClean="0"/>
              <a:t>GT</a:t>
            </a:r>
            <a:endParaRPr lang="en-US" sz="2000"/>
          </a:p>
        </p:txBody>
      </p:sp>
      <p:sp>
        <p:nvSpPr>
          <p:cNvPr id="39" name="Rectangle 38"/>
          <p:cNvSpPr/>
          <p:nvPr/>
        </p:nvSpPr>
        <p:spPr>
          <a:xfrm>
            <a:off x="3700191" y="2153588"/>
            <a:ext cx="4988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smtClean="0"/>
              <a:t>KL</a:t>
            </a:r>
            <a:endParaRPr lang="en-US" sz="2000"/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790993"/>
            <a:ext cx="4321500" cy="3358200"/>
          </a:xfrm>
          <a:prstGeom prst="rect">
            <a:avLst/>
          </a:prstGeom>
        </p:spPr>
      </p:pic>
      <p:cxnSp>
        <p:nvCxnSpPr>
          <p:cNvPr id="43" name="Straight Connector 42"/>
          <p:cNvCxnSpPr/>
          <p:nvPr/>
        </p:nvCxnSpPr>
        <p:spPr>
          <a:xfrm>
            <a:off x="1068029" y="1843046"/>
            <a:ext cx="2319110" cy="112784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125510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9" grpId="0"/>
      <p:bldP spid="21" grpId="0"/>
      <p:bldP spid="22" grpId="0"/>
      <p:bldP spid="33" grpId="0"/>
      <p:bldP spid="35" grpId="0"/>
      <p:bldP spid="37" grpId="0"/>
      <p:bldP spid="38" grpId="0"/>
      <p:bldP spid="3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264" y="923296"/>
            <a:ext cx="8714232" cy="2144385"/>
          </a:xfrm>
        </p:spPr>
        <p:txBody>
          <a:bodyPr>
            <a:noAutofit/>
          </a:bodyPr>
          <a:lstStyle/>
          <a:p>
            <a:r>
              <a:rPr lang="en-US" sz="2400" smtClean="0"/>
              <a:t>Cho hình bình hành ABCD. Gọi I, K Theo Thứ tự là trung điểm của CD, AB. Đường chéo BD cắt AI , CK theo thứ tự ở M, N. Chứng minh rằng:</a:t>
            </a:r>
          </a:p>
          <a:p>
            <a:r>
              <a:rPr lang="en-US" sz="2400" smtClean="0"/>
              <a:t>a) AI //CK</a:t>
            </a:r>
          </a:p>
          <a:p>
            <a:r>
              <a:rPr lang="en-US" sz="2400" smtClean="0"/>
              <a:t>b) DM=MN=NB</a:t>
            </a:r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1DDC-0678-4512-8B8F-6A37F5518B4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86719" y="439250"/>
            <a:ext cx="8229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 spc="-100" baseline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u="sng" smtClean="0">
                <a:solidFill>
                  <a:srgbClr val="FF0000"/>
                </a:solidFill>
              </a:rPr>
              <a:t>Bài tập 5 </a:t>
            </a:r>
            <a:r>
              <a:rPr lang="en-US" smtClean="0">
                <a:solidFill>
                  <a:schemeClr val="tx1"/>
                </a:solidFill>
              </a:rPr>
              <a:t>( Bài 49 SGK tr 93)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0261" y="3584983"/>
            <a:ext cx="3429000" cy="2378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4090917" y="3451932"/>
            <a:ext cx="76200" cy="32004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3600599" y="5346747"/>
            <a:ext cx="5029200" cy="3799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4332079" y="3314830"/>
            <a:ext cx="37219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smtClean="0"/>
              <a:t>Hình </a:t>
            </a:r>
            <a:r>
              <a:rPr lang="en-US" sz="2800"/>
              <a:t>bình hành ABCD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373098" y="3682793"/>
            <a:ext cx="1200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smtClean="0"/>
              <a:t>ID = </a:t>
            </a:r>
            <a:r>
              <a:rPr lang="en-US" sz="2800" smtClean="0"/>
              <a:t>IC</a:t>
            </a:r>
            <a:endParaRPr lang="en-US" sz="2400"/>
          </a:p>
        </p:txBody>
      </p:sp>
      <p:sp>
        <p:nvSpPr>
          <p:cNvPr id="14" name="Rectangle 13"/>
          <p:cNvSpPr/>
          <p:nvPr/>
        </p:nvSpPr>
        <p:spPr>
          <a:xfrm>
            <a:off x="4373098" y="4060090"/>
            <a:ext cx="13378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smtClean="0"/>
              <a:t>KA = KB</a:t>
            </a:r>
            <a:endParaRPr lang="en-US" sz="2400"/>
          </a:p>
        </p:txBody>
      </p:sp>
      <p:sp>
        <p:nvSpPr>
          <p:cNvPr id="15" name="Rectangle 14"/>
          <p:cNvSpPr/>
          <p:nvPr/>
        </p:nvSpPr>
        <p:spPr>
          <a:xfrm>
            <a:off x="4382771" y="4436512"/>
            <a:ext cx="22179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smtClean="0"/>
              <a:t>DB cắt AI tại M</a:t>
            </a:r>
            <a:endParaRPr lang="en-US" sz="2400"/>
          </a:p>
        </p:txBody>
      </p:sp>
      <p:sp>
        <p:nvSpPr>
          <p:cNvPr id="16" name="Rectangle 15"/>
          <p:cNvSpPr/>
          <p:nvPr/>
        </p:nvSpPr>
        <p:spPr>
          <a:xfrm>
            <a:off x="4389136" y="4895296"/>
            <a:ext cx="23391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smtClean="0"/>
              <a:t>DB cắt CK tại N</a:t>
            </a:r>
            <a:endParaRPr lang="en-US" sz="2400"/>
          </a:p>
        </p:txBody>
      </p:sp>
      <p:sp>
        <p:nvSpPr>
          <p:cNvPr id="17" name="Rectangle 16"/>
          <p:cNvSpPr/>
          <p:nvPr/>
        </p:nvSpPr>
        <p:spPr>
          <a:xfrm>
            <a:off x="4373098" y="5484639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/>
              <a:t>a) AI //</a:t>
            </a:r>
            <a:r>
              <a:rPr lang="en-US" sz="2400" smtClean="0"/>
              <a:t>CK</a:t>
            </a:r>
            <a:endParaRPr lang="en-US" sz="2400"/>
          </a:p>
        </p:txBody>
      </p:sp>
      <p:sp>
        <p:nvSpPr>
          <p:cNvPr id="18" name="Rectangle 17"/>
          <p:cNvSpPr/>
          <p:nvPr/>
        </p:nvSpPr>
        <p:spPr>
          <a:xfrm>
            <a:off x="3609930" y="4362490"/>
            <a:ext cx="5405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smtClean="0"/>
              <a:t>GT</a:t>
            </a:r>
            <a:endParaRPr lang="en-US" sz="2000"/>
          </a:p>
        </p:txBody>
      </p:sp>
      <p:sp>
        <p:nvSpPr>
          <p:cNvPr id="19" name="Rectangle 18"/>
          <p:cNvSpPr/>
          <p:nvPr/>
        </p:nvSpPr>
        <p:spPr>
          <a:xfrm>
            <a:off x="3609930" y="5563742"/>
            <a:ext cx="4988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smtClean="0"/>
              <a:t>KL</a:t>
            </a:r>
            <a:endParaRPr lang="en-US" sz="2000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3609930" y="2776547"/>
            <a:ext cx="1073450" cy="7239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800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3200" u="sng" smtClean="0">
                <a:solidFill>
                  <a:srgbClr val="FF0000"/>
                </a:solidFill>
              </a:rPr>
              <a:t>Giải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401519" y="588540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smtClean="0"/>
              <a:t>b</a:t>
            </a:r>
            <a:r>
              <a:rPr lang="en-US" sz="2400"/>
              <a:t>) DM=MN=NB</a:t>
            </a:r>
          </a:p>
        </p:txBody>
      </p:sp>
    </p:spTree>
    <p:extLst>
      <p:ext uri="{BB962C8B-B14F-4D97-AF65-F5344CB8AC3E}">
        <p14:creationId xmlns:p14="http://schemas.microsoft.com/office/powerpoint/2010/main" xmlns="" val="19713442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1DDC-0678-4512-8B8F-6A37F5518B4C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93076" y="1062060"/>
            <a:ext cx="3445790" cy="2390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220757" y="787717"/>
            <a:ext cx="46644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Có</a:t>
            </a:r>
            <a:r>
              <a:rPr kumimoji="0" lang="en-US" sz="2400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ABCD là hình bình hành (gt) </a:t>
            </a:r>
          </a:p>
        </p:txBody>
      </p:sp>
      <p:sp>
        <p:nvSpPr>
          <p:cNvPr id="6" name="Rectangle 5"/>
          <p:cNvSpPr/>
          <p:nvPr/>
        </p:nvSpPr>
        <p:spPr>
          <a:xfrm>
            <a:off x="3205689" y="3327754"/>
            <a:ext cx="17450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=&gt; </a:t>
            </a:r>
            <a:r>
              <a:rPr lang="en-US" sz="240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AI // CK </a:t>
            </a:r>
            <a:endParaRPr lang="en-US" sz="2800">
              <a:effectLst/>
              <a:latin typeface="UVnTime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153343" y="1495955"/>
            <a:ext cx="6096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Mà</a:t>
            </a:r>
            <a:r>
              <a:rPr kumimoji="0" lang="en-US" sz="2400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 = ½ AB (K là trung điểm của AB)  </a:t>
            </a:r>
            <a:r>
              <a:rPr kumimoji="0" lang="en-US" sz="2400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271038" y="2449493"/>
            <a:ext cx="56278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kumimoji="0" lang="en-US" sz="2400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i="0" u="none" strike="noStrike" cap="none" normalizeH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kumimoji="0" lang="en-US" sz="2400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400" i="0" u="none" strike="noStrike" cap="none" normalizeH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kumimoji="0" lang="en-US" sz="2400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và </a:t>
            </a:r>
            <a:r>
              <a:rPr kumimoji="0" lang="en-US" sz="2400" i="0" u="none" strike="noStrike" cap="none" normalizeH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kumimoji="0" lang="en-US" sz="2400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en-US" sz="240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AK= CI</a:t>
            </a:r>
            <a:r>
              <a:rPr lang="en-US" sz="1050" smtClean="0"/>
              <a:t>  </a:t>
            </a:r>
            <a:r>
              <a:rPr lang="en-US" sz="240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 </a:t>
            </a:r>
            <a:r>
              <a:rPr kumimoji="0" lang="en-US" sz="24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 // CI</a:t>
            </a:r>
            <a:endParaRPr kumimoji="0" 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3205689" y="2868567"/>
            <a:ext cx="45152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=&gt;AKCI là hình bình hành</a:t>
            </a:r>
            <a:endParaRPr kumimoji="0" lang="en-US" sz="36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02938" y="4568121"/>
            <a:ext cx="32498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Xét tam giác ABM có:</a:t>
            </a:r>
            <a:endParaRPr lang="en-US" sz="2800">
              <a:latin typeface="UVnTime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02938" y="5888299"/>
            <a:ext cx="30082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=&gt;MN=NB   </a:t>
            </a:r>
            <a:r>
              <a:rPr lang="en-US" sz="240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(4)</a:t>
            </a:r>
            <a:endParaRPr lang="en-US" sz="2800">
              <a:solidFill>
                <a:srgbClr val="0070C0"/>
              </a:solidFill>
              <a:latin typeface="UVnTime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712382" y="6092870"/>
            <a:ext cx="43284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Từ </a:t>
            </a:r>
            <a:r>
              <a:rPr lang="en-US" sz="240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(3) </a:t>
            </a:r>
            <a:r>
              <a:rPr lang="en-US" sz="24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và </a:t>
            </a:r>
            <a:r>
              <a:rPr lang="en-US" sz="240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(4) </a:t>
            </a:r>
            <a:r>
              <a:rPr lang="en-US" sz="24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=&gt; </a:t>
            </a:r>
            <a:r>
              <a:rPr lang="en-US" sz="2400">
                <a:latin typeface="Times New Roman" panose="02020603050405020304" pitchFamily="18" charset="0"/>
                <a:ea typeface="Times New Roman" panose="02020603050405020304" pitchFamily="18" charset="0"/>
              </a:rPr>
              <a:t>DM = MN = NB </a:t>
            </a:r>
            <a:endParaRPr lang="en-US" sz="2400"/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233852" y="4095664"/>
            <a:ext cx="1395967" cy="4616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sng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kumimoji="0" lang="en-US" sz="2400" b="1" i="0" u="sng" strike="noStrike" cap="none" normalizeH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sng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kumimoji="0" lang="en-US" sz="3600" b="1" i="0" u="sng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25511" y="4965175"/>
            <a:ext cx="35733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Có K </a:t>
            </a:r>
            <a:r>
              <a:rPr lang="en-US" sz="240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là trung điểm </a:t>
            </a:r>
            <a:r>
              <a:rPr lang="en-US" sz="240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AB(gt)</a:t>
            </a:r>
            <a:endParaRPr lang="en-US" sz="2800">
              <a:latin typeface="UVnTime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58314" y="5385268"/>
            <a:ext cx="32945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KN//AM (AI//CK)</a:t>
            </a:r>
            <a:endParaRPr lang="en-US" sz="2800">
              <a:latin typeface="UVnTime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" name="Right Brace 1"/>
          <p:cNvSpPr/>
          <p:nvPr/>
        </p:nvSpPr>
        <p:spPr>
          <a:xfrm>
            <a:off x="3652006" y="5052592"/>
            <a:ext cx="525351" cy="783626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>
            <a:off x="4712382" y="4326496"/>
            <a:ext cx="754" cy="234284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4825593" y="4210634"/>
            <a:ext cx="32498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Xét tam giác CDN có:</a:t>
            </a:r>
            <a:endParaRPr lang="en-US" sz="2800">
              <a:latin typeface="UVnTime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166125" y="4135096"/>
            <a:ext cx="8839200" cy="292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4825593" y="4652404"/>
            <a:ext cx="38541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Có I </a:t>
            </a:r>
            <a:r>
              <a:rPr lang="en-US" sz="240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là trung điểm </a:t>
            </a:r>
            <a:r>
              <a:rPr lang="en-US" sz="240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DC(gt)</a:t>
            </a:r>
            <a:endParaRPr lang="en-US" sz="2800">
              <a:latin typeface="UVnTime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862171" y="5154436"/>
            <a:ext cx="32945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MI//NC (AI//CK)</a:t>
            </a:r>
            <a:endParaRPr lang="en-US" sz="2800">
              <a:latin typeface="UVnTime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3" name="Right Brace 32"/>
          <p:cNvSpPr/>
          <p:nvPr/>
        </p:nvSpPr>
        <p:spPr>
          <a:xfrm>
            <a:off x="7894504" y="4709394"/>
            <a:ext cx="525351" cy="783626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825593" y="5618609"/>
            <a:ext cx="30082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=&gt;DM=MN   </a:t>
            </a:r>
            <a:r>
              <a:rPr lang="en-US" sz="240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(4)</a:t>
            </a:r>
            <a:endParaRPr lang="en-US" sz="2800">
              <a:solidFill>
                <a:srgbClr val="0070C0"/>
              </a:solidFill>
              <a:latin typeface="UVnTime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6" name="Rectangle 3"/>
          <p:cNvSpPr>
            <a:spLocks noChangeArrowheads="1"/>
          </p:cNvSpPr>
          <p:nvPr/>
        </p:nvSpPr>
        <p:spPr bwMode="auto">
          <a:xfrm>
            <a:off x="3616676" y="1936413"/>
            <a:ext cx="564069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CI = ½ CD  (I là trung điểm của CD )   </a:t>
            </a:r>
            <a:r>
              <a:rPr kumimoji="0" lang="en-US" sz="2400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endParaRPr kumimoji="0" lang="en-US" sz="1050" i="0" u="none" strike="noStrike" cap="none" normalizeH="0" baseline="0" smtClean="0">
              <a:ln>
                <a:noFill/>
              </a:ln>
              <a:solidFill>
                <a:srgbClr val="0070C0"/>
              </a:solidFill>
              <a:effectLst/>
            </a:endParaRPr>
          </a:p>
        </p:txBody>
      </p: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3339364" y="1127733"/>
            <a:ext cx="5867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=&gt; AB = CD và</a:t>
            </a:r>
            <a:r>
              <a:rPr kumimoji="0" lang="en-US" sz="2400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AB//CD                            </a:t>
            </a:r>
            <a:r>
              <a:rPr kumimoji="0" lang="en-US" sz="2400" i="0" u="none" strike="noStrike" cap="none" normalizeH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endParaRPr kumimoji="0" lang="en-US" sz="1050" i="0" u="none" strike="noStrike" cap="none" normalizeH="0" baseline="0" smtClean="0">
              <a:ln>
                <a:noFill/>
              </a:ln>
              <a:solidFill>
                <a:srgbClr val="0070C0"/>
              </a:solidFill>
              <a:effectLst/>
            </a:endParaRPr>
          </a:p>
        </p:txBody>
      </p:sp>
      <p:sp>
        <p:nvSpPr>
          <p:cNvPr id="38" name="Rectangle 3"/>
          <p:cNvSpPr>
            <a:spLocks noChangeArrowheads="1"/>
          </p:cNvSpPr>
          <p:nvPr/>
        </p:nvSpPr>
        <p:spPr bwMode="auto">
          <a:xfrm>
            <a:off x="189513" y="379541"/>
            <a:ext cx="1004036" cy="4616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1" i="0" u="sng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kumimoji="0" lang="en-US" sz="2400" b="1" i="0" u="sng" strike="noStrike" cap="none" normalizeH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endParaRPr kumimoji="0" lang="en-US" sz="2400" b="1" i="0" u="sng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05284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0" grpId="0"/>
      <p:bldP spid="11" grpId="0"/>
      <p:bldP spid="12" grpId="0"/>
      <p:bldP spid="13" grpId="0"/>
      <p:bldP spid="16" grpId="0" animBg="1"/>
      <p:bldP spid="17" grpId="0"/>
      <p:bldP spid="18" grpId="0"/>
      <p:bldP spid="2" grpId="0" animBg="1"/>
      <p:bldP spid="24" grpId="0"/>
      <p:bldP spid="30" grpId="0"/>
      <p:bldP spid="31" grpId="0"/>
      <p:bldP spid="33" grpId="0" animBg="1"/>
      <p:bldP spid="34" grpId="0"/>
      <p:bldP spid="36" grpId="0"/>
      <p:bldP spid="37" grpId="0"/>
      <p:bldP spid="3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23" name="Picture 19" descr="Cov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67113" y="5287963"/>
            <a:ext cx="4649787" cy="10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2" name="Picture 18" descr="Cov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97163" y="4737100"/>
            <a:ext cx="1111250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1" name="Picture 17" descr="Cov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67113" y="4794250"/>
            <a:ext cx="4465637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0" name="Picture 16" descr="Cov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97163" y="4697413"/>
            <a:ext cx="111125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9" name="Picture 15" descr="Cov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67113" y="4127500"/>
            <a:ext cx="4108450" cy="10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8" name="Picture 14" descr="Cove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47950" y="4349750"/>
            <a:ext cx="116998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7" name="Picture 13" descr="Cover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67113" y="3527425"/>
            <a:ext cx="45720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6" name="Picture 12" descr="Cover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28900" y="3827463"/>
            <a:ext cx="1189038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5" name="Picture 11" descr="Cover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67113" y="3016250"/>
            <a:ext cx="4543425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4" name="Picture 10" descr="Cover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28900" y="3314700"/>
            <a:ext cx="1189038" cy="167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3" name="Picture 9" descr="Cover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0388" y="2378075"/>
            <a:ext cx="2532062" cy="275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2" name="Picture 8" descr="Cover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59146" y="1452563"/>
            <a:ext cx="3914565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1" name="Picture 7" descr="Cover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27138" y="1527175"/>
            <a:ext cx="3663950" cy="140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0" name="Picture 6" descr="Cover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03488" y="454025"/>
            <a:ext cx="3527425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Picture 5" descr="Cover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69988" y="628650"/>
            <a:ext cx="1730375" cy="230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Picture 4" descr="Cover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058988"/>
            <a:ext cx="2986088" cy="115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ction Button: End 3">
            <a:hlinkClick r:id="rId18" action="ppaction://hlinksldjump" highlightClick="1"/>
          </p:cNvPr>
          <p:cNvSpPr/>
          <p:nvPr/>
        </p:nvSpPr>
        <p:spPr>
          <a:xfrm>
            <a:off x="1493838" y="6477000"/>
            <a:ext cx="1009650" cy="3810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693878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1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1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116" y="933473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b="1" smtClean="0"/>
              <a:t>HƯỚNG DẪN VỀ NHÀ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8714232" cy="2971800"/>
          </a:xfrm>
        </p:spPr>
        <p:txBody>
          <a:bodyPr>
            <a:normAutofit fontScale="92500" lnSpcReduction="10000"/>
          </a:bodyPr>
          <a:lstStyle/>
          <a:p>
            <a:r>
              <a:rPr lang="en-US" sz="3600" b="1" smtClean="0">
                <a:solidFill>
                  <a:srgbClr val="0000CC"/>
                </a:solidFill>
              </a:rPr>
              <a:t>Học thuộc : 	+ Định nghĩa hình bình hành</a:t>
            </a:r>
          </a:p>
          <a:p>
            <a:pPr marL="1737360" lvl="8" indent="0">
              <a:buNone/>
            </a:pPr>
            <a:r>
              <a:rPr lang="en-US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		+ Tính chất của hình bình hành</a:t>
            </a:r>
          </a:p>
          <a:p>
            <a:pPr marL="1737360" lvl="8" indent="0">
              <a:buNone/>
            </a:pPr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	+ Dấu hiệu nhận biết hbh</a:t>
            </a:r>
          </a:p>
          <a:p>
            <a:pPr marL="1737360" lvl="8" indent="0">
              <a:buNone/>
            </a:pPr>
            <a:r>
              <a:rPr lang="en-US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+ Xem kỹ lại các bài tập đã giải</a:t>
            </a:r>
          </a:p>
          <a:p>
            <a:r>
              <a:rPr lang="en-US" sz="3600" b="1">
                <a:solidFill>
                  <a:srgbClr val="0000CC"/>
                </a:solidFill>
              </a:rPr>
              <a:t> </a:t>
            </a:r>
            <a:r>
              <a:rPr lang="en-US" sz="3600" b="1" smtClean="0">
                <a:solidFill>
                  <a:srgbClr val="0000CC"/>
                </a:solidFill>
              </a:rPr>
              <a:t>Bài tập về nhà: 79, 80, 81,82 SBT tr 68;69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1DDC-0678-4512-8B8F-6A37F5518B4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088113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1DDC-0678-4512-8B8F-6A37F5518B4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53016" y="1698675"/>
            <a:ext cx="7848600" cy="6140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800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smtClean="0">
                <a:solidFill>
                  <a:srgbClr val="7030A0"/>
                </a:solidFill>
              </a:rPr>
              <a:t> 1. Phát biểu định nghĩa hình bình hành và tính chất của nó. </a:t>
            </a:r>
            <a:endParaRPr lang="en-US" b="1" dirty="0" smtClean="0">
              <a:solidFill>
                <a:srgbClr val="0070C0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25368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KIỂM </a:t>
            </a:r>
            <a:r>
              <a:rPr lang="en-US" sz="3600" b="1" smtClean="0"/>
              <a:t>TRA  bài cũ:</a:t>
            </a:r>
            <a:endParaRPr lang="en-US" sz="3600" b="1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622426" y="3505200"/>
            <a:ext cx="8064374" cy="10668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800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smtClean="0">
                <a:solidFill>
                  <a:srgbClr val="7030A0"/>
                </a:solidFill>
              </a:rPr>
              <a:t> 2. Phát biểu dấu hiệu nhận biết tứ giác là hình bình hành.</a:t>
            </a:r>
            <a:r>
              <a:rPr lang="en-US" b="1">
                <a:solidFill>
                  <a:srgbClr val="0070C0"/>
                </a:solidFill>
              </a:rPr>
              <a:t> </a:t>
            </a:r>
          </a:p>
          <a:p>
            <a:pPr marL="0" indent="0">
              <a:buFont typeface="Arial" pitchFamily="34" charset="0"/>
              <a:buNone/>
            </a:pPr>
            <a:endParaRPr lang="en-US" b="1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34279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67" name="Text Box 47"/>
          <p:cNvSpPr txBox="1">
            <a:spLocks noChangeArrowheads="1"/>
          </p:cNvSpPr>
          <p:nvPr/>
        </p:nvSpPr>
        <p:spPr bwMode="auto">
          <a:xfrm>
            <a:off x="355012" y="3172159"/>
            <a:ext cx="1981200" cy="528637"/>
          </a:xfrm>
          <a:prstGeom prst="rect">
            <a:avLst/>
          </a:prstGeom>
          <a:gradFill flip="none" rotWithShape="1">
            <a:gsLst>
              <a:gs pos="0">
                <a:srgbClr val="00FF00">
                  <a:tint val="66000"/>
                  <a:satMod val="160000"/>
                </a:srgbClr>
              </a:gs>
              <a:gs pos="50000">
                <a:srgbClr val="00FF00">
                  <a:tint val="44500"/>
                  <a:satMod val="160000"/>
                </a:srgbClr>
              </a:gs>
              <a:gs pos="100000">
                <a:srgbClr val="00FF00">
                  <a:tint val="23500"/>
                  <a:satMod val="160000"/>
                </a:srgbClr>
              </a:gs>
            </a:gsLst>
            <a:lin ang="5400000" scaled="1"/>
            <a:tileRect/>
          </a:gradFill>
          <a:ln w="9525">
            <a:solidFill>
              <a:srgbClr val="3333FF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i="1" smtClean="0">
                <a:solidFill>
                  <a:srgbClr val="3333FF"/>
                </a:solidFill>
              </a:rPr>
              <a:t>Tính chất</a:t>
            </a:r>
            <a:endParaRPr lang="en-US" sz="2800" i="1" dirty="0">
              <a:solidFill>
                <a:srgbClr val="3333FF"/>
              </a:solidFill>
            </a:endParaRPr>
          </a:p>
        </p:txBody>
      </p:sp>
      <p:sp>
        <p:nvSpPr>
          <p:cNvPr id="158768" name="Text Box 48"/>
          <p:cNvSpPr txBox="1">
            <a:spLocks noChangeArrowheads="1"/>
          </p:cNvSpPr>
          <p:nvPr/>
        </p:nvSpPr>
        <p:spPr bwMode="auto">
          <a:xfrm>
            <a:off x="251234" y="3809549"/>
            <a:ext cx="903267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i="1" smtClean="0">
                <a:solidFill>
                  <a:srgbClr val="3333FF"/>
                </a:solidFill>
              </a:rPr>
              <a:t>Hình </a:t>
            </a:r>
            <a:r>
              <a:rPr lang="en-US" sz="2800" i="1" err="1">
                <a:solidFill>
                  <a:srgbClr val="3333FF"/>
                </a:solidFill>
              </a:rPr>
              <a:t>bình</a:t>
            </a:r>
            <a:r>
              <a:rPr lang="en-US" sz="2800" i="1">
                <a:solidFill>
                  <a:srgbClr val="3333FF"/>
                </a:solidFill>
              </a:rPr>
              <a:t> </a:t>
            </a:r>
            <a:r>
              <a:rPr lang="en-US" sz="2800" i="1" smtClean="0">
                <a:solidFill>
                  <a:srgbClr val="3333FF"/>
                </a:solidFill>
              </a:rPr>
              <a:t>hành có tất cả các tính chất của hình thang</a:t>
            </a:r>
            <a:endParaRPr lang="en-US" sz="2800" i="1" dirty="0">
              <a:solidFill>
                <a:srgbClr val="3333FF"/>
              </a:solidFill>
            </a:endParaRPr>
          </a:p>
        </p:txBody>
      </p:sp>
      <p:sp>
        <p:nvSpPr>
          <p:cNvPr id="158770" name="Text Box 50"/>
          <p:cNvSpPr txBox="1">
            <a:spLocks noChangeArrowheads="1"/>
          </p:cNvSpPr>
          <p:nvPr/>
        </p:nvSpPr>
        <p:spPr bwMode="auto">
          <a:xfrm>
            <a:off x="318044" y="5320545"/>
            <a:ext cx="464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i="1" dirty="0"/>
              <a:t>b. </a:t>
            </a:r>
            <a:r>
              <a:rPr lang="en-US" sz="2800" i="1" dirty="0" err="1"/>
              <a:t>Các</a:t>
            </a:r>
            <a:r>
              <a:rPr lang="en-US" sz="2800" i="1" dirty="0"/>
              <a:t> </a:t>
            </a:r>
            <a:r>
              <a:rPr lang="en-US" sz="2800" i="1" dirty="0" err="1"/>
              <a:t>góc</a:t>
            </a:r>
            <a:r>
              <a:rPr lang="en-US" sz="2800" i="1" dirty="0"/>
              <a:t> </a:t>
            </a:r>
            <a:r>
              <a:rPr lang="en-US" sz="2800" i="1" dirty="0" err="1"/>
              <a:t>đối</a:t>
            </a:r>
            <a:r>
              <a:rPr lang="en-US" sz="2800" i="1" dirty="0"/>
              <a:t> </a:t>
            </a:r>
            <a:r>
              <a:rPr lang="en-US" sz="2800" i="1" dirty="0" err="1"/>
              <a:t>bằng</a:t>
            </a:r>
            <a:r>
              <a:rPr lang="en-US" sz="2800" i="1" dirty="0"/>
              <a:t> </a:t>
            </a:r>
            <a:r>
              <a:rPr lang="en-US" sz="2800" i="1" dirty="0" err="1"/>
              <a:t>nhau</a:t>
            </a:r>
            <a:r>
              <a:rPr lang="en-US" sz="2800" i="1" dirty="0"/>
              <a:t>.</a:t>
            </a:r>
          </a:p>
        </p:txBody>
      </p:sp>
      <p:sp>
        <p:nvSpPr>
          <p:cNvPr id="158771" name="Text Box 51"/>
          <p:cNvSpPr txBox="1">
            <a:spLocks noChangeArrowheads="1"/>
          </p:cNvSpPr>
          <p:nvPr/>
        </p:nvSpPr>
        <p:spPr bwMode="auto">
          <a:xfrm>
            <a:off x="302317" y="5829979"/>
            <a:ext cx="822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i="1"/>
              <a:t>c. Hai đường chéo cắt nhau tại trung điểm mỗi đường.</a:t>
            </a:r>
          </a:p>
        </p:txBody>
      </p:sp>
      <p:sp>
        <p:nvSpPr>
          <p:cNvPr id="158773" name="Text Box 53"/>
          <p:cNvSpPr txBox="1">
            <a:spLocks noChangeArrowheads="1"/>
          </p:cNvSpPr>
          <p:nvPr/>
        </p:nvSpPr>
        <p:spPr bwMode="auto">
          <a:xfrm>
            <a:off x="302317" y="4837230"/>
            <a:ext cx="660056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i="1" dirty="0"/>
              <a:t>a. </a:t>
            </a:r>
            <a:r>
              <a:rPr lang="en-US" sz="2800" i="1" dirty="0" err="1"/>
              <a:t>Các</a:t>
            </a:r>
            <a:r>
              <a:rPr lang="en-US" sz="2800" i="1" dirty="0"/>
              <a:t> </a:t>
            </a:r>
            <a:r>
              <a:rPr lang="en-US" sz="2800" i="1" dirty="0" err="1"/>
              <a:t>cạnh</a:t>
            </a:r>
            <a:r>
              <a:rPr lang="en-US" sz="2800" i="1" dirty="0"/>
              <a:t> </a:t>
            </a:r>
            <a:r>
              <a:rPr lang="en-US" sz="2800" i="1" dirty="0" err="1"/>
              <a:t>đối</a:t>
            </a:r>
            <a:r>
              <a:rPr lang="en-US" sz="2800" i="1" dirty="0"/>
              <a:t> </a:t>
            </a:r>
            <a:r>
              <a:rPr lang="en-US" sz="2800" i="1" err="1"/>
              <a:t>bằng</a:t>
            </a:r>
            <a:r>
              <a:rPr lang="en-US" sz="2800" i="1"/>
              <a:t> </a:t>
            </a:r>
            <a:r>
              <a:rPr lang="en-US" sz="2800" i="1" smtClean="0"/>
              <a:t>nhau và song song.</a:t>
            </a:r>
            <a:endParaRPr lang="en-US" sz="2800" i="1" dirty="0"/>
          </a:p>
        </p:txBody>
      </p:sp>
      <p:sp>
        <p:nvSpPr>
          <p:cNvPr id="28" name="Text Box 48"/>
          <p:cNvSpPr txBox="1">
            <a:spLocks noChangeArrowheads="1"/>
          </p:cNvSpPr>
          <p:nvPr/>
        </p:nvSpPr>
        <p:spPr bwMode="auto">
          <a:xfrm>
            <a:off x="228600" y="4318117"/>
            <a:ext cx="518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i="1" smtClean="0">
                <a:solidFill>
                  <a:srgbClr val="C00000"/>
                </a:solidFill>
              </a:rPr>
              <a:t>Ngoài ra còn có:</a:t>
            </a:r>
            <a:endParaRPr lang="en-US" sz="2800" i="1" dirty="0">
              <a:solidFill>
                <a:srgbClr val="C00000"/>
              </a:solidFill>
            </a:endParaRPr>
          </a:p>
        </p:txBody>
      </p:sp>
      <p:sp>
        <p:nvSpPr>
          <p:cNvPr id="29" name="Content Placeholder 2"/>
          <p:cNvSpPr>
            <a:spLocks noGrp="1"/>
          </p:cNvSpPr>
          <p:nvPr>
            <p:ph idx="1"/>
          </p:nvPr>
        </p:nvSpPr>
        <p:spPr>
          <a:xfrm>
            <a:off x="330115" y="2018134"/>
            <a:ext cx="8229600" cy="10668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smtClean="0"/>
              <a:t> Hình </a:t>
            </a:r>
            <a:r>
              <a:rPr lang="en-US" sz="3200" dirty="0" err="1" smtClean="0"/>
              <a:t>bình</a:t>
            </a:r>
            <a:r>
              <a:rPr lang="en-US" sz="3200" dirty="0" smtClean="0"/>
              <a:t> </a:t>
            </a:r>
            <a:r>
              <a:rPr lang="en-US" sz="3200" dirty="0" err="1" smtClean="0"/>
              <a:t>hành</a:t>
            </a:r>
            <a:r>
              <a:rPr lang="en-US" sz="3200" dirty="0" smtClean="0"/>
              <a:t> </a:t>
            </a:r>
            <a:r>
              <a:rPr lang="en-US" sz="3200" dirty="0" err="1" smtClean="0"/>
              <a:t>là</a:t>
            </a:r>
            <a:r>
              <a:rPr lang="en-US" sz="3200" dirty="0" smtClean="0"/>
              <a:t> </a:t>
            </a:r>
            <a:r>
              <a:rPr lang="en-US" sz="3200" dirty="0" err="1" smtClean="0"/>
              <a:t>một</a:t>
            </a:r>
            <a:r>
              <a:rPr lang="en-US" sz="3200" dirty="0" smtClean="0"/>
              <a:t> </a:t>
            </a:r>
            <a:r>
              <a:rPr lang="en-US" sz="3200" dirty="0" err="1" smtClean="0"/>
              <a:t>tứ</a:t>
            </a:r>
            <a:r>
              <a:rPr lang="en-US" sz="3200" dirty="0" smtClean="0"/>
              <a:t> </a:t>
            </a:r>
            <a:r>
              <a:rPr lang="en-US" sz="3200" dirty="0" err="1" smtClean="0"/>
              <a:t>giác</a:t>
            </a:r>
            <a:r>
              <a:rPr lang="en-US" sz="3200" dirty="0" smtClean="0"/>
              <a:t> </a:t>
            </a:r>
            <a:r>
              <a:rPr lang="en-US" sz="3200" dirty="0" err="1" smtClean="0"/>
              <a:t>có</a:t>
            </a:r>
            <a:r>
              <a:rPr lang="en-US" sz="3200" dirty="0" smtClean="0"/>
              <a:t> </a:t>
            </a:r>
            <a:r>
              <a:rPr lang="en-US" sz="3200" dirty="0" err="1" smtClean="0"/>
              <a:t>các</a:t>
            </a:r>
            <a:r>
              <a:rPr lang="en-US" sz="3200" dirty="0" smtClean="0"/>
              <a:t> </a:t>
            </a:r>
            <a:r>
              <a:rPr lang="en-US" sz="3200" dirty="0" err="1" smtClean="0"/>
              <a:t>cạnh</a:t>
            </a:r>
            <a:r>
              <a:rPr lang="en-US" sz="3200" dirty="0" smtClean="0"/>
              <a:t> </a:t>
            </a:r>
            <a:r>
              <a:rPr lang="en-US" sz="3200" dirty="0" err="1" smtClean="0"/>
              <a:t>đối</a:t>
            </a:r>
            <a:r>
              <a:rPr lang="en-US" sz="3200" dirty="0" smtClean="0"/>
              <a:t> song </a:t>
            </a:r>
            <a:r>
              <a:rPr lang="en-US" sz="3200" dirty="0" err="1" smtClean="0"/>
              <a:t>song</a:t>
            </a:r>
            <a:r>
              <a:rPr lang="en-US" sz="3200" dirty="0" smtClean="0"/>
              <a:t>.</a:t>
            </a:r>
          </a:p>
        </p:txBody>
      </p:sp>
      <p:sp>
        <p:nvSpPr>
          <p:cNvPr id="30" name="Content Placeholder 2"/>
          <p:cNvSpPr txBox="1">
            <a:spLocks/>
          </p:cNvSpPr>
          <p:nvPr/>
        </p:nvSpPr>
        <p:spPr>
          <a:xfrm>
            <a:off x="226337" y="417996"/>
            <a:ext cx="7848600" cy="6140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800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smtClean="0">
                <a:solidFill>
                  <a:srgbClr val="7030A0"/>
                </a:solidFill>
              </a:rPr>
              <a:t> 1. Phát biểu định nghĩa hình bình hành và tính chất của nó. </a:t>
            </a:r>
            <a:endParaRPr lang="en-US" b="1" dirty="0" smtClean="0">
              <a:solidFill>
                <a:srgbClr val="0070C0"/>
              </a:solidFill>
            </a:endParaRPr>
          </a:p>
        </p:txBody>
      </p:sp>
      <p:sp>
        <p:nvSpPr>
          <p:cNvPr id="32" name="Text Box 47"/>
          <p:cNvSpPr txBox="1">
            <a:spLocks noChangeArrowheads="1"/>
          </p:cNvSpPr>
          <p:nvPr/>
        </p:nvSpPr>
        <p:spPr bwMode="auto">
          <a:xfrm>
            <a:off x="355012" y="1466960"/>
            <a:ext cx="1981200" cy="528637"/>
          </a:xfrm>
          <a:prstGeom prst="rect">
            <a:avLst/>
          </a:prstGeom>
          <a:gradFill flip="none" rotWithShape="1">
            <a:gsLst>
              <a:gs pos="0">
                <a:srgbClr val="00FF00">
                  <a:tint val="66000"/>
                  <a:satMod val="160000"/>
                </a:srgbClr>
              </a:gs>
              <a:gs pos="50000">
                <a:srgbClr val="00FF00">
                  <a:tint val="44500"/>
                  <a:satMod val="160000"/>
                </a:srgbClr>
              </a:gs>
              <a:gs pos="100000">
                <a:srgbClr val="00FF00">
                  <a:tint val="23500"/>
                  <a:satMod val="160000"/>
                </a:srgbClr>
              </a:gs>
            </a:gsLst>
            <a:lin ang="5400000" scaled="1"/>
            <a:tileRect/>
          </a:gradFill>
          <a:ln w="9525">
            <a:solidFill>
              <a:srgbClr val="3333FF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i="1" smtClean="0">
                <a:solidFill>
                  <a:srgbClr val="3333FF"/>
                </a:solidFill>
              </a:rPr>
              <a:t>Định nghĩa</a:t>
            </a:r>
            <a:endParaRPr lang="en-US" sz="2800" i="1" dirty="0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57355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8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8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8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8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8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67" grpId="0" animBg="1"/>
      <p:bldP spid="158768" grpId="0"/>
      <p:bldP spid="158770" grpId="0"/>
      <p:bldP spid="158771" grpId="0"/>
      <p:bldP spid="158773" grpId="0"/>
      <p:bldP spid="28" grpId="0"/>
      <p:bldP spid="29" grpId="0" build="p"/>
      <p:bldP spid="30" grpId="0" build="p"/>
      <p:bldP spid="3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-116320" y="166254"/>
            <a:ext cx="9315738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-95538" y="6553200"/>
            <a:ext cx="9315738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381000" y="2637002"/>
            <a:ext cx="9010938" cy="34889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800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      </a:t>
            </a:r>
            <a:r>
              <a:rPr lang="en-US" dirty="0" err="1" smtClean="0">
                <a:solidFill>
                  <a:srgbClr val="FF0000"/>
                </a:solidFill>
              </a:rPr>
              <a:t>Dấu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hiệu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nhận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biết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hình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bình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hành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Tứ</a:t>
            </a:r>
            <a:r>
              <a:rPr lang="en-US" dirty="0" smtClean="0"/>
              <a:t> </a:t>
            </a:r>
            <a:r>
              <a:rPr lang="en-US" dirty="0" err="1"/>
              <a:t>giác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>
                <a:solidFill>
                  <a:srgbClr val="0000CC"/>
                </a:solidFill>
              </a:rPr>
              <a:t>các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err="1">
                <a:solidFill>
                  <a:srgbClr val="0000CC"/>
                </a:solidFill>
              </a:rPr>
              <a:t>cạnh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err="1">
                <a:solidFill>
                  <a:srgbClr val="0000CC"/>
                </a:solidFill>
              </a:rPr>
              <a:t>đối</a:t>
            </a:r>
            <a:r>
              <a:rPr lang="en-US" dirty="0">
                <a:solidFill>
                  <a:srgbClr val="0000CC"/>
                </a:solidFill>
              </a:rPr>
              <a:t> song </a:t>
            </a:r>
            <a:r>
              <a:rPr lang="en-US" dirty="0" err="1">
                <a:solidFill>
                  <a:srgbClr val="0000CC"/>
                </a:solidFill>
              </a:rPr>
              <a:t>song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bình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Tứ</a:t>
            </a:r>
            <a:r>
              <a:rPr lang="en-US" dirty="0"/>
              <a:t> </a:t>
            </a:r>
            <a:r>
              <a:rPr lang="en-US" dirty="0" err="1"/>
              <a:t>giác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>
                <a:solidFill>
                  <a:srgbClr val="0000CC"/>
                </a:solidFill>
              </a:rPr>
              <a:t>các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err="1">
                <a:solidFill>
                  <a:srgbClr val="0000CC"/>
                </a:solidFill>
              </a:rPr>
              <a:t>cạnh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err="1">
                <a:solidFill>
                  <a:srgbClr val="0000CC"/>
                </a:solidFill>
              </a:rPr>
              <a:t>đối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err="1">
                <a:solidFill>
                  <a:srgbClr val="0000CC"/>
                </a:solidFill>
              </a:rPr>
              <a:t>bằng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err="1">
                <a:solidFill>
                  <a:srgbClr val="0000CC"/>
                </a:solidFill>
              </a:rPr>
              <a:t>nhau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bình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Tứ</a:t>
            </a:r>
            <a:r>
              <a:rPr lang="en-US" dirty="0"/>
              <a:t> </a:t>
            </a:r>
            <a:r>
              <a:rPr lang="en-US" dirty="0" err="1"/>
              <a:t>giác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>
                <a:solidFill>
                  <a:srgbClr val="0000CC"/>
                </a:solidFill>
              </a:rPr>
              <a:t>hai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err="1">
                <a:solidFill>
                  <a:srgbClr val="0000CC"/>
                </a:solidFill>
              </a:rPr>
              <a:t>cạnh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err="1">
                <a:solidFill>
                  <a:srgbClr val="0000CC"/>
                </a:solidFill>
              </a:rPr>
              <a:t>đối</a:t>
            </a:r>
            <a:r>
              <a:rPr lang="en-US" dirty="0">
                <a:solidFill>
                  <a:srgbClr val="0000CC"/>
                </a:solidFill>
              </a:rPr>
              <a:t> song </a:t>
            </a:r>
            <a:r>
              <a:rPr lang="en-US" dirty="0" err="1">
                <a:solidFill>
                  <a:srgbClr val="0000CC"/>
                </a:solidFill>
              </a:rPr>
              <a:t>song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err="1">
                <a:solidFill>
                  <a:srgbClr val="0000CC"/>
                </a:solidFill>
              </a:rPr>
              <a:t>và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err="1">
                <a:solidFill>
                  <a:srgbClr val="0000CC"/>
                </a:solidFill>
              </a:rPr>
              <a:t>bằng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err="1">
                <a:solidFill>
                  <a:srgbClr val="0000CC"/>
                </a:solidFill>
              </a:rPr>
              <a:t>nhau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 smtClean="0"/>
              <a:t>hbh</a:t>
            </a:r>
            <a:r>
              <a:rPr lang="en-US" dirty="0" smtClean="0"/>
              <a:t>.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Tứ</a:t>
            </a:r>
            <a:r>
              <a:rPr lang="en-US" dirty="0"/>
              <a:t> </a:t>
            </a:r>
            <a:r>
              <a:rPr lang="en-US" dirty="0" err="1"/>
              <a:t>giác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>
                <a:solidFill>
                  <a:srgbClr val="0000CC"/>
                </a:solidFill>
              </a:rPr>
              <a:t>các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err="1">
                <a:solidFill>
                  <a:srgbClr val="0000CC"/>
                </a:solidFill>
              </a:rPr>
              <a:t>góc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err="1">
                <a:solidFill>
                  <a:srgbClr val="0000CC"/>
                </a:solidFill>
              </a:rPr>
              <a:t>đối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err="1">
                <a:solidFill>
                  <a:srgbClr val="0000CC"/>
                </a:solidFill>
              </a:rPr>
              <a:t>bằng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err="1">
                <a:solidFill>
                  <a:srgbClr val="0000CC"/>
                </a:solidFill>
              </a:rPr>
              <a:t>nhau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bình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Tứ</a:t>
            </a:r>
            <a:r>
              <a:rPr lang="en-US" dirty="0"/>
              <a:t> </a:t>
            </a:r>
            <a:r>
              <a:rPr lang="en-US" dirty="0" err="1"/>
              <a:t>giác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>
                <a:solidFill>
                  <a:srgbClr val="0000CC"/>
                </a:solidFill>
              </a:rPr>
              <a:t>hai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err="1">
                <a:solidFill>
                  <a:srgbClr val="0000CC"/>
                </a:solidFill>
              </a:rPr>
              <a:t>đường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err="1">
                <a:solidFill>
                  <a:srgbClr val="0000CC"/>
                </a:solidFill>
              </a:rPr>
              <a:t>chéo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err="1">
                <a:solidFill>
                  <a:srgbClr val="0000CC"/>
                </a:solidFill>
              </a:rPr>
              <a:t>cắt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err="1">
                <a:solidFill>
                  <a:srgbClr val="0000CC"/>
                </a:solidFill>
              </a:rPr>
              <a:t>nhau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err="1">
                <a:solidFill>
                  <a:srgbClr val="0000CC"/>
                </a:solidFill>
              </a:rPr>
              <a:t>tại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err="1">
                <a:solidFill>
                  <a:srgbClr val="0000CC"/>
                </a:solidFill>
              </a:rPr>
              <a:t>trung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err="1">
                <a:solidFill>
                  <a:srgbClr val="0000CC"/>
                </a:solidFill>
              </a:rPr>
              <a:t>điểm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err="1">
                <a:solidFill>
                  <a:srgbClr val="0000CC"/>
                </a:solidFill>
              </a:rPr>
              <a:t>của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err="1">
                <a:solidFill>
                  <a:srgbClr val="0000CC"/>
                </a:solidFill>
              </a:rPr>
              <a:t>mỗi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err="1">
                <a:solidFill>
                  <a:srgbClr val="0000CC"/>
                </a:solidFill>
              </a:rPr>
              <a:t>đường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 smtClean="0"/>
              <a:t>hình</a:t>
            </a:r>
            <a:r>
              <a:rPr lang="en-US" dirty="0" smtClean="0"/>
              <a:t> </a:t>
            </a:r>
            <a:r>
              <a:rPr lang="en-US" dirty="0" err="1" smtClean="0"/>
              <a:t>bình</a:t>
            </a:r>
            <a:r>
              <a:rPr lang="en-US" dirty="0" smtClean="0"/>
              <a:t> </a:t>
            </a:r>
            <a:r>
              <a:rPr lang="en-US" dirty="0" err="1" smtClean="0"/>
              <a:t>hành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1DDC-0678-4512-8B8F-6A37F5518B4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09600" y="1356600"/>
            <a:ext cx="6781800" cy="10668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800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smtClean="0">
                <a:solidFill>
                  <a:srgbClr val="7030A0"/>
                </a:solidFill>
              </a:rPr>
              <a:t> 2. Phát biểu dấu hiệu nhận biết tứ giác là hình bình hành.</a:t>
            </a:r>
            <a:endParaRPr lang="en-US" b="1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71242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1083221" y="4774570"/>
            <a:ext cx="76962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400" i="1" smtClean="0">
                <a:solidFill>
                  <a:srgbClr val="3333FF"/>
                </a:solidFill>
              </a:rPr>
              <a:t>c) . </a:t>
            </a:r>
            <a:r>
              <a:rPr lang="en-US" sz="2400" i="1">
                <a:solidFill>
                  <a:srgbClr val="3333FF"/>
                </a:solidFill>
              </a:rPr>
              <a:t>Trong hình bình hành, hai đường chéo cắt nhau tại trung điểm của mỗi đường.</a:t>
            </a:r>
          </a:p>
          <a:p>
            <a:pPr eaLnBrk="1" hangingPunct="1"/>
            <a:r>
              <a:rPr lang="en-US" sz="3200" i="1">
                <a:solidFill>
                  <a:srgbClr val="3333FF"/>
                </a:solidFill>
              </a:rPr>
              <a:t>………………………………………………</a:t>
            </a:r>
            <a:r>
              <a:rPr lang="en-US" sz="2000" i="1">
                <a:solidFill>
                  <a:srgbClr val="3333FF"/>
                </a:solidFill>
              </a:rPr>
              <a:t>……………………………………………………………………………</a:t>
            </a:r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1160585" y="2539520"/>
            <a:ext cx="731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Tứ giác có các cạnh đối bằng nhau là hình bình hành</a:t>
            </a:r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937171" y="3820806"/>
            <a:ext cx="798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2400">
                <a:solidFill>
                  <a:srgbClr val="FF0000"/>
                </a:solidFill>
              </a:rPr>
              <a:t>Tứ giác có các góc đối bằng nhau là hình bình hành.</a:t>
            </a:r>
          </a:p>
        </p:txBody>
      </p:sp>
      <p:sp>
        <p:nvSpPr>
          <p:cNvPr id="37898" name="Text Box 10"/>
          <p:cNvSpPr txBox="1">
            <a:spLocks noChangeArrowheads="1"/>
          </p:cNvSpPr>
          <p:nvPr/>
        </p:nvSpPr>
        <p:spPr bwMode="auto">
          <a:xfrm>
            <a:off x="970085" y="5486163"/>
            <a:ext cx="7696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    Tứ giác có hai đường chéo cắt nhau tại trung điểm của mỗi đường là hình bình hành</a:t>
            </a:r>
          </a:p>
        </p:txBody>
      </p:sp>
      <p:sp>
        <p:nvSpPr>
          <p:cNvPr id="37900" name="Text Box 12"/>
          <p:cNvSpPr txBox="1">
            <a:spLocks noChangeArrowheads="1"/>
          </p:cNvSpPr>
          <p:nvPr/>
        </p:nvSpPr>
        <p:spPr bwMode="auto">
          <a:xfrm>
            <a:off x="685800" y="1519042"/>
            <a:ext cx="7391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400" u="sng">
                <a:solidFill>
                  <a:srgbClr val="002060"/>
                </a:solidFill>
              </a:rPr>
              <a:t> </a:t>
            </a:r>
            <a:r>
              <a:rPr lang="en-US" sz="2400" u="sng" smtClean="0">
                <a:solidFill>
                  <a:srgbClr val="002060"/>
                </a:solidFill>
              </a:rPr>
              <a:t>Bài tập 1 </a:t>
            </a:r>
            <a:r>
              <a:rPr lang="en-US" sz="2400" smtClean="0">
                <a:solidFill>
                  <a:srgbClr val="002060"/>
                </a:solidFill>
              </a:rPr>
              <a:t>   </a:t>
            </a:r>
            <a:r>
              <a:rPr lang="en-US" sz="2400" i="1" smtClean="0">
                <a:solidFill>
                  <a:srgbClr val="FF00FF"/>
                </a:solidFill>
              </a:rPr>
              <a:t>Hãy </a:t>
            </a:r>
            <a:r>
              <a:rPr lang="en-US" sz="2400" i="1" dirty="0" err="1">
                <a:solidFill>
                  <a:srgbClr val="FF00FF"/>
                </a:solidFill>
              </a:rPr>
              <a:t>lập</a:t>
            </a:r>
            <a:r>
              <a:rPr lang="en-US" sz="2400" i="1" dirty="0">
                <a:solidFill>
                  <a:srgbClr val="FF00FF"/>
                </a:solidFill>
              </a:rPr>
              <a:t> </a:t>
            </a:r>
            <a:r>
              <a:rPr lang="en-US" sz="2400" i="1" dirty="0" err="1">
                <a:solidFill>
                  <a:srgbClr val="FF00FF"/>
                </a:solidFill>
              </a:rPr>
              <a:t>mệnh</a:t>
            </a:r>
            <a:r>
              <a:rPr lang="en-US" sz="2400" i="1" dirty="0">
                <a:solidFill>
                  <a:srgbClr val="FF00FF"/>
                </a:solidFill>
              </a:rPr>
              <a:t> </a:t>
            </a:r>
            <a:r>
              <a:rPr lang="en-US" sz="2400" i="1" dirty="0" err="1">
                <a:solidFill>
                  <a:srgbClr val="FF00FF"/>
                </a:solidFill>
              </a:rPr>
              <a:t>đề</a:t>
            </a:r>
            <a:r>
              <a:rPr lang="en-US" sz="2400" i="1" dirty="0">
                <a:solidFill>
                  <a:srgbClr val="FF00FF"/>
                </a:solidFill>
              </a:rPr>
              <a:t> </a:t>
            </a:r>
            <a:r>
              <a:rPr lang="en-US" sz="2400" i="1" dirty="0" err="1">
                <a:solidFill>
                  <a:srgbClr val="FF00FF"/>
                </a:solidFill>
              </a:rPr>
              <a:t>đảo</a:t>
            </a:r>
            <a:r>
              <a:rPr lang="en-US" sz="2400" i="1" dirty="0">
                <a:solidFill>
                  <a:srgbClr val="FF00FF"/>
                </a:solidFill>
              </a:rPr>
              <a:t> </a:t>
            </a:r>
            <a:r>
              <a:rPr lang="en-US" sz="2400" i="1" dirty="0" err="1">
                <a:solidFill>
                  <a:srgbClr val="FF00FF"/>
                </a:solidFill>
              </a:rPr>
              <a:t>của</a:t>
            </a:r>
            <a:r>
              <a:rPr lang="en-US" sz="2400" i="1" dirty="0">
                <a:solidFill>
                  <a:srgbClr val="FF00FF"/>
                </a:solidFill>
              </a:rPr>
              <a:t> </a:t>
            </a:r>
            <a:r>
              <a:rPr lang="en-US" sz="2400" i="1" dirty="0" err="1">
                <a:solidFill>
                  <a:srgbClr val="FF00FF"/>
                </a:solidFill>
              </a:rPr>
              <a:t>các</a:t>
            </a:r>
            <a:r>
              <a:rPr lang="en-US" sz="2400" i="1" dirty="0">
                <a:solidFill>
                  <a:srgbClr val="FF00FF"/>
                </a:solidFill>
              </a:rPr>
              <a:t> </a:t>
            </a:r>
            <a:r>
              <a:rPr lang="en-US" sz="2400" i="1" dirty="0" err="1">
                <a:solidFill>
                  <a:srgbClr val="FF00FF"/>
                </a:solidFill>
              </a:rPr>
              <a:t>mệnh</a:t>
            </a:r>
            <a:r>
              <a:rPr lang="en-US" sz="2400" i="1" dirty="0">
                <a:solidFill>
                  <a:srgbClr val="FF00FF"/>
                </a:solidFill>
              </a:rPr>
              <a:t> </a:t>
            </a:r>
            <a:r>
              <a:rPr lang="en-US" sz="2400" i="1" dirty="0" err="1">
                <a:solidFill>
                  <a:srgbClr val="FF00FF"/>
                </a:solidFill>
              </a:rPr>
              <a:t>đề</a:t>
            </a:r>
            <a:r>
              <a:rPr lang="en-US" sz="2400" i="1" dirty="0">
                <a:solidFill>
                  <a:srgbClr val="FF00FF"/>
                </a:solidFill>
              </a:rPr>
              <a:t> </a:t>
            </a:r>
            <a:r>
              <a:rPr lang="en-US" sz="2400" i="1" dirty="0" err="1">
                <a:solidFill>
                  <a:srgbClr val="FF00FF"/>
                </a:solidFill>
              </a:rPr>
              <a:t>sau</a:t>
            </a:r>
            <a:r>
              <a:rPr lang="en-US" sz="2400" i="1" dirty="0">
                <a:solidFill>
                  <a:srgbClr val="FF00FF"/>
                </a:solidFill>
              </a:rPr>
              <a:t>:</a:t>
            </a:r>
          </a:p>
        </p:txBody>
      </p:sp>
      <p:sp>
        <p:nvSpPr>
          <p:cNvPr id="37901" name="Text Box 13"/>
          <p:cNvSpPr txBox="1">
            <a:spLocks noChangeArrowheads="1"/>
          </p:cNvSpPr>
          <p:nvPr/>
        </p:nvSpPr>
        <p:spPr bwMode="auto">
          <a:xfrm>
            <a:off x="937171" y="2241720"/>
            <a:ext cx="762000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hangingPunct="1"/>
            <a:r>
              <a:rPr lang="en-US" sz="2400" i="1" smtClean="0">
                <a:solidFill>
                  <a:srgbClr val="3333FF"/>
                </a:solidFill>
              </a:rPr>
              <a:t>a) Trong </a:t>
            </a:r>
            <a:r>
              <a:rPr lang="en-US" sz="2400" i="1">
                <a:solidFill>
                  <a:srgbClr val="3333FF"/>
                </a:solidFill>
              </a:rPr>
              <a:t>hình bình hành, các cạnh đối bằng nhau.</a:t>
            </a:r>
          </a:p>
          <a:p>
            <a:pPr eaLnBrk="1" hangingPunct="1"/>
            <a:r>
              <a:rPr lang="en-US" sz="2800" i="1">
                <a:solidFill>
                  <a:srgbClr val="3333FF"/>
                </a:solidFill>
              </a:rPr>
              <a:t>………………………………………………….....</a:t>
            </a:r>
          </a:p>
        </p:txBody>
      </p:sp>
      <p:sp>
        <p:nvSpPr>
          <p:cNvPr id="37902" name="Text Box 14"/>
          <p:cNvSpPr txBox="1">
            <a:spLocks noChangeArrowheads="1"/>
          </p:cNvSpPr>
          <p:nvPr/>
        </p:nvSpPr>
        <p:spPr bwMode="auto">
          <a:xfrm>
            <a:off x="900820" y="3496898"/>
            <a:ext cx="7620000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400" i="1">
                <a:solidFill>
                  <a:srgbClr val="3333FF"/>
                </a:solidFill>
              </a:rPr>
              <a:t> </a:t>
            </a:r>
            <a:r>
              <a:rPr lang="en-US" sz="2400" i="1" smtClean="0">
                <a:solidFill>
                  <a:srgbClr val="3333FF"/>
                </a:solidFill>
              </a:rPr>
              <a:t>b) . </a:t>
            </a:r>
            <a:r>
              <a:rPr lang="en-US" sz="2400" i="1" dirty="0" err="1">
                <a:solidFill>
                  <a:srgbClr val="3333FF"/>
                </a:solidFill>
              </a:rPr>
              <a:t>Trong</a:t>
            </a:r>
            <a:r>
              <a:rPr lang="en-US" sz="2400" i="1" dirty="0">
                <a:solidFill>
                  <a:srgbClr val="3333FF"/>
                </a:solidFill>
              </a:rPr>
              <a:t> </a:t>
            </a:r>
            <a:r>
              <a:rPr lang="en-US" sz="2400" i="1" dirty="0" err="1">
                <a:solidFill>
                  <a:srgbClr val="3333FF"/>
                </a:solidFill>
              </a:rPr>
              <a:t>hình</a:t>
            </a:r>
            <a:r>
              <a:rPr lang="en-US" sz="2400" i="1" dirty="0">
                <a:solidFill>
                  <a:srgbClr val="3333FF"/>
                </a:solidFill>
              </a:rPr>
              <a:t> </a:t>
            </a:r>
            <a:r>
              <a:rPr lang="en-US" sz="2400" i="1" dirty="0" err="1">
                <a:solidFill>
                  <a:srgbClr val="3333FF"/>
                </a:solidFill>
              </a:rPr>
              <a:t>bình</a:t>
            </a:r>
            <a:r>
              <a:rPr lang="en-US" sz="2400" i="1" dirty="0">
                <a:solidFill>
                  <a:srgbClr val="3333FF"/>
                </a:solidFill>
              </a:rPr>
              <a:t> </a:t>
            </a:r>
            <a:r>
              <a:rPr lang="en-US" sz="2400" i="1" dirty="0" err="1">
                <a:solidFill>
                  <a:srgbClr val="3333FF"/>
                </a:solidFill>
              </a:rPr>
              <a:t>hành</a:t>
            </a:r>
            <a:r>
              <a:rPr lang="en-US" sz="2400" i="1" dirty="0">
                <a:solidFill>
                  <a:srgbClr val="3333FF"/>
                </a:solidFill>
              </a:rPr>
              <a:t>, </a:t>
            </a:r>
            <a:r>
              <a:rPr lang="en-US" sz="2400" i="1" dirty="0" err="1">
                <a:solidFill>
                  <a:srgbClr val="3333FF"/>
                </a:solidFill>
              </a:rPr>
              <a:t>các</a:t>
            </a:r>
            <a:r>
              <a:rPr lang="en-US" sz="2400" i="1" dirty="0">
                <a:solidFill>
                  <a:srgbClr val="3333FF"/>
                </a:solidFill>
              </a:rPr>
              <a:t> </a:t>
            </a:r>
            <a:r>
              <a:rPr lang="en-US" sz="2400" i="1" dirty="0" err="1">
                <a:solidFill>
                  <a:srgbClr val="3333FF"/>
                </a:solidFill>
              </a:rPr>
              <a:t>góc</a:t>
            </a:r>
            <a:r>
              <a:rPr lang="en-US" sz="2400" i="1" dirty="0">
                <a:solidFill>
                  <a:srgbClr val="3333FF"/>
                </a:solidFill>
              </a:rPr>
              <a:t> </a:t>
            </a:r>
            <a:r>
              <a:rPr lang="en-US" sz="2400" i="1" dirty="0" err="1">
                <a:solidFill>
                  <a:srgbClr val="3333FF"/>
                </a:solidFill>
              </a:rPr>
              <a:t>đối</a:t>
            </a:r>
            <a:r>
              <a:rPr lang="en-US" sz="2400" i="1" dirty="0">
                <a:solidFill>
                  <a:srgbClr val="3333FF"/>
                </a:solidFill>
              </a:rPr>
              <a:t> </a:t>
            </a:r>
            <a:r>
              <a:rPr lang="en-US" sz="2400" i="1" dirty="0" err="1">
                <a:solidFill>
                  <a:srgbClr val="3333FF"/>
                </a:solidFill>
              </a:rPr>
              <a:t>bằng</a:t>
            </a:r>
            <a:r>
              <a:rPr lang="en-US" sz="2400" i="1" dirty="0">
                <a:solidFill>
                  <a:srgbClr val="3333FF"/>
                </a:solidFill>
              </a:rPr>
              <a:t> </a:t>
            </a:r>
            <a:r>
              <a:rPr lang="en-US" sz="2400" i="1" dirty="0" err="1">
                <a:solidFill>
                  <a:srgbClr val="3333FF"/>
                </a:solidFill>
              </a:rPr>
              <a:t>nhau</a:t>
            </a:r>
            <a:r>
              <a:rPr lang="en-US" sz="2400" i="1" dirty="0">
                <a:solidFill>
                  <a:srgbClr val="3333FF"/>
                </a:solidFill>
              </a:rPr>
              <a:t>.</a:t>
            </a:r>
          </a:p>
          <a:p>
            <a:pPr eaLnBrk="1" hangingPunct="1"/>
            <a:r>
              <a:rPr lang="en-US" sz="2800" i="1" dirty="0">
                <a:solidFill>
                  <a:srgbClr val="3333FF"/>
                </a:solidFill>
              </a:rPr>
              <a:t>……………………………………………………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514600" y="658301"/>
            <a:ext cx="3482429" cy="533400"/>
          </a:xfrm>
        </p:spPr>
        <p:txBody>
          <a:bodyPr>
            <a:normAutofit fontScale="90000"/>
          </a:bodyPr>
          <a:lstStyle/>
          <a:p>
            <a:r>
              <a:rPr lang="en-US" sz="3600" b="1" smtClean="0"/>
              <a:t>LUYỆN TẬP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2194711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7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7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/>
      <p:bldP spid="37894" grpId="0"/>
      <p:bldP spid="37896" grpId="0"/>
      <p:bldP spid="37898" grpId="0"/>
      <p:bldP spid="37900" grpId="0"/>
      <p:bldP spid="37901" grpId="0"/>
      <p:bldP spid="3790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3C796D-0661-435E-B1CF-24C1B7B1F9E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05073" y="838200"/>
            <a:ext cx="8077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lphaUcPeriod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lphaUcPeriod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lphaUcPeriod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lphaUcPeriod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lphaUcPeriod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lphaUcPeriod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lphaUcPeriod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đáy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605073" y="3772423"/>
            <a:ext cx="3810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05073" y="2317760"/>
            <a:ext cx="3810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017403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25" name="Text Box 25"/>
          <p:cNvSpPr txBox="1">
            <a:spLocks noChangeArrowheads="1"/>
          </p:cNvSpPr>
          <p:nvPr/>
        </p:nvSpPr>
        <p:spPr bwMode="auto">
          <a:xfrm>
            <a:off x="7239000" y="2514600"/>
            <a:ext cx="11430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 err="1">
                <a:solidFill>
                  <a:srgbClr val="0033CC"/>
                </a:solidFill>
                <a:cs typeface="Arial" charset="0"/>
              </a:rPr>
              <a:t>Hai</a:t>
            </a:r>
            <a:r>
              <a:rPr lang="en-US" sz="2400" dirty="0">
                <a:solidFill>
                  <a:srgbClr val="0033CC"/>
                </a:solidFill>
                <a:cs typeface="Arial" charset="0"/>
              </a:rPr>
              <a:t> </a:t>
            </a:r>
            <a:r>
              <a:rPr lang="en-US" sz="2400" dirty="0" err="1">
                <a:solidFill>
                  <a:srgbClr val="0033CC"/>
                </a:solidFill>
                <a:cs typeface="Arial" charset="0"/>
              </a:rPr>
              <a:t>cạnh</a:t>
            </a:r>
            <a:r>
              <a:rPr lang="en-US" sz="2400" dirty="0">
                <a:solidFill>
                  <a:srgbClr val="0033CC"/>
                </a:solidFill>
                <a:cs typeface="Arial" charset="0"/>
              </a:rPr>
              <a:t> </a:t>
            </a:r>
            <a:r>
              <a:rPr lang="en-US" sz="2400" dirty="0" err="1">
                <a:solidFill>
                  <a:srgbClr val="0033CC"/>
                </a:solidFill>
                <a:cs typeface="Arial" charset="0"/>
              </a:rPr>
              <a:t>bên</a:t>
            </a:r>
            <a:r>
              <a:rPr lang="en-US" sz="2400" dirty="0">
                <a:solidFill>
                  <a:srgbClr val="0033CC"/>
                </a:solidFill>
                <a:cs typeface="Arial" charset="0"/>
              </a:rPr>
              <a:t> song </a:t>
            </a:r>
            <a:r>
              <a:rPr lang="en-US" sz="2400" dirty="0" err="1">
                <a:solidFill>
                  <a:srgbClr val="0033CC"/>
                </a:solidFill>
                <a:cs typeface="Arial" charset="0"/>
              </a:rPr>
              <a:t>song</a:t>
            </a:r>
            <a:endParaRPr lang="en-US" sz="2400" dirty="0">
              <a:solidFill>
                <a:srgbClr val="0033CC"/>
              </a:solidFill>
              <a:cs typeface="Arial" charset="0"/>
            </a:endParaRPr>
          </a:p>
        </p:txBody>
      </p:sp>
      <p:grpSp>
        <p:nvGrpSpPr>
          <p:cNvPr id="179226" name="Group 26"/>
          <p:cNvGrpSpPr>
            <a:grpSpLocks/>
          </p:cNvGrpSpPr>
          <p:nvPr/>
        </p:nvGrpSpPr>
        <p:grpSpPr bwMode="auto">
          <a:xfrm>
            <a:off x="4800600" y="4129088"/>
            <a:ext cx="3886200" cy="2347912"/>
            <a:chOff x="3168" y="672"/>
            <a:chExt cx="2448" cy="1479"/>
          </a:xfrm>
        </p:grpSpPr>
        <p:sp>
          <p:nvSpPr>
            <p:cNvPr id="18452" name="Text Box 7"/>
            <p:cNvSpPr txBox="1">
              <a:spLocks noChangeArrowheads="1"/>
            </p:cNvSpPr>
            <p:nvPr/>
          </p:nvSpPr>
          <p:spPr bwMode="auto">
            <a:xfrm>
              <a:off x="3792" y="681"/>
              <a:ext cx="2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b="0">
                  <a:solidFill>
                    <a:schemeClr val="folHlink"/>
                  </a:solidFill>
                </a:rPr>
                <a:t>A</a:t>
              </a:r>
            </a:p>
          </p:txBody>
        </p:sp>
        <p:sp>
          <p:nvSpPr>
            <p:cNvPr id="18453" name="Text Box 9"/>
            <p:cNvSpPr txBox="1">
              <a:spLocks noChangeArrowheads="1"/>
            </p:cNvSpPr>
            <p:nvPr/>
          </p:nvSpPr>
          <p:spPr bwMode="auto">
            <a:xfrm>
              <a:off x="5376" y="672"/>
              <a:ext cx="2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b="0">
                  <a:solidFill>
                    <a:schemeClr val="folHlink"/>
                  </a:solidFill>
                </a:rPr>
                <a:t>B</a:t>
              </a:r>
            </a:p>
          </p:txBody>
        </p:sp>
        <p:sp>
          <p:nvSpPr>
            <p:cNvPr id="18454" name="Text Box 10"/>
            <p:cNvSpPr txBox="1">
              <a:spLocks noChangeArrowheads="1"/>
            </p:cNvSpPr>
            <p:nvPr/>
          </p:nvSpPr>
          <p:spPr bwMode="auto">
            <a:xfrm>
              <a:off x="4992" y="1824"/>
              <a:ext cx="2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b="0">
                  <a:solidFill>
                    <a:schemeClr val="folHlink"/>
                  </a:solidFill>
                </a:rPr>
                <a:t>C</a:t>
              </a:r>
            </a:p>
          </p:txBody>
        </p:sp>
        <p:sp>
          <p:nvSpPr>
            <p:cNvPr id="18455" name="Text Box 11"/>
            <p:cNvSpPr txBox="1">
              <a:spLocks noChangeArrowheads="1"/>
            </p:cNvSpPr>
            <p:nvPr/>
          </p:nvSpPr>
          <p:spPr bwMode="auto">
            <a:xfrm>
              <a:off x="3168" y="1632"/>
              <a:ext cx="2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b="0">
                  <a:solidFill>
                    <a:schemeClr val="folHlink"/>
                  </a:solidFill>
                </a:rPr>
                <a:t>D</a:t>
              </a:r>
            </a:p>
          </p:txBody>
        </p:sp>
        <p:sp>
          <p:nvSpPr>
            <p:cNvPr id="18456" name="AutoShape 14"/>
            <p:cNvSpPr>
              <a:spLocks noChangeArrowheads="1"/>
            </p:cNvSpPr>
            <p:nvPr/>
          </p:nvSpPr>
          <p:spPr bwMode="auto">
            <a:xfrm>
              <a:off x="3456" y="1008"/>
              <a:ext cx="2064" cy="864"/>
            </a:xfrm>
            <a:prstGeom prst="parallelogram">
              <a:avLst>
                <a:gd name="adj" fmla="val 59722"/>
              </a:avLst>
            </a:prstGeom>
            <a:solidFill>
              <a:schemeClr val="bg1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b="0">
                <a:solidFill>
                  <a:srgbClr val="000099"/>
                </a:solidFill>
                <a:latin typeface="Arial" charset="0"/>
              </a:endParaRPr>
            </a:p>
          </p:txBody>
        </p:sp>
      </p:grpSp>
      <p:grpSp>
        <p:nvGrpSpPr>
          <p:cNvPr id="179232" name="Group 32"/>
          <p:cNvGrpSpPr>
            <a:grpSpLocks/>
          </p:cNvGrpSpPr>
          <p:nvPr/>
        </p:nvGrpSpPr>
        <p:grpSpPr bwMode="auto">
          <a:xfrm>
            <a:off x="1600200" y="3962400"/>
            <a:ext cx="1295400" cy="914400"/>
            <a:chOff x="2400" y="1776"/>
            <a:chExt cx="1597" cy="1178"/>
          </a:xfrm>
        </p:grpSpPr>
        <p:sp>
          <p:nvSpPr>
            <p:cNvPr id="18447" name="AutoShape 33"/>
            <p:cNvSpPr>
              <a:spLocks noChangeAspect="1" noChangeArrowheads="1" noTextEdit="1"/>
            </p:cNvSpPr>
            <p:nvPr/>
          </p:nvSpPr>
          <p:spPr bwMode="auto">
            <a:xfrm>
              <a:off x="2400" y="1776"/>
              <a:ext cx="1597" cy="11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8" name="Freeform 34"/>
            <p:cNvSpPr>
              <a:spLocks/>
            </p:cNvSpPr>
            <p:nvPr/>
          </p:nvSpPr>
          <p:spPr bwMode="auto">
            <a:xfrm>
              <a:off x="2400" y="1776"/>
              <a:ext cx="1597" cy="1094"/>
            </a:xfrm>
            <a:custGeom>
              <a:avLst/>
              <a:gdLst>
                <a:gd name="T0" fmla="*/ 694 w 3194"/>
                <a:gd name="T1" fmla="*/ 414 h 2188"/>
                <a:gd name="T2" fmla="*/ 722 w 3194"/>
                <a:gd name="T3" fmla="*/ 347 h 2188"/>
                <a:gd name="T4" fmla="*/ 733 w 3194"/>
                <a:gd name="T5" fmla="*/ 274 h 2188"/>
                <a:gd name="T6" fmla="*/ 721 w 3194"/>
                <a:gd name="T7" fmla="*/ 193 h 2188"/>
                <a:gd name="T8" fmla="*/ 686 w 3194"/>
                <a:gd name="T9" fmla="*/ 121 h 2188"/>
                <a:gd name="T10" fmla="*/ 633 w 3194"/>
                <a:gd name="T11" fmla="*/ 63 h 2188"/>
                <a:gd name="T12" fmla="*/ 565 w 3194"/>
                <a:gd name="T13" fmla="*/ 22 h 2188"/>
                <a:gd name="T14" fmla="*/ 487 w 3194"/>
                <a:gd name="T15" fmla="*/ 2 h 2188"/>
                <a:gd name="T16" fmla="*/ 485 w 3194"/>
                <a:gd name="T17" fmla="*/ 18 h 2188"/>
                <a:gd name="T18" fmla="*/ 559 w 3194"/>
                <a:gd name="T19" fmla="*/ 37 h 2188"/>
                <a:gd name="T20" fmla="*/ 623 w 3194"/>
                <a:gd name="T21" fmla="*/ 75 h 2188"/>
                <a:gd name="T22" fmla="*/ 672 w 3194"/>
                <a:gd name="T23" fmla="*/ 130 h 2188"/>
                <a:gd name="T24" fmla="*/ 705 w 3194"/>
                <a:gd name="T25" fmla="*/ 198 h 2188"/>
                <a:gd name="T26" fmla="*/ 716 w 3194"/>
                <a:gd name="T27" fmla="*/ 274 h 2188"/>
                <a:gd name="T28" fmla="*/ 706 w 3194"/>
                <a:gd name="T29" fmla="*/ 347 h 2188"/>
                <a:gd name="T30" fmla="*/ 676 w 3194"/>
                <a:gd name="T31" fmla="*/ 412 h 2188"/>
                <a:gd name="T32" fmla="*/ 630 w 3194"/>
                <a:gd name="T33" fmla="*/ 465 h 2188"/>
                <a:gd name="T34" fmla="*/ 572 w 3194"/>
                <a:gd name="T35" fmla="*/ 505 h 2188"/>
                <a:gd name="T36" fmla="*/ 503 w 3194"/>
                <a:gd name="T37" fmla="*/ 527 h 2188"/>
                <a:gd name="T38" fmla="*/ 445 w 3194"/>
                <a:gd name="T39" fmla="*/ 531 h 2188"/>
                <a:gd name="T40" fmla="*/ 391 w 3194"/>
                <a:gd name="T41" fmla="*/ 522 h 2188"/>
                <a:gd name="T42" fmla="*/ 342 w 3194"/>
                <a:gd name="T43" fmla="*/ 503 h 2188"/>
                <a:gd name="T44" fmla="*/ 297 w 3194"/>
                <a:gd name="T45" fmla="*/ 474 h 2188"/>
                <a:gd name="T46" fmla="*/ 259 w 3194"/>
                <a:gd name="T47" fmla="*/ 436 h 2188"/>
                <a:gd name="T48" fmla="*/ 230 w 3194"/>
                <a:gd name="T49" fmla="*/ 391 h 2188"/>
                <a:gd name="T50" fmla="*/ 212 w 3194"/>
                <a:gd name="T51" fmla="*/ 390 h 2188"/>
                <a:gd name="T52" fmla="*/ 227 w 3194"/>
                <a:gd name="T53" fmla="*/ 418 h 2188"/>
                <a:gd name="T54" fmla="*/ 245 w 3194"/>
                <a:gd name="T55" fmla="*/ 444 h 2188"/>
                <a:gd name="T56" fmla="*/ 78 w 3194"/>
                <a:gd name="T57" fmla="*/ 468 h 2188"/>
                <a:gd name="T58" fmla="*/ 265 w 3194"/>
                <a:gd name="T59" fmla="*/ 470 h 2188"/>
                <a:gd name="T60" fmla="*/ 277 w 3194"/>
                <a:gd name="T61" fmla="*/ 479 h 2188"/>
                <a:gd name="T62" fmla="*/ 290 w 3194"/>
                <a:gd name="T63" fmla="*/ 489 h 2188"/>
                <a:gd name="T64" fmla="*/ 313 w 3194"/>
                <a:gd name="T65" fmla="*/ 505 h 2188"/>
                <a:gd name="T66" fmla="*/ 338 w 3194"/>
                <a:gd name="T67" fmla="*/ 519 h 2188"/>
                <a:gd name="T68" fmla="*/ 364 w 3194"/>
                <a:gd name="T69" fmla="*/ 530 h 2188"/>
                <a:gd name="T70" fmla="*/ 392 w 3194"/>
                <a:gd name="T71" fmla="*/ 539 h 2188"/>
                <a:gd name="T72" fmla="*/ 420 w 3194"/>
                <a:gd name="T73" fmla="*/ 545 h 2188"/>
                <a:gd name="T74" fmla="*/ 449 w 3194"/>
                <a:gd name="T75" fmla="*/ 547 h 2188"/>
                <a:gd name="T76" fmla="*/ 464 w 3194"/>
                <a:gd name="T77" fmla="*/ 547 h 2188"/>
                <a:gd name="T78" fmla="*/ 471 w 3194"/>
                <a:gd name="T79" fmla="*/ 547 h 2188"/>
                <a:gd name="T80" fmla="*/ 479 w 3194"/>
                <a:gd name="T81" fmla="*/ 546 h 2188"/>
                <a:gd name="T82" fmla="*/ 554 w 3194"/>
                <a:gd name="T83" fmla="*/ 530 h 2188"/>
                <a:gd name="T84" fmla="*/ 575 w 3194"/>
                <a:gd name="T85" fmla="*/ 521 h 2188"/>
                <a:gd name="T86" fmla="*/ 595 w 3194"/>
                <a:gd name="T87" fmla="*/ 511 h 2188"/>
                <a:gd name="T88" fmla="*/ 614 w 3194"/>
                <a:gd name="T89" fmla="*/ 499 h 2188"/>
                <a:gd name="T90" fmla="*/ 631 w 3194"/>
                <a:gd name="T91" fmla="*/ 486 h 2188"/>
                <a:gd name="T92" fmla="*/ 648 w 3194"/>
                <a:gd name="T93" fmla="*/ 471 h 2188"/>
                <a:gd name="T94" fmla="*/ 799 w 3194"/>
                <a:gd name="T95" fmla="*/ 468 h 2188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194" h="2188">
                  <a:moveTo>
                    <a:pt x="2662" y="1808"/>
                  </a:moveTo>
                  <a:lnTo>
                    <a:pt x="2722" y="1733"/>
                  </a:lnTo>
                  <a:lnTo>
                    <a:pt x="2774" y="1653"/>
                  </a:lnTo>
                  <a:lnTo>
                    <a:pt x="2819" y="1569"/>
                  </a:lnTo>
                  <a:lnTo>
                    <a:pt x="2858" y="1481"/>
                  </a:lnTo>
                  <a:lnTo>
                    <a:pt x="2888" y="1388"/>
                  </a:lnTo>
                  <a:lnTo>
                    <a:pt x="2910" y="1293"/>
                  </a:lnTo>
                  <a:lnTo>
                    <a:pt x="2925" y="1196"/>
                  </a:lnTo>
                  <a:lnTo>
                    <a:pt x="2929" y="1095"/>
                  </a:lnTo>
                  <a:lnTo>
                    <a:pt x="2923" y="983"/>
                  </a:lnTo>
                  <a:lnTo>
                    <a:pt x="2907" y="875"/>
                  </a:lnTo>
                  <a:lnTo>
                    <a:pt x="2881" y="770"/>
                  </a:lnTo>
                  <a:lnTo>
                    <a:pt x="2843" y="670"/>
                  </a:lnTo>
                  <a:lnTo>
                    <a:pt x="2797" y="573"/>
                  </a:lnTo>
                  <a:lnTo>
                    <a:pt x="2743" y="483"/>
                  </a:lnTo>
                  <a:lnTo>
                    <a:pt x="2679" y="399"/>
                  </a:lnTo>
                  <a:lnTo>
                    <a:pt x="2608" y="321"/>
                  </a:lnTo>
                  <a:lnTo>
                    <a:pt x="2530" y="250"/>
                  </a:lnTo>
                  <a:lnTo>
                    <a:pt x="2446" y="187"/>
                  </a:lnTo>
                  <a:lnTo>
                    <a:pt x="2356" y="132"/>
                  </a:lnTo>
                  <a:lnTo>
                    <a:pt x="2259" y="86"/>
                  </a:lnTo>
                  <a:lnTo>
                    <a:pt x="2159" y="49"/>
                  </a:lnTo>
                  <a:lnTo>
                    <a:pt x="2054" y="22"/>
                  </a:lnTo>
                  <a:lnTo>
                    <a:pt x="1946" y="6"/>
                  </a:lnTo>
                  <a:lnTo>
                    <a:pt x="1834" y="0"/>
                  </a:lnTo>
                  <a:lnTo>
                    <a:pt x="1834" y="63"/>
                  </a:lnTo>
                  <a:lnTo>
                    <a:pt x="1938" y="69"/>
                  </a:lnTo>
                  <a:lnTo>
                    <a:pt x="2041" y="84"/>
                  </a:lnTo>
                  <a:lnTo>
                    <a:pt x="2140" y="110"/>
                  </a:lnTo>
                  <a:lnTo>
                    <a:pt x="2235" y="146"/>
                  </a:lnTo>
                  <a:lnTo>
                    <a:pt x="2325" y="188"/>
                  </a:lnTo>
                  <a:lnTo>
                    <a:pt x="2410" y="241"/>
                  </a:lnTo>
                  <a:lnTo>
                    <a:pt x="2489" y="298"/>
                  </a:lnTo>
                  <a:lnTo>
                    <a:pt x="2562" y="366"/>
                  </a:lnTo>
                  <a:lnTo>
                    <a:pt x="2629" y="438"/>
                  </a:lnTo>
                  <a:lnTo>
                    <a:pt x="2688" y="519"/>
                  </a:lnTo>
                  <a:lnTo>
                    <a:pt x="2739" y="604"/>
                  </a:lnTo>
                  <a:lnTo>
                    <a:pt x="2784" y="694"/>
                  </a:lnTo>
                  <a:lnTo>
                    <a:pt x="2817" y="789"/>
                  </a:lnTo>
                  <a:lnTo>
                    <a:pt x="2843" y="888"/>
                  </a:lnTo>
                  <a:lnTo>
                    <a:pt x="2858" y="991"/>
                  </a:lnTo>
                  <a:lnTo>
                    <a:pt x="2864" y="1095"/>
                  </a:lnTo>
                  <a:lnTo>
                    <a:pt x="2858" y="1196"/>
                  </a:lnTo>
                  <a:lnTo>
                    <a:pt x="2845" y="1293"/>
                  </a:lnTo>
                  <a:lnTo>
                    <a:pt x="2821" y="1386"/>
                  </a:lnTo>
                  <a:lnTo>
                    <a:pt x="2789" y="1477"/>
                  </a:lnTo>
                  <a:lnTo>
                    <a:pt x="2750" y="1563"/>
                  </a:lnTo>
                  <a:lnTo>
                    <a:pt x="2703" y="1645"/>
                  </a:lnTo>
                  <a:lnTo>
                    <a:pt x="2649" y="1724"/>
                  </a:lnTo>
                  <a:lnTo>
                    <a:pt x="2588" y="1795"/>
                  </a:lnTo>
                  <a:lnTo>
                    <a:pt x="2520" y="1860"/>
                  </a:lnTo>
                  <a:lnTo>
                    <a:pt x="2448" y="1919"/>
                  </a:lnTo>
                  <a:lnTo>
                    <a:pt x="2369" y="1974"/>
                  </a:lnTo>
                  <a:lnTo>
                    <a:pt x="2285" y="2018"/>
                  </a:lnTo>
                  <a:lnTo>
                    <a:pt x="2198" y="2056"/>
                  </a:lnTo>
                  <a:lnTo>
                    <a:pt x="2106" y="2086"/>
                  </a:lnTo>
                  <a:lnTo>
                    <a:pt x="2011" y="2108"/>
                  </a:lnTo>
                  <a:lnTo>
                    <a:pt x="1912" y="2119"/>
                  </a:lnTo>
                  <a:lnTo>
                    <a:pt x="1778" y="2119"/>
                  </a:lnTo>
                  <a:lnTo>
                    <a:pt x="1778" y="2121"/>
                  </a:lnTo>
                  <a:lnTo>
                    <a:pt x="1705" y="2113"/>
                  </a:lnTo>
                  <a:lnTo>
                    <a:pt x="1634" y="2102"/>
                  </a:lnTo>
                  <a:lnTo>
                    <a:pt x="1563" y="2086"/>
                  </a:lnTo>
                  <a:lnTo>
                    <a:pt x="1496" y="2065"/>
                  </a:lnTo>
                  <a:lnTo>
                    <a:pt x="1429" y="2039"/>
                  </a:lnTo>
                  <a:lnTo>
                    <a:pt x="1366" y="2009"/>
                  </a:lnTo>
                  <a:lnTo>
                    <a:pt x="1304" y="1974"/>
                  </a:lnTo>
                  <a:lnTo>
                    <a:pt x="1244" y="1936"/>
                  </a:lnTo>
                  <a:lnTo>
                    <a:pt x="1187" y="1893"/>
                  </a:lnTo>
                  <a:lnTo>
                    <a:pt x="1134" y="1847"/>
                  </a:lnTo>
                  <a:lnTo>
                    <a:pt x="1084" y="1796"/>
                  </a:lnTo>
                  <a:lnTo>
                    <a:pt x="1035" y="1742"/>
                  </a:lnTo>
                  <a:lnTo>
                    <a:pt x="993" y="1684"/>
                  </a:lnTo>
                  <a:lnTo>
                    <a:pt x="953" y="1625"/>
                  </a:lnTo>
                  <a:lnTo>
                    <a:pt x="918" y="1561"/>
                  </a:lnTo>
                  <a:lnTo>
                    <a:pt x="886" y="1494"/>
                  </a:lnTo>
                  <a:lnTo>
                    <a:pt x="826" y="1518"/>
                  </a:lnTo>
                  <a:lnTo>
                    <a:pt x="845" y="1558"/>
                  </a:lnTo>
                  <a:lnTo>
                    <a:pt x="864" y="1597"/>
                  </a:lnTo>
                  <a:lnTo>
                    <a:pt x="884" y="1634"/>
                  </a:lnTo>
                  <a:lnTo>
                    <a:pt x="907" y="1671"/>
                  </a:lnTo>
                  <a:lnTo>
                    <a:pt x="929" y="1707"/>
                  </a:lnTo>
                  <a:lnTo>
                    <a:pt x="953" y="1740"/>
                  </a:lnTo>
                  <a:lnTo>
                    <a:pt x="979" y="1774"/>
                  </a:lnTo>
                  <a:lnTo>
                    <a:pt x="1006" y="1808"/>
                  </a:lnTo>
                  <a:lnTo>
                    <a:pt x="312" y="1808"/>
                  </a:lnTo>
                  <a:lnTo>
                    <a:pt x="312" y="1871"/>
                  </a:lnTo>
                  <a:lnTo>
                    <a:pt x="1045" y="1871"/>
                  </a:lnTo>
                  <a:lnTo>
                    <a:pt x="1048" y="1873"/>
                  </a:lnTo>
                  <a:lnTo>
                    <a:pt x="1058" y="1880"/>
                  </a:lnTo>
                  <a:lnTo>
                    <a:pt x="1071" y="1890"/>
                  </a:lnTo>
                  <a:lnTo>
                    <a:pt x="1088" y="1901"/>
                  </a:lnTo>
                  <a:lnTo>
                    <a:pt x="1106" y="1914"/>
                  </a:lnTo>
                  <a:lnTo>
                    <a:pt x="1125" y="1929"/>
                  </a:lnTo>
                  <a:lnTo>
                    <a:pt x="1144" y="1942"/>
                  </a:lnTo>
                  <a:lnTo>
                    <a:pt x="1160" y="1955"/>
                  </a:lnTo>
                  <a:lnTo>
                    <a:pt x="0" y="1955"/>
                  </a:lnTo>
                  <a:lnTo>
                    <a:pt x="0" y="2018"/>
                  </a:lnTo>
                  <a:lnTo>
                    <a:pt x="1252" y="2018"/>
                  </a:lnTo>
                  <a:lnTo>
                    <a:pt x="1284" y="2039"/>
                  </a:lnTo>
                  <a:lnTo>
                    <a:pt x="1317" y="2058"/>
                  </a:lnTo>
                  <a:lnTo>
                    <a:pt x="1351" y="2074"/>
                  </a:lnTo>
                  <a:lnTo>
                    <a:pt x="1386" y="2091"/>
                  </a:lnTo>
                  <a:lnTo>
                    <a:pt x="1420" y="2106"/>
                  </a:lnTo>
                  <a:lnTo>
                    <a:pt x="1455" y="2119"/>
                  </a:lnTo>
                  <a:lnTo>
                    <a:pt x="1493" y="2132"/>
                  </a:lnTo>
                  <a:lnTo>
                    <a:pt x="1528" y="2143"/>
                  </a:lnTo>
                  <a:lnTo>
                    <a:pt x="1565" y="2155"/>
                  </a:lnTo>
                  <a:lnTo>
                    <a:pt x="1603" y="2162"/>
                  </a:lnTo>
                  <a:lnTo>
                    <a:pt x="1640" y="2171"/>
                  </a:lnTo>
                  <a:lnTo>
                    <a:pt x="1679" y="2177"/>
                  </a:lnTo>
                  <a:lnTo>
                    <a:pt x="1716" y="2183"/>
                  </a:lnTo>
                  <a:lnTo>
                    <a:pt x="1756" y="2184"/>
                  </a:lnTo>
                  <a:lnTo>
                    <a:pt x="1795" y="2188"/>
                  </a:lnTo>
                  <a:lnTo>
                    <a:pt x="1834" y="2188"/>
                  </a:lnTo>
                  <a:lnTo>
                    <a:pt x="1845" y="2188"/>
                  </a:lnTo>
                  <a:lnTo>
                    <a:pt x="1854" y="2188"/>
                  </a:lnTo>
                  <a:lnTo>
                    <a:pt x="1866" y="2188"/>
                  </a:lnTo>
                  <a:lnTo>
                    <a:pt x="1875" y="2186"/>
                  </a:lnTo>
                  <a:lnTo>
                    <a:pt x="1884" y="2186"/>
                  </a:lnTo>
                  <a:lnTo>
                    <a:pt x="1894" y="2186"/>
                  </a:lnTo>
                  <a:lnTo>
                    <a:pt x="1905" y="2184"/>
                  </a:lnTo>
                  <a:lnTo>
                    <a:pt x="1914" y="2184"/>
                  </a:lnTo>
                  <a:lnTo>
                    <a:pt x="2866" y="2184"/>
                  </a:lnTo>
                  <a:lnTo>
                    <a:pt x="2866" y="2119"/>
                  </a:lnTo>
                  <a:lnTo>
                    <a:pt x="2215" y="2119"/>
                  </a:lnTo>
                  <a:lnTo>
                    <a:pt x="2243" y="2108"/>
                  </a:lnTo>
                  <a:lnTo>
                    <a:pt x="2271" y="2097"/>
                  </a:lnTo>
                  <a:lnTo>
                    <a:pt x="2298" y="2084"/>
                  </a:lnTo>
                  <a:lnTo>
                    <a:pt x="2325" y="2071"/>
                  </a:lnTo>
                  <a:lnTo>
                    <a:pt x="2351" y="2058"/>
                  </a:lnTo>
                  <a:lnTo>
                    <a:pt x="2377" y="2043"/>
                  </a:lnTo>
                  <a:lnTo>
                    <a:pt x="2403" y="2028"/>
                  </a:lnTo>
                  <a:lnTo>
                    <a:pt x="2427" y="2013"/>
                  </a:lnTo>
                  <a:lnTo>
                    <a:pt x="2453" y="1996"/>
                  </a:lnTo>
                  <a:lnTo>
                    <a:pt x="2478" y="1979"/>
                  </a:lnTo>
                  <a:lnTo>
                    <a:pt x="2500" y="1961"/>
                  </a:lnTo>
                  <a:lnTo>
                    <a:pt x="2524" y="1942"/>
                  </a:lnTo>
                  <a:lnTo>
                    <a:pt x="2547" y="1923"/>
                  </a:lnTo>
                  <a:lnTo>
                    <a:pt x="2569" y="1903"/>
                  </a:lnTo>
                  <a:lnTo>
                    <a:pt x="2591" y="1882"/>
                  </a:lnTo>
                  <a:lnTo>
                    <a:pt x="2612" y="1862"/>
                  </a:lnTo>
                  <a:lnTo>
                    <a:pt x="2612" y="1871"/>
                  </a:lnTo>
                  <a:lnTo>
                    <a:pt x="3194" y="1871"/>
                  </a:lnTo>
                  <a:lnTo>
                    <a:pt x="3194" y="1808"/>
                  </a:lnTo>
                  <a:lnTo>
                    <a:pt x="2662" y="1808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9" name="Rectangle 35"/>
            <p:cNvSpPr>
              <a:spLocks noChangeArrowheads="1"/>
            </p:cNvSpPr>
            <p:nvPr/>
          </p:nvSpPr>
          <p:spPr bwMode="auto">
            <a:xfrm>
              <a:off x="2922" y="2922"/>
              <a:ext cx="635" cy="3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0" name="Oval 36"/>
            <p:cNvSpPr>
              <a:spLocks noChangeArrowheads="1"/>
            </p:cNvSpPr>
            <p:nvPr/>
          </p:nvSpPr>
          <p:spPr bwMode="auto">
            <a:xfrm>
              <a:off x="2880" y="1872"/>
              <a:ext cx="912" cy="91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1" name="WordArt 37"/>
            <p:cNvSpPr>
              <a:spLocks noChangeArrowheads="1" noChangeShapeType="1" noTextEdit="1"/>
            </p:cNvSpPr>
            <p:nvPr/>
          </p:nvSpPr>
          <p:spPr bwMode="auto">
            <a:xfrm>
              <a:off x="3144" y="2000"/>
              <a:ext cx="384" cy="66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3300"/>
                  </a:solidFill>
                  <a:latin typeface=".VnTifani Heavy"/>
                </a:rPr>
                <a:t>?</a:t>
              </a:r>
            </a:p>
          </p:txBody>
        </p:sp>
      </p:grpSp>
      <p:pic>
        <p:nvPicPr>
          <p:cNvPr id="179238" name="Picture 21" descr="j023213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214414">
            <a:off x="596120" y="4648200"/>
            <a:ext cx="18288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9239" name="Text Box 39"/>
          <p:cNvSpPr txBox="1">
            <a:spLocks noChangeArrowheads="1"/>
          </p:cNvSpPr>
          <p:nvPr/>
        </p:nvSpPr>
        <p:spPr bwMode="auto">
          <a:xfrm>
            <a:off x="2112963" y="1447800"/>
            <a:ext cx="335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400" i="1" dirty="0">
                <a:solidFill>
                  <a:schemeClr val="folHlink"/>
                </a:solidFill>
                <a:latin typeface=".VnTime" pitchFamily="34" charset="0"/>
              </a:rPr>
              <a:t>  </a:t>
            </a:r>
            <a:r>
              <a:rPr lang="en-US" sz="2400" i="1" dirty="0" err="1">
                <a:solidFill>
                  <a:schemeClr val="folHlink"/>
                </a:solidFill>
              </a:rPr>
              <a:t>Hai</a:t>
            </a:r>
            <a:r>
              <a:rPr lang="en-US" sz="2400" i="1" dirty="0">
                <a:solidFill>
                  <a:schemeClr val="folHlink"/>
                </a:solidFill>
              </a:rPr>
              <a:t> </a:t>
            </a:r>
            <a:r>
              <a:rPr lang="en-US" sz="2400" i="1" dirty="0" err="1">
                <a:solidFill>
                  <a:schemeClr val="folHlink"/>
                </a:solidFill>
              </a:rPr>
              <a:t>cạnh</a:t>
            </a:r>
            <a:r>
              <a:rPr lang="en-US" sz="2400" i="1" dirty="0">
                <a:solidFill>
                  <a:schemeClr val="folHlink"/>
                </a:solidFill>
              </a:rPr>
              <a:t> </a:t>
            </a:r>
            <a:r>
              <a:rPr lang="en-US" sz="2400" i="1" dirty="0" err="1">
                <a:solidFill>
                  <a:schemeClr val="folHlink"/>
                </a:solidFill>
              </a:rPr>
              <a:t>đối</a:t>
            </a:r>
            <a:r>
              <a:rPr lang="en-US" sz="2400" i="1" dirty="0">
                <a:solidFill>
                  <a:schemeClr val="folHlink"/>
                </a:solidFill>
              </a:rPr>
              <a:t> song </a:t>
            </a:r>
            <a:r>
              <a:rPr lang="en-US" sz="2400" i="1" dirty="0" err="1">
                <a:solidFill>
                  <a:schemeClr val="folHlink"/>
                </a:solidFill>
              </a:rPr>
              <a:t>song</a:t>
            </a:r>
            <a:endParaRPr lang="en-US" sz="2400" i="1" dirty="0">
              <a:solidFill>
                <a:schemeClr val="folHlink"/>
              </a:solidFill>
            </a:endParaRPr>
          </a:p>
        </p:txBody>
      </p:sp>
      <p:pic>
        <p:nvPicPr>
          <p:cNvPr id="179240" name="Picture 40" descr="hinh tha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066800"/>
            <a:ext cx="35814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9241" name="Picture 41" descr="tu gia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" y="1066800"/>
            <a:ext cx="2287588" cy="2287588"/>
          </a:xfrm>
          <a:prstGeom prst="rect">
            <a:avLst/>
          </a:prstGeom>
          <a:solidFill>
            <a:srgbClr val="3333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9242" name="Line 42"/>
          <p:cNvSpPr>
            <a:spLocks noChangeShapeType="1"/>
          </p:cNvSpPr>
          <p:nvPr/>
        </p:nvSpPr>
        <p:spPr bwMode="auto">
          <a:xfrm>
            <a:off x="2438400" y="1981200"/>
            <a:ext cx="2819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9243" name="Line 43"/>
          <p:cNvSpPr>
            <a:spLocks noChangeShapeType="1"/>
          </p:cNvSpPr>
          <p:nvPr/>
        </p:nvSpPr>
        <p:spPr bwMode="auto">
          <a:xfrm>
            <a:off x="7162800" y="2590800"/>
            <a:ext cx="0" cy="175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9244" name="Line 44"/>
          <p:cNvSpPr>
            <a:spLocks noChangeShapeType="1"/>
          </p:cNvSpPr>
          <p:nvPr/>
        </p:nvSpPr>
        <p:spPr bwMode="auto">
          <a:xfrm>
            <a:off x="2362200" y="2895600"/>
            <a:ext cx="2971800" cy="2057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9245" name="Text Box 45"/>
          <p:cNvSpPr txBox="1">
            <a:spLocks noChangeArrowheads="1"/>
          </p:cNvSpPr>
          <p:nvPr/>
        </p:nvSpPr>
        <p:spPr bwMode="auto">
          <a:xfrm rot="2025344">
            <a:off x="2535784" y="3393795"/>
            <a:ext cx="3276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 err="1">
                <a:solidFill>
                  <a:schemeClr val="folHlink"/>
                </a:solidFill>
              </a:rPr>
              <a:t>Các</a:t>
            </a:r>
            <a:r>
              <a:rPr lang="en-US" dirty="0">
                <a:solidFill>
                  <a:schemeClr val="folHlink"/>
                </a:solidFill>
              </a:rPr>
              <a:t> </a:t>
            </a:r>
            <a:r>
              <a:rPr lang="en-US" dirty="0" err="1">
                <a:solidFill>
                  <a:schemeClr val="folHlink"/>
                </a:solidFill>
              </a:rPr>
              <a:t>cạnh</a:t>
            </a:r>
            <a:r>
              <a:rPr lang="en-US" dirty="0">
                <a:solidFill>
                  <a:schemeClr val="folHlink"/>
                </a:solidFill>
              </a:rPr>
              <a:t> </a:t>
            </a:r>
            <a:r>
              <a:rPr lang="en-US" dirty="0" err="1">
                <a:solidFill>
                  <a:schemeClr val="folHlink"/>
                </a:solidFill>
              </a:rPr>
              <a:t>đối</a:t>
            </a:r>
            <a:r>
              <a:rPr lang="en-US" dirty="0">
                <a:solidFill>
                  <a:schemeClr val="folHlink"/>
                </a:solidFill>
              </a:rPr>
              <a:t> song </a:t>
            </a:r>
            <a:r>
              <a:rPr lang="en-US" dirty="0" err="1">
                <a:solidFill>
                  <a:schemeClr val="folHlink"/>
                </a:solidFill>
              </a:rPr>
              <a:t>song</a:t>
            </a:r>
            <a:endParaRPr lang="en-US" dirty="0">
              <a:solidFill>
                <a:schemeClr val="folHlink"/>
              </a:solidFill>
            </a:endParaRPr>
          </a:p>
        </p:txBody>
      </p:sp>
      <p:sp>
        <p:nvSpPr>
          <p:cNvPr id="25" name="Text Box 45"/>
          <p:cNvSpPr txBox="1">
            <a:spLocks noChangeArrowheads="1"/>
          </p:cNvSpPr>
          <p:nvPr/>
        </p:nvSpPr>
        <p:spPr bwMode="auto">
          <a:xfrm rot="2025344">
            <a:off x="2060628" y="3831823"/>
            <a:ext cx="3276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 err="1" smtClean="0">
                <a:solidFill>
                  <a:schemeClr val="folHlink"/>
                </a:solidFill>
              </a:rPr>
              <a:t>Hai</a:t>
            </a:r>
            <a:r>
              <a:rPr lang="en-US" dirty="0" smtClean="0">
                <a:solidFill>
                  <a:schemeClr val="folHlink"/>
                </a:solidFill>
              </a:rPr>
              <a:t> </a:t>
            </a:r>
            <a:r>
              <a:rPr lang="en-US" dirty="0" err="1">
                <a:solidFill>
                  <a:schemeClr val="folHlink"/>
                </a:solidFill>
              </a:rPr>
              <a:t>cạnh</a:t>
            </a:r>
            <a:r>
              <a:rPr lang="en-US" dirty="0">
                <a:solidFill>
                  <a:schemeClr val="folHlink"/>
                </a:solidFill>
              </a:rPr>
              <a:t> </a:t>
            </a:r>
            <a:r>
              <a:rPr lang="en-US" dirty="0" err="1">
                <a:solidFill>
                  <a:schemeClr val="folHlink"/>
                </a:solidFill>
              </a:rPr>
              <a:t>đối</a:t>
            </a:r>
            <a:r>
              <a:rPr lang="en-US" dirty="0">
                <a:solidFill>
                  <a:schemeClr val="folHlink"/>
                </a:solidFill>
              </a:rPr>
              <a:t> song </a:t>
            </a:r>
            <a:r>
              <a:rPr lang="en-US" dirty="0" err="1" smtClean="0">
                <a:solidFill>
                  <a:schemeClr val="folHlink"/>
                </a:solidFill>
              </a:rPr>
              <a:t>song</a:t>
            </a:r>
            <a:r>
              <a:rPr lang="en-US" dirty="0" smtClean="0">
                <a:solidFill>
                  <a:schemeClr val="folHlink"/>
                </a:solidFill>
              </a:rPr>
              <a:t> </a:t>
            </a:r>
            <a:r>
              <a:rPr lang="en-US" dirty="0" err="1" smtClean="0">
                <a:solidFill>
                  <a:schemeClr val="folHlink"/>
                </a:solidFill>
              </a:rPr>
              <a:t>và</a:t>
            </a:r>
            <a:r>
              <a:rPr lang="en-US" dirty="0" smtClean="0">
                <a:solidFill>
                  <a:schemeClr val="folHlink"/>
                </a:solidFill>
              </a:rPr>
              <a:t> </a:t>
            </a:r>
            <a:r>
              <a:rPr lang="en-US" dirty="0" err="1" smtClean="0">
                <a:solidFill>
                  <a:schemeClr val="folHlink"/>
                </a:solidFill>
              </a:rPr>
              <a:t>bằng</a:t>
            </a:r>
            <a:r>
              <a:rPr lang="en-US" dirty="0" smtClean="0">
                <a:solidFill>
                  <a:schemeClr val="folHlink"/>
                </a:solidFill>
              </a:rPr>
              <a:t> </a:t>
            </a:r>
            <a:r>
              <a:rPr lang="en-US" dirty="0" err="1" smtClean="0">
                <a:solidFill>
                  <a:schemeClr val="folHlink"/>
                </a:solidFill>
              </a:rPr>
              <a:t>nhau</a:t>
            </a:r>
            <a:endParaRPr lang="en-US" dirty="0">
              <a:solidFill>
                <a:schemeClr val="folHlink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943600" y="51816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0000CC"/>
                </a:solidFill>
              </a:rPr>
              <a:t>Hình</a:t>
            </a:r>
            <a:r>
              <a:rPr lang="en-US" dirty="0" smtClean="0">
                <a:solidFill>
                  <a:srgbClr val="0000CC"/>
                </a:solidFill>
              </a:rPr>
              <a:t> </a:t>
            </a:r>
            <a:r>
              <a:rPr lang="en-US" dirty="0" err="1" smtClean="0">
                <a:solidFill>
                  <a:srgbClr val="0000CC"/>
                </a:solidFill>
              </a:rPr>
              <a:t>bình</a:t>
            </a:r>
            <a:r>
              <a:rPr lang="en-US" dirty="0" smtClean="0">
                <a:solidFill>
                  <a:srgbClr val="0000CC"/>
                </a:solidFill>
              </a:rPr>
              <a:t> </a:t>
            </a:r>
            <a:r>
              <a:rPr lang="en-US" dirty="0" err="1" smtClean="0">
                <a:solidFill>
                  <a:srgbClr val="0000CC"/>
                </a:solidFill>
              </a:rPr>
              <a:t>hành</a:t>
            </a:r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27" name="Text Box 25"/>
          <p:cNvSpPr txBox="1">
            <a:spLocks noChangeArrowheads="1"/>
          </p:cNvSpPr>
          <p:nvPr/>
        </p:nvSpPr>
        <p:spPr bwMode="auto">
          <a:xfrm>
            <a:off x="6172200" y="2514600"/>
            <a:ext cx="1143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 err="1">
                <a:solidFill>
                  <a:srgbClr val="0033CC"/>
                </a:solidFill>
                <a:cs typeface="Arial" charset="0"/>
              </a:rPr>
              <a:t>Hai</a:t>
            </a:r>
            <a:r>
              <a:rPr lang="en-US" sz="2400" dirty="0">
                <a:solidFill>
                  <a:srgbClr val="0033CC"/>
                </a:solidFill>
                <a:cs typeface="Arial" charset="0"/>
              </a:rPr>
              <a:t> </a:t>
            </a:r>
            <a:r>
              <a:rPr lang="en-US" sz="2400" dirty="0" err="1">
                <a:solidFill>
                  <a:srgbClr val="0033CC"/>
                </a:solidFill>
                <a:cs typeface="Arial" charset="0"/>
              </a:rPr>
              <a:t>cạnh</a:t>
            </a:r>
            <a:r>
              <a:rPr lang="en-US" sz="2400" dirty="0">
                <a:solidFill>
                  <a:srgbClr val="0033CC"/>
                </a:solidFill>
                <a:cs typeface="Arial" charset="0"/>
              </a:rPr>
              <a:t> </a:t>
            </a:r>
            <a:r>
              <a:rPr lang="en-US" sz="2400" dirty="0" err="1" smtClean="0">
                <a:solidFill>
                  <a:srgbClr val="0033CC"/>
                </a:solidFill>
                <a:cs typeface="Arial" charset="0"/>
              </a:rPr>
              <a:t>đáy</a:t>
            </a:r>
            <a:r>
              <a:rPr lang="en-US" sz="2400" dirty="0">
                <a:solidFill>
                  <a:srgbClr val="0033CC"/>
                </a:solidFill>
                <a:cs typeface="Arial" charset="0"/>
              </a:rPr>
              <a:t> </a:t>
            </a:r>
            <a:r>
              <a:rPr lang="en-US" sz="2400" dirty="0" err="1" smtClean="0">
                <a:solidFill>
                  <a:srgbClr val="0033CC"/>
                </a:solidFill>
                <a:cs typeface="Arial" charset="0"/>
              </a:rPr>
              <a:t>bằng</a:t>
            </a:r>
            <a:r>
              <a:rPr lang="en-US" sz="2400" dirty="0" smtClean="0">
                <a:solidFill>
                  <a:srgbClr val="0033CC"/>
                </a:solidFill>
                <a:cs typeface="Arial" charset="0"/>
              </a:rPr>
              <a:t> </a:t>
            </a:r>
            <a:r>
              <a:rPr lang="en-US" sz="2400" dirty="0" err="1" smtClean="0">
                <a:solidFill>
                  <a:srgbClr val="0033CC"/>
                </a:solidFill>
                <a:cs typeface="Arial" charset="0"/>
              </a:rPr>
              <a:t>nhau</a:t>
            </a:r>
            <a:endParaRPr lang="en-US" sz="2400" dirty="0">
              <a:solidFill>
                <a:srgbClr val="0033CC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4895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7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000"/>
                                        <p:tgtEl>
                                          <p:spTgt spid="17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9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9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17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1000"/>
                                        <p:tgtEl>
                                          <p:spTgt spid="179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179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17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92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92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7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9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9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7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25" grpId="0"/>
      <p:bldP spid="179239" grpId="0"/>
      <p:bldP spid="179242" grpId="0" animBg="1"/>
      <p:bldP spid="179243" grpId="0" animBg="1"/>
      <p:bldP spid="179244" grpId="0" animBg="1"/>
      <p:bldP spid="179245" grpId="0"/>
      <p:bldP spid="25" grpId="0"/>
      <p:bldP spid="2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3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807" y="1934822"/>
            <a:ext cx="3772635" cy="2406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1711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u="sng" dirty="0" err="1" smtClean="0">
                <a:solidFill>
                  <a:srgbClr val="FF0000"/>
                </a:solidFill>
              </a:rPr>
              <a:t>Bài</a:t>
            </a:r>
            <a:r>
              <a:rPr lang="en-US" u="sng" dirty="0" smtClean="0">
                <a:solidFill>
                  <a:srgbClr val="FF0000"/>
                </a:solidFill>
              </a:rPr>
              <a:t> </a:t>
            </a:r>
            <a:r>
              <a:rPr lang="en-US" u="sng" err="1" smtClean="0">
                <a:solidFill>
                  <a:srgbClr val="FF0000"/>
                </a:solidFill>
              </a:rPr>
              <a:t>tập</a:t>
            </a:r>
            <a:r>
              <a:rPr lang="en-US" u="sng" smtClean="0">
                <a:solidFill>
                  <a:srgbClr val="FF0000"/>
                </a:solidFill>
              </a:rPr>
              <a:t> 3 </a:t>
            </a:r>
            <a:r>
              <a:rPr lang="en-US" smtClean="0">
                <a:solidFill>
                  <a:schemeClr val="tx1"/>
                </a:solidFill>
              </a:rPr>
              <a:t>( Bài 47 SGK)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5257" y="854722"/>
            <a:ext cx="6968655" cy="15772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smtClean="0"/>
              <a:t>Cho hình 72, trong đó ABCD là hình bình hành</a:t>
            </a:r>
          </a:p>
          <a:p>
            <a:pPr marL="0" indent="0">
              <a:buNone/>
            </a:pPr>
            <a:r>
              <a:rPr lang="en-US" sz="2000" smtClean="0"/>
              <a:t>a/ Chứng minh rằng AHCK là hình bình hành.</a:t>
            </a:r>
          </a:p>
          <a:p>
            <a:pPr marL="0" indent="0">
              <a:buNone/>
            </a:pPr>
            <a:r>
              <a:rPr lang="en-US" sz="1800" smtClean="0"/>
              <a:t>b</a:t>
            </a:r>
            <a:r>
              <a:rPr lang="en-US" sz="2000" smtClean="0"/>
              <a:t>/ Gọi O là trung điểm của HK. </a:t>
            </a:r>
            <a:r>
              <a:rPr lang="en-US" sz="2000" i="1" u="sng" smtClean="0"/>
              <a:t>Cmr</a:t>
            </a:r>
            <a:r>
              <a:rPr lang="en-US" sz="2000" smtClean="0"/>
              <a:t> Ba điểm A, O, C thẳng hàng.</a:t>
            </a:r>
            <a:endParaRPr lang="en-US" sz="2000" u="sng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36696" y="4104932"/>
            <a:ext cx="4624249" cy="7239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800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400" smtClean="0"/>
              <a:t>a/ ABCD là hình bình hành(gt)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1807" y="1804446"/>
            <a:ext cx="1073450" cy="7239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800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400" u="sng" smtClean="0">
                <a:solidFill>
                  <a:srgbClr val="FF0000"/>
                </a:solidFill>
              </a:rPr>
              <a:t>Giải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69972742"/>
              </p:ext>
            </p:extLst>
          </p:nvPr>
        </p:nvGraphicFramePr>
        <p:xfrm>
          <a:off x="305538" y="4957359"/>
          <a:ext cx="2501994" cy="581577"/>
        </p:xfrm>
        <a:graphic>
          <a:graphicData uri="http://schemas.openxmlformats.org/presentationml/2006/ole">
            <p:oleObj spid="_x0000_s14831" name="Equation" r:id="rId4" imgW="1447560" imgH="279360" progId="Equation.DSMT4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574916829"/>
              </p:ext>
            </p:extLst>
          </p:nvPr>
        </p:nvGraphicFramePr>
        <p:xfrm>
          <a:off x="311873" y="5520395"/>
          <a:ext cx="3594100" cy="885825"/>
        </p:xfrm>
        <a:graphic>
          <a:graphicData uri="http://schemas.openxmlformats.org/presentationml/2006/ole">
            <p:oleObj spid="_x0000_s14832" name="Equation" r:id="rId5" imgW="1968480" imgH="406080" progId="Equation.DSMT4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92158419"/>
              </p:ext>
            </p:extLst>
          </p:nvPr>
        </p:nvGraphicFramePr>
        <p:xfrm>
          <a:off x="4226961" y="2181824"/>
          <a:ext cx="1976437" cy="900113"/>
        </p:xfrm>
        <a:graphic>
          <a:graphicData uri="http://schemas.openxmlformats.org/presentationml/2006/ole">
            <p:oleObj spid="_x0000_s14833" name="Equation" r:id="rId6" imgW="1091880" imgH="533160" progId="Equation.DSMT4">
              <p:embed/>
            </p:oleObj>
          </a:graphicData>
        </a:graphic>
      </p:graphicFrame>
      <p:cxnSp>
        <p:nvCxnSpPr>
          <p:cNvPr id="15" name="Straight Connector 14"/>
          <p:cNvCxnSpPr/>
          <p:nvPr/>
        </p:nvCxnSpPr>
        <p:spPr>
          <a:xfrm>
            <a:off x="4068649" y="2181824"/>
            <a:ext cx="27924" cy="43787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1DDC-0678-4512-8B8F-6A37F5518B4C}" type="slidenum">
              <a:rPr lang="en-US" smtClean="0"/>
              <a:pPr/>
              <a:t>8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32653" y="2422873"/>
            <a:ext cx="1563072" cy="46643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409753" y="3449670"/>
            <a:ext cx="1611365" cy="43195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2"/>
          <p:cNvSpPr txBox="1">
            <a:spLocks/>
          </p:cNvSpPr>
          <p:nvPr/>
        </p:nvSpPr>
        <p:spPr>
          <a:xfrm>
            <a:off x="511603" y="3439795"/>
            <a:ext cx="375933" cy="3560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800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800" smtClean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3108556" y="2536608"/>
            <a:ext cx="544342" cy="3569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800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600" smtClean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206293" y="4554057"/>
            <a:ext cx="3805260" cy="6103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800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000" smtClean="0"/>
              <a:t>=&gt;AD//BC </a:t>
            </a:r>
            <a:r>
              <a:rPr lang="en-US" sz="2400" smtClean="0"/>
              <a:t>, </a:t>
            </a:r>
            <a:r>
              <a:rPr lang="en-US" sz="2000" smtClean="0"/>
              <a:t>AD=BC</a:t>
            </a:r>
            <a:endParaRPr lang="en-US" sz="2400" smtClean="0"/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4174229" y="4048560"/>
            <a:ext cx="5064874" cy="8904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800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400" smtClean="0"/>
              <a:t>Ta có </a:t>
            </a:r>
          </a:p>
          <a:p>
            <a:pPr marL="0" indent="0">
              <a:buFont typeface="Arial" pitchFamily="34" charset="0"/>
              <a:buNone/>
            </a:pPr>
            <a:r>
              <a:rPr lang="en-US" sz="2400" smtClean="0"/>
              <a:t>AH//CK (cùng vuông góc với BD) (2)</a:t>
            </a:r>
          </a:p>
        </p:txBody>
      </p:sp>
      <p:sp>
        <p:nvSpPr>
          <p:cNvPr id="29" name="Content Placeholder 2"/>
          <p:cNvSpPr txBox="1">
            <a:spLocks/>
          </p:cNvSpPr>
          <p:nvPr/>
        </p:nvSpPr>
        <p:spPr>
          <a:xfrm>
            <a:off x="4259249" y="5137968"/>
            <a:ext cx="4584114" cy="8904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800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400" smtClean="0"/>
              <a:t>Từ (1) và (2) =&gt; tứ giác AHCK là hình bình hành.</a:t>
            </a:r>
          </a:p>
        </p:txBody>
      </p:sp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49334156"/>
              </p:ext>
            </p:extLst>
          </p:nvPr>
        </p:nvGraphicFramePr>
        <p:xfrm>
          <a:off x="4226962" y="3131941"/>
          <a:ext cx="2726110" cy="391961"/>
        </p:xfrm>
        <a:graphic>
          <a:graphicData uri="http://schemas.openxmlformats.org/presentationml/2006/ole">
            <p:oleObj spid="_x0000_s14834" name="Equation" r:id="rId7" imgW="1701720" imgH="203040" progId="Equation.DSMT4">
              <p:embed/>
            </p:oleObj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92982587"/>
              </p:ext>
            </p:extLst>
          </p:nvPr>
        </p:nvGraphicFramePr>
        <p:xfrm>
          <a:off x="4226961" y="3552543"/>
          <a:ext cx="1716639" cy="384838"/>
        </p:xfrm>
        <a:graphic>
          <a:graphicData uri="http://schemas.openxmlformats.org/presentationml/2006/ole">
            <p:oleObj spid="_x0000_s14835" name="Equation" r:id="rId8" imgW="1091880" imgH="203040" progId="Equation.DSMT4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1180832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  <p:bldP spid="6" grpId="0"/>
      <p:bldP spid="21" grpId="0"/>
      <p:bldP spid="22" grpId="0"/>
      <p:bldP spid="19" grpId="0"/>
      <p:bldP spid="28" grpId="0"/>
      <p:bldP spid="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492" y="442326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err="1" smtClean="0"/>
              <a:t>tập</a:t>
            </a:r>
            <a:r>
              <a:rPr lang="en-US" smtClean="0"/>
              <a:t> 3</a:t>
            </a:r>
            <a:r>
              <a:rPr lang="en-US">
                <a:solidFill>
                  <a:schemeClr val="tx1"/>
                </a:solidFill>
              </a:rPr>
              <a:t> ( Bài 47 SGK)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168" y="914400"/>
            <a:ext cx="8942832" cy="15772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mtClean="0"/>
              <a:t>Cho hình, trong đó ABCD là hình bình hành</a:t>
            </a:r>
          </a:p>
          <a:p>
            <a:pPr marL="0" indent="0">
              <a:buNone/>
            </a:pPr>
            <a:r>
              <a:rPr lang="en-US" smtClean="0"/>
              <a:t>a/ </a:t>
            </a:r>
            <a:r>
              <a:rPr lang="en-US" i="1" u="sng" smtClean="0"/>
              <a:t>cm:</a:t>
            </a:r>
            <a:r>
              <a:rPr lang="en-US" smtClean="0"/>
              <a:t> AHCK là hình bình hành</a:t>
            </a:r>
          </a:p>
          <a:p>
            <a:pPr marL="0" indent="0">
              <a:buNone/>
            </a:pPr>
            <a:r>
              <a:rPr lang="en-US" sz="2400" smtClean="0"/>
              <a:t>b</a:t>
            </a:r>
            <a:r>
              <a:rPr lang="en-US" sz="2600" smtClean="0"/>
              <a:t>/ Gọi O là trung điểm của HK. </a:t>
            </a:r>
            <a:r>
              <a:rPr lang="en-US" sz="2600" i="1" u="sng" smtClean="0"/>
              <a:t>Cm</a:t>
            </a:r>
            <a:r>
              <a:rPr lang="en-US" sz="2600" smtClean="0"/>
              <a:t> : Ba điểm A, O, C thẳng hàng</a:t>
            </a:r>
            <a:endParaRPr lang="en-US" sz="2600" u="sng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49690" y="2955006"/>
            <a:ext cx="5340650" cy="7239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800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mtClean="0"/>
              <a:t>Có AHCK là hình bình hành(cmt)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498550" y="2286000"/>
            <a:ext cx="1073450" cy="7239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800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3200" u="sng" smtClean="0">
                <a:solidFill>
                  <a:srgbClr val="FF0000"/>
                </a:solidFill>
              </a:rPr>
              <a:t>Giải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554565178"/>
              </p:ext>
            </p:extLst>
          </p:nvPr>
        </p:nvGraphicFramePr>
        <p:xfrm>
          <a:off x="3733800" y="4089655"/>
          <a:ext cx="5245100" cy="498475"/>
        </p:xfrm>
        <a:graphic>
          <a:graphicData uri="http://schemas.openxmlformats.org/presentationml/2006/ole">
            <p:oleObj spid="_x0000_s15586" name="Equation" r:id="rId3" imgW="2895480" imgH="22860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47029111"/>
              </p:ext>
            </p:extLst>
          </p:nvPr>
        </p:nvGraphicFramePr>
        <p:xfrm>
          <a:off x="3878104" y="4749641"/>
          <a:ext cx="3887787" cy="498475"/>
        </p:xfrm>
        <a:graphic>
          <a:graphicData uri="http://schemas.openxmlformats.org/presentationml/2006/ole">
            <p:oleObj spid="_x0000_s15587" name="Equation" r:id="rId4" imgW="2145960" imgH="228600" progId="Equation.DSMT4">
              <p:embed/>
            </p:oleObj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D1DDC-0678-4512-8B8F-6A37F5518B4C}" type="slidenum">
              <a:rPr lang="en-US" smtClean="0"/>
              <a:pPr/>
              <a:t>9</a:t>
            </a:fld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106812" y="3009900"/>
            <a:ext cx="3683669" cy="2265849"/>
            <a:chOff x="0" y="2422873"/>
            <a:chExt cx="3870912" cy="2469573"/>
          </a:xfrm>
        </p:grpSpPr>
        <p:pic>
          <p:nvPicPr>
            <p:cNvPr id="14343" name="Picture 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422873"/>
              <a:ext cx="3870912" cy="24695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11" name="Straight Connector 10"/>
            <p:cNvCxnSpPr/>
            <p:nvPr/>
          </p:nvCxnSpPr>
          <p:spPr>
            <a:xfrm>
              <a:off x="948366" y="2895600"/>
              <a:ext cx="1642434" cy="53340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447800" y="3965831"/>
              <a:ext cx="1676400" cy="47130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Content Placeholder 2"/>
          <p:cNvSpPr txBox="1">
            <a:spLocks/>
          </p:cNvSpPr>
          <p:nvPr/>
        </p:nvSpPr>
        <p:spPr>
          <a:xfrm>
            <a:off x="3856148" y="3452596"/>
            <a:ext cx="5340650" cy="7239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800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mtClean="0"/>
              <a:t>O là trung điểm của KH (gt)</a:t>
            </a:r>
          </a:p>
        </p:txBody>
      </p:sp>
    </p:spTree>
    <p:extLst>
      <p:ext uri="{BB962C8B-B14F-4D97-AF65-F5344CB8AC3E}">
        <p14:creationId xmlns:p14="http://schemas.microsoft.com/office/powerpoint/2010/main" xmlns="" val="14266477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845</TotalTime>
  <Words>1194</Words>
  <Application>Microsoft Office PowerPoint</Application>
  <PresentationFormat>On-screen Show (4:3)</PresentationFormat>
  <Paragraphs>162</Paragraphs>
  <Slides>16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Clarity</vt:lpstr>
      <vt:lpstr>Equation</vt:lpstr>
      <vt:lpstr>MathType 6.0 Equation</vt:lpstr>
      <vt:lpstr>Slide 1</vt:lpstr>
      <vt:lpstr>KIỂM TRA  bài cũ:</vt:lpstr>
      <vt:lpstr>Slide 3</vt:lpstr>
      <vt:lpstr>Slide 4</vt:lpstr>
      <vt:lpstr>LUYỆN TẬP</vt:lpstr>
      <vt:lpstr>Slide 6</vt:lpstr>
      <vt:lpstr>Slide 7</vt:lpstr>
      <vt:lpstr>Bài tập 3 ( Bài 47 SGK)</vt:lpstr>
      <vt:lpstr>Bài tập 3 ( Bài 47 SGK)</vt:lpstr>
      <vt:lpstr>Slide 10</vt:lpstr>
      <vt:lpstr>Slide 11</vt:lpstr>
      <vt:lpstr>Slide 12</vt:lpstr>
      <vt:lpstr>Slide 13</vt:lpstr>
      <vt:lpstr>Slide 14</vt:lpstr>
      <vt:lpstr>Slide 15</vt:lpstr>
      <vt:lpstr>HƯỚNG DẪN VỀ NHÀ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asd</dc:creator>
  <cp:lastModifiedBy>Admin</cp:lastModifiedBy>
  <cp:revision>124</cp:revision>
  <cp:lastPrinted>2013-09-23T17:43:13Z</cp:lastPrinted>
  <dcterms:created xsi:type="dcterms:W3CDTF">2013-09-22T14:41:02Z</dcterms:created>
  <dcterms:modified xsi:type="dcterms:W3CDTF">2021-10-16T00:48:00Z</dcterms:modified>
</cp:coreProperties>
</file>