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16"/>
  </p:notesMasterIdLst>
  <p:sldIdLst>
    <p:sldId id="270" r:id="rId3"/>
    <p:sldId id="271" r:id="rId4"/>
    <p:sldId id="258" r:id="rId5"/>
    <p:sldId id="276" r:id="rId6"/>
    <p:sldId id="272" r:id="rId7"/>
    <p:sldId id="259" r:id="rId8"/>
    <p:sldId id="273" r:id="rId9"/>
    <p:sldId id="260" r:id="rId10"/>
    <p:sldId id="261" r:id="rId11"/>
    <p:sldId id="262" r:id="rId12"/>
    <p:sldId id="266" r:id="rId13"/>
    <p:sldId id="275" r:id="rId14"/>
    <p:sldId id="274" r:id="rId15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08188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16377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24565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63275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040941" algn="l" defTabSz="816377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449129" algn="l" defTabSz="816377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857317" algn="l" defTabSz="816377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265505" algn="l" defTabSz="816377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60093"/>
    <a:srgbClr val="3333CC"/>
    <a:srgbClr val="000099"/>
    <a:srgbClr val="FF0000"/>
    <a:srgbClr val="FF0066"/>
    <a:srgbClr val="FFFF99"/>
    <a:srgbClr val="66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028135E-6349-4727-AD85-B9DA459F6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4953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081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16377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2456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63275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040941" algn="l" defTabSz="8163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9129" algn="l" defTabSz="8163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317" algn="l" defTabSz="8163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505" algn="l" defTabSz="81637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19AE504-5B59-4EA7-A5A7-4CC977A31F9C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19AE504-5B59-4EA7-A5A7-4CC977A31F9C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08188" indent="0" algn="ctr">
              <a:buNone/>
              <a:defRPr/>
            </a:lvl2pPr>
            <a:lvl3pPr marL="816377" indent="0" algn="ctr">
              <a:buNone/>
              <a:defRPr/>
            </a:lvl3pPr>
            <a:lvl4pPr marL="1224565" indent="0" algn="ctr">
              <a:buNone/>
              <a:defRPr/>
            </a:lvl4pPr>
            <a:lvl5pPr marL="1632753" indent="0" algn="ctr">
              <a:buNone/>
              <a:defRPr/>
            </a:lvl5pPr>
            <a:lvl6pPr marL="2040941" indent="0" algn="ctr">
              <a:buNone/>
              <a:defRPr/>
            </a:lvl6pPr>
            <a:lvl7pPr marL="2449129" indent="0" algn="ctr">
              <a:buNone/>
              <a:defRPr/>
            </a:lvl7pPr>
            <a:lvl8pPr marL="2857317" indent="0" algn="ctr">
              <a:buNone/>
              <a:defRPr/>
            </a:lvl8pPr>
            <a:lvl9pPr marL="326550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20EF-D06E-4BE6-89C5-A6EEB36382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820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8A9EC-C0CE-47B4-B3DC-88EF1ED96D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36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58472-5635-41DE-BF68-C17E4B70F7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9120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FDBF-7FA6-41A0-BCD5-0C3BE65FAC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8915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1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1" y="2953941"/>
            <a:ext cx="4038600" cy="164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953941"/>
            <a:ext cx="4038600" cy="164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7ADF8-1CB7-4CF2-82F0-DA9A5ED0B2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5310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53941"/>
            <a:ext cx="4038600" cy="164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A055B-9E9D-4926-AF80-E347298A16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9641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pPr>
              <a:defRPr/>
            </a:pPr>
            <a:fld id="{CEF09EBF-B3BD-485B-AFCC-11F286B215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82A015E-5C54-4523-AEE7-9A7C53A6EC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pPr>
              <a:defRPr/>
            </a:pPr>
            <a:fld id="{A9DD8734-0032-43F6-AD88-CEDCDC7BD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6D73D-88AD-49E2-8AC7-9C7621A0EC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14AEE-1419-49AB-8AE9-BA45E777FB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CA415-8F45-4CBF-B43C-EEF8D74423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0020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F290752-12B6-4505-90AA-5E1E5B6F59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7A29C2-40A6-4E42-9647-793D98E859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DA3E41A-8C06-40EC-BC3A-46EED3DBAB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9893A18-E9E9-4A93-AAF6-5BB1D2998A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69D4C9-6486-4E41-9C47-E7944382F9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F41BC-2360-4E96-BDF3-7C94A43F15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305175"/>
            <a:ext cx="7772400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8188" indent="0">
              <a:buNone/>
              <a:defRPr sz="1600"/>
            </a:lvl2pPr>
            <a:lvl3pPr marL="816377" indent="0">
              <a:buNone/>
              <a:defRPr sz="1400"/>
            </a:lvl3pPr>
            <a:lvl4pPr marL="1224565" indent="0">
              <a:buNone/>
              <a:defRPr sz="1300"/>
            </a:lvl4pPr>
            <a:lvl5pPr marL="1632753" indent="0">
              <a:buNone/>
              <a:defRPr sz="1300"/>
            </a:lvl5pPr>
            <a:lvl6pPr marL="2040941" indent="0">
              <a:buNone/>
              <a:defRPr sz="1300"/>
            </a:lvl6pPr>
            <a:lvl7pPr marL="2449129" indent="0">
              <a:buNone/>
              <a:defRPr sz="1300"/>
            </a:lvl7pPr>
            <a:lvl8pPr marL="2857317" indent="0">
              <a:buNone/>
              <a:defRPr sz="1300"/>
            </a:lvl8pPr>
            <a:lvl9pPr marL="326550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94A1C-8F32-443F-A05A-F7CDE77961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49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0BDEA-6885-42EB-A1E0-79679D76A9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536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188" indent="0">
              <a:buNone/>
              <a:defRPr sz="1800" b="1"/>
            </a:lvl2pPr>
            <a:lvl3pPr marL="816377" indent="0">
              <a:buNone/>
              <a:defRPr sz="1600" b="1"/>
            </a:lvl3pPr>
            <a:lvl4pPr marL="1224565" indent="0">
              <a:buNone/>
              <a:defRPr sz="1400" b="1"/>
            </a:lvl4pPr>
            <a:lvl5pPr marL="1632753" indent="0">
              <a:buNone/>
              <a:defRPr sz="1400" b="1"/>
            </a:lvl5pPr>
            <a:lvl6pPr marL="2040941" indent="0">
              <a:buNone/>
              <a:defRPr sz="1400" b="1"/>
            </a:lvl6pPr>
            <a:lvl7pPr marL="2449129" indent="0">
              <a:buNone/>
              <a:defRPr sz="1400" b="1"/>
            </a:lvl7pPr>
            <a:lvl8pPr marL="2857317" indent="0">
              <a:buNone/>
              <a:defRPr sz="1400" b="1"/>
            </a:lvl8pPr>
            <a:lvl9pPr marL="326550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1335"/>
            <a:ext cx="4041775" cy="47982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188" indent="0">
              <a:buNone/>
              <a:defRPr sz="1800" b="1"/>
            </a:lvl2pPr>
            <a:lvl3pPr marL="816377" indent="0">
              <a:buNone/>
              <a:defRPr sz="1600" b="1"/>
            </a:lvl3pPr>
            <a:lvl4pPr marL="1224565" indent="0">
              <a:buNone/>
              <a:defRPr sz="1400" b="1"/>
            </a:lvl4pPr>
            <a:lvl5pPr marL="1632753" indent="0">
              <a:buNone/>
              <a:defRPr sz="1400" b="1"/>
            </a:lvl5pPr>
            <a:lvl6pPr marL="2040941" indent="0">
              <a:buNone/>
              <a:defRPr sz="1400" b="1"/>
            </a:lvl6pPr>
            <a:lvl7pPr marL="2449129" indent="0">
              <a:buNone/>
              <a:defRPr sz="1400" b="1"/>
            </a:lvl7pPr>
            <a:lvl8pPr marL="2857317" indent="0">
              <a:buNone/>
              <a:defRPr sz="1400" b="1"/>
            </a:lvl8pPr>
            <a:lvl9pPr marL="326550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157"/>
            <a:ext cx="4041775" cy="296346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109E-099B-42B4-9C7D-AAFEA05053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47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4B6E-716D-49A8-A7F1-8F6AD800E1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D02F1-62F0-4395-8B58-63EED20704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928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88" indent="0">
              <a:buNone/>
              <a:defRPr sz="1100"/>
            </a:lvl2pPr>
            <a:lvl3pPr marL="816377" indent="0">
              <a:buNone/>
              <a:defRPr sz="900"/>
            </a:lvl3pPr>
            <a:lvl4pPr marL="1224565" indent="0">
              <a:buNone/>
              <a:defRPr sz="800"/>
            </a:lvl4pPr>
            <a:lvl5pPr marL="1632753" indent="0">
              <a:buNone/>
              <a:defRPr sz="800"/>
            </a:lvl5pPr>
            <a:lvl6pPr marL="2040941" indent="0">
              <a:buNone/>
              <a:defRPr sz="800"/>
            </a:lvl6pPr>
            <a:lvl7pPr marL="2449129" indent="0">
              <a:buNone/>
              <a:defRPr sz="800"/>
            </a:lvl7pPr>
            <a:lvl8pPr marL="2857317" indent="0">
              <a:buNone/>
              <a:defRPr sz="800"/>
            </a:lvl8pPr>
            <a:lvl9pPr marL="326550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A885D-A115-4A80-95AE-DF5185ACDE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755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88" indent="0">
              <a:buNone/>
              <a:defRPr sz="2500"/>
            </a:lvl2pPr>
            <a:lvl3pPr marL="816377" indent="0">
              <a:buNone/>
              <a:defRPr sz="2200"/>
            </a:lvl3pPr>
            <a:lvl4pPr marL="1224565" indent="0">
              <a:buNone/>
              <a:defRPr sz="1800"/>
            </a:lvl4pPr>
            <a:lvl5pPr marL="1632753" indent="0">
              <a:buNone/>
              <a:defRPr sz="1800"/>
            </a:lvl5pPr>
            <a:lvl6pPr marL="2040941" indent="0">
              <a:buNone/>
              <a:defRPr sz="1800"/>
            </a:lvl6pPr>
            <a:lvl7pPr marL="2449129" indent="0">
              <a:buNone/>
              <a:defRPr sz="1800"/>
            </a:lvl7pPr>
            <a:lvl8pPr marL="2857317" indent="0">
              <a:buNone/>
              <a:defRPr sz="1800"/>
            </a:lvl8pPr>
            <a:lvl9pPr marL="3265505" indent="0">
              <a:buNone/>
              <a:defRPr sz="1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300"/>
            </a:lvl1pPr>
            <a:lvl2pPr marL="408188" indent="0">
              <a:buNone/>
              <a:defRPr sz="1100"/>
            </a:lvl2pPr>
            <a:lvl3pPr marL="816377" indent="0">
              <a:buNone/>
              <a:defRPr sz="900"/>
            </a:lvl3pPr>
            <a:lvl4pPr marL="1224565" indent="0">
              <a:buNone/>
              <a:defRPr sz="800"/>
            </a:lvl4pPr>
            <a:lvl5pPr marL="1632753" indent="0">
              <a:buNone/>
              <a:defRPr sz="800"/>
            </a:lvl5pPr>
            <a:lvl6pPr marL="2040941" indent="0">
              <a:buNone/>
              <a:defRPr sz="800"/>
            </a:lvl6pPr>
            <a:lvl7pPr marL="2449129" indent="0">
              <a:buNone/>
              <a:defRPr sz="800"/>
            </a:lvl7pPr>
            <a:lvl8pPr marL="2857317" indent="0">
              <a:buNone/>
              <a:defRPr sz="800"/>
            </a:lvl8pPr>
            <a:lvl9pPr marL="326550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9D2EA-ACD8-4F48-B68B-1940596AD7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94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27" tIns="40813" rIns="81627" bIns="408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27" tIns="40813" rIns="81627" bIns="408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627" tIns="40813" rIns="81627" bIns="40813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627" tIns="40813" rIns="81627" bIns="4081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 algn="ctr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1627" tIns="40813" rIns="81627" bIns="4081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2EF616E-4DEA-4642-8E4F-63AC5F1CB00D}" type="slidenum">
              <a:rPr lang="en-US">
                <a:solidFill>
                  <a:srgbClr val="000000"/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329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08188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816377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224565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632753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06141" indent="-306141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63306" indent="-255118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020470" indent="-204094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428659" indent="-204094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1836847" indent="-204094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245035" indent="-204094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653223" indent="-204094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061412" indent="-204094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469599" indent="-204094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88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77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65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753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941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129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17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505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52D818-7FF3-41C9-AA8A-5F022F6B4E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2.bin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35.png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oleObject" Target="../embeddings/oleObject38.bin"/><Relationship Id="rId4" Type="http://schemas.openxmlformats.org/officeDocument/2006/relationships/image" Target="../media/image40.png"/><Relationship Id="rId9" Type="http://schemas.openxmlformats.org/officeDocument/2006/relationships/oleObject" Target="../embeddings/oleObject3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40.png"/><Relationship Id="rId9" Type="http://schemas.openxmlformats.org/officeDocument/2006/relationships/oleObject" Target="../embeddings/oleObject4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81000" y="556581"/>
            <a:ext cx="8534400" cy="51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endParaRPr lang="en-US" sz="2800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81000" y="1069891"/>
            <a:ext cx="8444345" cy="94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13. Cho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809750"/>
            <a:ext cx="3886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84464" y="2014089"/>
            <a:ext cx="8530936" cy="2790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 u="sng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200" b="1" u="sng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200" b="1" u="sng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200" b="1" u="sng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b="1" u="sng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le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bù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2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2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180</a:t>
            </a:r>
            <a:r>
              <a:rPr lang="en-US" sz="2200" baseline="300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a// 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0" y="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597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83" grpId="0"/>
      <p:bldP spid="19" grpId="0"/>
      <p:bldP spid="1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600" y="1943100"/>
            <a:ext cx="4419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Trong hình thang ABCD ta có :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06102734"/>
              </p:ext>
            </p:extLst>
          </p:nvPr>
        </p:nvGraphicFramePr>
        <p:xfrm>
          <a:off x="3886200" y="1943100"/>
          <a:ext cx="1466850" cy="314325"/>
        </p:xfrm>
        <a:graphic>
          <a:graphicData uri="http://schemas.openxmlformats.org/presentationml/2006/ole">
            <p:oleObj spid="_x0000_s3246" name="Equation" r:id="rId3" imgW="799920" imgH="228600" progId="Equation.DSMT4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81512814"/>
              </p:ext>
            </p:extLst>
          </p:nvPr>
        </p:nvGraphicFramePr>
        <p:xfrm>
          <a:off x="250825" y="2846388"/>
          <a:ext cx="6659563" cy="792162"/>
        </p:xfrm>
        <a:graphic>
          <a:graphicData uri="http://schemas.openxmlformats.org/presentationml/2006/ole">
            <p:oleObj spid="_x0000_s3247" name="Equation" r:id="rId4" imgW="3682800" imgH="583920" progId="Equation.DSMT4">
              <p:embed/>
            </p:oleObj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8600" y="2371727"/>
            <a:ext cx="6091238" cy="400050"/>
            <a:chOff x="240" y="696"/>
            <a:chExt cx="3837" cy="336"/>
          </a:xfrm>
        </p:grpSpPr>
        <p:sp>
          <p:nvSpPr>
            <p:cNvPr id="3085" name="Text Box 7"/>
            <p:cNvSpPr txBox="1">
              <a:spLocks noChangeArrowheads="1"/>
            </p:cNvSpPr>
            <p:nvPr/>
          </p:nvSpPr>
          <p:spPr bwMode="auto">
            <a:xfrm>
              <a:off x="240" y="696"/>
              <a:ext cx="336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Và </a:t>
              </a:r>
            </a:p>
          </p:txBody>
        </p:sp>
        <p:graphicFrame>
          <p:nvGraphicFramePr>
            <p:cNvPr id="307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096269729"/>
                </p:ext>
              </p:extLst>
            </p:nvPr>
          </p:nvGraphicFramePr>
          <p:xfrm>
            <a:off x="659" y="733"/>
            <a:ext cx="3418" cy="259"/>
          </p:xfrm>
          <a:graphic>
            <a:graphicData uri="http://schemas.openxmlformats.org/presentationml/2006/ole">
              <p:oleObj spid="_x0000_s3248" name="Equation" r:id="rId5" imgW="3035160" imgH="228600" progId="Equation.DSMT4">
                <p:embed/>
              </p:oleObj>
            </a:graphicData>
          </a:graphic>
        </p:graphicFrame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76200" y="114301"/>
            <a:ext cx="8686800" cy="708420"/>
            <a:chOff x="48" y="96"/>
            <a:chExt cx="5472" cy="595"/>
          </a:xfrm>
        </p:grpSpPr>
        <p:sp>
          <p:nvSpPr>
            <p:cNvPr id="3084" name="Rectangle 2"/>
            <p:cNvSpPr>
              <a:spLocks noChangeArrowheads="1"/>
            </p:cNvSpPr>
            <p:nvPr/>
          </p:nvSpPr>
          <p:spPr bwMode="auto">
            <a:xfrm>
              <a:off x="48" y="96"/>
              <a:ext cx="5472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 i="1" u="sng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 8 :</a:t>
              </a:r>
              <a:r>
                <a:rPr 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 Hình thang ABCD (AB // CD)  có  </a:t>
              </a:r>
            </a:p>
            <a:p>
              <a:r>
                <a:rPr 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các góc của hình thang. </a:t>
              </a:r>
              <a:endParaRPr lang="en-US" sz="2000" b="1" i="1" u="sng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077" name="Object 34"/>
            <p:cNvGraphicFramePr>
              <a:graphicFrameLocks noChangeAspect="1"/>
            </p:cNvGraphicFramePr>
            <p:nvPr/>
          </p:nvGraphicFramePr>
          <p:xfrm>
            <a:off x="2976" y="108"/>
            <a:ext cx="1248" cy="218"/>
          </p:xfrm>
          <a:graphic>
            <a:graphicData uri="http://schemas.openxmlformats.org/presentationml/2006/ole">
              <p:oleObj spid="_x0000_s3249" name="Equation" r:id="rId6" imgW="1384300" imgH="241300" progId="Equation.DSMT4">
                <p:embed/>
              </p:oleObj>
            </a:graphicData>
          </a:graphic>
        </p:graphicFrame>
      </p:grpSp>
      <p:pic>
        <p:nvPicPr>
          <p:cNvPr id="8228" name="Picture 3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1" y="558404"/>
            <a:ext cx="281940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228600" y="1600201"/>
            <a:ext cx="769181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i="1" u="sng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 </a:t>
            </a:r>
          </a:p>
        </p:txBody>
      </p:sp>
      <p:graphicFrame>
        <p:nvGraphicFramePr>
          <p:cNvPr id="307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49182401"/>
              </p:ext>
            </p:extLst>
          </p:nvPr>
        </p:nvGraphicFramePr>
        <p:xfrm>
          <a:off x="4133850" y="2376488"/>
          <a:ext cx="114300" cy="161925"/>
        </p:xfrm>
        <a:graphic>
          <a:graphicData uri="http://schemas.openxmlformats.org/presentationml/2006/ole">
            <p:oleObj spid="_x0000_s3250" name="Equation" r:id="rId8" imgW="114151" imgH="215619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2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04801" y="114301"/>
            <a:ext cx="727503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r>
              <a:rPr lang="en-US" sz="2000" b="1" i="1" u="sng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9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419600" y="1885951"/>
            <a:ext cx="2895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tam giác ABC cân tại B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066801" y="1885951"/>
            <a:ext cx="32004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AC là phân giác góc A (gt)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352800" y="3886200"/>
            <a:ext cx="1371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AD // BC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133600" y="4572000"/>
            <a:ext cx="35052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Tứ giác ABCD là hình thang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07181" y="465710"/>
            <a:ext cx="3173413" cy="1202530"/>
            <a:chOff x="192" y="179"/>
            <a:chExt cx="1999" cy="1010"/>
          </a:xfrm>
        </p:grpSpPr>
        <p:sp>
          <p:nvSpPr>
            <p:cNvPr id="4115" name="Line 22"/>
            <p:cNvSpPr>
              <a:spLocks noChangeShapeType="1"/>
            </p:cNvSpPr>
            <p:nvPr/>
          </p:nvSpPr>
          <p:spPr bwMode="auto">
            <a:xfrm>
              <a:off x="192" y="768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16" name="Line 23"/>
            <p:cNvSpPr>
              <a:spLocks noChangeShapeType="1"/>
            </p:cNvSpPr>
            <p:nvPr/>
          </p:nvSpPr>
          <p:spPr bwMode="auto">
            <a:xfrm>
              <a:off x="432" y="38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17" name="Text Box 24"/>
            <p:cNvSpPr txBox="1">
              <a:spLocks noChangeArrowheads="1"/>
            </p:cNvSpPr>
            <p:nvPr/>
          </p:nvSpPr>
          <p:spPr bwMode="auto">
            <a:xfrm>
              <a:off x="192" y="432"/>
              <a:ext cx="24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gt</a:t>
              </a:r>
            </a:p>
          </p:txBody>
        </p:sp>
        <p:sp>
          <p:nvSpPr>
            <p:cNvPr id="4118" name="Text Box 25"/>
            <p:cNvSpPr txBox="1">
              <a:spLocks noChangeArrowheads="1"/>
            </p:cNvSpPr>
            <p:nvPr/>
          </p:nvSpPr>
          <p:spPr bwMode="auto">
            <a:xfrm>
              <a:off x="192" y="853"/>
              <a:ext cx="242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kl</a:t>
              </a:r>
            </a:p>
          </p:txBody>
        </p:sp>
        <p:sp>
          <p:nvSpPr>
            <p:cNvPr id="4119" name="Text Box 26"/>
            <p:cNvSpPr txBox="1">
              <a:spLocks noChangeArrowheads="1"/>
            </p:cNvSpPr>
            <p:nvPr/>
          </p:nvSpPr>
          <p:spPr bwMode="auto">
            <a:xfrm>
              <a:off x="412" y="179"/>
              <a:ext cx="1779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Tứ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ABCD, AB = BC</a:t>
              </a:r>
            </a:p>
            <a:p>
              <a:pPr eaLnBrk="1" hangingPunct="1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</a:t>
              </a:r>
            </a:p>
          </p:txBody>
        </p:sp>
        <p:sp>
          <p:nvSpPr>
            <p:cNvPr id="4120" name="Text Box 28"/>
            <p:cNvSpPr txBox="1">
              <a:spLocks noChangeArrowheads="1"/>
            </p:cNvSpPr>
            <p:nvPr/>
          </p:nvSpPr>
          <p:spPr bwMode="auto">
            <a:xfrm>
              <a:off x="470" y="791"/>
              <a:ext cx="1449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ABCD là hình thang</a:t>
              </a:r>
            </a:p>
          </p:txBody>
        </p:sp>
      </p:grpSp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0"/>
            <a:ext cx="3124200" cy="1458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320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06626644"/>
              </p:ext>
            </p:extLst>
          </p:nvPr>
        </p:nvGraphicFramePr>
        <p:xfrm>
          <a:off x="3581400" y="3314701"/>
          <a:ext cx="838200" cy="307181"/>
        </p:xfrm>
        <a:graphic>
          <a:graphicData uri="http://schemas.openxmlformats.org/presentationml/2006/ole">
            <p:oleObj spid="_x0000_s4377" name="Equation" r:id="rId4" imgW="545626" imgH="266469" progId="Equation.DSMT4">
              <p:embed/>
            </p:oleObj>
          </a:graphicData>
        </a:graphic>
      </p:graphicFrame>
      <p:graphicFrame>
        <p:nvGraphicFramePr>
          <p:cNvPr id="12321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00619055"/>
              </p:ext>
            </p:extLst>
          </p:nvPr>
        </p:nvGraphicFramePr>
        <p:xfrm>
          <a:off x="3810000" y="4229100"/>
          <a:ext cx="261938" cy="285750"/>
        </p:xfrm>
        <a:graphic>
          <a:graphicData uri="http://schemas.openxmlformats.org/presentationml/2006/ole">
            <p:oleObj spid="_x0000_s4378" name="Equation" r:id="rId5" imgW="139639" imgH="203112" progId="Equation.DSMT4">
              <p:embed/>
            </p:oleObj>
          </a:graphicData>
        </a:graphic>
      </p:graphicFrame>
      <p:graphicFrame>
        <p:nvGraphicFramePr>
          <p:cNvPr id="12322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81359558"/>
              </p:ext>
            </p:extLst>
          </p:nvPr>
        </p:nvGraphicFramePr>
        <p:xfrm>
          <a:off x="3810000" y="3600450"/>
          <a:ext cx="261938" cy="285750"/>
        </p:xfrm>
        <a:graphic>
          <a:graphicData uri="http://schemas.openxmlformats.org/presentationml/2006/ole">
            <p:oleObj spid="_x0000_s4379" name="Equation" r:id="rId6" imgW="139639" imgH="203112" progId="Equation.DSMT4">
              <p:embed/>
            </p:oleObj>
          </a:graphicData>
        </a:graphic>
      </p:graphicFrame>
      <p:graphicFrame>
        <p:nvGraphicFramePr>
          <p:cNvPr id="1232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82380027"/>
              </p:ext>
            </p:extLst>
          </p:nvPr>
        </p:nvGraphicFramePr>
        <p:xfrm>
          <a:off x="2133601" y="2686050"/>
          <a:ext cx="3783013" cy="482204"/>
        </p:xfrm>
        <a:graphic>
          <a:graphicData uri="http://schemas.openxmlformats.org/presentationml/2006/ole">
            <p:oleObj spid="_x0000_s4380" name="Equation" r:id="rId7" imgW="2463800" imgH="419100" progId="Equation.DSMT4">
              <p:embed/>
            </p:oleObj>
          </a:graphicData>
        </a:graphic>
      </p:graphicFrame>
      <p:graphicFrame>
        <p:nvGraphicFramePr>
          <p:cNvPr id="1232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83713358"/>
              </p:ext>
            </p:extLst>
          </p:nvPr>
        </p:nvGraphicFramePr>
        <p:xfrm>
          <a:off x="3810000" y="3028950"/>
          <a:ext cx="261938" cy="285750"/>
        </p:xfrm>
        <a:graphic>
          <a:graphicData uri="http://schemas.openxmlformats.org/presentationml/2006/ole">
            <p:oleObj spid="_x0000_s4381" name="Equation" r:id="rId8" imgW="139639" imgH="203112" progId="Equation.DSMT4">
              <p:embed/>
            </p:oleObj>
          </a:graphicData>
        </a:graphic>
      </p:graphicFrame>
      <p:graphicFrame>
        <p:nvGraphicFramePr>
          <p:cNvPr id="1232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33177089"/>
              </p:ext>
            </p:extLst>
          </p:nvPr>
        </p:nvGraphicFramePr>
        <p:xfrm>
          <a:off x="2362200" y="2286000"/>
          <a:ext cx="261938" cy="285750"/>
        </p:xfrm>
        <a:graphic>
          <a:graphicData uri="http://schemas.openxmlformats.org/presentationml/2006/ole">
            <p:oleObj spid="_x0000_s4382" name="Equation" r:id="rId9" imgW="139639" imgH="203112" progId="Equation.DSMT4">
              <p:embed/>
            </p:oleObj>
          </a:graphicData>
        </a:graphic>
      </p:graphicFrame>
      <p:graphicFrame>
        <p:nvGraphicFramePr>
          <p:cNvPr id="1232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89362189"/>
              </p:ext>
            </p:extLst>
          </p:nvPr>
        </p:nvGraphicFramePr>
        <p:xfrm>
          <a:off x="5334000" y="2286000"/>
          <a:ext cx="261938" cy="285750"/>
        </p:xfrm>
        <a:graphic>
          <a:graphicData uri="http://schemas.openxmlformats.org/presentationml/2006/ole">
            <p:oleObj spid="_x0000_s4383" name="Equation" r:id="rId10" imgW="139639" imgH="203112" progId="Equation.DSMT4">
              <p:embed/>
            </p:oleObj>
          </a:graphicData>
        </a:graphic>
      </p:graphicFrame>
      <p:sp>
        <p:nvSpPr>
          <p:cNvPr id="12327" name="Rectangle 39"/>
          <p:cNvSpPr>
            <a:spLocks noChangeArrowheads="1"/>
          </p:cNvSpPr>
          <p:nvPr/>
        </p:nvSpPr>
        <p:spPr bwMode="auto">
          <a:xfrm>
            <a:off x="4800600" y="1371601"/>
            <a:ext cx="1570682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AB = BC (gt)</a:t>
            </a:r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5558858" y="4605306"/>
            <a:ext cx="3598481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(tứ giác có 2 cạnh đối song song)</a:t>
            </a:r>
          </a:p>
        </p:txBody>
      </p:sp>
      <p:graphicFrame>
        <p:nvGraphicFramePr>
          <p:cNvPr id="12329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82096904"/>
              </p:ext>
            </p:extLst>
          </p:nvPr>
        </p:nvGraphicFramePr>
        <p:xfrm>
          <a:off x="5334000" y="1657350"/>
          <a:ext cx="261938" cy="285750"/>
        </p:xfrm>
        <a:graphic>
          <a:graphicData uri="http://schemas.openxmlformats.org/presentationml/2006/ole">
            <p:oleObj spid="_x0000_s4384" name="Equation" r:id="rId11" imgW="139639" imgH="203112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301" grpId="0"/>
      <p:bldP spid="123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3" name="Freeform 14352"/>
          <p:cNvSpPr/>
          <p:nvPr/>
        </p:nvSpPr>
        <p:spPr>
          <a:xfrm>
            <a:off x="3987800" y="3225800"/>
            <a:ext cx="484160" cy="723900"/>
          </a:xfrm>
          <a:custGeom>
            <a:avLst/>
            <a:gdLst>
              <a:gd name="connsiteX0" fmla="*/ 0 w 484160"/>
              <a:gd name="connsiteY0" fmla="*/ 0 h 723900"/>
              <a:gd name="connsiteX1" fmla="*/ 482600 w 484160"/>
              <a:gd name="connsiteY1" fmla="*/ 88900 h 723900"/>
              <a:gd name="connsiteX2" fmla="*/ 152400 w 484160"/>
              <a:gd name="connsiteY2" fmla="*/ 520700 h 723900"/>
              <a:gd name="connsiteX3" fmla="*/ 101600 w 484160"/>
              <a:gd name="connsiteY3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4160" h="723900">
                <a:moveTo>
                  <a:pt x="0" y="0"/>
                </a:moveTo>
                <a:cubicBezTo>
                  <a:pt x="228600" y="1058"/>
                  <a:pt x="457200" y="2117"/>
                  <a:pt x="482600" y="88900"/>
                </a:cubicBezTo>
                <a:cubicBezTo>
                  <a:pt x="508000" y="175683"/>
                  <a:pt x="215900" y="414867"/>
                  <a:pt x="152400" y="520700"/>
                </a:cubicBezTo>
                <a:cubicBezTo>
                  <a:pt x="88900" y="626533"/>
                  <a:pt x="-2117" y="656167"/>
                  <a:pt x="101600" y="723900"/>
                </a:cubicBezTo>
              </a:path>
            </a:pathLst>
          </a:custGeom>
          <a:ln w="762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514600" y="3105150"/>
            <a:ext cx="1519176" cy="201744"/>
          </a:xfrm>
          <a:prstGeom prst="rect">
            <a:avLst/>
          </a:prstGeom>
          <a:ln cap="rnd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84006">
            <a:off x="623827" y="2092489"/>
            <a:ext cx="944798" cy="30292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648"/>
          <a:stretch/>
        </p:blipFill>
        <p:spPr>
          <a:xfrm flipH="1">
            <a:off x="1133773" y="20616"/>
            <a:ext cx="904296" cy="2021649"/>
          </a:xfrm>
          <a:prstGeom prst="rect">
            <a:avLst/>
          </a:prstGeom>
        </p:spPr>
      </p:pic>
      <p:sp>
        <p:nvSpPr>
          <p:cNvPr id="2" name="Trapezoid 1"/>
          <p:cNvSpPr/>
          <p:nvPr/>
        </p:nvSpPr>
        <p:spPr>
          <a:xfrm>
            <a:off x="304800" y="1897191"/>
            <a:ext cx="2514600" cy="1752600"/>
          </a:xfrm>
          <a:prstGeom prst="trapezoid">
            <a:avLst>
              <a:gd name="adj" fmla="val 1928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457200" y="1916490"/>
            <a:ext cx="37418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ContrastingLeftFacing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800" b="1" cap="all" spc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HÌNH THANG</a:t>
            </a:r>
            <a:endParaRPr lang="en-US" sz="4800" b="1" cap="all" spc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399" t="52898" r="33476" b="13996"/>
          <a:stretch/>
        </p:blipFill>
        <p:spPr>
          <a:xfrm>
            <a:off x="7010400" y="57150"/>
            <a:ext cx="2362200" cy="20354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319" t="28089" r="33858" b="38365"/>
          <a:stretch/>
        </p:blipFill>
        <p:spPr>
          <a:xfrm>
            <a:off x="3657600" y="-5741"/>
            <a:ext cx="2438400" cy="26160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11246" y="227755"/>
            <a:ext cx="1338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Tứ giác có </a:t>
            </a:r>
          </a:p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2 cạnh đối </a:t>
            </a:r>
          </a:p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song song</a:t>
            </a:r>
            <a:endParaRPr lang="en-US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617940" y="613775"/>
            <a:ext cx="1402915" cy="2029217"/>
          </a:xfrm>
          <a:custGeom>
            <a:avLst/>
            <a:gdLst>
              <a:gd name="connsiteX0" fmla="*/ 0 w 1402915"/>
              <a:gd name="connsiteY0" fmla="*/ 2029217 h 2029217"/>
              <a:gd name="connsiteX1" fmla="*/ 739035 w 1402915"/>
              <a:gd name="connsiteY1" fmla="*/ 1540702 h 2029217"/>
              <a:gd name="connsiteX2" fmla="*/ 175364 w 1402915"/>
              <a:gd name="connsiteY2" fmla="*/ 563672 h 2029217"/>
              <a:gd name="connsiteX3" fmla="*/ 1402915 w 1402915"/>
              <a:gd name="connsiteY3" fmla="*/ 0 h 2029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2915" h="2029217">
                <a:moveTo>
                  <a:pt x="0" y="2029217"/>
                </a:moveTo>
                <a:cubicBezTo>
                  <a:pt x="354904" y="1907088"/>
                  <a:pt x="709808" y="1784959"/>
                  <a:pt x="739035" y="1540702"/>
                </a:cubicBezTo>
                <a:cubicBezTo>
                  <a:pt x="768262" y="1296444"/>
                  <a:pt x="64717" y="820456"/>
                  <a:pt x="175364" y="563672"/>
                </a:cubicBezTo>
                <a:cubicBezTo>
                  <a:pt x="286011" y="306888"/>
                  <a:pt x="1231726" y="56367"/>
                  <a:pt x="1402915" y="0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rot="20131163">
            <a:off x="2588128" y="462374"/>
            <a:ext cx="130035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mtClean="0"/>
              <a:t>Định nghĩa</a:t>
            </a:r>
            <a:endParaRPr lang="en-US"/>
          </a:p>
        </p:txBody>
      </p:sp>
      <p:grpSp>
        <p:nvGrpSpPr>
          <p:cNvPr id="6" name="Group 23"/>
          <p:cNvGrpSpPr/>
          <p:nvPr/>
        </p:nvGrpSpPr>
        <p:grpSpPr>
          <a:xfrm>
            <a:off x="4143701" y="1428750"/>
            <a:ext cx="1351243" cy="623684"/>
            <a:chOff x="3906557" y="3333750"/>
            <a:chExt cx="1579843" cy="623684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3962400" y="3333750"/>
              <a:ext cx="1066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29200" y="3333750"/>
              <a:ext cx="45720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906557" y="3943350"/>
              <a:ext cx="157984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06557" y="3333750"/>
              <a:ext cx="55843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029200" y="3347834"/>
              <a:ext cx="1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Half Frame 21"/>
            <p:cNvSpPr/>
            <p:nvPr/>
          </p:nvSpPr>
          <p:spPr>
            <a:xfrm>
              <a:off x="4852770" y="3802190"/>
              <a:ext cx="181191" cy="150683"/>
            </a:xfrm>
            <a:prstGeom prst="halfFrame">
              <a:avLst>
                <a:gd name="adj1" fmla="val 9601"/>
                <a:gd name="adj2" fmla="val 1078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5" name="Right Arrow 24"/>
          <p:cNvSpPr/>
          <p:nvPr/>
        </p:nvSpPr>
        <p:spPr>
          <a:xfrm>
            <a:off x="5715000" y="1031440"/>
            <a:ext cx="1524000" cy="1196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752749" y="390429"/>
            <a:ext cx="1348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Trường hợp </a:t>
            </a:r>
          </a:p>
          <a:p>
            <a:pPr algn="ctr"/>
            <a:r>
              <a:rPr lang="en-US" sz="1600" smtClean="0"/>
              <a:t>đặc biệt</a:t>
            </a:r>
            <a:endParaRPr lang="en-US" sz="1600"/>
          </a:p>
        </p:txBody>
      </p:sp>
      <p:sp>
        <p:nvSpPr>
          <p:cNvPr id="29" name="TextBox 28"/>
          <p:cNvSpPr txBox="1"/>
          <p:nvPr/>
        </p:nvSpPr>
        <p:spPr>
          <a:xfrm>
            <a:off x="5638800" y="1172288"/>
            <a:ext cx="1652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Hình Thang vuông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35910" y="421051"/>
            <a:ext cx="1576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n>
                  <a:solidFill>
                    <a:schemeClr val="accent1"/>
                  </a:solidFill>
                </a:ln>
              </a:rPr>
              <a:t>Hình thang</a:t>
            </a:r>
          </a:p>
          <a:p>
            <a:r>
              <a:rPr lang="en-US" sz="1600" smtClean="0">
                <a:ln>
                  <a:solidFill>
                    <a:schemeClr val="accent1"/>
                  </a:solidFill>
                </a:ln>
              </a:rPr>
              <a:t>có 1 góc vuông</a:t>
            </a:r>
            <a:endParaRPr lang="en-US" sz="1600">
              <a:ln>
                <a:solidFill>
                  <a:schemeClr val="accent1"/>
                </a:solidFill>
              </a:ln>
            </a:endParaRPr>
          </a:p>
        </p:txBody>
      </p:sp>
      <p:grpSp>
        <p:nvGrpSpPr>
          <p:cNvPr id="9" name="Group 39"/>
          <p:cNvGrpSpPr/>
          <p:nvPr/>
        </p:nvGrpSpPr>
        <p:grpSpPr>
          <a:xfrm>
            <a:off x="7552097" y="1182821"/>
            <a:ext cx="1143697" cy="614358"/>
            <a:chOff x="5957883" y="3257550"/>
            <a:chExt cx="1143697" cy="614358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974976" y="3257550"/>
              <a:ext cx="730624" cy="156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974976" y="3867150"/>
              <a:ext cx="112660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974976" y="3257550"/>
              <a:ext cx="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705600" y="3259119"/>
              <a:ext cx="39598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Half Frame 36"/>
            <p:cNvSpPr/>
            <p:nvPr/>
          </p:nvSpPr>
          <p:spPr>
            <a:xfrm flipH="1">
              <a:off x="5957883" y="3681408"/>
              <a:ext cx="228601" cy="190500"/>
            </a:xfrm>
            <a:prstGeom prst="halfFrame">
              <a:avLst>
                <a:gd name="adj1" fmla="val 8998"/>
                <a:gd name="adj2" fmla="val 1143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2866476" y="2640554"/>
            <a:ext cx="114646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Tính chất</a:t>
            </a:r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1905000" y="3714750"/>
            <a:ext cx="3048000" cy="1066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430741" y="3397868"/>
            <a:ext cx="60785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Góc</a:t>
            </a:r>
            <a:endParaRPr lang="en-US"/>
          </a:p>
        </p:txBody>
      </p:sp>
      <p:grpSp>
        <p:nvGrpSpPr>
          <p:cNvPr id="14" name="Group 14339"/>
          <p:cNvGrpSpPr/>
          <p:nvPr/>
        </p:nvGrpSpPr>
        <p:grpSpPr>
          <a:xfrm>
            <a:off x="5190144" y="2642992"/>
            <a:ext cx="1778634" cy="538358"/>
            <a:chOff x="5460366" y="2642992"/>
            <a:chExt cx="1778634" cy="538358"/>
          </a:xfrm>
        </p:grpSpPr>
        <p:sp>
          <p:nvSpPr>
            <p:cNvPr id="14336" name="TextBox 14335"/>
            <p:cNvSpPr txBox="1"/>
            <p:nvPr/>
          </p:nvSpPr>
          <p:spPr>
            <a:xfrm>
              <a:off x="5481617" y="2701320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3333CC"/>
                  </a:solidFill>
                </a:rPr>
                <a:t> </a:t>
              </a:r>
              <a:r>
                <a:rPr lang="en-US" smtClean="0">
                  <a:solidFill>
                    <a:srgbClr val="3333CC"/>
                  </a:solidFill>
                </a:rPr>
                <a:t> 2 cạnh bên //</a:t>
              </a:r>
              <a:endParaRPr lang="en-US">
                <a:solidFill>
                  <a:srgbClr val="3333CC"/>
                </a:solidFill>
              </a:endParaRPr>
            </a:p>
          </p:txBody>
        </p:sp>
        <p:sp>
          <p:nvSpPr>
            <p:cNvPr id="14337" name="Oval 14336"/>
            <p:cNvSpPr/>
            <p:nvPr/>
          </p:nvSpPr>
          <p:spPr>
            <a:xfrm>
              <a:off x="5460366" y="2642992"/>
              <a:ext cx="1778634" cy="5383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4340"/>
          <p:cNvGrpSpPr/>
          <p:nvPr/>
        </p:nvGrpSpPr>
        <p:grpSpPr>
          <a:xfrm>
            <a:off x="5410200" y="3678019"/>
            <a:ext cx="1465250" cy="584775"/>
            <a:chOff x="5410200" y="3678019"/>
            <a:chExt cx="1465250" cy="584775"/>
          </a:xfrm>
        </p:grpSpPr>
        <p:sp>
          <p:nvSpPr>
            <p:cNvPr id="70" name="TextBox 69"/>
            <p:cNvSpPr txBox="1"/>
            <p:nvPr/>
          </p:nvSpPr>
          <p:spPr>
            <a:xfrm>
              <a:off x="5494944" y="3678019"/>
              <a:ext cx="124585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đáy</a:t>
              </a:r>
            </a:p>
            <a:p>
              <a:r>
                <a:rPr lang="en-US" sz="1600" smtClean="0">
                  <a:solidFill>
                    <a:srgbClr val="C00000"/>
                  </a:solidFill>
                </a:rPr>
                <a:t> bằng nhau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14338" name="Rounded Rectangle 14337"/>
            <p:cNvSpPr/>
            <p:nvPr/>
          </p:nvSpPr>
          <p:spPr>
            <a:xfrm>
              <a:off x="5410200" y="3678019"/>
              <a:ext cx="1465250" cy="58477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42" name="Freeform 14341"/>
          <p:cNvSpPr/>
          <p:nvPr/>
        </p:nvSpPr>
        <p:spPr>
          <a:xfrm>
            <a:off x="4013860" y="3060398"/>
            <a:ext cx="1615869" cy="392706"/>
          </a:xfrm>
          <a:custGeom>
            <a:avLst/>
            <a:gdLst>
              <a:gd name="connsiteX0" fmla="*/ 0 w 1603169"/>
              <a:gd name="connsiteY0" fmla="*/ 86563 h 419072"/>
              <a:gd name="connsiteX1" fmla="*/ 534389 w 1603169"/>
              <a:gd name="connsiteY1" fmla="*/ 15311 h 419072"/>
              <a:gd name="connsiteX2" fmla="*/ 1033153 w 1603169"/>
              <a:gd name="connsiteY2" fmla="*/ 347820 h 419072"/>
              <a:gd name="connsiteX3" fmla="*/ 1603169 w 1603169"/>
              <a:gd name="connsiteY3" fmla="*/ 419072 h 419072"/>
              <a:gd name="connsiteX0" fmla="*/ 0 w 1615869"/>
              <a:gd name="connsiteY0" fmla="*/ 86563 h 387322"/>
              <a:gd name="connsiteX1" fmla="*/ 534389 w 1615869"/>
              <a:gd name="connsiteY1" fmla="*/ 15311 h 387322"/>
              <a:gd name="connsiteX2" fmla="*/ 1033153 w 1615869"/>
              <a:gd name="connsiteY2" fmla="*/ 347820 h 387322"/>
              <a:gd name="connsiteX3" fmla="*/ 1615869 w 1615869"/>
              <a:gd name="connsiteY3" fmla="*/ 387322 h 387322"/>
              <a:gd name="connsiteX0" fmla="*/ 0 w 1615869"/>
              <a:gd name="connsiteY0" fmla="*/ 86563 h 392706"/>
              <a:gd name="connsiteX1" fmla="*/ 534389 w 1615869"/>
              <a:gd name="connsiteY1" fmla="*/ 15311 h 392706"/>
              <a:gd name="connsiteX2" fmla="*/ 1033153 w 1615869"/>
              <a:gd name="connsiteY2" fmla="*/ 347820 h 392706"/>
              <a:gd name="connsiteX3" fmla="*/ 1615869 w 1615869"/>
              <a:gd name="connsiteY3" fmla="*/ 387322 h 39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5869" h="392706">
                <a:moveTo>
                  <a:pt x="0" y="86563"/>
                </a:moveTo>
                <a:cubicBezTo>
                  <a:pt x="181098" y="29165"/>
                  <a:pt x="362197" y="-28232"/>
                  <a:pt x="534389" y="15311"/>
                </a:cubicBezTo>
                <a:cubicBezTo>
                  <a:pt x="706581" y="58854"/>
                  <a:pt x="852906" y="285818"/>
                  <a:pt x="1033153" y="347820"/>
                </a:cubicBezTo>
                <a:cubicBezTo>
                  <a:pt x="1213400" y="409822"/>
                  <a:pt x="1379105" y="390621"/>
                  <a:pt x="1615869" y="387322"/>
                </a:cubicBezTo>
              </a:path>
            </a:pathLst>
          </a:custGeom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3" name="Freeform 14342"/>
          <p:cNvSpPr/>
          <p:nvPr/>
        </p:nvSpPr>
        <p:spPr>
          <a:xfrm>
            <a:off x="5581403" y="3206338"/>
            <a:ext cx="508893" cy="237506"/>
          </a:xfrm>
          <a:custGeom>
            <a:avLst/>
            <a:gdLst>
              <a:gd name="connsiteX0" fmla="*/ 0 w 508893"/>
              <a:gd name="connsiteY0" fmla="*/ 237506 h 237506"/>
              <a:gd name="connsiteX1" fmla="*/ 486888 w 508893"/>
              <a:gd name="connsiteY1" fmla="*/ 154379 h 237506"/>
              <a:gd name="connsiteX2" fmla="*/ 380010 w 508893"/>
              <a:gd name="connsiteY2" fmla="*/ 0 h 23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8893" h="237506">
                <a:moveTo>
                  <a:pt x="0" y="237506"/>
                </a:moveTo>
                <a:cubicBezTo>
                  <a:pt x="211776" y="215734"/>
                  <a:pt x="423553" y="193963"/>
                  <a:pt x="486888" y="154379"/>
                </a:cubicBezTo>
                <a:cubicBezTo>
                  <a:pt x="550223" y="114795"/>
                  <a:pt x="465116" y="57397"/>
                  <a:pt x="380010" y="0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4" name="Freeform 14343"/>
          <p:cNvSpPr/>
          <p:nvPr/>
        </p:nvSpPr>
        <p:spPr>
          <a:xfrm>
            <a:off x="5569527" y="3455720"/>
            <a:ext cx="746967" cy="225631"/>
          </a:xfrm>
          <a:custGeom>
            <a:avLst/>
            <a:gdLst>
              <a:gd name="connsiteX0" fmla="*/ 0 w 746967"/>
              <a:gd name="connsiteY0" fmla="*/ 11875 h 225631"/>
              <a:gd name="connsiteX1" fmla="*/ 724395 w 746967"/>
              <a:gd name="connsiteY1" fmla="*/ 23750 h 225631"/>
              <a:gd name="connsiteX2" fmla="*/ 581891 w 746967"/>
              <a:gd name="connsiteY2" fmla="*/ 225631 h 22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6967" h="225631">
                <a:moveTo>
                  <a:pt x="0" y="11875"/>
                </a:moveTo>
                <a:cubicBezTo>
                  <a:pt x="313706" y="-1"/>
                  <a:pt x="627413" y="-11876"/>
                  <a:pt x="724395" y="23750"/>
                </a:cubicBezTo>
                <a:cubicBezTo>
                  <a:pt x="821377" y="59376"/>
                  <a:pt x="573974" y="217714"/>
                  <a:pt x="581891" y="225631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 rot="2184275">
            <a:off x="4533570" y="2830343"/>
            <a:ext cx="73609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Cạnh</a:t>
            </a:r>
            <a:endParaRPr lang="en-US"/>
          </a:p>
        </p:txBody>
      </p:sp>
      <p:grpSp>
        <p:nvGrpSpPr>
          <p:cNvPr id="17" name="Group 14345"/>
          <p:cNvGrpSpPr/>
          <p:nvPr/>
        </p:nvGrpSpPr>
        <p:grpSpPr>
          <a:xfrm>
            <a:off x="7456088" y="2038350"/>
            <a:ext cx="1535512" cy="726832"/>
            <a:chOff x="7198446" y="2149718"/>
            <a:chExt cx="1535512" cy="726832"/>
          </a:xfrm>
        </p:grpSpPr>
        <p:sp>
          <p:nvSpPr>
            <p:cNvPr id="73" name="TextBox 72"/>
            <p:cNvSpPr txBox="1"/>
            <p:nvPr/>
          </p:nvSpPr>
          <p:spPr>
            <a:xfrm>
              <a:off x="7359749" y="2225918"/>
              <a:ext cx="122180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3333CC"/>
                  </a:solidFill>
                </a:rPr>
                <a:t>2</a:t>
              </a:r>
              <a:r>
                <a:rPr lang="en-US" sz="1600" smtClean="0">
                  <a:solidFill>
                    <a:srgbClr val="3333CC"/>
                  </a:solidFill>
                </a:rPr>
                <a:t> cạnh bên</a:t>
              </a:r>
            </a:p>
            <a:p>
              <a:pPr algn="ctr"/>
              <a:r>
                <a:rPr lang="en-US" sz="1600">
                  <a:solidFill>
                    <a:srgbClr val="3333CC"/>
                  </a:solidFill>
                </a:rPr>
                <a:t>b</a:t>
              </a:r>
              <a:r>
                <a:rPr lang="en-US" sz="1600" smtClean="0">
                  <a:solidFill>
                    <a:srgbClr val="3333CC"/>
                  </a:solidFill>
                </a:rPr>
                <a:t>ằng nhau</a:t>
              </a:r>
              <a:endParaRPr lang="en-US" sz="1600">
                <a:solidFill>
                  <a:srgbClr val="3333CC"/>
                </a:solidFill>
              </a:endParaRPr>
            </a:p>
          </p:txBody>
        </p:sp>
        <p:sp>
          <p:nvSpPr>
            <p:cNvPr id="14345" name="Oval 14344"/>
            <p:cNvSpPr/>
            <p:nvPr/>
          </p:nvSpPr>
          <p:spPr>
            <a:xfrm>
              <a:off x="7198446" y="2149718"/>
              <a:ext cx="1535512" cy="7268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84"/>
          <p:cNvGrpSpPr/>
          <p:nvPr/>
        </p:nvGrpSpPr>
        <p:grpSpPr>
          <a:xfrm>
            <a:off x="7456088" y="2800350"/>
            <a:ext cx="1535512" cy="715534"/>
            <a:chOff x="7198446" y="2092620"/>
            <a:chExt cx="1535512" cy="715534"/>
          </a:xfrm>
        </p:grpSpPr>
        <p:sp>
          <p:nvSpPr>
            <p:cNvPr id="86" name="TextBox 85"/>
            <p:cNvSpPr txBox="1"/>
            <p:nvPr/>
          </p:nvSpPr>
          <p:spPr>
            <a:xfrm>
              <a:off x="7439155" y="2168820"/>
              <a:ext cx="12186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3333CC"/>
                  </a:solidFill>
                </a:rPr>
                <a:t>2</a:t>
              </a:r>
              <a:r>
                <a:rPr lang="en-US" sz="1600" smtClean="0">
                  <a:solidFill>
                    <a:srgbClr val="3333CC"/>
                  </a:solidFill>
                </a:rPr>
                <a:t> cạnh đáy</a:t>
              </a:r>
            </a:p>
            <a:p>
              <a:pPr algn="ctr"/>
              <a:r>
                <a:rPr lang="en-US" sz="1600">
                  <a:solidFill>
                    <a:srgbClr val="3333CC"/>
                  </a:solidFill>
                </a:rPr>
                <a:t>b</a:t>
              </a:r>
              <a:r>
                <a:rPr lang="en-US" sz="1600" smtClean="0">
                  <a:solidFill>
                    <a:srgbClr val="3333CC"/>
                  </a:solidFill>
                </a:rPr>
                <a:t>ằng nhau</a:t>
              </a:r>
              <a:endParaRPr lang="en-US" sz="1600">
                <a:solidFill>
                  <a:srgbClr val="3333CC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7198446" y="2092620"/>
              <a:ext cx="1535512" cy="71553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47" name="Freeform 14346"/>
          <p:cNvSpPr/>
          <p:nvPr/>
        </p:nvSpPr>
        <p:spPr>
          <a:xfrm>
            <a:off x="6958940" y="2303813"/>
            <a:ext cx="510639" cy="570016"/>
          </a:xfrm>
          <a:custGeom>
            <a:avLst/>
            <a:gdLst>
              <a:gd name="connsiteX0" fmla="*/ 0 w 510639"/>
              <a:gd name="connsiteY0" fmla="*/ 570016 h 570016"/>
              <a:gd name="connsiteX1" fmla="*/ 213756 w 510639"/>
              <a:gd name="connsiteY1" fmla="*/ 403761 h 570016"/>
              <a:gd name="connsiteX2" fmla="*/ 23751 w 510639"/>
              <a:gd name="connsiteY2" fmla="*/ 95003 h 570016"/>
              <a:gd name="connsiteX3" fmla="*/ 510639 w 510639"/>
              <a:gd name="connsiteY3" fmla="*/ 0 h 570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639" h="570016">
                <a:moveTo>
                  <a:pt x="0" y="570016"/>
                </a:moveTo>
                <a:cubicBezTo>
                  <a:pt x="104899" y="526473"/>
                  <a:pt x="209798" y="482930"/>
                  <a:pt x="213756" y="403761"/>
                </a:cubicBezTo>
                <a:cubicBezTo>
                  <a:pt x="217715" y="324592"/>
                  <a:pt x="-25729" y="162296"/>
                  <a:pt x="23751" y="95003"/>
                </a:cubicBezTo>
                <a:cubicBezTo>
                  <a:pt x="73231" y="27710"/>
                  <a:pt x="360218" y="69273"/>
                  <a:pt x="510639" y="0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8" name="Freeform 14347"/>
          <p:cNvSpPr/>
          <p:nvPr/>
        </p:nvSpPr>
        <p:spPr>
          <a:xfrm>
            <a:off x="6947066" y="2945081"/>
            <a:ext cx="631536" cy="433438"/>
          </a:xfrm>
          <a:custGeom>
            <a:avLst/>
            <a:gdLst>
              <a:gd name="connsiteX0" fmla="*/ 15911 w 431547"/>
              <a:gd name="connsiteY0" fmla="*/ 0 h 522514"/>
              <a:gd name="connsiteX1" fmla="*/ 205916 w 431547"/>
              <a:gd name="connsiteY1" fmla="*/ 154379 h 522514"/>
              <a:gd name="connsiteX2" fmla="*/ 4036 w 431547"/>
              <a:gd name="connsiteY2" fmla="*/ 368135 h 522514"/>
              <a:gd name="connsiteX3" fmla="*/ 431547 w 431547"/>
              <a:gd name="connsiteY3" fmla="*/ 522514 h 522514"/>
              <a:gd name="connsiteX0" fmla="*/ 24443 w 655979"/>
              <a:gd name="connsiteY0" fmla="*/ 0 h 408214"/>
              <a:gd name="connsiteX1" fmla="*/ 214448 w 655979"/>
              <a:gd name="connsiteY1" fmla="*/ 154379 h 408214"/>
              <a:gd name="connsiteX2" fmla="*/ 12568 w 655979"/>
              <a:gd name="connsiteY2" fmla="*/ 368135 h 408214"/>
              <a:gd name="connsiteX3" fmla="*/ 655979 w 655979"/>
              <a:gd name="connsiteY3" fmla="*/ 408214 h 408214"/>
              <a:gd name="connsiteX0" fmla="*/ 0 w 631536"/>
              <a:gd name="connsiteY0" fmla="*/ 0 h 433438"/>
              <a:gd name="connsiteX1" fmla="*/ 190005 w 631536"/>
              <a:gd name="connsiteY1" fmla="*/ 154379 h 433438"/>
              <a:gd name="connsiteX2" fmla="*/ 178625 w 631536"/>
              <a:gd name="connsiteY2" fmla="*/ 418935 h 433438"/>
              <a:gd name="connsiteX3" fmla="*/ 631536 w 631536"/>
              <a:gd name="connsiteY3" fmla="*/ 408214 h 43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1536" h="433438">
                <a:moveTo>
                  <a:pt x="0" y="0"/>
                </a:moveTo>
                <a:cubicBezTo>
                  <a:pt x="95992" y="46511"/>
                  <a:pt x="160234" y="84557"/>
                  <a:pt x="190005" y="154379"/>
                </a:cubicBezTo>
                <a:cubicBezTo>
                  <a:pt x="219776" y="224202"/>
                  <a:pt x="105037" y="376629"/>
                  <a:pt x="178625" y="418935"/>
                </a:cubicBezTo>
                <a:cubicBezTo>
                  <a:pt x="252213" y="461241"/>
                  <a:pt x="560284" y="396339"/>
                  <a:pt x="631536" y="408214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89"/>
          <p:cNvGrpSpPr/>
          <p:nvPr/>
        </p:nvGrpSpPr>
        <p:grpSpPr>
          <a:xfrm>
            <a:off x="7620000" y="3562350"/>
            <a:ext cx="1307730" cy="660975"/>
            <a:chOff x="5494944" y="3601819"/>
            <a:chExt cx="1307730" cy="660975"/>
          </a:xfrm>
        </p:grpSpPr>
        <p:sp>
          <p:nvSpPr>
            <p:cNvPr id="91" name="TextBox 90"/>
            <p:cNvSpPr txBox="1"/>
            <p:nvPr/>
          </p:nvSpPr>
          <p:spPr>
            <a:xfrm>
              <a:off x="5494944" y="3678019"/>
              <a:ext cx="130773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bên</a:t>
              </a:r>
            </a:p>
            <a:p>
              <a:pPr algn="ctr"/>
              <a:r>
                <a:rPr lang="en-US" sz="1600" smtClean="0">
                  <a:solidFill>
                    <a:srgbClr val="C00000"/>
                  </a:solidFill>
                </a:rPr>
                <a:t> bằng nhau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5571144" y="3601819"/>
              <a:ext cx="1228194" cy="564777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92"/>
          <p:cNvGrpSpPr/>
          <p:nvPr/>
        </p:nvGrpSpPr>
        <p:grpSpPr>
          <a:xfrm>
            <a:off x="7467600" y="4171949"/>
            <a:ext cx="1392320" cy="584775"/>
            <a:chOff x="5486630" y="3516084"/>
            <a:chExt cx="1342880" cy="612619"/>
          </a:xfrm>
        </p:grpSpPr>
        <p:sp>
          <p:nvSpPr>
            <p:cNvPr id="94" name="TextBox 93"/>
            <p:cNvSpPr txBox="1"/>
            <p:nvPr/>
          </p:nvSpPr>
          <p:spPr>
            <a:xfrm>
              <a:off x="5490280" y="3516084"/>
              <a:ext cx="1212437" cy="6126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bên</a:t>
              </a:r>
            </a:p>
            <a:p>
              <a:pPr algn="ctr"/>
              <a:r>
                <a:rPr lang="en-US" sz="1600" smtClean="0">
                  <a:solidFill>
                    <a:srgbClr val="C00000"/>
                  </a:solidFill>
                </a:rPr>
                <a:t>song song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486630" y="3516084"/>
              <a:ext cx="1342880" cy="55651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350" name="Straight Arrow Connector 14349"/>
          <p:cNvCxnSpPr>
            <a:stCxn id="14338" idx="3"/>
            <a:endCxn id="92" idx="1"/>
          </p:cNvCxnSpPr>
          <p:nvPr/>
        </p:nvCxnSpPr>
        <p:spPr>
          <a:xfrm flipV="1">
            <a:off x="6875450" y="3844739"/>
            <a:ext cx="820750" cy="12566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2" name="Freeform 14351"/>
          <p:cNvSpPr/>
          <p:nvPr/>
        </p:nvSpPr>
        <p:spPr>
          <a:xfrm>
            <a:off x="6896100" y="3985261"/>
            <a:ext cx="579120" cy="764492"/>
          </a:xfrm>
          <a:custGeom>
            <a:avLst/>
            <a:gdLst>
              <a:gd name="connsiteX0" fmla="*/ 65386 w 644506"/>
              <a:gd name="connsiteY0" fmla="*/ 0 h 753509"/>
              <a:gd name="connsiteX1" fmla="*/ 347326 w 644506"/>
              <a:gd name="connsiteY1" fmla="*/ 335280 h 753509"/>
              <a:gd name="connsiteX2" fmla="*/ 4426 w 644506"/>
              <a:gd name="connsiteY2" fmla="*/ 708660 h 753509"/>
              <a:gd name="connsiteX3" fmla="*/ 644506 w 644506"/>
              <a:gd name="connsiteY3" fmla="*/ 746760 h 753509"/>
              <a:gd name="connsiteX0" fmla="*/ 64842 w 643962"/>
              <a:gd name="connsiteY0" fmla="*/ 0 h 759702"/>
              <a:gd name="connsiteX1" fmla="*/ 362022 w 643962"/>
              <a:gd name="connsiteY1" fmla="*/ 236220 h 759702"/>
              <a:gd name="connsiteX2" fmla="*/ 3882 w 643962"/>
              <a:gd name="connsiteY2" fmla="*/ 708660 h 759702"/>
              <a:gd name="connsiteX3" fmla="*/ 643962 w 643962"/>
              <a:gd name="connsiteY3" fmla="*/ 746760 h 759702"/>
              <a:gd name="connsiteX0" fmla="*/ 0 w 579120"/>
              <a:gd name="connsiteY0" fmla="*/ 0 h 746760"/>
              <a:gd name="connsiteX1" fmla="*/ 297180 w 579120"/>
              <a:gd name="connsiteY1" fmla="*/ 236220 h 746760"/>
              <a:gd name="connsiteX2" fmla="*/ 99060 w 579120"/>
              <a:gd name="connsiteY2" fmla="*/ 655320 h 746760"/>
              <a:gd name="connsiteX3" fmla="*/ 579120 w 579120"/>
              <a:gd name="connsiteY3" fmla="*/ 746760 h 746760"/>
              <a:gd name="connsiteX0" fmla="*/ 0 w 579120"/>
              <a:gd name="connsiteY0" fmla="*/ 0 h 746760"/>
              <a:gd name="connsiteX1" fmla="*/ 297180 w 579120"/>
              <a:gd name="connsiteY1" fmla="*/ 236220 h 746760"/>
              <a:gd name="connsiteX2" fmla="*/ 99060 w 579120"/>
              <a:gd name="connsiteY2" fmla="*/ 655320 h 746760"/>
              <a:gd name="connsiteX3" fmla="*/ 579120 w 579120"/>
              <a:gd name="connsiteY3" fmla="*/ 746760 h 746760"/>
              <a:gd name="connsiteX0" fmla="*/ 0 w 579120"/>
              <a:gd name="connsiteY0" fmla="*/ 0 h 764492"/>
              <a:gd name="connsiteX1" fmla="*/ 297180 w 579120"/>
              <a:gd name="connsiteY1" fmla="*/ 236220 h 764492"/>
              <a:gd name="connsiteX2" fmla="*/ 99060 w 579120"/>
              <a:gd name="connsiteY2" fmla="*/ 655320 h 764492"/>
              <a:gd name="connsiteX3" fmla="*/ 579120 w 579120"/>
              <a:gd name="connsiteY3" fmla="*/ 746760 h 76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9120" h="764492">
                <a:moveTo>
                  <a:pt x="0" y="0"/>
                </a:moveTo>
                <a:cubicBezTo>
                  <a:pt x="199390" y="55245"/>
                  <a:pt x="280670" y="127000"/>
                  <a:pt x="297180" y="236220"/>
                </a:cubicBezTo>
                <a:cubicBezTo>
                  <a:pt x="313690" y="345440"/>
                  <a:pt x="36830" y="486410"/>
                  <a:pt x="99060" y="655320"/>
                </a:cubicBezTo>
                <a:cubicBezTo>
                  <a:pt x="161290" y="824230"/>
                  <a:pt x="579120" y="746760"/>
                  <a:pt x="579120" y="746760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133600" y="3790950"/>
            <a:ext cx="30235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FF0066"/>
                </a:solidFill>
              </a:rPr>
              <a:t>Hai góc kề 1 cạnh bên bù nhau</a:t>
            </a:r>
            <a:endParaRPr lang="en-US" sz="1600">
              <a:solidFill>
                <a:srgbClr val="FF0066"/>
              </a:solidFill>
            </a:endParaRPr>
          </a:p>
        </p:txBody>
      </p:sp>
      <p:grpSp>
        <p:nvGrpSpPr>
          <p:cNvPr id="27" name="Group 46"/>
          <p:cNvGrpSpPr/>
          <p:nvPr/>
        </p:nvGrpSpPr>
        <p:grpSpPr>
          <a:xfrm>
            <a:off x="2209800" y="4095750"/>
            <a:ext cx="1351243" cy="575846"/>
            <a:chOff x="6096000" y="3181350"/>
            <a:chExt cx="1351243" cy="609600"/>
          </a:xfrm>
        </p:grpSpPr>
        <p:grpSp>
          <p:nvGrpSpPr>
            <p:cNvPr id="31" name="Group 49"/>
            <p:cNvGrpSpPr/>
            <p:nvPr/>
          </p:nvGrpSpPr>
          <p:grpSpPr>
            <a:xfrm>
              <a:off x="6096000" y="3181350"/>
              <a:ext cx="1351243" cy="609600"/>
              <a:chOff x="3906557" y="3333750"/>
              <a:chExt cx="1579843" cy="6096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3962400" y="33337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029200" y="3333750"/>
                <a:ext cx="45720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906557" y="3943350"/>
                <a:ext cx="1579843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H="1">
                <a:off x="3906557" y="3333750"/>
                <a:ext cx="55843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515360892"/>
                </p:ext>
              </p:extLst>
            </p:nvPr>
          </p:nvGraphicFramePr>
          <p:xfrm>
            <a:off x="6143763" y="3548191"/>
            <a:ext cx="241300" cy="203200"/>
          </p:xfrm>
          <a:graphic>
            <a:graphicData uri="http://schemas.openxmlformats.org/presentationml/2006/ole">
              <p:oleObj spid="_x0000_s47106" name="Equation" r:id="rId7" imgW="241200" imgH="203040" progId="Equation.DSMT4">
                <p:embed/>
              </p:oleObj>
            </a:graphicData>
          </a:graphic>
        </p:graphicFrame>
        <p:graphicFrame>
          <p:nvGraphicFramePr>
            <p:cNvPr id="58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986765763"/>
                </p:ext>
              </p:extLst>
            </p:nvPr>
          </p:nvGraphicFramePr>
          <p:xfrm>
            <a:off x="6115050" y="3208400"/>
            <a:ext cx="304800" cy="203200"/>
          </p:xfrm>
          <a:graphic>
            <a:graphicData uri="http://schemas.openxmlformats.org/presentationml/2006/ole">
              <p:oleObj spid="_x0000_s47107" name="Equation" r:id="rId8" imgW="304560" imgH="203040" progId="Equation.DSMT4">
                <p:embed/>
              </p:oleObj>
            </a:graphicData>
          </a:graphic>
        </p:graphicFrame>
      </p:grpSp>
      <p:grpSp>
        <p:nvGrpSpPr>
          <p:cNvPr id="14339" name="Group 14353"/>
          <p:cNvGrpSpPr/>
          <p:nvPr/>
        </p:nvGrpSpPr>
        <p:grpSpPr>
          <a:xfrm>
            <a:off x="3657600" y="4171950"/>
            <a:ext cx="1126604" cy="533400"/>
            <a:chOff x="3800897" y="4360706"/>
            <a:chExt cx="1126604" cy="611169"/>
          </a:xfrm>
        </p:grpSpPr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005118676"/>
                </p:ext>
              </p:extLst>
            </p:nvPr>
          </p:nvGraphicFramePr>
          <p:xfrm>
            <a:off x="4209722" y="4755657"/>
            <a:ext cx="304800" cy="203200"/>
          </p:xfrm>
          <a:graphic>
            <a:graphicData uri="http://schemas.openxmlformats.org/presentationml/2006/ole">
              <p:oleObj spid="_x0000_s47108" name="Equation" r:id="rId9" imgW="304560" imgH="203040" progId="Equation.DSMT4">
                <p:embed/>
              </p:oleObj>
            </a:graphicData>
          </a:graphic>
        </p:graphicFrame>
        <p:graphicFrame>
          <p:nvGraphicFramePr>
            <p:cNvPr id="67" name="Object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977360586"/>
                </p:ext>
              </p:extLst>
            </p:nvPr>
          </p:nvGraphicFramePr>
          <p:xfrm>
            <a:off x="3889277" y="4456602"/>
            <a:ext cx="254000" cy="203200"/>
          </p:xfrm>
          <a:graphic>
            <a:graphicData uri="http://schemas.openxmlformats.org/presentationml/2006/ole">
              <p:oleObj spid="_x0000_s47109" name="Equation" r:id="rId10" imgW="253800" imgH="203040" progId="Equation.DSMT4">
                <p:embed/>
              </p:oleObj>
            </a:graphicData>
          </a:graphic>
        </p:graphicFrame>
        <p:grpSp>
          <p:nvGrpSpPr>
            <p:cNvPr id="14340" name="Group 59"/>
            <p:cNvGrpSpPr/>
            <p:nvPr/>
          </p:nvGrpSpPr>
          <p:grpSpPr>
            <a:xfrm rot="10131446">
              <a:off x="3800897" y="4360706"/>
              <a:ext cx="1126604" cy="611169"/>
              <a:chOff x="5974976" y="3257550"/>
              <a:chExt cx="1126604" cy="611169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 flipV="1">
                <a:off x="5974976" y="3257550"/>
                <a:ext cx="730624" cy="1569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5974976" y="3867150"/>
                <a:ext cx="1126604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974976" y="3257550"/>
                <a:ext cx="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6705600" y="3259119"/>
                <a:ext cx="39598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 animBg="1"/>
      <p:bldP spid="43" grpId="0" animBg="1"/>
      <p:bldP spid="8" grpId="0"/>
      <p:bldP spid="12" grpId="0" animBg="1"/>
      <p:bldP spid="13" grpId="0" animBg="1"/>
      <p:bldP spid="25" grpId="0" animBg="1"/>
      <p:bldP spid="26" grpId="0"/>
      <p:bldP spid="29" grpId="0"/>
      <p:bldP spid="30" grpId="0"/>
      <p:bldP spid="42" grpId="0" animBg="1"/>
      <p:bldP spid="45" grpId="0" animBg="1"/>
      <p:bldP spid="49" grpId="0" animBg="1"/>
      <p:bldP spid="14342" grpId="0" animBg="1"/>
      <p:bldP spid="14343" grpId="0" animBg="1"/>
      <p:bldP spid="14344" grpId="0" animBg="1"/>
      <p:bldP spid="80" grpId="0" animBg="1"/>
      <p:bldP spid="14347" grpId="0" animBg="1"/>
      <p:bldP spid="14348" grpId="0" animBg="1"/>
      <p:bldP spid="14352" grpId="0" animBg="1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3" name="Freeform 14352"/>
          <p:cNvSpPr/>
          <p:nvPr/>
        </p:nvSpPr>
        <p:spPr>
          <a:xfrm>
            <a:off x="3987800" y="3225800"/>
            <a:ext cx="484160" cy="723900"/>
          </a:xfrm>
          <a:custGeom>
            <a:avLst/>
            <a:gdLst>
              <a:gd name="connsiteX0" fmla="*/ 0 w 484160"/>
              <a:gd name="connsiteY0" fmla="*/ 0 h 723900"/>
              <a:gd name="connsiteX1" fmla="*/ 482600 w 484160"/>
              <a:gd name="connsiteY1" fmla="*/ 88900 h 723900"/>
              <a:gd name="connsiteX2" fmla="*/ 152400 w 484160"/>
              <a:gd name="connsiteY2" fmla="*/ 520700 h 723900"/>
              <a:gd name="connsiteX3" fmla="*/ 101600 w 484160"/>
              <a:gd name="connsiteY3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4160" h="723900">
                <a:moveTo>
                  <a:pt x="0" y="0"/>
                </a:moveTo>
                <a:cubicBezTo>
                  <a:pt x="228600" y="1058"/>
                  <a:pt x="457200" y="2117"/>
                  <a:pt x="482600" y="88900"/>
                </a:cubicBezTo>
                <a:cubicBezTo>
                  <a:pt x="508000" y="175683"/>
                  <a:pt x="215900" y="414867"/>
                  <a:pt x="152400" y="520700"/>
                </a:cubicBezTo>
                <a:cubicBezTo>
                  <a:pt x="88900" y="626533"/>
                  <a:pt x="-2117" y="656167"/>
                  <a:pt x="101600" y="723900"/>
                </a:cubicBezTo>
              </a:path>
            </a:pathLst>
          </a:custGeom>
          <a:ln w="76200"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514600" y="3105150"/>
            <a:ext cx="1519176" cy="201744"/>
          </a:xfrm>
          <a:prstGeom prst="rect">
            <a:avLst/>
          </a:prstGeom>
          <a:ln cap="rnd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84006">
            <a:off x="623827" y="2092489"/>
            <a:ext cx="944798" cy="30292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648"/>
          <a:stretch/>
        </p:blipFill>
        <p:spPr>
          <a:xfrm flipH="1">
            <a:off x="1133773" y="20616"/>
            <a:ext cx="904296" cy="2021649"/>
          </a:xfrm>
          <a:prstGeom prst="rect">
            <a:avLst/>
          </a:prstGeom>
        </p:spPr>
      </p:pic>
      <p:sp>
        <p:nvSpPr>
          <p:cNvPr id="2" name="Trapezoid 1"/>
          <p:cNvSpPr/>
          <p:nvPr/>
        </p:nvSpPr>
        <p:spPr>
          <a:xfrm>
            <a:off x="304800" y="1897191"/>
            <a:ext cx="2514600" cy="1752600"/>
          </a:xfrm>
          <a:prstGeom prst="trapezoid">
            <a:avLst>
              <a:gd name="adj" fmla="val 1928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457200" y="1916490"/>
            <a:ext cx="37418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ContrastingLeftFacing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800" b="1" cap="all" spc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HÌNH THANG</a:t>
            </a:r>
            <a:endParaRPr lang="en-US" sz="4800" b="1" cap="all" spc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399" t="52898" r="33476" b="13996"/>
          <a:stretch/>
        </p:blipFill>
        <p:spPr>
          <a:xfrm>
            <a:off x="7010400" y="57150"/>
            <a:ext cx="2362200" cy="20354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319" t="28089" r="33858" b="38365"/>
          <a:stretch/>
        </p:blipFill>
        <p:spPr>
          <a:xfrm>
            <a:off x="3657600" y="-5741"/>
            <a:ext cx="2438400" cy="26160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11246" y="227755"/>
            <a:ext cx="1338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Tứ giác có </a:t>
            </a:r>
          </a:p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2 cạnh đối </a:t>
            </a:r>
          </a:p>
          <a:p>
            <a:r>
              <a:rPr lang="en-US" smtClean="0">
                <a:ln>
                  <a:solidFill>
                    <a:schemeClr val="accent1"/>
                  </a:solidFill>
                </a:ln>
              </a:rPr>
              <a:t>song song</a:t>
            </a:r>
            <a:endParaRPr lang="en-US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617940" y="613775"/>
            <a:ext cx="1402915" cy="2029217"/>
          </a:xfrm>
          <a:custGeom>
            <a:avLst/>
            <a:gdLst>
              <a:gd name="connsiteX0" fmla="*/ 0 w 1402915"/>
              <a:gd name="connsiteY0" fmla="*/ 2029217 h 2029217"/>
              <a:gd name="connsiteX1" fmla="*/ 739035 w 1402915"/>
              <a:gd name="connsiteY1" fmla="*/ 1540702 h 2029217"/>
              <a:gd name="connsiteX2" fmla="*/ 175364 w 1402915"/>
              <a:gd name="connsiteY2" fmla="*/ 563672 h 2029217"/>
              <a:gd name="connsiteX3" fmla="*/ 1402915 w 1402915"/>
              <a:gd name="connsiteY3" fmla="*/ 0 h 2029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2915" h="2029217">
                <a:moveTo>
                  <a:pt x="0" y="2029217"/>
                </a:moveTo>
                <a:cubicBezTo>
                  <a:pt x="354904" y="1907088"/>
                  <a:pt x="709808" y="1784959"/>
                  <a:pt x="739035" y="1540702"/>
                </a:cubicBezTo>
                <a:cubicBezTo>
                  <a:pt x="768262" y="1296444"/>
                  <a:pt x="64717" y="820456"/>
                  <a:pt x="175364" y="563672"/>
                </a:cubicBezTo>
                <a:cubicBezTo>
                  <a:pt x="286011" y="306888"/>
                  <a:pt x="1231726" y="56367"/>
                  <a:pt x="1402915" y="0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rot="20131163">
            <a:off x="2588128" y="462374"/>
            <a:ext cx="130035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mtClean="0"/>
              <a:t>Định nghĩa</a:t>
            </a:r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4143701" y="1428750"/>
            <a:ext cx="1351243" cy="623684"/>
            <a:chOff x="3906557" y="3333750"/>
            <a:chExt cx="1579843" cy="623684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3962400" y="3333750"/>
              <a:ext cx="1066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29200" y="3333750"/>
              <a:ext cx="45720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906557" y="3943350"/>
              <a:ext cx="157984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3906557" y="3333750"/>
              <a:ext cx="55843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029200" y="3347834"/>
              <a:ext cx="1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Half Frame 21"/>
            <p:cNvSpPr/>
            <p:nvPr/>
          </p:nvSpPr>
          <p:spPr>
            <a:xfrm>
              <a:off x="4852770" y="3802190"/>
              <a:ext cx="181191" cy="150683"/>
            </a:xfrm>
            <a:prstGeom prst="halfFrame">
              <a:avLst>
                <a:gd name="adj1" fmla="val 9601"/>
                <a:gd name="adj2" fmla="val 1078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5" name="Right Arrow 24"/>
          <p:cNvSpPr/>
          <p:nvPr/>
        </p:nvSpPr>
        <p:spPr>
          <a:xfrm>
            <a:off x="5715000" y="1031440"/>
            <a:ext cx="1524000" cy="1196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752749" y="390429"/>
            <a:ext cx="1348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Trường hợp </a:t>
            </a:r>
          </a:p>
          <a:p>
            <a:pPr algn="ctr"/>
            <a:r>
              <a:rPr lang="en-US" sz="1600" smtClean="0"/>
              <a:t>đặc biệt</a:t>
            </a:r>
            <a:endParaRPr lang="en-US" sz="1600"/>
          </a:p>
        </p:txBody>
      </p:sp>
      <p:sp>
        <p:nvSpPr>
          <p:cNvPr id="29" name="TextBox 28"/>
          <p:cNvSpPr txBox="1"/>
          <p:nvPr/>
        </p:nvSpPr>
        <p:spPr>
          <a:xfrm>
            <a:off x="5638800" y="1172288"/>
            <a:ext cx="1652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Hình Thang vuông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35910" y="421051"/>
            <a:ext cx="1576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n>
                  <a:solidFill>
                    <a:schemeClr val="accent1"/>
                  </a:solidFill>
                </a:ln>
              </a:rPr>
              <a:t>Hình thang</a:t>
            </a:r>
          </a:p>
          <a:p>
            <a:r>
              <a:rPr lang="en-US" sz="1600" smtClean="0">
                <a:ln>
                  <a:solidFill>
                    <a:schemeClr val="accent1"/>
                  </a:solidFill>
                </a:ln>
              </a:rPr>
              <a:t>có 1 góc vuông</a:t>
            </a:r>
            <a:endParaRPr lang="en-US" sz="1600">
              <a:ln>
                <a:solidFill>
                  <a:schemeClr val="accent1"/>
                </a:solidFill>
              </a:ln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552097" y="1182821"/>
            <a:ext cx="1143697" cy="614358"/>
            <a:chOff x="5957883" y="3257550"/>
            <a:chExt cx="1143697" cy="614358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974976" y="3257550"/>
              <a:ext cx="730624" cy="156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974976" y="3867150"/>
              <a:ext cx="112660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974976" y="3257550"/>
              <a:ext cx="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705600" y="3259119"/>
              <a:ext cx="395980" cy="6096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Half Frame 36"/>
            <p:cNvSpPr/>
            <p:nvPr/>
          </p:nvSpPr>
          <p:spPr>
            <a:xfrm flipH="1">
              <a:off x="5957883" y="3681408"/>
              <a:ext cx="228601" cy="190500"/>
            </a:xfrm>
            <a:prstGeom prst="halfFrame">
              <a:avLst>
                <a:gd name="adj1" fmla="val 8998"/>
                <a:gd name="adj2" fmla="val 1143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2866476" y="2640554"/>
            <a:ext cx="114646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Tính chất</a:t>
            </a:r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1981200" y="3867150"/>
            <a:ext cx="3208944" cy="12001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430741" y="3397868"/>
            <a:ext cx="60785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Góc</a:t>
            </a:r>
            <a:endParaRPr lang="en-US"/>
          </a:p>
        </p:txBody>
      </p:sp>
      <p:grpSp>
        <p:nvGrpSpPr>
          <p:cNvPr id="14340" name="Group 14339"/>
          <p:cNvGrpSpPr/>
          <p:nvPr/>
        </p:nvGrpSpPr>
        <p:grpSpPr>
          <a:xfrm>
            <a:off x="5190144" y="2642992"/>
            <a:ext cx="1778634" cy="538358"/>
            <a:chOff x="5460366" y="2642992"/>
            <a:chExt cx="1778634" cy="538358"/>
          </a:xfrm>
        </p:grpSpPr>
        <p:sp>
          <p:nvSpPr>
            <p:cNvPr id="14336" name="TextBox 14335"/>
            <p:cNvSpPr txBox="1"/>
            <p:nvPr/>
          </p:nvSpPr>
          <p:spPr>
            <a:xfrm>
              <a:off x="5481617" y="2701320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3333CC"/>
                  </a:solidFill>
                </a:rPr>
                <a:t> </a:t>
              </a:r>
              <a:r>
                <a:rPr lang="en-US" smtClean="0">
                  <a:solidFill>
                    <a:srgbClr val="3333CC"/>
                  </a:solidFill>
                </a:rPr>
                <a:t> 2 cạnh bên //</a:t>
              </a:r>
              <a:endParaRPr lang="en-US">
                <a:solidFill>
                  <a:srgbClr val="3333CC"/>
                </a:solidFill>
              </a:endParaRPr>
            </a:p>
          </p:txBody>
        </p:sp>
        <p:sp>
          <p:nvSpPr>
            <p:cNvPr id="14337" name="Oval 14336"/>
            <p:cNvSpPr/>
            <p:nvPr/>
          </p:nvSpPr>
          <p:spPr>
            <a:xfrm>
              <a:off x="5460366" y="2642992"/>
              <a:ext cx="1778634" cy="5383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41" name="Group 14340"/>
          <p:cNvGrpSpPr/>
          <p:nvPr/>
        </p:nvGrpSpPr>
        <p:grpSpPr>
          <a:xfrm>
            <a:off x="5410200" y="3678019"/>
            <a:ext cx="1465250" cy="584775"/>
            <a:chOff x="5410200" y="3678019"/>
            <a:chExt cx="1465250" cy="584775"/>
          </a:xfrm>
        </p:grpSpPr>
        <p:sp>
          <p:nvSpPr>
            <p:cNvPr id="70" name="TextBox 69"/>
            <p:cNvSpPr txBox="1"/>
            <p:nvPr/>
          </p:nvSpPr>
          <p:spPr>
            <a:xfrm>
              <a:off x="5494944" y="3678019"/>
              <a:ext cx="124585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đáy</a:t>
              </a:r>
            </a:p>
            <a:p>
              <a:r>
                <a:rPr lang="en-US" sz="1600" smtClean="0">
                  <a:solidFill>
                    <a:srgbClr val="C00000"/>
                  </a:solidFill>
                </a:rPr>
                <a:t> bằng nhau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14338" name="Rounded Rectangle 14337"/>
            <p:cNvSpPr/>
            <p:nvPr/>
          </p:nvSpPr>
          <p:spPr>
            <a:xfrm>
              <a:off x="5410200" y="3678019"/>
              <a:ext cx="1465250" cy="58477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42" name="Freeform 14341"/>
          <p:cNvSpPr/>
          <p:nvPr/>
        </p:nvSpPr>
        <p:spPr>
          <a:xfrm>
            <a:off x="4013860" y="3060398"/>
            <a:ext cx="1615869" cy="392706"/>
          </a:xfrm>
          <a:custGeom>
            <a:avLst/>
            <a:gdLst>
              <a:gd name="connsiteX0" fmla="*/ 0 w 1603169"/>
              <a:gd name="connsiteY0" fmla="*/ 86563 h 419072"/>
              <a:gd name="connsiteX1" fmla="*/ 534389 w 1603169"/>
              <a:gd name="connsiteY1" fmla="*/ 15311 h 419072"/>
              <a:gd name="connsiteX2" fmla="*/ 1033153 w 1603169"/>
              <a:gd name="connsiteY2" fmla="*/ 347820 h 419072"/>
              <a:gd name="connsiteX3" fmla="*/ 1603169 w 1603169"/>
              <a:gd name="connsiteY3" fmla="*/ 419072 h 419072"/>
              <a:gd name="connsiteX0" fmla="*/ 0 w 1615869"/>
              <a:gd name="connsiteY0" fmla="*/ 86563 h 387322"/>
              <a:gd name="connsiteX1" fmla="*/ 534389 w 1615869"/>
              <a:gd name="connsiteY1" fmla="*/ 15311 h 387322"/>
              <a:gd name="connsiteX2" fmla="*/ 1033153 w 1615869"/>
              <a:gd name="connsiteY2" fmla="*/ 347820 h 387322"/>
              <a:gd name="connsiteX3" fmla="*/ 1615869 w 1615869"/>
              <a:gd name="connsiteY3" fmla="*/ 387322 h 387322"/>
              <a:gd name="connsiteX0" fmla="*/ 0 w 1615869"/>
              <a:gd name="connsiteY0" fmla="*/ 86563 h 392706"/>
              <a:gd name="connsiteX1" fmla="*/ 534389 w 1615869"/>
              <a:gd name="connsiteY1" fmla="*/ 15311 h 392706"/>
              <a:gd name="connsiteX2" fmla="*/ 1033153 w 1615869"/>
              <a:gd name="connsiteY2" fmla="*/ 347820 h 392706"/>
              <a:gd name="connsiteX3" fmla="*/ 1615869 w 1615869"/>
              <a:gd name="connsiteY3" fmla="*/ 387322 h 39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5869" h="392706">
                <a:moveTo>
                  <a:pt x="0" y="86563"/>
                </a:moveTo>
                <a:cubicBezTo>
                  <a:pt x="181098" y="29165"/>
                  <a:pt x="362197" y="-28232"/>
                  <a:pt x="534389" y="15311"/>
                </a:cubicBezTo>
                <a:cubicBezTo>
                  <a:pt x="706581" y="58854"/>
                  <a:pt x="852906" y="285818"/>
                  <a:pt x="1033153" y="347820"/>
                </a:cubicBezTo>
                <a:cubicBezTo>
                  <a:pt x="1213400" y="409822"/>
                  <a:pt x="1379105" y="390621"/>
                  <a:pt x="1615869" y="387322"/>
                </a:cubicBezTo>
              </a:path>
            </a:pathLst>
          </a:custGeom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3" name="Freeform 14342"/>
          <p:cNvSpPr/>
          <p:nvPr/>
        </p:nvSpPr>
        <p:spPr>
          <a:xfrm>
            <a:off x="5581403" y="3206338"/>
            <a:ext cx="508893" cy="237506"/>
          </a:xfrm>
          <a:custGeom>
            <a:avLst/>
            <a:gdLst>
              <a:gd name="connsiteX0" fmla="*/ 0 w 508893"/>
              <a:gd name="connsiteY0" fmla="*/ 237506 h 237506"/>
              <a:gd name="connsiteX1" fmla="*/ 486888 w 508893"/>
              <a:gd name="connsiteY1" fmla="*/ 154379 h 237506"/>
              <a:gd name="connsiteX2" fmla="*/ 380010 w 508893"/>
              <a:gd name="connsiteY2" fmla="*/ 0 h 23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8893" h="237506">
                <a:moveTo>
                  <a:pt x="0" y="237506"/>
                </a:moveTo>
                <a:cubicBezTo>
                  <a:pt x="211776" y="215734"/>
                  <a:pt x="423553" y="193963"/>
                  <a:pt x="486888" y="154379"/>
                </a:cubicBezTo>
                <a:cubicBezTo>
                  <a:pt x="550223" y="114795"/>
                  <a:pt x="465116" y="57397"/>
                  <a:pt x="380010" y="0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4" name="Freeform 14343"/>
          <p:cNvSpPr/>
          <p:nvPr/>
        </p:nvSpPr>
        <p:spPr>
          <a:xfrm>
            <a:off x="5569527" y="3455720"/>
            <a:ext cx="746967" cy="225631"/>
          </a:xfrm>
          <a:custGeom>
            <a:avLst/>
            <a:gdLst>
              <a:gd name="connsiteX0" fmla="*/ 0 w 746967"/>
              <a:gd name="connsiteY0" fmla="*/ 11875 h 225631"/>
              <a:gd name="connsiteX1" fmla="*/ 724395 w 746967"/>
              <a:gd name="connsiteY1" fmla="*/ 23750 h 225631"/>
              <a:gd name="connsiteX2" fmla="*/ 581891 w 746967"/>
              <a:gd name="connsiteY2" fmla="*/ 225631 h 225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6967" h="225631">
                <a:moveTo>
                  <a:pt x="0" y="11875"/>
                </a:moveTo>
                <a:cubicBezTo>
                  <a:pt x="313706" y="-1"/>
                  <a:pt x="627413" y="-11876"/>
                  <a:pt x="724395" y="23750"/>
                </a:cubicBezTo>
                <a:cubicBezTo>
                  <a:pt x="821377" y="59376"/>
                  <a:pt x="573974" y="217714"/>
                  <a:pt x="581891" y="225631"/>
                </a:cubicBezTo>
              </a:path>
            </a:pathLst>
          </a:cu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 rot="2184275">
            <a:off x="4533570" y="2830343"/>
            <a:ext cx="73609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en-US" smtClean="0"/>
              <a:t>Cạnh</a:t>
            </a:r>
            <a:endParaRPr lang="en-US"/>
          </a:p>
        </p:txBody>
      </p:sp>
      <p:grpSp>
        <p:nvGrpSpPr>
          <p:cNvPr id="14346" name="Group 14345"/>
          <p:cNvGrpSpPr/>
          <p:nvPr/>
        </p:nvGrpSpPr>
        <p:grpSpPr>
          <a:xfrm>
            <a:off x="7456088" y="2038350"/>
            <a:ext cx="1535512" cy="726832"/>
            <a:chOff x="7198446" y="2149718"/>
            <a:chExt cx="1535512" cy="726832"/>
          </a:xfrm>
        </p:grpSpPr>
        <p:sp>
          <p:nvSpPr>
            <p:cNvPr id="73" name="TextBox 72"/>
            <p:cNvSpPr txBox="1"/>
            <p:nvPr/>
          </p:nvSpPr>
          <p:spPr>
            <a:xfrm>
              <a:off x="7359749" y="2225918"/>
              <a:ext cx="122180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3333CC"/>
                  </a:solidFill>
                </a:rPr>
                <a:t>2</a:t>
              </a:r>
              <a:r>
                <a:rPr lang="en-US" sz="1600" smtClean="0">
                  <a:solidFill>
                    <a:srgbClr val="3333CC"/>
                  </a:solidFill>
                </a:rPr>
                <a:t> cạnh bên</a:t>
              </a:r>
            </a:p>
            <a:p>
              <a:pPr algn="ctr"/>
              <a:r>
                <a:rPr lang="en-US" sz="1600">
                  <a:solidFill>
                    <a:srgbClr val="3333CC"/>
                  </a:solidFill>
                </a:rPr>
                <a:t>b</a:t>
              </a:r>
              <a:r>
                <a:rPr lang="en-US" sz="1600" smtClean="0">
                  <a:solidFill>
                    <a:srgbClr val="3333CC"/>
                  </a:solidFill>
                </a:rPr>
                <a:t>ằng nhau</a:t>
              </a:r>
              <a:endParaRPr lang="en-US" sz="1600">
                <a:solidFill>
                  <a:srgbClr val="3333CC"/>
                </a:solidFill>
              </a:endParaRPr>
            </a:p>
          </p:txBody>
        </p:sp>
        <p:sp>
          <p:nvSpPr>
            <p:cNvPr id="14345" name="Oval 14344"/>
            <p:cNvSpPr/>
            <p:nvPr/>
          </p:nvSpPr>
          <p:spPr>
            <a:xfrm>
              <a:off x="7198446" y="2149718"/>
              <a:ext cx="1535512" cy="7268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7456088" y="2800350"/>
            <a:ext cx="1535512" cy="715534"/>
            <a:chOff x="7198446" y="2092620"/>
            <a:chExt cx="1535512" cy="715534"/>
          </a:xfrm>
        </p:grpSpPr>
        <p:sp>
          <p:nvSpPr>
            <p:cNvPr id="86" name="TextBox 85"/>
            <p:cNvSpPr txBox="1"/>
            <p:nvPr/>
          </p:nvSpPr>
          <p:spPr>
            <a:xfrm>
              <a:off x="7439155" y="2168820"/>
              <a:ext cx="12186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3333CC"/>
                  </a:solidFill>
                </a:rPr>
                <a:t>2</a:t>
              </a:r>
              <a:r>
                <a:rPr lang="en-US" sz="1600" smtClean="0">
                  <a:solidFill>
                    <a:srgbClr val="3333CC"/>
                  </a:solidFill>
                </a:rPr>
                <a:t> cạnh đáy</a:t>
              </a:r>
            </a:p>
            <a:p>
              <a:pPr algn="ctr"/>
              <a:r>
                <a:rPr lang="en-US" sz="1600">
                  <a:solidFill>
                    <a:srgbClr val="3333CC"/>
                  </a:solidFill>
                </a:rPr>
                <a:t>b</a:t>
              </a:r>
              <a:r>
                <a:rPr lang="en-US" sz="1600" smtClean="0">
                  <a:solidFill>
                    <a:srgbClr val="3333CC"/>
                  </a:solidFill>
                </a:rPr>
                <a:t>ằng nhau</a:t>
              </a:r>
              <a:endParaRPr lang="en-US" sz="1600">
                <a:solidFill>
                  <a:srgbClr val="3333CC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7198446" y="2092620"/>
              <a:ext cx="1535512" cy="71553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47" name="Freeform 14346"/>
          <p:cNvSpPr/>
          <p:nvPr/>
        </p:nvSpPr>
        <p:spPr>
          <a:xfrm>
            <a:off x="6958940" y="2303813"/>
            <a:ext cx="510639" cy="570016"/>
          </a:xfrm>
          <a:custGeom>
            <a:avLst/>
            <a:gdLst>
              <a:gd name="connsiteX0" fmla="*/ 0 w 510639"/>
              <a:gd name="connsiteY0" fmla="*/ 570016 h 570016"/>
              <a:gd name="connsiteX1" fmla="*/ 213756 w 510639"/>
              <a:gd name="connsiteY1" fmla="*/ 403761 h 570016"/>
              <a:gd name="connsiteX2" fmla="*/ 23751 w 510639"/>
              <a:gd name="connsiteY2" fmla="*/ 95003 h 570016"/>
              <a:gd name="connsiteX3" fmla="*/ 510639 w 510639"/>
              <a:gd name="connsiteY3" fmla="*/ 0 h 570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639" h="570016">
                <a:moveTo>
                  <a:pt x="0" y="570016"/>
                </a:moveTo>
                <a:cubicBezTo>
                  <a:pt x="104899" y="526473"/>
                  <a:pt x="209798" y="482930"/>
                  <a:pt x="213756" y="403761"/>
                </a:cubicBezTo>
                <a:cubicBezTo>
                  <a:pt x="217715" y="324592"/>
                  <a:pt x="-25729" y="162296"/>
                  <a:pt x="23751" y="95003"/>
                </a:cubicBezTo>
                <a:cubicBezTo>
                  <a:pt x="73231" y="27710"/>
                  <a:pt x="360218" y="69273"/>
                  <a:pt x="510639" y="0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8" name="Freeform 14347"/>
          <p:cNvSpPr/>
          <p:nvPr/>
        </p:nvSpPr>
        <p:spPr>
          <a:xfrm>
            <a:off x="6947066" y="2945081"/>
            <a:ext cx="631536" cy="433438"/>
          </a:xfrm>
          <a:custGeom>
            <a:avLst/>
            <a:gdLst>
              <a:gd name="connsiteX0" fmla="*/ 15911 w 431547"/>
              <a:gd name="connsiteY0" fmla="*/ 0 h 522514"/>
              <a:gd name="connsiteX1" fmla="*/ 205916 w 431547"/>
              <a:gd name="connsiteY1" fmla="*/ 154379 h 522514"/>
              <a:gd name="connsiteX2" fmla="*/ 4036 w 431547"/>
              <a:gd name="connsiteY2" fmla="*/ 368135 h 522514"/>
              <a:gd name="connsiteX3" fmla="*/ 431547 w 431547"/>
              <a:gd name="connsiteY3" fmla="*/ 522514 h 522514"/>
              <a:gd name="connsiteX0" fmla="*/ 24443 w 655979"/>
              <a:gd name="connsiteY0" fmla="*/ 0 h 408214"/>
              <a:gd name="connsiteX1" fmla="*/ 214448 w 655979"/>
              <a:gd name="connsiteY1" fmla="*/ 154379 h 408214"/>
              <a:gd name="connsiteX2" fmla="*/ 12568 w 655979"/>
              <a:gd name="connsiteY2" fmla="*/ 368135 h 408214"/>
              <a:gd name="connsiteX3" fmla="*/ 655979 w 655979"/>
              <a:gd name="connsiteY3" fmla="*/ 408214 h 408214"/>
              <a:gd name="connsiteX0" fmla="*/ 0 w 631536"/>
              <a:gd name="connsiteY0" fmla="*/ 0 h 433438"/>
              <a:gd name="connsiteX1" fmla="*/ 190005 w 631536"/>
              <a:gd name="connsiteY1" fmla="*/ 154379 h 433438"/>
              <a:gd name="connsiteX2" fmla="*/ 178625 w 631536"/>
              <a:gd name="connsiteY2" fmla="*/ 418935 h 433438"/>
              <a:gd name="connsiteX3" fmla="*/ 631536 w 631536"/>
              <a:gd name="connsiteY3" fmla="*/ 408214 h 43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1536" h="433438">
                <a:moveTo>
                  <a:pt x="0" y="0"/>
                </a:moveTo>
                <a:cubicBezTo>
                  <a:pt x="95992" y="46511"/>
                  <a:pt x="160234" y="84557"/>
                  <a:pt x="190005" y="154379"/>
                </a:cubicBezTo>
                <a:cubicBezTo>
                  <a:pt x="219776" y="224202"/>
                  <a:pt x="105037" y="376629"/>
                  <a:pt x="178625" y="418935"/>
                </a:cubicBezTo>
                <a:cubicBezTo>
                  <a:pt x="252213" y="461241"/>
                  <a:pt x="560284" y="396339"/>
                  <a:pt x="631536" y="408214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/>
          <p:cNvGrpSpPr/>
          <p:nvPr/>
        </p:nvGrpSpPr>
        <p:grpSpPr>
          <a:xfrm>
            <a:off x="7620000" y="3638550"/>
            <a:ext cx="1307730" cy="584775"/>
            <a:chOff x="5494944" y="3678019"/>
            <a:chExt cx="1307730" cy="584775"/>
          </a:xfrm>
        </p:grpSpPr>
        <p:sp>
          <p:nvSpPr>
            <p:cNvPr id="91" name="TextBox 90"/>
            <p:cNvSpPr txBox="1"/>
            <p:nvPr/>
          </p:nvSpPr>
          <p:spPr>
            <a:xfrm>
              <a:off x="5494944" y="3678019"/>
              <a:ext cx="130773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bên</a:t>
              </a:r>
            </a:p>
            <a:p>
              <a:pPr algn="ctr"/>
              <a:r>
                <a:rPr lang="en-US" sz="1600" smtClean="0">
                  <a:solidFill>
                    <a:srgbClr val="C00000"/>
                  </a:solidFill>
                </a:rPr>
                <a:t> bằng nhau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5561472" y="3678019"/>
              <a:ext cx="1228194" cy="564777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463816" y="4359801"/>
            <a:ext cx="1392320" cy="584775"/>
            <a:chOff x="5486630" y="3633051"/>
            <a:chExt cx="1342880" cy="612619"/>
          </a:xfrm>
        </p:grpSpPr>
        <p:sp>
          <p:nvSpPr>
            <p:cNvPr id="94" name="TextBox 93"/>
            <p:cNvSpPr txBox="1"/>
            <p:nvPr/>
          </p:nvSpPr>
          <p:spPr>
            <a:xfrm>
              <a:off x="5494944" y="3633051"/>
              <a:ext cx="1212437" cy="6126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 </a:t>
              </a:r>
              <a:r>
                <a:rPr lang="en-US" sz="1600" smtClean="0">
                  <a:solidFill>
                    <a:srgbClr val="C00000"/>
                  </a:solidFill>
                </a:rPr>
                <a:t>2 cạnh bên</a:t>
              </a:r>
            </a:p>
            <a:p>
              <a:pPr algn="ctr"/>
              <a:r>
                <a:rPr lang="en-US" sz="1600" smtClean="0">
                  <a:solidFill>
                    <a:srgbClr val="C00000"/>
                  </a:solidFill>
                </a:rPr>
                <a:t>song song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486630" y="3678019"/>
              <a:ext cx="1342880" cy="55651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350" name="Straight Arrow Connector 14349"/>
          <p:cNvCxnSpPr>
            <a:stCxn id="14338" idx="3"/>
            <a:endCxn id="92" idx="1"/>
          </p:cNvCxnSpPr>
          <p:nvPr/>
        </p:nvCxnSpPr>
        <p:spPr>
          <a:xfrm flipV="1">
            <a:off x="6875450" y="3920939"/>
            <a:ext cx="811078" cy="4946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2" name="Freeform 14351"/>
          <p:cNvSpPr/>
          <p:nvPr/>
        </p:nvSpPr>
        <p:spPr>
          <a:xfrm>
            <a:off x="6896100" y="3985261"/>
            <a:ext cx="579120" cy="764492"/>
          </a:xfrm>
          <a:custGeom>
            <a:avLst/>
            <a:gdLst>
              <a:gd name="connsiteX0" fmla="*/ 65386 w 644506"/>
              <a:gd name="connsiteY0" fmla="*/ 0 h 753509"/>
              <a:gd name="connsiteX1" fmla="*/ 347326 w 644506"/>
              <a:gd name="connsiteY1" fmla="*/ 335280 h 753509"/>
              <a:gd name="connsiteX2" fmla="*/ 4426 w 644506"/>
              <a:gd name="connsiteY2" fmla="*/ 708660 h 753509"/>
              <a:gd name="connsiteX3" fmla="*/ 644506 w 644506"/>
              <a:gd name="connsiteY3" fmla="*/ 746760 h 753509"/>
              <a:gd name="connsiteX0" fmla="*/ 64842 w 643962"/>
              <a:gd name="connsiteY0" fmla="*/ 0 h 759702"/>
              <a:gd name="connsiteX1" fmla="*/ 362022 w 643962"/>
              <a:gd name="connsiteY1" fmla="*/ 236220 h 759702"/>
              <a:gd name="connsiteX2" fmla="*/ 3882 w 643962"/>
              <a:gd name="connsiteY2" fmla="*/ 708660 h 759702"/>
              <a:gd name="connsiteX3" fmla="*/ 643962 w 643962"/>
              <a:gd name="connsiteY3" fmla="*/ 746760 h 759702"/>
              <a:gd name="connsiteX0" fmla="*/ 0 w 579120"/>
              <a:gd name="connsiteY0" fmla="*/ 0 h 746760"/>
              <a:gd name="connsiteX1" fmla="*/ 297180 w 579120"/>
              <a:gd name="connsiteY1" fmla="*/ 236220 h 746760"/>
              <a:gd name="connsiteX2" fmla="*/ 99060 w 579120"/>
              <a:gd name="connsiteY2" fmla="*/ 655320 h 746760"/>
              <a:gd name="connsiteX3" fmla="*/ 579120 w 579120"/>
              <a:gd name="connsiteY3" fmla="*/ 746760 h 746760"/>
              <a:gd name="connsiteX0" fmla="*/ 0 w 579120"/>
              <a:gd name="connsiteY0" fmla="*/ 0 h 746760"/>
              <a:gd name="connsiteX1" fmla="*/ 297180 w 579120"/>
              <a:gd name="connsiteY1" fmla="*/ 236220 h 746760"/>
              <a:gd name="connsiteX2" fmla="*/ 99060 w 579120"/>
              <a:gd name="connsiteY2" fmla="*/ 655320 h 746760"/>
              <a:gd name="connsiteX3" fmla="*/ 579120 w 579120"/>
              <a:gd name="connsiteY3" fmla="*/ 746760 h 746760"/>
              <a:gd name="connsiteX0" fmla="*/ 0 w 579120"/>
              <a:gd name="connsiteY0" fmla="*/ 0 h 764492"/>
              <a:gd name="connsiteX1" fmla="*/ 297180 w 579120"/>
              <a:gd name="connsiteY1" fmla="*/ 236220 h 764492"/>
              <a:gd name="connsiteX2" fmla="*/ 99060 w 579120"/>
              <a:gd name="connsiteY2" fmla="*/ 655320 h 764492"/>
              <a:gd name="connsiteX3" fmla="*/ 579120 w 579120"/>
              <a:gd name="connsiteY3" fmla="*/ 746760 h 76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9120" h="764492">
                <a:moveTo>
                  <a:pt x="0" y="0"/>
                </a:moveTo>
                <a:cubicBezTo>
                  <a:pt x="199390" y="55245"/>
                  <a:pt x="280670" y="127000"/>
                  <a:pt x="297180" y="236220"/>
                </a:cubicBezTo>
                <a:cubicBezTo>
                  <a:pt x="313690" y="345440"/>
                  <a:pt x="36830" y="486410"/>
                  <a:pt x="99060" y="655320"/>
                </a:cubicBezTo>
                <a:cubicBezTo>
                  <a:pt x="161290" y="824230"/>
                  <a:pt x="579120" y="746760"/>
                  <a:pt x="579120" y="746760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073879" y="3943350"/>
            <a:ext cx="30235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FF0066"/>
                </a:solidFill>
              </a:rPr>
              <a:t>Hai góc kề 1 cạnh bên bù nhau</a:t>
            </a:r>
            <a:endParaRPr lang="en-US" sz="1600">
              <a:solidFill>
                <a:srgbClr val="FF0066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2209800" y="4281904"/>
            <a:ext cx="1351243" cy="609600"/>
            <a:chOff x="6096000" y="3181350"/>
            <a:chExt cx="1351243" cy="609600"/>
          </a:xfrm>
        </p:grpSpPr>
        <p:grpSp>
          <p:nvGrpSpPr>
            <p:cNvPr id="50" name="Group 49"/>
            <p:cNvGrpSpPr/>
            <p:nvPr/>
          </p:nvGrpSpPr>
          <p:grpSpPr>
            <a:xfrm>
              <a:off x="6096000" y="3181350"/>
              <a:ext cx="1351243" cy="609600"/>
              <a:chOff x="3906557" y="3333750"/>
              <a:chExt cx="1579843" cy="6096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3962400" y="33337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029200" y="3333750"/>
                <a:ext cx="45720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906557" y="3943350"/>
                <a:ext cx="1579843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H="1">
                <a:off x="3906557" y="3333750"/>
                <a:ext cx="55843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718259371"/>
                </p:ext>
              </p:extLst>
            </p:nvPr>
          </p:nvGraphicFramePr>
          <p:xfrm>
            <a:off x="6143763" y="3548191"/>
            <a:ext cx="241300" cy="203200"/>
          </p:xfrm>
          <a:graphic>
            <a:graphicData uri="http://schemas.openxmlformats.org/presentationml/2006/ole">
              <p:oleObj spid="_x0000_s11326" name="Equation" r:id="rId7" imgW="241200" imgH="203040" progId="Equation.DSMT4">
                <p:embed/>
              </p:oleObj>
            </a:graphicData>
          </a:graphic>
        </p:graphicFrame>
        <p:graphicFrame>
          <p:nvGraphicFramePr>
            <p:cNvPr id="58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357403518"/>
                </p:ext>
              </p:extLst>
            </p:nvPr>
          </p:nvGraphicFramePr>
          <p:xfrm>
            <a:off x="6115050" y="3208400"/>
            <a:ext cx="304800" cy="203200"/>
          </p:xfrm>
          <a:graphic>
            <a:graphicData uri="http://schemas.openxmlformats.org/presentationml/2006/ole">
              <p:oleObj spid="_x0000_s11327" name="Equation" r:id="rId8" imgW="304560" imgH="203040" progId="Equation.DSMT4">
                <p:embed/>
              </p:oleObj>
            </a:graphicData>
          </a:graphic>
        </p:graphicFrame>
      </p:grpSp>
      <p:grpSp>
        <p:nvGrpSpPr>
          <p:cNvPr id="14354" name="Group 14353"/>
          <p:cNvGrpSpPr/>
          <p:nvPr/>
        </p:nvGrpSpPr>
        <p:grpSpPr>
          <a:xfrm>
            <a:off x="3800897" y="4360706"/>
            <a:ext cx="1126604" cy="611169"/>
            <a:chOff x="3800897" y="4360706"/>
            <a:chExt cx="1126604" cy="611169"/>
          </a:xfrm>
        </p:grpSpPr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83038274"/>
                </p:ext>
              </p:extLst>
            </p:nvPr>
          </p:nvGraphicFramePr>
          <p:xfrm>
            <a:off x="4209722" y="4755657"/>
            <a:ext cx="304800" cy="203200"/>
          </p:xfrm>
          <a:graphic>
            <a:graphicData uri="http://schemas.openxmlformats.org/presentationml/2006/ole">
              <p:oleObj spid="_x0000_s11328" name="Equation" r:id="rId9" imgW="304560" imgH="203040" progId="Equation.DSMT4">
                <p:embed/>
              </p:oleObj>
            </a:graphicData>
          </a:graphic>
        </p:graphicFrame>
        <p:graphicFrame>
          <p:nvGraphicFramePr>
            <p:cNvPr id="67" name="Object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22095635"/>
                </p:ext>
              </p:extLst>
            </p:nvPr>
          </p:nvGraphicFramePr>
          <p:xfrm>
            <a:off x="3889277" y="4456602"/>
            <a:ext cx="254000" cy="203200"/>
          </p:xfrm>
          <a:graphic>
            <a:graphicData uri="http://schemas.openxmlformats.org/presentationml/2006/ole">
              <p:oleObj spid="_x0000_s11329" name="Equation" r:id="rId10" imgW="253800" imgH="203040" progId="Equation.DSMT4">
                <p:embed/>
              </p:oleObj>
            </a:graphicData>
          </a:graphic>
        </p:graphicFrame>
        <p:grpSp>
          <p:nvGrpSpPr>
            <p:cNvPr id="60" name="Group 59"/>
            <p:cNvGrpSpPr/>
            <p:nvPr/>
          </p:nvGrpSpPr>
          <p:grpSpPr>
            <a:xfrm rot="10131446">
              <a:off x="3800897" y="4360706"/>
              <a:ext cx="1126604" cy="611169"/>
              <a:chOff x="5974976" y="3257550"/>
              <a:chExt cx="1126604" cy="611169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 flipV="1">
                <a:off x="5974976" y="3257550"/>
                <a:ext cx="730624" cy="1569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5974976" y="3867150"/>
                <a:ext cx="1126604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974976" y="3257550"/>
                <a:ext cx="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6705600" y="3259119"/>
                <a:ext cx="395980" cy="6096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4045744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133350"/>
            <a:ext cx="2247900" cy="33718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-74468"/>
            <a:ext cx="2247900" cy="2990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145" t="7120" r="24504" b="8079"/>
          <a:stretch/>
        </p:blipFill>
        <p:spPr>
          <a:xfrm rot="5400000">
            <a:off x="3794414" y="-581888"/>
            <a:ext cx="1257300" cy="3054928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838200" y="1193800"/>
            <a:ext cx="571500" cy="501650"/>
            <a:chOff x="838200" y="1193800"/>
            <a:chExt cx="571500" cy="50165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838200" y="1193800"/>
              <a:ext cx="5334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371600" y="1193800"/>
              <a:ext cx="38100" cy="4635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863600" y="1657350"/>
              <a:ext cx="546100" cy="381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44550" y="1200150"/>
              <a:ext cx="19050" cy="495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781428" y="619122"/>
            <a:ext cx="1066800" cy="581022"/>
            <a:chOff x="609600" y="1130303"/>
            <a:chExt cx="990600" cy="581022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685800" y="1130303"/>
              <a:ext cx="914400" cy="762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600200" y="1206503"/>
              <a:ext cx="0" cy="50482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09600" y="1635125"/>
              <a:ext cx="990600" cy="762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09600" y="1130303"/>
              <a:ext cx="76200" cy="50482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038600" y="2952750"/>
            <a:ext cx="440533" cy="457200"/>
            <a:chOff x="1028700" y="1193800"/>
            <a:chExt cx="440533" cy="4572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1104900" y="1193800"/>
              <a:ext cx="364333" cy="0"/>
            </a:xfrm>
            <a:prstGeom prst="line">
              <a:avLst/>
            </a:prstGeom>
            <a:ln w="190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1329292" y="1193800"/>
              <a:ext cx="139941" cy="457200"/>
            </a:xfrm>
            <a:prstGeom prst="line">
              <a:avLst/>
            </a:prstGeom>
            <a:ln w="190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028700" y="1612900"/>
              <a:ext cx="317259" cy="38100"/>
            </a:xfrm>
            <a:prstGeom prst="line">
              <a:avLst/>
            </a:prstGeom>
            <a:ln w="190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1028700" y="1193800"/>
              <a:ext cx="76200" cy="419100"/>
            </a:xfrm>
            <a:prstGeom prst="line">
              <a:avLst/>
            </a:prstGeom>
            <a:ln w="1905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Rectangle 60"/>
          <p:cNvSpPr/>
          <p:nvPr/>
        </p:nvSpPr>
        <p:spPr>
          <a:xfrm>
            <a:off x="1581150" y="2728481"/>
            <a:ext cx="6096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Tiết</a:t>
            </a:r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 </a:t>
            </a:r>
            <a:r>
              <a:rPr lang="en-US" sz="5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</a:t>
            </a:r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2.</a:t>
            </a:r>
          </a:p>
          <a:p>
            <a:pPr algn="ctr"/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HÌNH THANG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553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9753E-6 L 0.66041 0.1598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21" y="79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24374E-7 L 0.34375 0.022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88" y="1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34271 0.1259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35" y="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595313"/>
            <a:ext cx="3581400" cy="1394222"/>
            <a:chOff x="968" y="1056"/>
            <a:chExt cx="2256" cy="1171"/>
          </a:xfrm>
        </p:grpSpPr>
        <p:grpSp>
          <p:nvGrpSpPr>
            <p:cNvPr id="9278" name="Group 5"/>
            <p:cNvGrpSpPr>
              <a:grpSpLocks/>
            </p:cNvGrpSpPr>
            <p:nvPr/>
          </p:nvGrpSpPr>
          <p:grpSpPr bwMode="auto">
            <a:xfrm>
              <a:off x="1104" y="1248"/>
              <a:ext cx="1920" cy="720"/>
              <a:chOff x="1096" y="1248"/>
              <a:chExt cx="1920" cy="720"/>
            </a:xfrm>
          </p:grpSpPr>
          <p:sp>
            <p:nvSpPr>
              <p:cNvPr id="9283" name="Line 6"/>
              <p:cNvSpPr>
                <a:spLocks noChangeShapeType="1"/>
              </p:cNvSpPr>
              <p:nvPr/>
            </p:nvSpPr>
            <p:spPr bwMode="auto">
              <a:xfrm>
                <a:off x="1096" y="1968"/>
                <a:ext cx="19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84" name="Line 7"/>
              <p:cNvSpPr>
                <a:spLocks noChangeShapeType="1"/>
              </p:cNvSpPr>
              <p:nvPr/>
            </p:nvSpPr>
            <p:spPr bwMode="auto">
              <a:xfrm>
                <a:off x="1296" y="1248"/>
                <a:ext cx="10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85" name="Line 8"/>
              <p:cNvSpPr>
                <a:spLocks noChangeShapeType="1"/>
              </p:cNvSpPr>
              <p:nvPr/>
            </p:nvSpPr>
            <p:spPr bwMode="auto">
              <a:xfrm flipH="1">
                <a:off x="1104" y="1248"/>
                <a:ext cx="192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86" name="Line 9"/>
              <p:cNvSpPr>
                <a:spLocks noChangeShapeType="1"/>
              </p:cNvSpPr>
              <p:nvPr/>
            </p:nvSpPr>
            <p:spPr bwMode="auto">
              <a:xfrm>
                <a:off x="2296" y="1248"/>
                <a:ext cx="72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9279" name="Text Box 10"/>
            <p:cNvSpPr txBox="1">
              <a:spLocks noChangeArrowheads="1"/>
            </p:cNvSpPr>
            <p:nvPr/>
          </p:nvSpPr>
          <p:spPr bwMode="auto">
            <a:xfrm>
              <a:off x="968" y="1968"/>
              <a:ext cx="28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9280" name="Text Box 11"/>
            <p:cNvSpPr txBox="1">
              <a:spLocks noChangeArrowheads="1"/>
            </p:cNvSpPr>
            <p:nvPr/>
          </p:nvSpPr>
          <p:spPr bwMode="auto">
            <a:xfrm>
              <a:off x="2936" y="1968"/>
              <a:ext cx="28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9281" name="Text Box 12"/>
            <p:cNvSpPr txBox="1">
              <a:spLocks noChangeArrowheads="1"/>
            </p:cNvSpPr>
            <p:nvPr/>
          </p:nvSpPr>
          <p:spPr bwMode="auto">
            <a:xfrm>
              <a:off x="2264" y="1056"/>
              <a:ext cx="28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9282" name="Text Box 13"/>
            <p:cNvSpPr txBox="1">
              <a:spLocks noChangeArrowheads="1"/>
            </p:cNvSpPr>
            <p:nvPr/>
          </p:nvSpPr>
          <p:spPr bwMode="auto">
            <a:xfrm>
              <a:off x="1160" y="1056"/>
              <a:ext cx="28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886201" y="742950"/>
            <a:ext cx="4038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&lt;=&gt;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304800" y="2000250"/>
            <a:ext cx="73914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i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408718" y="709681"/>
            <a:ext cx="1371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// CD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 rot="17366535">
            <a:off x="568325" y="1047424"/>
            <a:ext cx="1028700" cy="301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Cạnh bên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 rot="2154887">
            <a:off x="3235325" y="1073080"/>
            <a:ext cx="1028700" cy="301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Cạnh bên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676400" y="1681163"/>
            <a:ext cx="1371600" cy="30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Đáy lớn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684020" y="544830"/>
            <a:ext cx="990600" cy="30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Đáy nhỏ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971800" y="823913"/>
            <a:ext cx="152400" cy="857250"/>
            <a:chOff x="720" y="960"/>
            <a:chExt cx="96" cy="720"/>
          </a:xfrm>
        </p:grpSpPr>
        <p:sp>
          <p:nvSpPr>
            <p:cNvPr id="9276" name="Line 24"/>
            <p:cNvSpPr>
              <a:spLocks noChangeShapeType="1"/>
            </p:cNvSpPr>
            <p:nvPr/>
          </p:nvSpPr>
          <p:spPr bwMode="auto">
            <a:xfrm>
              <a:off x="720" y="960"/>
              <a:ext cx="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77" name="Rectangle 25"/>
            <p:cNvSpPr>
              <a:spLocks noChangeArrowheads="1"/>
            </p:cNvSpPr>
            <p:nvPr/>
          </p:nvSpPr>
          <p:spPr bwMode="auto">
            <a:xfrm>
              <a:off x="720" y="1584"/>
              <a:ext cx="9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22" name="Text Box 26"/>
          <p:cNvSpPr txBox="1">
            <a:spLocks noChangeArrowheads="1"/>
          </p:cNvSpPr>
          <p:nvPr/>
        </p:nvSpPr>
        <p:spPr bwMode="auto">
          <a:xfrm rot="5400000">
            <a:off x="2261103" y="1248860"/>
            <a:ext cx="1204912" cy="29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555768" y="2824964"/>
            <a:ext cx="2070100" cy="1321593"/>
            <a:chOff x="3024" y="1200"/>
            <a:chExt cx="1304" cy="1110"/>
          </a:xfrm>
        </p:grpSpPr>
        <p:grpSp>
          <p:nvGrpSpPr>
            <p:cNvPr id="9264" name="Group 28"/>
            <p:cNvGrpSpPr>
              <a:grpSpLocks/>
            </p:cNvGrpSpPr>
            <p:nvPr/>
          </p:nvGrpSpPr>
          <p:grpSpPr bwMode="auto">
            <a:xfrm>
              <a:off x="3024" y="1200"/>
              <a:ext cx="1304" cy="1110"/>
              <a:chOff x="3024" y="1200"/>
              <a:chExt cx="1304" cy="1110"/>
            </a:xfrm>
          </p:grpSpPr>
          <p:grpSp>
            <p:nvGrpSpPr>
              <p:cNvPr id="9267" name="Group 29"/>
              <p:cNvGrpSpPr>
                <a:grpSpLocks/>
              </p:cNvGrpSpPr>
              <p:nvPr/>
            </p:nvGrpSpPr>
            <p:grpSpPr bwMode="auto">
              <a:xfrm>
                <a:off x="3072" y="1344"/>
                <a:ext cx="1008" cy="720"/>
                <a:chOff x="3072" y="1392"/>
                <a:chExt cx="1152" cy="864"/>
              </a:xfrm>
            </p:grpSpPr>
            <p:sp>
              <p:nvSpPr>
                <p:cNvPr id="9272" name="Line 30"/>
                <p:cNvSpPr>
                  <a:spLocks noChangeShapeType="1"/>
                </p:cNvSpPr>
                <p:nvPr/>
              </p:nvSpPr>
              <p:spPr bwMode="auto">
                <a:xfrm>
                  <a:off x="3072" y="2256"/>
                  <a:ext cx="115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3" name="Line 31"/>
                <p:cNvSpPr>
                  <a:spLocks noChangeShapeType="1"/>
                </p:cNvSpPr>
                <p:nvPr/>
              </p:nvSpPr>
              <p:spPr bwMode="auto">
                <a:xfrm>
                  <a:off x="3168" y="1392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4" name="Line 32"/>
                <p:cNvSpPr>
                  <a:spLocks noChangeShapeType="1"/>
                </p:cNvSpPr>
                <p:nvPr/>
              </p:nvSpPr>
              <p:spPr bwMode="auto">
                <a:xfrm>
                  <a:off x="3168" y="1392"/>
                  <a:ext cx="24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5" name="Line 33"/>
                <p:cNvSpPr>
                  <a:spLocks noChangeShapeType="1"/>
                </p:cNvSpPr>
                <p:nvPr/>
              </p:nvSpPr>
              <p:spPr bwMode="auto">
                <a:xfrm>
                  <a:off x="3696" y="1392"/>
                  <a:ext cx="528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68" name="Text Box 34"/>
              <p:cNvSpPr txBox="1">
                <a:spLocks noChangeArrowheads="1"/>
              </p:cNvSpPr>
              <p:nvPr/>
            </p:nvSpPr>
            <p:spPr bwMode="auto">
              <a:xfrm>
                <a:off x="4040" y="2056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9269" name="Text Box 35"/>
              <p:cNvSpPr txBox="1">
                <a:spLocks noChangeArrowheads="1"/>
              </p:cNvSpPr>
              <p:nvPr/>
            </p:nvSpPr>
            <p:spPr bwMode="auto">
              <a:xfrm>
                <a:off x="3552" y="120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9270" name="Text Box 36"/>
              <p:cNvSpPr txBox="1">
                <a:spLocks noChangeArrowheads="1"/>
              </p:cNvSpPr>
              <p:nvPr/>
            </p:nvSpPr>
            <p:spPr bwMode="auto">
              <a:xfrm>
                <a:off x="3024" y="120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9271" name="Text Box 37"/>
              <p:cNvSpPr txBox="1">
                <a:spLocks noChangeArrowheads="1"/>
              </p:cNvSpPr>
              <p:nvPr/>
            </p:nvSpPr>
            <p:spPr bwMode="auto">
              <a:xfrm>
                <a:off x="3280" y="206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  <p:sp>
          <p:nvSpPr>
            <p:cNvPr id="9265" name="Text Box 38"/>
            <p:cNvSpPr txBox="1">
              <a:spLocks noChangeArrowheads="1"/>
            </p:cNvSpPr>
            <p:nvPr/>
          </p:nvSpPr>
          <p:spPr bwMode="auto">
            <a:xfrm>
              <a:off x="3072" y="1888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66" name="Text Box 39"/>
            <p:cNvSpPr txBox="1">
              <a:spLocks noChangeArrowheads="1"/>
            </p:cNvSpPr>
            <p:nvPr/>
          </p:nvSpPr>
          <p:spPr bwMode="auto">
            <a:xfrm>
              <a:off x="3152" y="1312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3324368" y="2678851"/>
            <a:ext cx="1689100" cy="1435893"/>
            <a:chOff x="3016" y="2160"/>
            <a:chExt cx="1064" cy="1206"/>
          </a:xfrm>
        </p:grpSpPr>
        <p:grpSp>
          <p:nvGrpSpPr>
            <p:cNvPr id="9252" name="Group 41"/>
            <p:cNvGrpSpPr>
              <a:grpSpLocks/>
            </p:cNvGrpSpPr>
            <p:nvPr/>
          </p:nvGrpSpPr>
          <p:grpSpPr bwMode="auto">
            <a:xfrm>
              <a:off x="3016" y="2160"/>
              <a:ext cx="1064" cy="1206"/>
              <a:chOff x="3016" y="2160"/>
              <a:chExt cx="1064" cy="1206"/>
            </a:xfrm>
          </p:grpSpPr>
          <p:grpSp>
            <p:nvGrpSpPr>
              <p:cNvPr id="9255" name="Group 42"/>
              <p:cNvGrpSpPr>
                <a:grpSpLocks/>
              </p:cNvGrpSpPr>
              <p:nvPr/>
            </p:nvGrpSpPr>
            <p:grpSpPr bwMode="auto">
              <a:xfrm>
                <a:off x="3168" y="2304"/>
                <a:ext cx="864" cy="912"/>
                <a:chOff x="3216" y="2496"/>
                <a:chExt cx="864" cy="912"/>
              </a:xfrm>
            </p:grpSpPr>
            <p:sp>
              <p:nvSpPr>
                <p:cNvPr id="9260" name="Line 43"/>
                <p:cNvSpPr>
                  <a:spLocks noChangeShapeType="1"/>
                </p:cNvSpPr>
                <p:nvPr/>
              </p:nvSpPr>
              <p:spPr bwMode="auto">
                <a:xfrm>
                  <a:off x="3312" y="340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1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3216" y="2928"/>
                  <a:ext cx="96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2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216" y="2496"/>
                  <a:ext cx="432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3" name="Line 46"/>
                <p:cNvSpPr>
                  <a:spLocks noChangeShapeType="1"/>
                </p:cNvSpPr>
                <p:nvPr/>
              </p:nvSpPr>
              <p:spPr bwMode="auto">
                <a:xfrm>
                  <a:off x="3648" y="2496"/>
                  <a:ext cx="240" cy="9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56" name="Text Box 47"/>
              <p:cNvSpPr txBox="1">
                <a:spLocks noChangeArrowheads="1"/>
              </p:cNvSpPr>
              <p:nvPr/>
            </p:nvSpPr>
            <p:spPr bwMode="auto">
              <a:xfrm>
                <a:off x="3792" y="302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</a:p>
            </p:txBody>
          </p:sp>
          <p:sp>
            <p:nvSpPr>
              <p:cNvPr id="9257" name="Text Box 48"/>
              <p:cNvSpPr txBox="1">
                <a:spLocks noChangeArrowheads="1"/>
              </p:cNvSpPr>
              <p:nvPr/>
            </p:nvSpPr>
            <p:spPr bwMode="auto">
              <a:xfrm>
                <a:off x="3072" y="312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</a:p>
            </p:txBody>
          </p:sp>
          <p:sp>
            <p:nvSpPr>
              <p:cNvPr id="9258" name="Text Box 49"/>
              <p:cNvSpPr txBox="1">
                <a:spLocks noChangeArrowheads="1"/>
              </p:cNvSpPr>
              <p:nvPr/>
            </p:nvSpPr>
            <p:spPr bwMode="auto">
              <a:xfrm>
                <a:off x="3016" y="2618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9259" name="Text Box 50"/>
              <p:cNvSpPr txBox="1">
                <a:spLocks noChangeArrowheads="1"/>
              </p:cNvSpPr>
              <p:nvPr/>
            </p:nvSpPr>
            <p:spPr bwMode="auto">
              <a:xfrm>
                <a:off x="3552" y="216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</p:grpSp>
        <p:sp>
          <p:nvSpPr>
            <p:cNvPr id="9253" name="Text Box 51"/>
            <p:cNvSpPr txBox="1">
              <a:spLocks noChangeArrowheads="1"/>
            </p:cNvSpPr>
            <p:nvPr/>
          </p:nvSpPr>
          <p:spPr bwMode="auto">
            <a:xfrm>
              <a:off x="3216" y="3024"/>
              <a:ext cx="48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 dirty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105</a:t>
              </a:r>
              <a:r>
                <a:rPr lang="en-US" sz="1300" b="1" baseline="30000" dirty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54" name="Text Box 52"/>
            <p:cNvSpPr txBox="1">
              <a:spLocks noChangeArrowheads="1"/>
            </p:cNvSpPr>
            <p:nvPr/>
          </p:nvSpPr>
          <p:spPr bwMode="auto">
            <a:xfrm>
              <a:off x="3624" y="3030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 dirty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75</a:t>
              </a:r>
              <a:r>
                <a:rPr lang="en-US" sz="1300" b="1" baseline="30000" dirty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53"/>
          <p:cNvGrpSpPr>
            <a:grpSpLocks/>
          </p:cNvGrpSpPr>
          <p:nvPr/>
        </p:nvGrpSpPr>
        <p:grpSpPr bwMode="auto">
          <a:xfrm>
            <a:off x="5778500" y="2766551"/>
            <a:ext cx="2565400" cy="1416844"/>
            <a:chOff x="2928" y="3184"/>
            <a:chExt cx="1616" cy="1190"/>
          </a:xfrm>
        </p:grpSpPr>
        <p:grpSp>
          <p:nvGrpSpPr>
            <p:cNvPr id="9239" name="Group 54"/>
            <p:cNvGrpSpPr>
              <a:grpSpLocks/>
            </p:cNvGrpSpPr>
            <p:nvPr/>
          </p:nvGrpSpPr>
          <p:grpSpPr bwMode="auto">
            <a:xfrm>
              <a:off x="2928" y="3184"/>
              <a:ext cx="1496" cy="1190"/>
              <a:chOff x="2928" y="3184"/>
              <a:chExt cx="1496" cy="1190"/>
            </a:xfrm>
          </p:grpSpPr>
          <p:grpSp>
            <p:nvGrpSpPr>
              <p:cNvPr id="9243" name="Group 55"/>
              <p:cNvGrpSpPr>
                <a:grpSpLocks/>
              </p:cNvGrpSpPr>
              <p:nvPr/>
            </p:nvGrpSpPr>
            <p:grpSpPr bwMode="auto">
              <a:xfrm>
                <a:off x="3072" y="3360"/>
                <a:ext cx="1352" cy="720"/>
                <a:chOff x="3072" y="3360"/>
                <a:chExt cx="1352" cy="720"/>
              </a:xfrm>
            </p:grpSpPr>
            <p:sp>
              <p:nvSpPr>
                <p:cNvPr id="9248" name="Line 56"/>
                <p:cNvSpPr>
                  <a:spLocks noChangeShapeType="1"/>
                </p:cNvSpPr>
                <p:nvPr/>
              </p:nvSpPr>
              <p:spPr bwMode="auto">
                <a:xfrm>
                  <a:off x="3264" y="3984"/>
                  <a:ext cx="624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49" name="Line 57"/>
                <p:cNvSpPr>
                  <a:spLocks noChangeShapeType="1"/>
                </p:cNvSpPr>
                <p:nvPr/>
              </p:nvSpPr>
              <p:spPr bwMode="auto">
                <a:xfrm>
                  <a:off x="3080" y="3360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50" name="Line 58"/>
                <p:cNvSpPr>
                  <a:spLocks noChangeShapeType="1"/>
                </p:cNvSpPr>
                <p:nvPr/>
              </p:nvSpPr>
              <p:spPr bwMode="auto">
                <a:xfrm>
                  <a:off x="3072" y="3360"/>
                  <a:ext cx="192" cy="6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51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3888" y="3360"/>
                  <a:ext cx="240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44" name="Text Box 60"/>
              <p:cNvSpPr txBox="1">
                <a:spLocks noChangeArrowheads="1"/>
              </p:cNvSpPr>
              <p:nvPr/>
            </p:nvSpPr>
            <p:spPr bwMode="auto">
              <a:xfrm>
                <a:off x="3792" y="4128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</a:p>
            </p:txBody>
          </p:sp>
          <p:sp>
            <p:nvSpPr>
              <p:cNvPr id="9245" name="Text Box 61"/>
              <p:cNvSpPr txBox="1">
                <a:spLocks noChangeArrowheads="1"/>
              </p:cNvSpPr>
              <p:nvPr/>
            </p:nvSpPr>
            <p:spPr bwMode="auto">
              <a:xfrm>
                <a:off x="3072" y="4016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9246" name="Text Box 62"/>
              <p:cNvSpPr txBox="1">
                <a:spLocks noChangeArrowheads="1"/>
              </p:cNvSpPr>
              <p:nvPr/>
            </p:nvSpPr>
            <p:spPr bwMode="auto">
              <a:xfrm>
                <a:off x="2928" y="334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9247" name="Text Box 63"/>
              <p:cNvSpPr txBox="1">
                <a:spLocks noChangeArrowheads="1"/>
              </p:cNvSpPr>
              <p:nvPr/>
            </p:nvSpPr>
            <p:spPr bwMode="auto">
              <a:xfrm>
                <a:off x="4032" y="318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</p:grpSp>
        <p:sp>
          <p:nvSpPr>
            <p:cNvPr id="9240" name="Text Box 64"/>
            <p:cNvSpPr txBox="1">
              <a:spLocks noChangeArrowheads="1"/>
            </p:cNvSpPr>
            <p:nvPr/>
          </p:nvSpPr>
          <p:spPr bwMode="auto">
            <a:xfrm>
              <a:off x="3072" y="3360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75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41" name="Text Box 65"/>
            <p:cNvSpPr txBox="1">
              <a:spLocks noChangeArrowheads="1"/>
            </p:cNvSpPr>
            <p:nvPr/>
          </p:nvSpPr>
          <p:spPr bwMode="auto">
            <a:xfrm>
              <a:off x="4112" y="3360"/>
              <a:ext cx="43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120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42" name="Text Box 66"/>
            <p:cNvSpPr txBox="1">
              <a:spLocks noChangeArrowheads="1"/>
            </p:cNvSpPr>
            <p:nvPr/>
          </p:nvSpPr>
          <p:spPr bwMode="auto">
            <a:xfrm>
              <a:off x="3616" y="3888"/>
              <a:ext cx="48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115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264100" y="4171352"/>
            <a:ext cx="2590800" cy="69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   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BC//AD)</a:t>
            </a: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3352800" y="4145861"/>
            <a:ext cx="2590800" cy="69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EFGH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GF//HE)</a:t>
            </a: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381000" y="273844"/>
            <a:ext cx="19812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169" name="Rectangle 73"/>
          <p:cNvSpPr>
            <a:spLocks noChangeArrowheads="1"/>
          </p:cNvSpPr>
          <p:nvPr/>
        </p:nvSpPr>
        <p:spPr bwMode="auto">
          <a:xfrm>
            <a:off x="3886200" y="747882"/>
            <a:ext cx="4876800" cy="3429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81627" tIns="40813" rIns="81627" bIns="40813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381432" y="2377944"/>
            <a:ext cx="7218219" cy="390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?1.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hay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172" name="AutoShape 76"/>
          <p:cNvSpPr>
            <a:spLocks noChangeArrowheads="1"/>
          </p:cNvSpPr>
          <p:nvPr/>
        </p:nvSpPr>
        <p:spPr bwMode="auto">
          <a:xfrm>
            <a:off x="4267200" y="1504950"/>
            <a:ext cx="3733800" cy="1066800"/>
          </a:xfrm>
          <a:prstGeom prst="wedgeEllipseCallout">
            <a:avLst>
              <a:gd name="adj1" fmla="val 49043"/>
              <a:gd name="adj2" fmla="val 4879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1627" tIns="40813" rIns="81627" bIns="40813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Có nhận xét gì về hai góc kề một cạnh bên của hình thang ?</a:t>
            </a:r>
          </a:p>
        </p:txBody>
      </p:sp>
      <p:sp>
        <p:nvSpPr>
          <p:cNvPr id="3" name="Multiply 2"/>
          <p:cNvSpPr/>
          <p:nvPr/>
        </p:nvSpPr>
        <p:spPr>
          <a:xfrm>
            <a:off x="6324600" y="2508646"/>
            <a:ext cx="1460500" cy="1510904"/>
          </a:xfrm>
          <a:prstGeom prst="mathMultiply">
            <a:avLst>
              <a:gd name="adj1" fmla="val 1247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2" grpId="0"/>
      <p:bldP spid="4114" grpId="0"/>
      <p:bldP spid="4115" grpId="0"/>
      <p:bldP spid="4116" grpId="0"/>
      <p:bldP spid="4122" grpId="0"/>
      <p:bldP spid="4163" grpId="0"/>
      <p:bldP spid="4164" grpId="0"/>
      <p:bldP spid="4168" grpId="0"/>
      <p:bldP spid="4169" grpId="0" animBg="1"/>
      <p:bldP spid="4170" grpId="0" animBg="1"/>
      <p:bldP spid="4170" grpId="1" animBg="1"/>
      <p:bldP spid="4172" grpId="0" animBg="1"/>
      <p:bldP spid="4172" grpId="1" animBg="1"/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52400" y="57151"/>
            <a:ext cx="914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? 1 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143000" y="53578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a) Tìm các tứ giác là hình thang ?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143000" y="438150"/>
            <a:ext cx="800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b) Có nhận xét gì về hai góc kề một cạnh bên của hình thang ?</a:t>
            </a:r>
          </a:p>
        </p:txBody>
      </p:sp>
      <p:grpSp>
        <p:nvGrpSpPr>
          <p:cNvPr id="2" name="Group 156"/>
          <p:cNvGrpSpPr>
            <a:grpSpLocks/>
          </p:cNvGrpSpPr>
          <p:nvPr/>
        </p:nvGrpSpPr>
        <p:grpSpPr bwMode="auto">
          <a:xfrm>
            <a:off x="609600" y="742950"/>
            <a:ext cx="7543800" cy="2463779"/>
            <a:chOff x="0" y="1737"/>
            <a:chExt cx="4080" cy="1863"/>
          </a:xfrm>
        </p:grpSpPr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0" y="2073"/>
              <a:ext cx="1536" cy="1527"/>
              <a:chOff x="240" y="2496"/>
              <a:chExt cx="1536" cy="1527"/>
            </a:xfrm>
          </p:grpSpPr>
          <p:grpSp>
            <p:nvGrpSpPr>
              <p:cNvPr id="4" name="Group 36"/>
              <p:cNvGrpSpPr>
                <a:grpSpLocks/>
              </p:cNvGrpSpPr>
              <p:nvPr/>
            </p:nvGrpSpPr>
            <p:grpSpPr bwMode="auto">
              <a:xfrm>
                <a:off x="336" y="2688"/>
                <a:ext cx="1296" cy="768"/>
                <a:chOff x="336" y="2688"/>
                <a:chExt cx="1584" cy="816"/>
              </a:xfrm>
            </p:grpSpPr>
            <p:sp>
              <p:nvSpPr>
                <p:cNvPr id="1073" name="Line 13"/>
                <p:cNvSpPr>
                  <a:spLocks noChangeShapeType="1"/>
                </p:cNvSpPr>
                <p:nvPr/>
              </p:nvSpPr>
              <p:spPr bwMode="auto">
                <a:xfrm>
                  <a:off x="336" y="3504"/>
                  <a:ext cx="15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4" name="Line 14"/>
                <p:cNvSpPr>
                  <a:spLocks noChangeShapeType="1"/>
                </p:cNvSpPr>
                <p:nvPr/>
              </p:nvSpPr>
              <p:spPr bwMode="auto">
                <a:xfrm>
                  <a:off x="480" y="2688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Line 16"/>
                <p:cNvSpPr>
                  <a:spLocks noChangeShapeType="1"/>
                </p:cNvSpPr>
                <p:nvPr/>
              </p:nvSpPr>
              <p:spPr bwMode="auto">
                <a:xfrm>
                  <a:off x="1056" y="2688"/>
                  <a:ext cx="864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Line 17"/>
                <p:cNvSpPr>
                  <a:spLocks noChangeShapeType="1"/>
                </p:cNvSpPr>
                <p:nvPr/>
              </p:nvSpPr>
              <p:spPr bwMode="auto">
                <a:xfrm>
                  <a:off x="480" y="2688"/>
                  <a:ext cx="576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aphicFrame>
            <p:nvGraphicFramePr>
              <p:cNvPr id="1031" name="Object 31"/>
              <p:cNvGraphicFramePr>
                <a:graphicFrameLocks noChangeAspect="1"/>
              </p:cNvGraphicFramePr>
              <p:nvPr/>
            </p:nvGraphicFramePr>
            <p:xfrm>
              <a:off x="528" y="2688"/>
              <a:ext cx="240" cy="192"/>
            </p:xfrm>
            <a:graphic>
              <a:graphicData uri="http://schemas.openxmlformats.org/presentationml/2006/ole">
                <p:oleObj spid="_x0000_s50183" name="Equation" r:id="rId3" imgW="253800" imgH="203040" progId="Equation.3">
                  <p:embed/>
                </p:oleObj>
              </a:graphicData>
            </a:graphic>
          </p:graphicFrame>
          <p:graphicFrame>
            <p:nvGraphicFramePr>
              <p:cNvPr id="1032" name="Object 33"/>
              <p:cNvGraphicFramePr>
                <a:graphicFrameLocks noChangeAspect="1"/>
              </p:cNvGraphicFramePr>
              <p:nvPr/>
            </p:nvGraphicFramePr>
            <p:xfrm>
              <a:off x="576" y="3264"/>
              <a:ext cx="240" cy="192"/>
            </p:xfrm>
            <a:graphic>
              <a:graphicData uri="http://schemas.openxmlformats.org/presentationml/2006/ole">
                <p:oleObj spid="_x0000_s50184" name="Equation" r:id="rId4" imgW="253800" imgH="203040" progId="Equation.3">
                  <p:embed/>
                </p:oleObj>
              </a:graphicData>
            </a:graphic>
          </p:graphicFrame>
          <p:sp>
            <p:nvSpPr>
              <p:cNvPr id="1068" name="Text Box 37"/>
              <p:cNvSpPr txBox="1">
                <a:spLocks noChangeArrowheads="1"/>
              </p:cNvSpPr>
              <p:nvPr/>
            </p:nvSpPr>
            <p:spPr bwMode="auto">
              <a:xfrm>
                <a:off x="816" y="3456"/>
                <a:ext cx="240" cy="2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A</a:t>
                </a:r>
              </a:p>
            </p:txBody>
          </p:sp>
          <p:sp>
            <p:nvSpPr>
              <p:cNvPr id="1069" name="Text Box 38"/>
              <p:cNvSpPr txBox="1">
                <a:spLocks noChangeArrowheads="1"/>
              </p:cNvSpPr>
              <p:nvPr/>
            </p:nvSpPr>
            <p:spPr bwMode="auto">
              <a:xfrm>
                <a:off x="1536" y="3456"/>
                <a:ext cx="240" cy="2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D</a:t>
                </a:r>
              </a:p>
            </p:txBody>
          </p:sp>
          <p:sp>
            <p:nvSpPr>
              <p:cNvPr id="1070" name="Text Box 39"/>
              <p:cNvSpPr txBox="1">
                <a:spLocks noChangeArrowheads="1"/>
              </p:cNvSpPr>
              <p:nvPr/>
            </p:nvSpPr>
            <p:spPr bwMode="auto">
              <a:xfrm>
                <a:off x="240" y="2496"/>
                <a:ext cx="192" cy="2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B</a:t>
                </a:r>
              </a:p>
            </p:txBody>
          </p:sp>
          <p:sp>
            <p:nvSpPr>
              <p:cNvPr id="1071" name="Text Box 40"/>
              <p:cNvSpPr txBox="1">
                <a:spLocks noChangeArrowheads="1"/>
              </p:cNvSpPr>
              <p:nvPr/>
            </p:nvSpPr>
            <p:spPr bwMode="auto">
              <a:xfrm>
                <a:off x="912" y="2505"/>
                <a:ext cx="240" cy="2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C</a:t>
                </a:r>
              </a:p>
            </p:txBody>
          </p:sp>
          <p:sp>
            <p:nvSpPr>
              <p:cNvPr id="1072" name="Text Box 41"/>
              <p:cNvSpPr txBox="1">
                <a:spLocks noChangeArrowheads="1"/>
              </p:cNvSpPr>
              <p:nvPr/>
            </p:nvSpPr>
            <p:spPr bwMode="auto">
              <a:xfrm>
                <a:off x="1008" y="3744"/>
                <a:ext cx="288" cy="2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a)</a:t>
                </a:r>
              </a:p>
            </p:txBody>
          </p:sp>
        </p:grpSp>
        <p:grpSp>
          <p:nvGrpSpPr>
            <p:cNvPr id="5" name="Group 55"/>
            <p:cNvGrpSpPr>
              <a:grpSpLocks/>
            </p:cNvGrpSpPr>
            <p:nvPr/>
          </p:nvGrpSpPr>
          <p:grpSpPr bwMode="auto">
            <a:xfrm>
              <a:off x="1584" y="1737"/>
              <a:ext cx="1008" cy="1863"/>
              <a:chOff x="1488" y="2160"/>
              <a:chExt cx="1008" cy="1863"/>
            </a:xfrm>
          </p:grpSpPr>
          <p:grpSp>
            <p:nvGrpSpPr>
              <p:cNvPr id="6" name="Group 54"/>
              <p:cNvGrpSpPr>
                <a:grpSpLocks/>
              </p:cNvGrpSpPr>
              <p:nvPr/>
            </p:nvGrpSpPr>
            <p:grpSpPr bwMode="auto">
              <a:xfrm>
                <a:off x="1488" y="2160"/>
                <a:ext cx="1008" cy="1584"/>
                <a:chOff x="1488" y="2112"/>
                <a:chExt cx="1008" cy="1584"/>
              </a:xfrm>
            </p:grpSpPr>
            <p:grpSp>
              <p:nvGrpSpPr>
                <p:cNvPr id="7" name="Group 43"/>
                <p:cNvGrpSpPr>
                  <a:grpSpLocks/>
                </p:cNvGrpSpPr>
                <p:nvPr/>
              </p:nvGrpSpPr>
              <p:grpSpPr bwMode="auto">
                <a:xfrm>
                  <a:off x="1632" y="2352"/>
                  <a:ext cx="720" cy="1056"/>
                  <a:chOff x="2400" y="2352"/>
                  <a:chExt cx="864" cy="1152"/>
                </a:xfrm>
              </p:grpSpPr>
              <p:sp>
                <p:nvSpPr>
                  <p:cNvPr id="1063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3504"/>
                    <a:ext cx="76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4" name="Line 1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400" y="2880"/>
                    <a:ext cx="96" cy="62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5" name="Line 2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120" y="2352"/>
                    <a:ext cx="144" cy="115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6" name="Line 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0" y="2352"/>
                    <a:ext cx="720" cy="52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aphicFrame>
              <p:nvGraphicFramePr>
                <p:cNvPr id="1029" name="Object 46"/>
                <p:cNvGraphicFramePr>
                  <a:graphicFrameLocks noChangeAspect="1"/>
                </p:cNvGraphicFramePr>
                <p:nvPr/>
              </p:nvGraphicFramePr>
              <p:xfrm>
                <a:off x="1728" y="3267"/>
                <a:ext cx="220" cy="141"/>
              </p:xfrm>
              <a:graphic>
                <a:graphicData uri="http://schemas.openxmlformats.org/presentationml/2006/ole">
                  <p:oleObj spid="_x0000_s50181" name="Equation" r:id="rId5" imgW="317160" imgH="203040" progId="Equation.3">
                    <p:embed/>
                  </p:oleObj>
                </a:graphicData>
              </a:graphic>
            </p:graphicFrame>
            <p:graphicFrame>
              <p:nvGraphicFramePr>
                <p:cNvPr id="1030" name="Object 47"/>
                <p:cNvGraphicFramePr>
                  <a:graphicFrameLocks noChangeAspect="1"/>
                </p:cNvGraphicFramePr>
                <p:nvPr/>
              </p:nvGraphicFramePr>
              <p:xfrm>
                <a:off x="2112" y="3248"/>
                <a:ext cx="200" cy="160"/>
              </p:xfrm>
              <a:graphic>
                <a:graphicData uri="http://schemas.openxmlformats.org/presentationml/2006/ole">
                  <p:oleObj spid="_x0000_s50182" name="Equation" r:id="rId6" imgW="253800" imgH="203040" progId="Equation.3">
                    <p:embed/>
                  </p:oleObj>
                </a:graphicData>
              </a:graphic>
            </p:graphicFrame>
            <p:sp>
              <p:nvSpPr>
                <p:cNvPr id="1059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1584" y="3417"/>
                  <a:ext cx="240" cy="2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>
                      <a:latin typeface="Arial" charset="0"/>
                    </a:rPr>
                    <a:t>G</a:t>
                  </a:r>
                </a:p>
              </p:txBody>
            </p:sp>
            <p:sp>
              <p:nvSpPr>
                <p:cNvPr id="1060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256" y="3417"/>
                  <a:ext cx="240" cy="2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>
                      <a:latin typeface="Arial" charset="0"/>
                    </a:rPr>
                    <a:t>H</a:t>
                  </a:r>
                </a:p>
              </p:txBody>
            </p:sp>
            <p:sp>
              <p:nvSpPr>
                <p:cNvPr id="106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160" y="2112"/>
                  <a:ext cx="240" cy="2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>
                      <a:latin typeface="Arial" charset="0"/>
                    </a:rPr>
                    <a:t>E</a:t>
                  </a:r>
                </a:p>
              </p:txBody>
            </p:sp>
            <p:sp>
              <p:nvSpPr>
                <p:cNvPr id="106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1488" y="2592"/>
                  <a:ext cx="288" cy="2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>
                      <a:latin typeface="Arial" charset="0"/>
                    </a:rPr>
                    <a:t>F</a:t>
                  </a:r>
                </a:p>
              </p:txBody>
            </p:sp>
          </p:grpSp>
          <p:sp>
            <p:nvSpPr>
              <p:cNvPr id="1057" name="Text Box 53"/>
              <p:cNvSpPr txBox="1">
                <a:spLocks noChangeArrowheads="1"/>
              </p:cNvSpPr>
              <p:nvPr/>
            </p:nvSpPr>
            <p:spPr bwMode="auto">
              <a:xfrm>
                <a:off x="1920" y="3744"/>
                <a:ext cx="336" cy="2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latin typeface="Arial" charset="0"/>
                  </a:rPr>
                  <a:t>b)</a:t>
                </a:r>
              </a:p>
            </p:txBody>
          </p:sp>
        </p:grpSp>
        <p:grpSp>
          <p:nvGrpSpPr>
            <p:cNvPr id="8" name="Group 76"/>
            <p:cNvGrpSpPr>
              <a:grpSpLocks/>
            </p:cNvGrpSpPr>
            <p:nvPr/>
          </p:nvGrpSpPr>
          <p:grpSpPr bwMode="auto">
            <a:xfrm>
              <a:off x="2688" y="2121"/>
              <a:ext cx="1392" cy="1479"/>
              <a:chOff x="2640" y="2544"/>
              <a:chExt cx="1392" cy="1479"/>
            </a:xfrm>
          </p:grpSpPr>
          <p:graphicFrame>
            <p:nvGraphicFramePr>
              <p:cNvPr id="1026" name="Object 77"/>
              <p:cNvGraphicFramePr>
                <a:graphicFrameLocks noChangeAspect="1"/>
              </p:cNvGraphicFramePr>
              <p:nvPr/>
            </p:nvGraphicFramePr>
            <p:xfrm>
              <a:off x="2784" y="2784"/>
              <a:ext cx="200" cy="160"/>
            </p:xfrm>
            <a:graphic>
              <a:graphicData uri="http://schemas.openxmlformats.org/presentationml/2006/ole">
                <p:oleObj spid="_x0000_s50178" name="Equation" r:id="rId7" imgW="253800" imgH="203040" progId="Equation.3">
                  <p:embed/>
                </p:oleObj>
              </a:graphicData>
            </a:graphic>
          </p:graphicFrame>
          <p:graphicFrame>
            <p:nvGraphicFramePr>
              <p:cNvPr id="1027" name="Object 78"/>
              <p:cNvGraphicFramePr>
                <a:graphicFrameLocks noChangeAspect="1"/>
              </p:cNvGraphicFramePr>
              <p:nvPr/>
            </p:nvGraphicFramePr>
            <p:xfrm>
              <a:off x="3312" y="3302"/>
              <a:ext cx="240" cy="154"/>
            </p:xfrm>
            <a:graphic>
              <a:graphicData uri="http://schemas.openxmlformats.org/presentationml/2006/ole">
                <p:oleObj spid="_x0000_s50179" name="Equation" r:id="rId8" imgW="317160" imgH="203040" progId="Equation.3">
                  <p:embed/>
                </p:oleObj>
              </a:graphicData>
            </a:graphic>
          </p:graphicFrame>
          <p:graphicFrame>
            <p:nvGraphicFramePr>
              <p:cNvPr id="1028" name="Object 79"/>
              <p:cNvGraphicFramePr>
                <a:graphicFrameLocks noChangeAspect="1"/>
              </p:cNvGraphicFramePr>
              <p:nvPr/>
            </p:nvGraphicFramePr>
            <p:xfrm>
              <a:off x="3788" y="2820"/>
              <a:ext cx="244" cy="156"/>
            </p:xfrm>
            <a:graphic>
              <a:graphicData uri="http://schemas.openxmlformats.org/presentationml/2006/ole">
                <p:oleObj spid="_x0000_s50180" name="Equation" r:id="rId9" imgW="317160" imgH="203040" progId="Equation.3">
                  <p:embed/>
                </p:oleObj>
              </a:graphicData>
            </a:graphic>
          </p:graphicFrame>
          <p:grpSp>
            <p:nvGrpSpPr>
              <p:cNvPr id="9" name="Group 80"/>
              <p:cNvGrpSpPr>
                <a:grpSpLocks/>
              </p:cNvGrpSpPr>
              <p:nvPr/>
            </p:nvGrpSpPr>
            <p:grpSpPr bwMode="auto">
              <a:xfrm>
                <a:off x="2640" y="2544"/>
                <a:ext cx="1392" cy="1479"/>
                <a:chOff x="2640" y="2544"/>
                <a:chExt cx="1392" cy="1479"/>
              </a:xfrm>
            </p:grpSpPr>
            <p:grpSp>
              <p:nvGrpSpPr>
                <p:cNvPr id="10" name="Group 81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1296" cy="672"/>
                  <a:chOff x="3696" y="2784"/>
                  <a:chExt cx="1440" cy="720"/>
                </a:xfrm>
              </p:grpSpPr>
              <p:sp>
                <p:nvSpPr>
                  <p:cNvPr id="1052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2784"/>
                    <a:ext cx="144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3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2784"/>
                    <a:ext cx="240" cy="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4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3456"/>
                    <a:ext cx="624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5" name="Line 8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60" y="2784"/>
                    <a:ext cx="288" cy="72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7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2640" y="2553"/>
                  <a:ext cx="192" cy="2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/>
                    <a:t>I</a:t>
                  </a:r>
                </a:p>
              </p:txBody>
            </p:sp>
            <p:sp>
              <p:nvSpPr>
                <p:cNvPr id="1048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3648" y="2544"/>
                  <a:ext cx="288" cy="2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>
                      <a:latin typeface="Arial" charset="0"/>
                    </a:rPr>
                    <a:t>N</a:t>
                  </a:r>
                </a:p>
              </p:txBody>
            </p:sp>
            <p:sp>
              <p:nvSpPr>
                <p:cNvPr id="1049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2832" y="3456"/>
                  <a:ext cx="240" cy="2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>
                      <a:latin typeface="Arial" charset="0"/>
                    </a:rPr>
                    <a:t>M</a:t>
                  </a:r>
                </a:p>
              </p:txBody>
            </p:sp>
            <p:sp>
              <p:nvSpPr>
                <p:cNvPr id="1050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3456" y="3456"/>
                  <a:ext cx="240" cy="2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>
                      <a:latin typeface="Arial" charset="0"/>
                    </a:rPr>
                    <a:t>K</a:t>
                  </a:r>
                </a:p>
              </p:txBody>
            </p:sp>
            <p:sp>
              <p:nvSpPr>
                <p:cNvPr id="1051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3120" y="3744"/>
                  <a:ext cx="288" cy="2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>
                      <a:latin typeface="Arial" charset="0"/>
                    </a:rPr>
                    <a:t>c)</a:t>
                  </a:r>
                </a:p>
              </p:txBody>
            </p:sp>
          </p:grpSp>
        </p:grpSp>
      </p:grpSp>
      <p:sp>
        <p:nvSpPr>
          <p:cNvPr id="5280" name="Text Box 160"/>
          <p:cNvSpPr txBox="1">
            <a:spLocks noChangeArrowheads="1"/>
          </p:cNvSpPr>
          <p:nvPr/>
        </p:nvSpPr>
        <p:spPr bwMode="auto">
          <a:xfrm>
            <a:off x="304800" y="3086100"/>
            <a:ext cx="3200400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H15.a) </a:t>
            </a:r>
          </a:p>
          <a:p>
            <a:pPr algn="l">
              <a:spcBef>
                <a:spcPct val="50000"/>
              </a:spcBef>
            </a:pPr>
            <a:r>
              <a:rPr lang="en-US" sz="2000"/>
              <a:t>BC//AD vì có 2 góc so le trong bằng nhau(= 60</a:t>
            </a:r>
            <a:r>
              <a:rPr lang="en-US" sz="2000" baseline="30000"/>
              <a:t>o </a:t>
            </a:r>
            <a:r>
              <a:rPr lang="en-US" sz="2000"/>
              <a:t>)</a:t>
            </a:r>
          </a:p>
          <a:p>
            <a:pPr algn="l">
              <a:spcBef>
                <a:spcPct val="50000"/>
              </a:spcBef>
            </a:pPr>
            <a:r>
              <a:rPr lang="en-US" sz="2000"/>
              <a:t>Vậy tứ giác ABCD là hình thang</a:t>
            </a:r>
          </a:p>
        </p:txBody>
      </p:sp>
      <p:sp>
        <p:nvSpPr>
          <p:cNvPr id="77" name="Text Box 160"/>
          <p:cNvSpPr txBox="1">
            <a:spLocks noChangeArrowheads="1"/>
          </p:cNvSpPr>
          <p:nvPr/>
        </p:nvSpPr>
        <p:spPr bwMode="auto">
          <a:xfrm>
            <a:off x="3352800" y="3086100"/>
            <a:ext cx="2819400" cy="22467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H15.b) </a:t>
            </a:r>
          </a:p>
          <a:p>
            <a:pPr algn="l">
              <a:spcBef>
                <a:spcPct val="50000"/>
              </a:spcBef>
            </a:pPr>
            <a:r>
              <a:rPr lang="en-US" sz="2000"/>
              <a:t>GF//HE vì có 2 góc trong cùng phía bù nhau</a:t>
            </a:r>
          </a:p>
          <a:p>
            <a:pPr algn="l">
              <a:spcBef>
                <a:spcPct val="50000"/>
              </a:spcBef>
            </a:pPr>
            <a:r>
              <a:rPr lang="en-US" sz="2000"/>
              <a:t>Vậy tứ giác EFGH là hình thang</a:t>
            </a:r>
          </a:p>
        </p:txBody>
      </p:sp>
      <p:cxnSp>
        <p:nvCxnSpPr>
          <p:cNvPr id="79" name="Straight Connector 78"/>
          <p:cNvCxnSpPr>
            <a:cxnSpLocks noChangeShapeType="1"/>
          </p:cNvCxnSpPr>
          <p:nvPr/>
        </p:nvCxnSpPr>
        <p:spPr bwMode="auto">
          <a:xfrm rot="5400000">
            <a:off x="2647157" y="3829448"/>
            <a:ext cx="12573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0" name="Text Box 160"/>
          <p:cNvSpPr txBox="1">
            <a:spLocks noChangeArrowheads="1"/>
          </p:cNvSpPr>
          <p:nvPr/>
        </p:nvSpPr>
        <p:spPr bwMode="auto">
          <a:xfrm>
            <a:off x="6096000" y="3086100"/>
            <a:ext cx="2819400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H15.c) </a:t>
            </a:r>
          </a:p>
          <a:p>
            <a:pPr algn="l">
              <a:spcBef>
                <a:spcPct val="50000"/>
              </a:spcBef>
            </a:pPr>
            <a:r>
              <a:rPr lang="en-US" sz="2000"/>
              <a:t>Tứ giác MKNI không là hình thang</a:t>
            </a:r>
          </a:p>
        </p:txBody>
      </p:sp>
      <p:cxnSp>
        <p:nvCxnSpPr>
          <p:cNvPr id="82" name="Straight Connector 81"/>
          <p:cNvCxnSpPr>
            <a:cxnSpLocks noChangeShapeType="1"/>
          </p:cNvCxnSpPr>
          <p:nvPr/>
        </p:nvCxnSpPr>
        <p:spPr bwMode="auto">
          <a:xfrm rot="5400000">
            <a:off x="5467351" y="3828654"/>
            <a:ext cx="12573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/>
      <p:bldP spid="5280" grpId="0"/>
      <p:bldP spid="77" grpId="0"/>
      <p:bldP spid="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441325" y="481445"/>
            <a:ext cx="2070100" cy="1321593"/>
            <a:chOff x="3024" y="1200"/>
            <a:chExt cx="1304" cy="1110"/>
          </a:xfrm>
        </p:grpSpPr>
        <p:grpSp>
          <p:nvGrpSpPr>
            <p:cNvPr id="9264" name="Group 28"/>
            <p:cNvGrpSpPr>
              <a:grpSpLocks/>
            </p:cNvGrpSpPr>
            <p:nvPr/>
          </p:nvGrpSpPr>
          <p:grpSpPr bwMode="auto">
            <a:xfrm>
              <a:off x="3024" y="1200"/>
              <a:ext cx="1304" cy="1110"/>
              <a:chOff x="3024" y="1200"/>
              <a:chExt cx="1304" cy="1110"/>
            </a:xfrm>
          </p:grpSpPr>
          <p:grpSp>
            <p:nvGrpSpPr>
              <p:cNvPr id="9267" name="Group 29"/>
              <p:cNvGrpSpPr>
                <a:grpSpLocks/>
              </p:cNvGrpSpPr>
              <p:nvPr/>
            </p:nvGrpSpPr>
            <p:grpSpPr bwMode="auto">
              <a:xfrm>
                <a:off x="3072" y="1344"/>
                <a:ext cx="1008" cy="720"/>
                <a:chOff x="3072" y="1392"/>
                <a:chExt cx="1152" cy="864"/>
              </a:xfrm>
            </p:grpSpPr>
            <p:sp>
              <p:nvSpPr>
                <p:cNvPr id="9272" name="Line 30"/>
                <p:cNvSpPr>
                  <a:spLocks noChangeShapeType="1"/>
                </p:cNvSpPr>
                <p:nvPr/>
              </p:nvSpPr>
              <p:spPr bwMode="auto">
                <a:xfrm>
                  <a:off x="3072" y="2256"/>
                  <a:ext cx="115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3" name="Line 31"/>
                <p:cNvSpPr>
                  <a:spLocks noChangeShapeType="1"/>
                </p:cNvSpPr>
                <p:nvPr/>
              </p:nvSpPr>
              <p:spPr bwMode="auto">
                <a:xfrm>
                  <a:off x="3168" y="1392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4" name="Line 32"/>
                <p:cNvSpPr>
                  <a:spLocks noChangeShapeType="1"/>
                </p:cNvSpPr>
                <p:nvPr/>
              </p:nvSpPr>
              <p:spPr bwMode="auto">
                <a:xfrm>
                  <a:off x="3168" y="1392"/>
                  <a:ext cx="24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75" name="Line 33"/>
                <p:cNvSpPr>
                  <a:spLocks noChangeShapeType="1"/>
                </p:cNvSpPr>
                <p:nvPr/>
              </p:nvSpPr>
              <p:spPr bwMode="auto">
                <a:xfrm>
                  <a:off x="3696" y="1392"/>
                  <a:ext cx="528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68" name="Text Box 34"/>
              <p:cNvSpPr txBox="1">
                <a:spLocks noChangeArrowheads="1"/>
              </p:cNvSpPr>
              <p:nvPr/>
            </p:nvSpPr>
            <p:spPr bwMode="auto">
              <a:xfrm>
                <a:off x="4040" y="2056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9269" name="Text Box 35"/>
              <p:cNvSpPr txBox="1">
                <a:spLocks noChangeArrowheads="1"/>
              </p:cNvSpPr>
              <p:nvPr/>
            </p:nvSpPr>
            <p:spPr bwMode="auto">
              <a:xfrm>
                <a:off x="3552" y="120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9270" name="Text Box 36"/>
              <p:cNvSpPr txBox="1">
                <a:spLocks noChangeArrowheads="1"/>
              </p:cNvSpPr>
              <p:nvPr/>
            </p:nvSpPr>
            <p:spPr bwMode="auto">
              <a:xfrm>
                <a:off x="3024" y="120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9271" name="Text Box 37"/>
              <p:cNvSpPr txBox="1">
                <a:spLocks noChangeArrowheads="1"/>
              </p:cNvSpPr>
              <p:nvPr/>
            </p:nvSpPr>
            <p:spPr bwMode="auto">
              <a:xfrm>
                <a:off x="3280" y="206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  <p:sp>
          <p:nvSpPr>
            <p:cNvPr id="9265" name="Text Box 38"/>
            <p:cNvSpPr txBox="1">
              <a:spLocks noChangeArrowheads="1"/>
            </p:cNvSpPr>
            <p:nvPr/>
          </p:nvSpPr>
          <p:spPr bwMode="auto">
            <a:xfrm>
              <a:off x="3322" y="1810"/>
              <a:ext cx="36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 smtClean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120</a:t>
              </a:r>
              <a:r>
                <a:rPr lang="en-US" sz="1300" b="1" baseline="30000" smtClean="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66" name="Text Box 39"/>
            <p:cNvSpPr txBox="1">
              <a:spLocks noChangeArrowheads="1"/>
            </p:cNvSpPr>
            <p:nvPr/>
          </p:nvSpPr>
          <p:spPr bwMode="auto">
            <a:xfrm>
              <a:off x="3152" y="1312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2286000" y="297657"/>
            <a:ext cx="1752600" cy="1435893"/>
            <a:chOff x="2976" y="2160"/>
            <a:chExt cx="1104" cy="1206"/>
          </a:xfrm>
        </p:grpSpPr>
        <p:grpSp>
          <p:nvGrpSpPr>
            <p:cNvPr id="9252" name="Group 41"/>
            <p:cNvGrpSpPr>
              <a:grpSpLocks/>
            </p:cNvGrpSpPr>
            <p:nvPr/>
          </p:nvGrpSpPr>
          <p:grpSpPr bwMode="auto">
            <a:xfrm>
              <a:off x="2976" y="2160"/>
              <a:ext cx="1104" cy="1206"/>
              <a:chOff x="2976" y="2160"/>
              <a:chExt cx="1104" cy="1206"/>
            </a:xfrm>
          </p:grpSpPr>
          <p:grpSp>
            <p:nvGrpSpPr>
              <p:cNvPr id="9255" name="Group 42"/>
              <p:cNvGrpSpPr>
                <a:grpSpLocks/>
              </p:cNvGrpSpPr>
              <p:nvPr/>
            </p:nvGrpSpPr>
            <p:grpSpPr bwMode="auto">
              <a:xfrm>
                <a:off x="3168" y="2304"/>
                <a:ext cx="864" cy="912"/>
                <a:chOff x="3216" y="2496"/>
                <a:chExt cx="864" cy="912"/>
              </a:xfrm>
            </p:grpSpPr>
            <p:sp>
              <p:nvSpPr>
                <p:cNvPr id="9260" name="Line 43"/>
                <p:cNvSpPr>
                  <a:spLocks noChangeShapeType="1"/>
                </p:cNvSpPr>
                <p:nvPr/>
              </p:nvSpPr>
              <p:spPr bwMode="auto">
                <a:xfrm>
                  <a:off x="3312" y="340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1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3216" y="2928"/>
                  <a:ext cx="96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2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216" y="2496"/>
                  <a:ext cx="432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63" name="Line 46"/>
                <p:cNvSpPr>
                  <a:spLocks noChangeShapeType="1"/>
                </p:cNvSpPr>
                <p:nvPr/>
              </p:nvSpPr>
              <p:spPr bwMode="auto">
                <a:xfrm>
                  <a:off x="3648" y="2496"/>
                  <a:ext cx="240" cy="9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56" name="Text Box 47"/>
              <p:cNvSpPr txBox="1">
                <a:spLocks noChangeArrowheads="1"/>
              </p:cNvSpPr>
              <p:nvPr/>
            </p:nvSpPr>
            <p:spPr bwMode="auto">
              <a:xfrm>
                <a:off x="3792" y="3024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</a:p>
            </p:txBody>
          </p:sp>
          <p:sp>
            <p:nvSpPr>
              <p:cNvPr id="9257" name="Text Box 48"/>
              <p:cNvSpPr txBox="1">
                <a:spLocks noChangeArrowheads="1"/>
              </p:cNvSpPr>
              <p:nvPr/>
            </p:nvSpPr>
            <p:spPr bwMode="auto">
              <a:xfrm>
                <a:off x="3072" y="312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</a:p>
            </p:txBody>
          </p:sp>
          <p:sp>
            <p:nvSpPr>
              <p:cNvPr id="9258" name="Text Box 49"/>
              <p:cNvSpPr txBox="1">
                <a:spLocks noChangeArrowheads="1"/>
              </p:cNvSpPr>
              <p:nvPr/>
            </p:nvSpPr>
            <p:spPr bwMode="auto">
              <a:xfrm>
                <a:off x="2976" y="2592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</a:p>
            </p:txBody>
          </p:sp>
          <p:sp>
            <p:nvSpPr>
              <p:cNvPr id="9259" name="Text Box 50"/>
              <p:cNvSpPr txBox="1">
                <a:spLocks noChangeArrowheads="1"/>
              </p:cNvSpPr>
              <p:nvPr/>
            </p:nvSpPr>
            <p:spPr bwMode="auto">
              <a:xfrm>
                <a:off x="3552" y="2160"/>
                <a:ext cx="288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3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</p:grpSp>
        <p:sp>
          <p:nvSpPr>
            <p:cNvPr id="9253" name="Text Box 51"/>
            <p:cNvSpPr txBox="1">
              <a:spLocks noChangeArrowheads="1"/>
            </p:cNvSpPr>
            <p:nvPr/>
          </p:nvSpPr>
          <p:spPr bwMode="auto">
            <a:xfrm>
              <a:off x="3216" y="3024"/>
              <a:ext cx="48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105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54" name="Text Box 52"/>
            <p:cNvSpPr txBox="1">
              <a:spLocks noChangeArrowheads="1"/>
            </p:cNvSpPr>
            <p:nvPr/>
          </p:nvSpPr>
          <p:spPr bwMode="auto">
            <a:xfrm>
              <a:off x="3600" y="3008"/>
              <a:ext cx="28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300" b="1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75</a:t>
              </a:r>
              <a:r>
                <a:rPr lang="en-US" sz="1300" b="1" baseline="30000">
                  <a:solidFill>
                    <a:srgbClr val="33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3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234" name="Text Box 71"/>
          <p:cNvSpPr txBox="1">
            <a:spLocks noChangeArrowheads="1"/>
          </p:cNvSpPr>
          <p:nvPr/>
        </p:nvSpPr>
        <p:spPr bwMode="auto">
          <a:xfrm>
            <a:off x="3124200" y="45244"/>
            <a:ext cx="35052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THANG</a:t>
            </a:r>
          </a:p>
        </p:txBody>
      </p:sp>
      <p:sp>
        <p:nvSpPr>
          <p:cNvPr id="4172" name="AutoShape 76"/>
          <p:cNvSpPr>
            <a:spLocks noChangeArrowheads="1"/>
          </p:cNvSpPr>
          <p:nvPr/>
        </p:nvSpPr>
        <p:spPr bwMode="auto">
          <a:xfrm>
            <a:off x="4343400" y="1047750"/>
            <a:ext cx="3733800" cy="1066800"/>
          </a:xfrm>
          <a:prstGeom prst="wedgeEllipseCallout">
            <a:avLst>
              <a:gd name="adj1" fmla="val 50434"/>
              <a:gd name="adj2" fmla="val 8581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1627" tIns="40813" rIns="81627" bIns="40813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Có nhận xét gì về hai góc kề một cạnh bên của hình thang 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8819" y="1821418"/>
            <a:ext cx="17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về góc:</a:t>
            </a:r>
            <a:endParaRPr lang="en-US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 Box 69"/>
          <p:cNvSpPr txBox="1">
            <a:spLocks noChangeArrowheads="1"/>
          </p:cNvSpPr>
          <p:nvPr/>
        </p:nvSpPr>
        <p:spPr bwMode="auto">
          <a:xfrm>
            <a:off x="1066800" y="2952750"/>
            <a:ext cx="6861175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i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kề với một cạnh bên của hình thang thì bù nhau.</a:t>
            </a:r>
          </a:p>
        </p:txBody>
      </p:sp>
      <p:cxnSp>
        <p:nvCxnSpPr>
          <p:cNvPr id="13" name="Straight Connector 12"/>
          <p:cNvCxnSpPr>
            <a:stCxn id="9274" idx="1"/>
          </p:cNvCxnSpPr>
          <p:nvPr/>
        </p:nvCxnSpPr>
        <p:spPr>
          <a:xfrm flipH="1" flipV="1">
            <a:off x="644525" y="652895"/>
            <a:ext cx="339725" cy="8572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2743200" y="1554956"/>
            <a:ext cx="914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25993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2" grpId="0" animBg="1"/>
      <p:bldP spid="10" grpId="0"/>
      <p:bldP spid="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>
            <a:off x="1066800" y="1200150"/>
            <a:ext cx="1035050" cy="350028"/>
          </a:xfrm>
          <a:prstGeom prst="triangle">
            <a:avLst>
              <a:gd name="adj" fmla="val 228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Isosceles Triangle 66"/>
          <p:cNvSpPr/>
          <p:nvPr/>
        </p:nvSpPr>
        <p:spPr>
          <a:xfrm flipH="1" flipV="1">
            <a:off x="1758833" y="1151813"/>
            <a:ext cx="1035050" cy="350028"/>
          </a:xfrm>
          <a:prstGeom prst="triangle">
            <a:avLst>
              <a:gd name="adj" fmla="val 2289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4843912" y="3373595"/>
            <a:ext cx="2599369" cy="614394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4929248" y="4317838"/>
            <a:ext cx="2599369" cy="614394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62000" y="742950"/>
            <a:ext cx="2362200" cy="1159670"/>
            <a:chOff x="2640" y="773"/>
            <a:chExt cx="1488" cy="974"/>
          </a:xfrm>
        </p:grpSpPr>
        <p:sp>
          <p:nvSpPr>
            <p:cNvPr id="2106" name="AutoShape 27"/>
            <p:cNvSpPr>
              <a:spLocks noChangeArrowheads="1"/>
            </p:cNvSpPr>
            <p:nvPr/>
          </p:nvSpPr>
          <p:spPr bwMode="auto">
            <a:xfrm>
              <a:off x="2736" y="1008"/>
              <a:ext cx="1200" cy="480"/>
            </a:xfrm>
            <a:prstGeom prst="parallelogram">
              <a:avLst>
                <a:gd name="adj" fmla="val 625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07" name="Text Box 28"/>
            <p:cNvSpPr txBox="1">
              <a:spLocks noChangeArrowheads="1"/>
            </p:cNvSpPr>
            <p:nvPr/>
          </p:nvSpPr>
          <p:spPr bwMode="auto">
            <a:xfrm>
              <a:off x="2640" y="1488"/>
              <a:ext cx="24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108" name="Text Box 29"/>
            <p:cNvSpPr txBox="1">
              <a:spLocks noChangeArrowheads="1"/>
            </p:cNvSpPr>
            <p:nvPr/>
          </p:nvSpPr>
          <p:spPr bwMode="auto">
            <a:xfrm>
              <a:off x="3600" y="1488"/>
              <a:ext cx="24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109" name="Text Box 30"/>
            <p:cNvSpPr txBox="1">
              <a:spLocks noChangeArrowheads="1"/>
            </p:cNvSpPr>
            <p:nvPr/>
          </p:nvSpPr>
          <p:spPr bwMode="auto">
            <a:xfrm>
              <a:off x="3888" y="816"/>
              <a:ext cx="24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110" name="Text Box 31"/>
            <p:cNvSpPr txBox="1">
              <a:spLocks noChangeArrowheads="1"/>
            </p:cNvSpPr>
            <p:nvPr/>
          </p:nvSpPr>
          <p:spPr bwMode="auto">
            <a:xfrm>
              <a:off x="2880" y="773"/>
              <a:ext cx="24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3306800" y="696479"/>
            <a:ext cx="4846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AD//</a:t>
            </a:r>
            <a:r>
              <a:rPr lang="en-US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BC. C/m AD = BC, AB = CD </a:t>
            </a:r>
            <a:endParaRPr lang="en-US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58" name="Group 80"/>
          <p:cNvGrpSpPr>
            <a:grpSpLocks/>
          </p:cNvGrpSpPr>
          <p:nvPr/>
        </p:nvGrpSpPr>
        <p:grpSpPr bwMode="auto">
          <a:xfrm>
            <a:off x="381001" y="228600"/>
            <a:ext cx="4121150" cy="415529"/>
            <a:chOff x="278" y="359"/>
            <a:chExt cx="2596" cy="349"/>
          </a:xfrm>
        </p:grpSpPr>
        <p:sp>
          <p:nvSpPr>
            <p:cNvPr id="2092" name="Text Box 62"/>
            <p:cNvSpPr txBox="1">
              <a:spLocks noChangeArrowheads="1"/>
            </p:cNvSpPr>
            <p:nvPr/>
          </p:nvSpPr>
          <p:spPr bwMode="auto">
            <a:xfrm>
              <a:off x="278" y="359"/>
              <a:ext cx="246" cy="284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?2</a:t>
              </a:r>
            </a:p>
          </p:txBody>
        </p:sp>
        <p:sp>
          <p:nvSpPr>
            <p:cNvPr id="2093" name="Text Box 63"/>
            <p:cNvSpPr txBox="1">
              <a:spLocks noChangeArrowheads="1"/>
            </p:cNvSpPr>
            <p:nvPr/>
          </p:nvSpPr>
          <p:spPr bwMode="auto">
            <a:xfrm>
              <a:off x="624" y="372"/>
              <a:ext cx="225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thang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đáy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AB, CD</a:t>
              </a:r>
            </a:p>
          </p:txBody>
        </p:sp>
      </p:grpSp>
      <p:sp>
        <p:nvSpPr>
          <p:cNvPr id="2059" name="Text Box 64"/>
          <p:cNvSpPr txBox="1">
            <a:spLocks noChangeArrowheads="1"/>
          </p:cNvSpPr>
          <p:nvPr/>
        </p:nvSpPr>
        <p:spPr bwMode="auto">
          <a:xfrm>
            <a:off x="4343400" y="241795"/>
            <a:ext cx="1176344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(AB//CD)</a:t>
            </a:r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5038457" y="4411913"/>
            <a:ext cx="2210280" cy="32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1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87" name="Line 67"/>
          <p:cNvSpPr>
            <a:spLocks noChangeShapeType="1"/>
          </p:cNvSpPr>
          <p:nvPr/>
        </p:nvSpPr>
        <p:spPr bwMode="auto">
          <a:xfrm flipV="1">
            <a:off x="4114484" y="3612380"/>
            <a:ext cx="817088" cy="44767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81627" tIns="40813" rIns="81627" bIns="40813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88" name="Rectangle 68"/>
          <p:cNvSpPr>
            <a:spLocks noChangeArrowheads="1"/>
          </p:cNvSpPr>
          <p:nvPr/>
        </p:nvSpPr>
        <p:spPr bwMode="auto">
          <a:xfrm>
            <a:off x="5129828" y="3500759"/>
            <a:ext cx="2118909" cy="32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1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89" name="Line 69"/>
          <p:cNvSpPr>
            <a:spLocks noChangeShapeType="1"/>
          </p:cNvSpPr>
          <p:nvPr/>
        </p:nvSpPr>
        <p:spPr bwMode="auto">
          <a:xfrm>
            <a:off x="4048926" y="4226774"/>
            <a:ext cx="881456" cy="370278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81627" tIns="40813" rIns="81627" bIns="40813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5"/>
          <p:cNvGrpSpPr>
            <a:grpSpLocks/>
          </p:cNvGrpSpPr>
          <p:nvPr/>
        </p:nvGrpSpPr>
        <p:grpSpPr bwMode="auto">
          <a:xfrm>
            <a:off x="1150285" y="976193"/>
            <a:ext cx="1416183" cy="706432"/>
            <a:chOff x="972" y="921"/>
            <a:chExt cx="666" cy="579"/>
          </a:xfrm>
        </p:grpSpPr>
        <p:sp>
          <p:nvSpPr>
            <p:cNvPr id="2087" name="Line 70"/>
            <p:cNvSpPr>
              <a:spLocks noChangeShapeType="1"/>
            </p:cNvSpPr>
            <p:nvPr/>
          </p:nvSpPr>
          <p:spPr bwMode="auto">
            <a:xfrm>
              <a:off x="1040" y="985"/>
              <a:ext cx="556" cy="4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8" name="Text Box 71"/>
            <p:cNvSpPr txBox="1">
              <a:spLocks noChangeArrowheads="1"/>
            </p:cNvSpPr>
            <p:nvPr/>
          </p:nvSpPr>
          <p:spPr bwMode="auto">
            <a:xfrm>
              <a:off x="1509" y="1227"/>
              <a:ext cx="12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089" name="Text Box 72"/>
            <p:cNvSpPr txBox="1">
              <a:spLocks noChangeArrowheads="1"/>
            </p:cNvSpPr>
            <p:nvPr/>
          </p:nvSpPr>
          <p:spPr bwMode="auto">
            <a:xfrm>
              <a:off x="972" y="960"/>
              <a:ext cx="12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090" name="Text Box 73"/>
            <p:cNvSpPr txBox="1">
              <a:spLocks noChangeArrowheads="1"/>
            </p:cNvSpPr>
            <p:nvPr/>
          </p:nvSpPr>
          <p:spPr bwMode="auto">
            <a:xfrm>
              <a:off x="1330" y="1248"/>
              <a:ext cx="12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091" name="Text Box 74"/>
            <p:cNvSpPr txBox="1">
              <a:spLocks noChangeArrowheads="1"/>
            </p:cNvSpPr>
            <p:nvPr/>
          </p:nvSpPr>
          <p:spPr bwMode="auto">
            <a:xfrm>
              <a:off x="1151" y="921"/>
              <a:ext cx="12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aphicFrame>
        <p:nvGraphicFramePr>
          <p:cNvPr id="5201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1945033"/>
              </p:ext>
            </p:extLst>
          </p:nvPr>
        </p:nvGraphicFramePr>
        <p:xfrm>
          <a:off x="3352800" y="1293813"/>
          <a:ext cx="2459038" cy="355600"/>
        </p:xfrm>
        <a:graphic>
          <a:graphicData uri="http://schemas.openxmlformats.org/presentationml/2006/ole">
            <p:oleObj spid="_x0000_s2264" name="Equation" r:id="rId3" imgW="1054080" imgH="203040" progId="Equation.DSMT4">
              <p:embed/>
            </p:oleObj>
          </a:graphicData>
        </a:graphic>
      </p:graphicFrame>
      <p:sp>
        <p:nvSpPr>
          <p:cNvPr id="7" name="Oval 6"/>
          <p:cNvSpPr/>
          <p:nvPr/>
        </p:nvSpPr>
        <p:spPr>
          <a:xfrm>
            <a:off x="281622" y="3605474"/>
            <a:ext cx="3849829" cy="1093041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85" name="Rectangle 65"/>
          <p:cNvSpPr>
            <a:spLocks noChangeArrowheads="1"/>
          </p:cNvSpPr>
          <p:nvPr/>
        </p:nvSpPr>
        <p:spPr bwMode="auto">
          <a:xfrm>
            <a:off x="762000" y="3854974"/>
            <a:ext cx="2857500" cy="69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một hình thang </a:t>
            </a:r>
            <a:endParaRPr lang="en-US" sz="1600" b="1" i="1" smtClean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1600" b="1" i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en-US" sz="1600" b="1" i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cạnh bên song song</a:t>
            </a:r>
          </a:p>
        </p:txBody>
      </p:sp>
      <p:sp>
        <p:nvSpPr>
          <p:cNvPr id="74" name="Text Box 45"/>
          <p:cNvSpPr txBox="1">
            <a:spLocks noChangeArrowheads="1"/>
          </p:cNvSpPr>
          <p:nvPr/>
        </p:nvSpPr>
        <p:spPr bwMode="auto">
          <a:xfrm>
            <a:off x="2534445" y="1217905"/>
            <a:ext cx="69453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Xét:</a:t>
            </a:r>
            <a:endParaRPr lang="en-US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5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06243825"/>
              </p:ext>
            </p:extLst>
          </p:nvPr>
        </p:nvGraphicFramePr>
        <p:xfrm>
          <a:off x="1886561" y="2800350"/>
          <a:ext cx="3465878" cy="356084"/>
        </p:xfrm>
        <a:graphic>
          <a:graphicData uri="http://schemas.openxmlformats.org/presentationml/2006/ole">
            <p:oleObj spid="_x0000_s2265" name="Equation" r:id="rId4" imgW="1485720" imgH="203040" progId="Equation.DSMT4">
              <p:embed/>
            </p:oleObj>
          </a:graphicData>
        </a:graphic>
      </p:graphicFrame>
      <p:sp>
        <p:nvSpPr>
          <p:cNvPr id="76" name="Text Box 45"/>
          <p:cNvSpPr txBox="1">
            <a:spLocks noChangeArrowheads="1"/>
          </p:cNvSpPr>
          <p:nvPr/>
        </p:nvSpPr>
        <p:spPr bwMode="auto">
          <a:xfrm>
            <a:off x="2564051" y="1661684"/>
            <a:ext cx="69453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có:</a:t>
            </a:r>
            <a:endParaRPr lang="en-US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7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29743050"/>
              </p:ext>
            </p:extLst>
          </p:nvPr>
        </p:nvGraphicFramePr>
        <p:xfrm>
          <a:off x="3388519" y="1649726"/>
          <a:ext cx="1193800" cy="376238"/>
        </p:xfrm>
        <a:graphic>
          <a:graphicData uri="http://schemas.openxmlformats.org/presentationml/2006/ole">
            <p:oleObj spid="_x0000_s2266" name="Equation" r:id="rId5" imgW="545760" imgH="228600" progId="Equation.DSMT4">
              <p:embed/>
            </p:oleObj>
          </a:graphicData>
        </a:graphic>
      </p:graphicFrame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3296680" y="2037168"/>
            <a:ext cx="1840467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latin typeface="Times New Roman" panose="02020603050405020304" pitchFamily="18" charset="0"/>
                <a:cs typeface="Times New Roman" pitchFamily="18" charset="0"/>
              </a:rPr>
              <a:t>AC chung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 Box 45"/>
          <p:cNvSpPr txBox="1">
            <a:spLocks noChangeArrowheads="1"/>
          </p:cNvSpPr>
          <p:nvPr/>
        </p:nvSpPr>
        <p:spPr bwMode="auto">
          <a:xfrm>
            <a:off x="4486301" y="1705224"/>
            <a:ext cx="594727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latin typeface="Times New Roman" panose="02020603050405020304" pitchFamily="18" charset="0"/>
                <a:cs typeface="Times New Roman" pitchFamily="18" charset="0"/>
              </a:rPr>
              <a:t>(slt)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0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29929521"/>
              </p:ext>
            </p:extLst>
          </p:nvPr>
        </p:nvGraphicFramePr>
        <p:xfrm>
          <a:off x="3327400" y="2398713"/>
          <a:ext cx="1111250" cy="374650"/>
        </p:xfrm>
        <a:graphic>
          <a:graphicData uri="http://schemas.openxmlformats.org/presentationml/2006/ole">
            <p:oleObj spid="_x0000_s2267" name="Equation" r:id="rId6" imgW="507960" imgH="228600" progId="Equation.DSMT4">
              <p:embed/>
            </p:oleObj>
          </a:graphicData>
        </a:graphic>
      </p:graphicFrame>
      <p:sp>
        <p:nvSpPr>
          <p:cNvPr id="81" name="Text Box 45"/>
          <p:cNvSpPr txBox="1">
            <a:spLocks noChangeArrowheads="1"/>
          </p:cNvSpPr>
          <p:nvPr/>
        </p:nvSpPr>
        <p:spPr bwMode="auto">
          <a:xfrm>
            <a:off x="4503729" y="2427368"/>
            <a:ext cx="594727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latin typeface="Times New Roman" panose="02020603050405020304" pitchFamily="18" charset="0"/>
                <a:cs typeface="Times New Roman" pitchFamily="18" charset="0"/>
              </a:rPr>
              <a:t>(slt)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 Box 45"/>
          <p:cNvSpPr txBox="1">
            <a:spLocks noChangeArrowheads="1"/>
          </p:cNvSpPr>
          <p:nvPr/>
        </p:nvSpPr>
        <p:spPr bwMode="auto">
          <a:xfrm>
            <a:off x="986726" y="2724150"/>
            <a:ext cx="918274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Vậy:</a:t>
            </a:r>
            <a:endParaRPr lang="en-US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52439" y="2978392"/>
            <a:ext cx="120076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553200" y="1086679"/>
            <a:ext cx="0" cy="189171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repeatCount="3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5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5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5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40"/>
                            </p:stCondLst>
                            <p:childTnLst>
                              <p:par>
                                <p:cTn id="10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5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5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5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80"/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80"/>
                                        <p:tgtEl>
                                          <p:spTgt spid="5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80"/>
                                        <p:tgtEl>
                                          <p:spTgt spid="5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7" grpId="0" animBg="1"/>
      <p:bldP spid="67" grpId="1" animBg="1"/>
      <p:bldP spid="71" grpId="0" animBg="1"/>
      <p:bldP spid="72" grpId="0" animBg="1"/>
      <p:bldP spid="5186" grpId="0"/>
      <p:bldP spid="5187" grpId="0" animBg="1"/>
      <p:bldP spid="5188" grpId="0"/>
      <p:bldP spid="5189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Isosceles Triangle 67"/>
          <p:cNvSpPr/>
          <p:nvPr/>
        </p:nvSpPr>
        <p:spPr>
          <a:xfrm>
            <a:off x="914400" y="1096405"/>
            <a:ext cx="1035050" cy="350028"/>
          </a:xfrm>
          <a:prstGeom prst="triangle">
            <a:avLst>
              <a:gd name="adj" fmla="val 228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Isosceles Triangle 68"/>
          <p:cNvSpPr/>
          <p:nvPr/>
        </p:nvSpPr>
        <p:spPr>
          <a:xfrm flipH="1" flipV="1">
            <a:off x="1478973" y="1027663"/>
            <a:ext cx="1035050" cy="350028"/>
          </a:xfrm>
          <a:prstGeom prst="triangle">
            <a:avLst>
              <a:gd name="adj" fmla="val 22895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609600" y="666750"/>
            <a:ext cx="2362200" cy="1263252"/>
            <a:chOff x="4080" y="763"/>
            <a:chExt cx="1488" cy="1061"/>
          </a:xfrm>
        </p:grpSpPr>
        <p:grpSp>
          <p:nvGrpSpPr>
            <p:cNvPr id="2094" name="Group 33"/>
            <p:cNvGrpSpPr>
              <a:grpSpLocks/>
            </p:cNvGrpSpPr>
            <p:nvPr/>
          </p:nvGrpSpPr>
          <p:grpSpPr bwMode="auto">
            <a:xfrm>
              <a:off x="4080" y="763"/>
              <a:ext cx="1488" cy="1061"/>
              <a:chOff x="2640" y="763"/>
              <a:chExt cx="1488" cy="1061"/>
            </a:xfrm>
          </p:grpSpPr>
          <p:sp>
            <p:nvSpPr>
              <p:cNvPr id="2101" name="AutoShape 34"/>
              <p:cNvSpPr>
                <a:spLocks noChangeArrowheads="1"/>
              </p:cNvSpPr>
              <p:nvPr/>
            </p:nvSpPr>
            <p:spPr bwMode="auto">
              <a:xfrm>
                <a:off x="2736" y="1008"/>
                <a:ext cx="1200" cy="480"/>
              </a:xfrm>
              <a:prstGeom prst="parallelogram">
                <a:avLst>
                  <a:gd name="adj" fmla="val 625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02" name="Text Box 35"/>
              <p:cNvSpPr txBox="1">
                <a:spLocks noChangeArrowheads="1"/>
              </p:cNvSpPr>
              <p:nvPr/>
            </p:nvSpPr>
            <p:spPr bwMode="auto">
              <a:xfrm>
                <a:off x="2640" y="148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2103" name="Text Box 36"/>
              <p:cNvSpPr txBox="1">
                <a:spLocks noChangeArrowheads="1"/>
              </p:cNvSpPr>
              <p:nvPr/>
            </p:nvSpPr>
            <p:spPr bwMode="auto">
              <a:xfrm>
                <a:off x="3600" y="148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104" name="Text Box 37"/>
              <p:cNvSpPr txBox="1">
                <a:spLocks noChangeArrowheads="1"/>
              </p:cNvSpPr>
              <p:nvPr/>
            </p:nvSpPr>
            <p:spPr bwMode="auto">
              <a:xfrm>
                <a:off x="3888" y="816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2105" name="Text Box 38"/>
              <p:cNvSpPr txBox="1">
                <a:spLocks noChangeArrowheads="1"/>
              </p:cNvSpPr>
              <p:nvPr/>
            </p:nvSpPr>
            <p:spPr bwMode="auto">
              <a:xfrm>
                <a:off x="2880" y="76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  <p:grpSp>
          <p:nvGrpSpPr>
            <p:cNvPr id="2095" name="Group 39"/>
            <p:cNvGrpSpPr>
              <a:grpSpLocks/>
            </p:cNvGrpSpPr>
            <p:nvPr/>
          </p:nvGrpSpPr>
          <p:grpSpPr bwMode="auto">
            <a:xfrm>
              <a:off x="4848" y="960"/>
              <a:ext cx="48" cy="96"/>
              <a:chOff x="4848" y="960"/>
              <a:chExt cx="48" cy="96"/>
            </a:xfrm>
          </p:grpSpPr>
          <p:sp>
            <p:nvSpPr>
              <p:cNvPr id="2099" name="Line 40"/>
              <p:cNvSpPr>
                <a:spLocks noChangeShapeType="1"/>
              </p:cNvSpPr>
              <p:nvPr/>
            </p:nvSpPr>
            <p:spPr bwMode="auto">
              <a:xfrm>
                <a:off x="4848" y="9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00" name="Line 41"/>
              <p:cNvSpPr>
                <a:spLocks noChangeShapeType="1"/>
              </p:cNvSpPr>
              <p:nvPr/>
            </p:nvSpPr>
            <p:spPr bwMode="auto">
              <a:xfrm>
                <a:off x="4896" y="9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096" name="Group 42"/>
            <p:cNvGrpSpPr>
              <a:grpSpLocks/>
            </p:cNvGrpSpPr>
            <p:nvPr/>
          </p:nvGrpSpPr>
          <p:grpSpPr bwMode="auto">
            <a:xfrm>
              <a:off x="4656" y="1440"/>
              <a:ext cx="48" cy="96"/>
              <a:chOff x="4848" y="960"/>
              <a:chExt cx="48" cy="96"/>
            </a:xfrm>
          </p:grpSpPr>
          <p:sp>
            <p:nvSpPr>
              <p:cNvPr id="2097" name="Line 43"/>
              <p:cNvSpPr>
                <a:spLocks noChangeShapeType="1"/>
              </p:cNvSpPr>
              <p:nvPr/>
            </p:nvSpPr>
            <p:spPr bwMode="auto">
              <a:xfrm>
                <a:off x="4848" y="9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98" name="Line 44"/>
              <p:cNvSpPr>
                <a:spLocks noChangeShapeType="1"/>
              </p:cNvSpPr>
              <p:nvPr/>
            </p:nvSpPr>
            <p:spPr bwMode="auto">
              <a:xfrm>
                <a:off x="4896" y="9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3124200" y="729853"/>
            <a:ext cx="5333999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b="1" i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b="1" i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= </a:t>
            </a:r>
            <a:r>
              <a:rPr lang="en-US" b="1" i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CD.    C/m AD = BC ,        AD // BC</a:t>
            </a:r>
            <a:endParaRPr lang="en-US" b="1" i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69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73691313"/>
              </p:ext>
            </p:extLst>
          </p:nvPr>
        </p:nvGraphicFramePr>
        <p:xfrm>
          <a:off x="3657600" y="1236663"/>
          <a:ext cx="1785938" cy="261937"/>
        </p:xfrm>
        <a:graphic>
          <a:graphicData uri="http://schemas.openxmlformats.org/presentationml/2006/ole">
            <p:oleObj spid="_x0000_s9318" name="Equation" r:id="rId3" imgW="1041120" imgH="203040" progId="Equation.DSMT4">
              <p:embed/>
            </p:oleObj>
          </a:graphicData>
        </a:graphic>
      </p:graphicFrame>
      <p:graphicFrame>
        <p:nvGraphicFramePr>
          <p:cNvPr id="5173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53571716"/>
              </p:ext>
            </p:extLst>
          </p:nvPr>
        </p:nvGraphicFramePr>
        <p:xfrm>
          <a:off x="7508875" y="2355850"/>
          <a:ext cx="796925" cy="314325"/>
        </p:xfrm>
        <a:graphic>
          <a:graphicData uri="http://schemas.openxmlformats.org/presentationml/2006/ole">
            <p:oleObj spid="_x0000_s9319" name="Equation" r:id="rId4" imgW="507960" imgH="266400" progId="Equation.DSMT4">
              <p:embed/>
            </p:oleObj>
          </a:graphicData>
        </a:graphic>
      </p:graphicFrame>
      <p:grpSp>
        <p:nvGrpSpPr>
          <p:cNvPr id="2058" name="Group 80"/>
          <p:cNvGrpSpPr>
            <a:grpSpLocks/>
          </p:cNvGrpSpPr>
          <p:nvPr/>
        </p:nvGrpSpPr>
        <p:grpSpPr bwMode="auto">
          <a:xfrm>
            <a:off x="381001" y="228600"/>
            <a:ext cx="4121150" cy="415528"/>
            <a:chOff x="278" y="359"/>
            <a:chExt cx="2596" cy="349"/>
          </a:xfrm>
        </p:grpSpPr>
        <p:sp>
          <p:nvSpPr>
            <p:cNvPr id="2092" name="Text Box 62"/>
            <p:cNvSpPr txBox="1">
              <a:spLocks noChangeArrowheads="1"/>
            </p:cNvSpPr>
            <p:nvPr/>
          </p:nvSpPr>
          <p:spPr bwMode="auto">
            <a:xfrm>
              <a:off x="278" y="359"/>
              <a:ext cx="278" cy="336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92D050"/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?2</a:t>
              </a:r>
            </a:p>
          </p:txBody>
        </p:sp>
        <p:sp>
          <p:nvSpPr>
            <p:cNvPr id="2093" name="Text Box 63"/>
            <p:cNvSpPr txBox="1">
              <a:spLocks noChangeArrowheads="1"/>
            </p:cNvSpPr>
            <p:nvPr/>
          </p:nvSpPr>
          <p:spPr bwMode="auto">
            <a:xfrm>
              <a:off x="624" y="372"/>
              <a:ext cx="225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thang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đáy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AB, CD</a:t>
              </a:r>
            </a:p>
          </p:txBody>
        </p:sp>
      </p:grpSp>
      <p:sp>
        <p:nvSpPr>
          <p:cNvPr id="2059" name="Text Box 64"/>
          <p:cNvSpPr txBox="1">
            <a:spLocks noChangeArrowheads="1"/>
          </p:cNvSpPr>
          <p:nvPr/>
        </p:nvSpPr>
        <p:spPr bwMode="auto">
          <a:xfrm>
            <a:off x="4419600" y="228600"/>
            <a:ext cx="1176344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i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(AB//CD)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13460" y="901308"/>
            <a:ext cx="1339441" cy="789445"/>
            <a:chOff x="937260" y="3143253"/>
            <a:chExt cx="1339441" cy="789445"/>
          </a:xfrm>
        </p:grpSpPr>
        <p:sp>
          <p:nvSpPr>
            <p:cNvPr id="2084" name="Line 93"/>
            <p:cNvSpPr>
              <a:spLocks noChangeShapeType="1"/>
            </p:cNvSpPr>
            <p:nvPr/>
          </p:nvSpPr>
          <p:spPr bwMode="auto">
            <a:xfrm>
              <a:off x="1028700" y="3200400"/>
              <a:ext cx="1219200" cy="560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5" name="Text Box 96"/>
            <p:cNvSpPr txBox="1">
              <a:spLocks noChangeArrowheads="1"/>
            </p:cNvSpPr>
            <p:nvPr/>
          </p:nvSpPr>
          <p:spPr bwMode="auto">
            <a:xfrm>
              <a:off x="1647825" y="3532588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086" name="Text Box 97"/>
            <p:cNvSpPr txBox="1">
              <a:spLocks noChangeArrowheads="1"/>
            </p:cNvSpPr>
            <p:nvPr/>
          </p:nvSpPr>
          <p:spPr bwMode="auto">
            <a:xfrm>
              <a:off x="1295400" y="3143253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8" name="Text Box 96"/>
            <p:cNvSpPr txBox="1">
              <a:spLocks noChangeArrowheads="1"/>
            </p:cNvSpPr>
            <p:nvPr/>
          </p:nvSpPr>
          <p:spPr bwMode="auto">
            <a:xfrm>
              <a:off x="1963795" y="3412466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79" name="Text Box 96"/>
            <p:cNvSpPr txBox="1">
              <a:spLocks noChangeArrowheads="1"/>
            </p:cNvSpPr>
            <p:nvPr/>
          </p:nvSpPr>
          <p:spPr bwMode="auto">
            <a:xfrm>
              <a:off x="937260" y="3227068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5221" name="Line 101"/>
          <p:cNvSpPr>
            <a:spLocks noChangeShapeType="1"/>
          </p:cNvSpPr>
          <p:nvPr/>
        </p:nvSpPr>
        <p:spPr bwMode="auto">
          <a:xfrm flipV="1">
            <a:off x="3162301" y="3386138"/>
            <a:ext cx="1238250" cy="471487"/>
          </a:xfrm>
          <a:prstGeom prst="line">
            <a:avLst/>
          </a:prstGeom>
          <a:noFill/>
          <a:ln w="127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81627" tIns="40813" rIns="81627" bIns="40813"/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3" name="Line 103"/>
          <p:cNvSpPr>
            <a:spLocks noChangeShapeType="1"/>
          </p:cNvSpPr>
          <p:nvPr/>
        </p:nvSpPr>
        <p:spPr bwMode="auto">
          <a:xfrm>
            <a:off x="3162300" y="3943350"/>
            <a:ext cx="1257299" cy="300037"/>
          </a:xfrm>
          <a:prstGeom prst="line">
            <a:avLst/>
          </a:prstGeom>
          <a:noFill/>
          <a:ln w="127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81627" tIns="40813" rIns="81627" bIns="40813"/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6436" y="1183573"/>
            <a:ext cx="625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Xét: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3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03735463"/>
              </p:ext>
            </p:extLst>
          </p:nvPr>
        </p:nvGraphicFramePr>
        <p:xfrm>
          <a:off x="2590800" y="2416736"/>
          <a:ext cx="3048000" cy="327422"/>
        </p:xfrm>
        <a:graphic>
          <a:graphicData uri="http://schemas.openxmlformats.org/presentationml/2006/ole">
            <p:oleObj spid="_x0000_s9320" name="Equation" r:id="rId5" imgW="1777229" imgH="253890" progId="Equation.DSMT4">
              <p:embed/>
            </p:oleObj>
          </a:graphicData>
        </a:graphic>
      </p:graphicFrame>
      <p:sp>
        <p:nvSpPr>
          <p:cNvPr id="74" name="TextBox 73"/>
          <p:cNvSpPr txBox="1"/>
          <p:nvPr/>
        </p:nvSpPr>
        <p:spPr>
          <a:xfrm>
            <a:off x="3065851" y="1497594"/>
            <a:ext cx="1845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AC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5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48768756"/>
              </p:ext>
            </p:extLst>
          </p:nvPr>
        </p:nvGraphicFramePr>
        <p:xfrm>
          <a:off x="3443046" y="1826939"/>
          <a:ext cx="1525588" cy="327025"/>
        </p:xfrm>
        <a:graphic>
          <a:graphicData uri="http://schemas.openxmlformats.org/presentationml/2006/ole">
            <p:oleObj spid="_x0000_s9321" name="Equation" r:id="rId6" imgW="888840" imgH="253800" progId="Equation.DSMT4">
              <p:embed/>
            </p:oleObj>
          </a:graphicData>
        </a:graphic>
      </p:graphicFrame>
      <p:sp>
        <p:nvSpPr>
          <p:cNvPr id="76" name="TextBox 75"/>
          <p:cNvSpPr txBox="1"/>
          <p:nvPr/>
        </p:nvSpPr>
        <p:spPr>
          <a:xfrm>
            <a:off x="3377672" y="2083377"/>
            <a:ext cx="1604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 = CD (gt)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851674" y="234315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Vậy: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695950" y="1133475"/>
            <a:ext cx="523875" cy="1428750"/>
          </a:xfrm>
          <a:custGeom>
            <a:avLst/>
            <a:gdLst>
              <a:gd name="connsiteX0" fmla="*/ 0 w 523875"/>
              <a:gd name="connsiteY0" fmla="*/ 1428750 h 1428750"/>
              <a:gd name="connsiteX1" fmla="*/ 523875 w 523875"/>
              <a:gd name="connsiteY1" fmla="*/ 1428750 h 1428750"/>
              <a:gd name="connsiteX2" fmla="*/ 523875 w 523875"/>
              <a:gd name="connsiteY2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3875" h="1428750">
                <a:moveTo>
                  <a:pt x="0" y="1428750"/>
                </a:moveTo>
                <a:lnTo>
                  <a:pt x="523875" y="1428750"/>
                </a:lnTo>
                <a:lnTo>
                  <a:pt x="523875" y="0"/>
                </a:ln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210300" y="2562224"/>
            <a:ext cx="1257300" cy="45719"/>
          </a:xfrm>
          <a:custGeom>
            <a:avLst/>
            <a:gdLst>
              <a:gd name="connsiteX0" fmla="*/ 0 w 895350"/>
              <a:gd name="connsiteY0" fmla="*/ 0 h 0"/>
              <a:gd name="connsiteX1" fmla="*/ 895350 w 8953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5350">
                <a:moveTo>
                  <a:pt x="0" y="0"/>
                </a:moveTo>
                <a:lnTo>
                  <a:pt x="895350" y="0"/>
                </a:lnTo>
              </a:path>
            </a:pathLst>
          </a:custGeom>
          <a:ln w="28575">
            <a:solidFill>
              <a:srgbClr val="00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839075" y="1076325"/>
            <a:ext cx="9525" cy="1162050"/>
          </a:xfrm>
          <a:custGeom>
            <a:avLst/>
            <a:gdLst>
              <a:gd name="connsiteX0" fmla="*/ 9525 w 9525"/>
              <a:gd name="connsiteY0" fmla="*/ 1162050 h 1162050"/>
              <a:gd name="connsiteX1" fmla="*/ 0 w 9525"/>
              <a:gd name="connsiteY1" fmla="*/ 0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25" h="1162050">
                <a:moveTo>
                  <a:pt x="9525" y="1162050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38165" y="3514725"/>
            <a:ext cx="2624136" cy="685800"/>
          </a:xfrm>
          <a:prstGeom prst="round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19" name="Rectangle 99"/>
          <p:cNvSpPr>
            <a:spLocks noChangeArrowheads="1"/>
          </p:cNvSpPr>
          <p:nvPr/>
        </p:nvSpPr>
        <p:spPr bwMode="auto">
          <a:xfrm>
            <a:off x="495301" y="3570192"/>
            <a:ext cx="2590799" cy="69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một hình thang có hai đáy bằng nhau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4400551" y="3105151"/>
            <a:ext cx="2624136" cy="561975"/>
          </a:xfrm>
          <a:prstGeom prst="round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4429126" y="4010025"/>
            <a:ext cx="2624136" cy="466725"/>
          </a:xfrm>
          <a:prstGeom prst="round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2" name="Rectangle 102"/>
          <p:cNvSpPr>
            <a:spLocks noChangeArrowheads="1"/>
          </p:cNvSpPr>
          <p:nvPr/>
        </p:nvSpPr>
        <p:spPr bwMode="auto">
          <a:xfrm>
            <a:off x="4488672" y="3200401"/>
            <a:ext cx="2758507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0" name="Rectangle 100"/>
          <p:cNvSpPr>
            <a:spLocks noChangeArrowheads="1"/>
          </p:cNvSpPr>
          <p:nvPr/>
        </p:nvSpPr>
        <p:spPr bwMode="auto">
          <a:xfrm>
            <a:off x="4517247" y="4055254"/>
            <a:ext cx="2671945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27" tIns="40813" rIns="81627" bIns="4081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cạnh bên song </a:t>
            </a:r>
            <a:r>
              <a:rPr lang="en-US" sz="20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endParaRPr lang="en-US" sz="20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741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repeatCount="3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5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5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5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8" grpId="1" animBg="1"/>
      <p:bldP spid="69" grpId="0" animBg="1"/>
      <p:bldP spid="69" grpId="1" animBg="1"/>
      <p:bldP spid="5168" grpId="0"/>
      <p:bldP spid="5221" grpId="0" animBg="1"/>
      <p:bldP spid="5223" grpId="0" animBg="1"/>
      <p:bldP spid="6" grpId="0"/>
      <p:bldP spid="74" grpId="0"/>
      <p:bldP spid="76" grpId="0"/>
      <p:bldP spid="77" grpId="0"/>
      <p:bldP spid="9" grpId="0" animBg="1"/>
      <p:bldP spid="12" grpId="0" animBg="1"/>
      <p:bldP spid="14" grpId="0" animBg="1"/>
      <p:bldP spid="15" grpId="0" animBg="1"/>
      <p:bldP spid="85" grpId="0" animBg="1"/>
      <p:bldP spid="86" grpId="0" animBg="1"/>
      <p:bldP spid="5222" grpId="0"/>
      <p:bldP spid="52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667000" y="554596"/>
            <a:ext cx="2971800" cy="2124915"/>
            <a:chOff x="616" y="0"/>
            <a:chExt cx="2208" cy="1893"/>
          </a:xfrm>
        </p:grpSpPr>
        <p:grpSp>
          <p:nvGrpSpPr>
            <p:cNvPr id="10246" name="Group 28"/>
            <p:cNvGrpSpPr>
              <a:grpSpLocks/>
            </p:cNvGrpSpPr>
            <p:nvPr/>
          </p:nvGrpSpPr>
          <p:grpSpPr bwMode="auto">
            <a:xfrm>
              <a:off x="768" y="144"/>
              <a:ext cx="1776" cy="1392"/>
              <a:chOff x="776" y="144"/>
              <a:chExt cx="1776" cy="1392"/>
            </a:xfrm>
          </p:grpSpPr>
          <p:grpSp>
            <p:nvGrpSpPr>
              <p:cNvPr id="10251" name="Group 29"/>
              <p:cNvGrpSpPr>
                <a:grpSpLocks/>
              </p:cNvGrpSpPr>
              <p:nvPr/>
            </p:nvGrpSpPr>
            <p:grpSpPr bwMode="auto">
              <a:xfrm>
                <a:off x="816" y="144"/>
                <a:ext cx="1536" cy="1392"/>
                <a:chOff x="816" y="144"/>
                <a:chExt cx="1536" cy="1392"/>
              </a:xfrm>
            </p:grpSpPr>
            <p:sp>
              <p:nvSpPr>
                <p:cNvPr id="10256" name="Line 30"/>
                <p:cNvSpPr>
                  <a:spLocks noChangeShapeType="1"/>
                </p:cNvSpPr>
                <p:nvPr/>
              </p:nvSpPr>
              <p:spPr bwMode="auto">
                <a:xfrm>
                  <a:off x="816" y="768"/>
                  <a:ext cx="0" cy="7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57" name="Line 31"/>
                <p:cNvSpPr>
                  <a:spLocks noChangeShapeType="1"/>
                </p:cNvSpPr>
                <p:nvPr/>
              </p:nvSpPr>
              <p:spPr bwMode="auto">
                <a:xfrm>
                  <a:off x="816" y="1536"/>
                  <a:ext cx="15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58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352" y="144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5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816" y="144"/>
                  <a:ext cx="1536" cy="62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252" name="Rectangle 34"/>
              <p:cNvSpPr>
                <a:spLocks noChangeArrowheads="1"/>
              </p:cNvSpPr>
              <p:nvPr/>
            </p:nvSpPr>
            <p:spPr bwMode="auto">
              <a:xfrm>
                <a:off x="2216" y="1440"/>
                <a:ext cx="144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53" name="Rectangle 35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144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54" name="Text Box 36"/>
              <p:cNvSpPr txBox="1">
                <a:spLocks noChangeArrowheads="1"/>
              </p:cNvSpPr>
              <p:nvPr/>
            </p:nvSpPr>
            <p:spPr bwMode="auto">
              <a:xfrm>
                <a:off x="776" y="736"/>
                <a:ext cx="480" cy="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130</a:t>
                </a:r>
                <a:r>
                  <a:rPr 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55" name="Text Box 37"/>
              <p:cNvSpPr txBox="1">
                <a:spLocks noChangeArrowheads="1"/>
              </p:cNvSpPr>
              <p:nvPr/>
            </p:nvSpPr>
            <p:spPr bwMode="auto">
              <a:xfrm>
                <a:off x="2072" y="193"/>
                <a:ext cx="480" cy="3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</a:t>
                </a:r>
                <a:r>
                  <a:rPr lang="en-US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247" name="Text Box 38"/>
            <p:cNvSpPr txBox="1">
              <a:spLocks noChangeArrowheads="1"/>
            </p:cNvSpPr>
            <p:nvPr/>
          </p:nvSpPr>
          <p:spPr bwMode="auto">
            <a:xfrm>
              <a:off x="2280" y="1523"/>
              <a:ext cx="480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0248" name="Text Box 39"/>
            <p:cNvSpPr txBox="1">
              <a:spLocks noChangeArrowheads="1"/>
            </p:cNvSpPr>
            <p:nvPr/>
          </p:nvSpPr>
          <p:spPr bwMode="auto">
            <a:xfrm>
              <a:off x="2344" y="0"/>
              <a:ext cx="480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0249" name="Text Box 40"/>
            <p:cNvSpPr txBox="1">
              <a:spLocks noChangeArrowheads="1"/>
            </p:cNvSpPr>
            <p:nvPr/>
          </p:nvSpPr>
          <p:spPr bwMode="auto">
            <a:xfrm>
              <a:off x="616" y="623"/>
              <a:ext cx="480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0250" name="Text Box 41"/>
            <p:cNvSpPr txBox="1">
              <a:spLocks noChangeArrowheads="1"/>
            </p:cNvSpPr>
            <p:nvPr/>
          </p:nvSpPr>
          <p:spPr bwMode="auto">
            <a:xfrm>
              <a:off x="666" y="1537"/>
              <a:ext cx="477" cy="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-76200" y="171450"/>
            <a:ext cx="3276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609600" y="2787734"/>
            <a:ext cx="1533525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200" y="2787734"/>
            <a:ext cx="5448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0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</a:t>
            </a:r>
            <a:r>
              <a:rPr lang="en-US" sz="2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Half Frame 6"/>
          <p:cNvSpPr/>
          <p:nvPr/>
        </p:nvSpPr>
        <p:spPr>
          <a:xfrm>
            <a:off x="4809711" y="2171013"/>
            <a:ext cx="200401" cy="131254"/>
          </a:xfrm>
          <a:prstGeom prst="halfFrame">
            <a:avLst>
              <a:gd name="adj1" fmla="val 13394"/>
              <a:gd name="adj2" fmla="val 1430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Half Frame 26"/>
          <p:cNvSpPr/>
          <p:nvPr/>
        </p:nvSpPr>
        <p:spPr>
          <a:xfrm flipH="1">
            <a:off x="2901707" y="2171013"/>
            <a:ext cx="222285" cy="96459"/>
          </a:xfrm>
          <a:prstGeom prst="halfFrame">
            <a:avLst>
              <a:gd name="adj1" fmla="val 13394"/>
              <a:gd name="adj2" fmla="val 1430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7" grpId="0"/>
      <p:bldP spid="6188" grpId="0"/>
      <p:bldP spid="3" grpId="0"/>
      <p:bldP spid="7" grpId="0" animBg="1"/>
      <p:bldP spid="7" grpId="1" animBg="1"/>
      <p:bldP spid="27" grpId="0" animBg="1"/>
      <p:bldP spid="2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581400" y="76200"/>
            <a:ext cx="28194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VẬN DỤNG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6200" y="400050"/>
            <a:ext cx="8229600" cy="39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7" tIns="40813" rIns="81627" bIns="40813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(SGK/71)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ABCD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AB, CD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895350"/>
            <a:ext cx="2692400" cy="1508522"/>
            <a:chOff x="144" y="720"/>
            <a:chExt cx="1696" cy="1267"/>
          </a:xfrm>
        </p:grpSpPr>
        <p:grpSp>
          <p:nvGrpSpPr>
            <p:cNvPr id="11305" name="Group 5"/>
            <p:cNvGrpSpPr>
              <a:grpSpLocks/>
            </p:cNvGrpSpPr>
            <p:nvPr/>
          </p:nvGrpSpPr>
          <p:grpSpPr bwMode="auto">
            <a:xfrm>
              <a:off x="144" y="720"/>
              <a:ext cx="1696" cy="1163"/>
              <a:chOff x="144" y="720"/>
              <a:chExt cx="1696" cy="1163"/>
            </a:xfrm>
          </p:grpSpPr>
          <p:grpSp>
            <p:nvGrpSpPr>
              <p:cNvPr id="11307" name="Group 6"/>
              <p:cNvGrpSpPr>
                <a:grpSpLocks/>
              </p:cNvGrpSpPr>
              <p:nvPr/>
            </p:nvGrpSpPr>
            <p:grpSpPr bwMode="auto">
              <a:xfrm>
                <a:off x="144" y="720"/>
                <a:ext cx="1696" cy="1163"/>
                <a:chOff x="128" y="720"/>
                <a:chExt cx="1696" cy="1163"/>
              </a:xfrm>
            </p:grpSpPr>
            <p:grpSp>
              <p:nvGrpSpPr>
                <p:cNvPr id="11310" name="Group 7"/>
                <p:cNvGrpSpPr>
                  <a:grpSpLocks/>
                </p:cNvGrpSpPr>
                <p:nvPr/>
              </p:nvGrpSpPr>
              <p:grpSpPr bwMode="auto">
                <a:xfrm>
                  <a:off x="128" y="720"/>
                  <a:ext cx="1696" cy="1163"/>
                  <a:chOff x="128" y="720"/>
                  <a:chExt cx="1696" cy="1163"/>
                </a:xfrm>
              </p:grpSpPr>
              <p:grpSp>
                <p:nvGrpSpPr>
                  <p:cNvPr id="11313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40" y="912"/>
                    <a:ext cx="1296" cy="720"/>
                    <a:chOff x="240" y="912"/>
                    <a:chExt cx="1296" cy="720"/>
                  </a:xfrm>
                </p:grpSpPr>
                <p:sp>
                  <p:nvSpPr>
                    <p:cNvPr id="11318" name="Line 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2" y="912"/>
                      <a:ext cx="110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19" name="Line 1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0" y="912"/>
                      <a:ext cx="192" cy="72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20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0" y="1632"/>
                      <a:ext cx="720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21" name="Line 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60" y="912"/>
                      <a:ext cx="576" cy="72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1314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8" y="1624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D</a:t>
                    </a:r>
                  </a:p>
                </p:txBody>
              </p:sp>
              <p:sp>
                <p:nvSpPr>
                  <p:cNvPr id="11315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6" y="1624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</a:t>
                    </a:r>
                  </a:p>
                </p:txBody>
              </p:sp>
              <p:sp>
                <p:nvSpPr>
                  <p:cNvPr id="11316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776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11317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" y="720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</a:t>
                    </a:r>
                  </a:p>
                </p:txBody>
              </p:sp>
            </p:grpSp>
            <p:sp>
              <p:nvSpPr>
                <p:cNvPr id="1131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32" y="864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1131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832" y="1440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</a:p>
              </p:txBody>
            </p:sp>
          </p:grpSp>
          <p:sp>
            <p:nvSpPr>
              <p:cNvPr id="11308" name="Text Box 19"/>
              <p:cNvSpPr txBox="1">
                <a:spLocks noChangeArrowheads="1"/>
              </p:cNvSpPr>
              <p:nvPr/>
            </p:nvSpPr>
            <p:spPr bwMode="auto">
              <a:xfrm>
                <a:off x="256" y="1424"/>
                <a:ext cx="33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en-US" sz="1400" b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09" name="Text Box 20"/>
              <p:cNvSpPr txBox="1">
                <a:spLocks noChangeArrowheads="1"/>
              </p:cNvSpPr>
              <p:nvPr/>
            </p:nvSpPr>
            <p:spPr bwMode="auto">
              <a:xfrm>
                <a:off x="1216" y="864"/>
                <a:ext cx="33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</a:t>
                </a:r>
                <a:r>
                  <a:rPr lang="en-US" sz="1400" b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306" name="Text Box 21"/>
            <p:cNvSpPr txBox="1">
              <a:spLocks noChangeArrowheads="1"/>
            </p:cNvSpPr>
            <p:nvPr/>
          </p:nvSpPr>
          <p:spPr bwMode="auto">
            <a:xfrm>
              <a:off x="432" y="1728"/>
              <a:ext cx="336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(a)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6019800" y="800100"/>
            <a:ext cx="2743200" cy="1622822"/>
            <a:chOff x="3744" y="672"/>
            <a:chExt cx="1728" cy="1363"/>
          </a:xfrm>
        </p:grpSpPr>
        <p:grpSp>
          <p:nvGrpSpPr>
            <p:cNvPr id="11288" name="Group 23"/>
            <p:cNvGrpSpPr>
              <a:grpSpLocks/>
            </p:cNvGrpSpPr>
            <p:nvPr/>
          </p:nvGrpSpPr>
          <p:grpSpPr bwMode="auto">
            <a:xfrm>
              <a:off x="3744" y="672"/>
              <a:ext cx="1728" cy="1267"/>
              <a:chOff x="3744" y="672"/>
              <a:chExt cx="1728" cy="1267"/>
            </a:xfrm>
          </p:grpSpPr>
          <p:grpSp>
            <p:nvGrpSpPr>
              <p:cNvPr id="11290" name="Group 24"/>
              <p:cNvGrpSpPr>
                <a:grpSpLocks/>
              </p:cNvGrpSpPr>
              <p:nvPr/>
            </p:nvGrpSpPr>
            <p:grpSpPr bwMode="auto">
              <a:xfrm>
                <a:off x="3744" y="672"/>
                <a:ext cx="1728" cy="1267"/>
                <a:chOff x="3744" y="672"/>
                <a:chExt cx="1728" cy="1267"/>
              </a:xfrm>
            </p:grpSpPr>
            <p:grpSp>
              <p:nvGrpSpPr>
                <p:cNvPr id="11293" name="Group 25"/>
                <p:cNvGrpSpPr>
                  <a:grpSpLocks/>
                </p:cNvGrpSpPr>
                <p:nvPr/>
              </p:nvGrpSpPr>
              <p:grpSpPr bwMode="auto">
                <a:xfrm>
                  <a:off x="3744" y="672"/>
                  <a:ext cx="1728" cy="1267"/>
                  <a:chOff x="3736" y="672"/>
                  <a:chExt cx="1728" cy="1267"/>
                </a:xfrm>
              </p:grpSpPr>
              <p:grpSp>
                <p:nvGrpSpPr>
                  <p:cNvPr id="11296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3840" y="864"/>
                    <a:ext cx="1344" cy="816"/>
                    <a:chOff x="3856" y="864"/>
                    <a:chExt cx="1344" cy="816"/>
                  </a:xfrm>
                </p:grpSpPr>
                <p:sp>
                  <p:nvSpPr>
                    <p:cNvPr id="11301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88" y="1680"/>
                      <a:ext cx="91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02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184" y="864"/>
                      <a:ext cx="0" cy="81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03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56" y="864"/>
                      <a:ext cx="13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304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56" y="864"/>
                      <a:ext cx="432" cy="81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1297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36" y="672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11298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28" y="672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11299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28" y="1680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</a:t>
                    </a:r>
                  </a:p>
                </p:txBody>
              </p:sp>
              <p:sp>
                <p:nvSpPr>
                  <p:cNvPr id="11300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2" y="1632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D</a:t>
                    </a:r>
                  </a:p>
                </p:txBody>
              </p:sp>
            </p:grpSp>
            <p:sp>
              <p:nvSpPr>
                <p:cNvPr id="1129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5008" y="832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11295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232" y="1488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</a:p>
              </p:txBody>
            </p:sp>
          </p:grpSp>
          <p:sp>
            <p:nvSpPr>
              <p:cNvPr id="11291" name="Text Box 37"/>
              <p:cNvSpPr txBox="1">
                <a:spLocks noChangeArrowheads="1"/>
              </p:cNvSpPr>
              <p:nvPr/>
            </p:nvSpPr>
            <p:spPr bwMode="auto">
              <a:xfrm>
                <a:off x="3888" y="864"/>
                <a:ext cx="33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65</a:t>
                </a:r>
                <a:r>
                  <a:rPr lang="en-US" sz="1400" b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92" name="Rectangle 38"/>
              <p:cNvSpPr>
                <a:spLocks noChangeArrowheads="1"/>
              </p:cNvSpPr>
              <p:nvPr/>
            </p:nvSpPr>
            <p:spPr bwMode="auto">
              <a:xfrm>
                <a:off x="5088" y="1568"/>
                <a:ext cx="96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289" name="Text Box 39"/>
            <p:cNvSpPr txBox="1">
              <a:spLocks noChangeArrowheads="1"/>
            </p:cNvSpPr>
            <p:nvPr/>
          </p:nvSpPr>
          <p:spPr bwMode="auto">
            <a:xfrm>
              <a:off x="4560" y="1776"/>
              <a:ext cx="336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(c)</a:t>
              </a:r>
            </a:p>
          </p:txBody>
        </p:sp>
      </p:grp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3048000" y="742951"/>
            <a:ext cx="2692400" cy="1679972"/>
            <a:chOff x="1776" y="624"/>
            <a:chExt cx="1696" cy="1411"/>
          </a:xfrm>
        </p:grpSpPr>
        <p:grpSp>
          <p:nvGrpSpPr>
            <p:cNvPr id="11271" name="Group 41"/>
            <p:cNvGrpSpPr>
              <a:grpSpLocks/>
            </p:cNvGrpSpPr>
            <p:nvPr/>
          </p:nvGrpSpPr>
          <p:grpSpPr bwMode="auto">
            <a:xfrm>
              <a:off x="1776" y="624"/>
              <a:ext cx="1696" cy="1251"/>
              <a:chOff x="1776" y="624"/>
              <a:chExt cx="1696" cy="1251"/>
            </a:xfrm>
          </p:grpSpPr>
          <p:grpSp>
            <p:nvGrpSpPr>
              <p:cNvPr id="11273" name="Group 42"/>
              <p:cNvGrpSpPr>
                <a:grpSpLocks/>
              </p:cNvGrpSpPr>
              <p:nvPr/>
            </p:nvGrpSpPr>
            <p:grpSpPr bwMode="auto">
              <a:xfrm>
                <a:off x="1776" y="624"/>
                <a:ext cx="1696" cy="1251"/>
                <a:chOff x="1776" y="624"/>
                <a:chExt cx="1696" cy="1251"/>
              </a:xfrm>
            </p:grpSpPr>
            <p:grpSp>
              <p:nvGrpSpPr>
                <p:cNvPr id="11276" name="Group 43"/>
                <p:cNvGrpSpPr>
                  <a:grpSpLocks/>
                </p:cNvGrpSpPr>
                <p:nvPr/>
              </p:nvGrpSpPr>
              <p:grpSpPr bwMode="auto">
                <a:xfrm>
                  <a:off x="1776" y="624"/>
                  <a:ext cx="1696" cy="1251"/>
                  <a:chOff x="1776" y="624"/>
                  <a:chExt cx="1696" cy="1251"/>
                </a:xfrm>
              </p:grpSpPr>
              <p:grpSp>
                <p:nvGrpSpPr>
                  <p:cNvPr id="11279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1920" y="720"/>
                    <a:ext cx="1216" cy="912"/>
                    <a:chOff x="1904" y="720"/>
                    <a:chExt cx="1216" cy="912"/>
                  </a:xfrm>
                </p:grpSpPr>
                <p:sp>
                  <p:nvSpPr>
                    <p:cNvPr id="11284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04" y="1632"/>
                      <a:ext cx="115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285" name="Line 4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04" y="720"/>
                      <a:ext cx="480" cy="91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286" name="Line 4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40" y="720"/>
                      <a:ext cx="480" cy="91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1287" name="Line 4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08" y="720"/>
                      <a:ext cx="912" cy="33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1280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76" y="1616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11281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32" y="912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11282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6" y="624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</a:t>
                    </a:r>
                  </a:p>
                </p:txBody>
              </p:sp>
              <p:sp>
                <p:nvSpPr>
                  <p:cNvPr id="11283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76" y="1616"/>
                    <a:ext cx="336" cy="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D</a:t>
                    </a:r>
                  </a:p>
                </p:txBody>
              </p:sp>
            </p:grpSp>
            <p:sp>
              <p:nvSpPr>
                <p:cNvPr id="11277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960" y="1440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1127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832" y="768"/>
                  <a:ext cx="336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</a:p>
              </p:txBody>
            </p:sp>
          </p:grpSp>
          <p:sp>
            <p:nvSpPr>
              <p:cNvPr id="11274" name="Text Box 55"/>
              <p:cNvSpPr txBox="1">
                <a:spLocks noChangeArrowheads="1"/>
              </p:cNvSpPr>
              <p:nvPr/>
            </p:nvSpPr>
            <p:spPr bwMode="auto">
              <a:xfrm>
                <a:off x="2688" y="1432"/>
                <a:ext cx="33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70</a:t>
                </a:r>
                <a:r>
                  <a:rPr lang="en-US" sz="1400" b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75" name="Text Box 56"/>
              <p:cNvSpPr txBox="1">
                <a:spLocks noChangeArrowheads="1"/>
              </p:cNvSpPr>
              <p:nvPr/>
            </p:nvSpPr>
            <p:spPr bwMode="auto">
              <a:xfrm>
                <a:off x="2288" y="792"/>
                <a:ext cx="33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</a:t>
                </a:r>
                <a:r>
                  <a:rPr lang="en-US" sz="1400" b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272" name="Text Box 57"/>
            <p:cNvSpPr txBox="1">
              <a:spLocks noChangeArrowheads="1"/>
            </p:cNvSpPr>
            <p:nvPr/>
          </p:nvSpPr>
          <p:spPr bwMode="auto">
            <a:xfrm>
              <a:off x="2112" y="1776"/>
              <a:ext cx="336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(b)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3048000" y="2266950"/>
            <a:ext cx="0" cy="2398514"/>
          </a:xfrm>
          <a:prstGeom prst="line">
            <a:avLst/>
          </a:prstGeom>
          <a:ln w="381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562600" y="2154436"/>
            <a:ext cx="0" cy="2398514"/>
          </a:xfrm>
          <a:prstGeom prst="line">
            <a:avLst/>
          </a:prstGeom>
          <a:ln w="381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09600" y="2495550"/>
            <a:ext cx="752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37914939"/>
              </p:ext>
            </p:extLst>
          </p:nvPr>
        </p:nvGraphicFramePr>
        <p:xfrm>
          <a:off x="685800" y="2800350"/>
          <a:ext cx="2354943" cy="365816"/>
        </p:xfrm>
        <a:graphic>
          <a:graphicData uri="http://schemas.openxmlformats.org/presentationml/2006/ole">
            <p:oleObj spid="_x0000_s10334" name="Equation" r:id="rId3" imgW="1307880" imgH="203040" progId="Equation.DSMT4">
              <p:embed/>
            </p:oleObj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96221346"/>
              </p:ext>
            </p:extLst>
          </p:nvPr>
        </p:nvGraphicFramePr>
        <p:xfrm>
          <a:off x="609600" y="3333750"/>
          <a:ext cx="2379662" cy="411162"/>
        </p:xfrm>
        <a:graphic>
          <a:graphicData uri="http://schemas.openxmlformats.org/presentationml/2006/ole">
            <p:oleObj spid="_x0000_s10335" name="Equation" r:id="rId4" imgW="1320480" imgH="228600" progId="Equation.DSMT4">
              <p:embed/>
            </p:oleObj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2951498" y="2404769"/>
            <a:ext cx="752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44140434"/>
              </p:ext>
            </p:extLst>
          </p:nvPr>
        </p:nvGraphicFramePr>
        <p:xfrm>
          <a:off x="3119437" y="2792255"/>
          <a:ext cx="868363" cy="366713"/>
        </p:xfrm>
        <a:graphic>
          <a:graphicData uri="http://schemas.openxmlformats.org/presentationml/2006/ole">
            <p:oleObj spid="_x0000_s10336" name="Equation" r:id="rId5" imgW="482400" imgH="203040" progId="Equation.DSMT4">
              <p:embed/>
            </p:oleObj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83864746"/>
              </p:ext>
            </p:extLst>
          </p:nvPr>
        </p:nvGraphicFramePr>
        <p:xfrm>
          <a:off x="3048000" y="3289300"/>
          <a:ext cx="869950" cy="411163"/>
        </p:xfrm>
        <a:graphic>
          <a:graphicData uri="http://schemas.openxmlformats.org/presentationml/2006/ole">
            <p:oleObj spid="_x0000_s10337" name="Equation" r:id="rId6" imgW="482400" imgH="228600" progId="Equation.DSMT4">
              <p:embed/>
            </p:oleObj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091492" y="2792255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(đồng vị)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091492" y="325755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(slt)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022975" y="2495948"/>
            <a:ext cx="752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45606927"/>
              </p:ext>
            </p:extLst>
          </p:nvPr>
        </p:nvGraphicFramePr>
        <p:xfrm>
          <a:off x="5961063" y="2965450"/>
          <a:ext cx="2239962" cy="365125"/>
        </p:xfrm>
        <a:graphic>
          <a:graphicData uri="http://schemas.openxmlformats.org/presentationml/2006/ole">
            <p:oleObj spid="_x0000_s10338" name="Equation" r:id="rId7" imgW="1244520" imgH="203040" progId="Equation.DSMT4">
              <p:embed/>
            </p:oleObj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5589100"/>
              </p:ext>
            </p:extLst>
          </p:nvPr>
        </p:nvGraphicFramePr>
        <p:xfrm>
          <a:off x="5849938" y="3532188"/>
          <a:ext cx="2379662" cy="411162"/>
        </p:xfrm>
        <a:graphic>
          <a:graphicData uri="http://schemas.openxmlformats.org/presentationml/2006/ole">
            <p:oleObj spid="_x0000_s10339" name="Equation" r:id="rId8" imgW="13204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5" grpId="0"/>
      <p:bldP spid="68" grpId="0"/>
      <p:bldP spid="69" grpId="0"/>
      <p:bldP spid="70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853</Words>
  <Application>Microsoft Office PowerPoint</Application>
  <PresentationFormat>On-screen Show (16:9)</PresentationFormat>
  <Paragraphs>240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1_Default Design</vt:lpstr>
      <vt:lpstr>Oriel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Hinh hoc 8</dc:title>
  <dc:subject>Hinh Thang</dc:subject>
  <dc:creator>Luân Đặng</dc:creator>
  <cp:lastModifiedBy>Admin</cp:lastModifiedBy>
  <cp:revision>56</cp:revision>
  <dcterms:created xsi:type="dcterms:W3CDTF">2011-08-10T08:03:07Z</dcterms:created>
  <dcterms:modified xsi:type="dcterms:W3CDTF">2021-09-28T10:12:04Z</dcterms:modified>
  <cp:version>V1</cp:version>
</cp:coreProperties>
</file>