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76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6A3D-DE2D-4561-B704-4BC0E5D8988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419F-6CCF-419F-9A45-250FD885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A3346-E08A-4C30-9C36-76E5F52A9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5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E1EA170-CCFA-4FC9-9430-F28BF918F70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8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2B8E0A4-F0FF-4D80-AE20-460DCBD220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C003952-8C26-4D33-9785-89EB9E9A300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0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CD913EA-C993-4EFE-8574-7AADDC6C46F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8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73050DAF-24A2-459A-9E4E-69D02CF3859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5ED8237-2EA3-4152-BB01-72537CBCF03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EC4CF73-C5B4-4783-BCEA-577F9399F2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6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EF985E3-25F4-4183-873D-13B9CC0F7C6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3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B805C89-65A1-4B87-8864-7605227DDFC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8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75634F7-FF51-41C9-8749-32DE22E6963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DC21BDF-C63A-4E7D-BFB4-619C77169CD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2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CD8E153-B821-4A13-B235-4EE770FBF6B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CD8E153-B821-4A13-B235-4EE770FBF6B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269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54751" y="2579317"/>
                <a:ext cx="10507579" cy="1655763"/>
              </a:xfrm>
            </p:spPr>
            <p:txBody>
              <a:bodyPr/>
              <a:lstStyle/>
              <a:p>
                <a:r>
                  <a:rPr lang="en-US" sz="4400" b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Vẽ</a:t>
                </a:r>
                <a:r>
                  <a:rPr lang="en-US" sz="4400" b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hai đường thẳng xx’ và yy’ cắt nhau tại O. Sao cho góc xOy có số đo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400" b="1" i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:r>
                  <a:rPr lang="en-US" sz="4400" b="1" smtClean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. Tính số đo các góc yOx’; x’Oy’; y’Ox? </a:t>
                </a:r>
                <a:endParaRPr lang="en-US" sz="4400" b="1">
                  <a:ln w="0"/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54751" y="2579317"/>
                <a:ext cx="10507579" cy="1655763"/>
              </a:xfrm>
              <a:blipFill rotWithShape="1">
                <a:blip r:embed="rId2"/>
                <a:stretch>
                  <a:fillRect l="-1914" t="-11765" r="-3190" b="-3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8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0669" y="298752"/>
            <a:ext cx="11989732" cy="669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Hai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…………………..……….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>
              <a:lnSpc>
                <a:spcPct val="150000"/>
              </a:lnSpc>
            </a:pP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b) Hai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⊥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..………</a:t>
            </a:r>
            <a:b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………..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d’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…………….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..........……………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296" y="1816973"/>
            <a:ext cx="195277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4006" y="1816973"/>
            <a:ext cx="496097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6000" y="1816973"/>
            <a:ext cx="328166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968" y="3544173"/>
            <a:ext cx="15311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 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b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5670" y="4356973"/>
            <a:ext cx="169950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7201" y="5169773"/>
            <a:ext cx="16362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6101" y="5982573"/>
            <a:ext cx="318228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497" y="5169773"/>
            <a:ext cx="196720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0381129" y="6275294"/>
            <a:ext cx="842683" cy="5827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 flipV="1">
            <a:off x="1117601" y="2954867"/>
            <a:ext cx="3894532" cy="42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1117601" y="2961642"/>
            <a:ext cx="60959" cy="6095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978401" y="2921001"/>
            <a:ext cx="60959" cy="6095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42" y="2305447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8879" y="2203847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492737" y="2783451"/>
            <a:ext cx="203200" cy="20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D4D4D"/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492737" y="1701800"/>
            <a:ext cx="0" cy="314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33379" y="1397001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94338" y="4235847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0874" y="2873719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I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52540" y="2774072"/>
            <a:ext cx="203200" cy="20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D4D4D"/>
              </a:solidFill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3038621" y="1600200"/>
            <a:ext cx="0" cy="314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 bwMode="auto">
          <a:xfrm>
            <a:off x="3019718" y="2951029"/>
            <a:ext cx="60959" cy="6095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11939" y="1387622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898" y="4226469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99434" y="2864341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I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35477" y="2754875"/>
            <a:ext cx="203200" cy="20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D4D4D"/>
              </a:solidFill>
              <a:latin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4435477" y="1673224"/>
            <a:ext cx="0" cy="314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76119" y="1368425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37078" y="4207271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63614" y="2845143"/>
            <a:ext cx="6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I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 flipV="1">
            <a:off x="2123563" y="2819400"/>
            <a:ext cx="1903047" cy="329320"/>
            <a:chOff x="2783" y="2063"/>
            <a:chExt cx="798" cy="97"/>
          </a:xfrm>
        </p:grpSpPr>
        <p:sp>
          <p:nvSpPr>
            <p:cNvPr id="66" name="Line 23"/>
            <p:cNvSpPr>
              <a:spLocks noChangeShapeType="1"/>
            </p:cNvSpPr>
            <p:nvPr/>
          </p:nvSpPr>
          <p:spPr bwMode="auto">
            <a:xfrm>
              <a:off x="2783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vi-VN" sz="2400">
                <a:solidFill>
                  <a:srgbClr val="4D4D4D"/>
                </a:solidFill>
                <a:latin typeface="Microsoft Sans Serif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2807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vi-VN" sz="2400">
                <a:solidFill>
                  <a:srgbClr val="4D4D4D"/>
                </a:solidFill>
                <a:latin typeface="Microsoft Sans Serif"/>
              </a:endParaRPr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>
              <a:off x="3557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vi-VN" sz="2400">
                <a:solidFill>
                  <a:srgbClr val="4D4D4D"/>
                </a:solidFill>
                <a:latin typeface="Microsoft Sans Serif"/>
              </a:endParaRPr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3581" y="206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vi-VN" sz="2400">
                <a:solidFill>
                  <a:srgbClr val="4D4D4D"/>
                </a:solidFill>
                <a:latin typeface="Microsoft Sans Serif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539410" y="3300778"/>
            <a:ext cx="696721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19170"/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Đường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thẳng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xy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được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gọi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là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trung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trực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của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đoạn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thẳng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AB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khi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nào</a:t>
            </a:r>
            <a:r>
              <a:rPr lang="en-US" sz="3200" dirty="0">
                <a:ln w="11430"/>
                <a:solidFill>
                  <a:srgbClr val="4D4D4D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?</a:t>
            </a:r>
          </a:p>
        </p:txBody>
      </p:sp>
      <p:sp>
        <p:nvSpPr>
          <p:cNvPr id="90" name="WordArt 103"/>
          <p:cNvSpPr>
            <a:spLocks noChangeArrowheads="1" noChangeShapeType="1" noTextEdit="1"/>
          </p:cNvSpPr>
          <p:nvPr/>
        </p:nvSpPr>
        <p:spPr bwMode="auto">
          <a:xfrm>
            <a:off x="7101778" y="76201"/>
            <a:ext cx="1705383" cy="100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/>
            <a:r>
              <a:rPr lang="en-US" sz="5333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rabiaH" panose="020B7200000000000000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1" y="584200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endParaRPr lang="en-US" sz="3733" dirty="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998" y="236492"/>
            <a:ext cx="816281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Đường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trung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trực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của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đoạn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thẳng</a:t>
            </a:r>
            <a:endParaRPr lang="en-US" sz="4267" dirty="0">
              <a:solidFill>
                <a:srgbClr val="FFFF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729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691 -0.005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988E-6 L 0.13108 -0.000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2795 -0.002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2099E-6 L 0.13212 0.000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0.12847 -0.001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5.55556E-7 -0.00123 L 0.11354 -0.001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4.44444E-6 -0.00123 L 0.11458 0.0012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1.11111E-6 -0.00123 L 0.11458 -0.004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5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61111E-6 -0.00123 L 0.11111 0.000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9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-0.00124 L 0.11215 -0.003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69 3.33333E-6 L -0.11423 0.0015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7 3.20988E-6 L -0.11459 -0.0117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8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7 4.19753E-6 L -0.11268 0.0018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9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69 -3.33333E-6 L -0.11198 0.0015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007 2.09877E-6 L -0.11927 0.0021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/>
      <p:bldP spid="27" grpId="0"/>
      <p:bldP spid="32" grpId="0" animBg="1"/>
      <p:bldP spid="32" grpId="1" animBg="1"/>
      <p:bldP spid="32" grpId="2" animBg="1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5" grpId="0" animBg="1"/>
      <p:bldP spid="45" grpId="1" animBg="1"/>
      <p:bldP spid="45" grpId="2" animBg="1"/>
      <p:bldP spid="47" grpId="0" animBg="1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9" grpId="0" animBg="1"/>
      <p:bldP spid="59" grpId="1" animBg="1"/>
      <p:bldP spid="62" grpId="0"/>
      <p:bldP spid="62" grpId="1"/>
      <p:bldP spid="63" grpId="0"/>
      <p:bldP spid="63" grpId="1"/>
      <p:bldP spid="64" grpId="0"/>
      <p:bldP spid="64" grpId="1"/>
      <p:bldP spid="7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97989" y="1092201"/>
            <a:ext cx="4234354" cy="3148012"/>
            <a:chOff x="5858963" y="738188"/>
            <a:chExt cx="4234355" cy="314801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96000" y="2525486"/>
              <a:ext cx="3672114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939315" y="870857"/>
              <a:ext cx="0" cy="301534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749143" y="2351314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36229" y="2365829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694057" y="2293257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781143" y="2307772"/>
              <a:ext cx="159657" cy="36285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916408" y="2489199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Microsoft Sans Serif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84983" y="195738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58963" y="1928509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45762" y="7381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34538" y="2041433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940675" y="2270125"/>
              <a:ext cx="263525" cy="260350"/>
            </a:xfrm>
            <a:custGeom>
              <a:avLst/>
              <a:gdLst>
                <a:gd name="connsiteX0" fmla="*/ 0 w 263525"/>
                <a:gd name="connsiteY0" fmla="*/ 0 h 260350"/>
                <a:gd name="connsiteX1" fmla="*/ 263525 w 263525"/>
                <a:gd name="connsiteY1" fmla="*/ 0 h 260350"/>
                <a:gd name="connsiteX2" fmla="*/ 263525 w 263525"/>
                <a:gd name="connsiteY2" fmla="*/ 26035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260350">
                  <a:moveTo>
                    <a:pt x="0" y="0"/>
                  </a:moveTo>
                  <a:lnTo>
                    <a:pt x="263525" y="0"/>
                  </a:lnTo>
                  <a:lnTo>
                    <a:pt x="263525" y="26035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Microsoft Sans Serif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20168" y="3417857"/>
            <a:ext cx="2645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 AB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53663" y="4091468"/>
                <a:ext cx="2334101" cy="80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 = IB =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63" y="4091468"/>
                <a:ext cx="2334101" cy="800027"/>
              </a:xfrm>
              <a:prstGeom prst="rect">
                <a:avLst/>
              </a:prstGeom>
              <a:blipFill>
                <a:blip r:embed="rId2"/>
                <a:stretch>
                  <a:fillRect l="-6789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102537" y="3745830"/>
            <a:ext cx="5095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6098987" y="3461914"/>
            <a:ext cx="142875" cy="1471220"/>
          </a:xfrm>
          <a:prstGeom prst="rightBrace">
            <a:avLst>
              <a:gd name="adj1" fmla="val 36047"/>
              <a:gd name="adj2" fmla="val 4762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US" sz="320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2712" y="354751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54672" y="3722164"/>
                <a:ext cx="805029" cy="748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267" dirty="0">
                  <a:solidFill>
                    <a:srgbClr val="002060"/>
                  </a:solidFill>
                  <a:latin typeface="Microsoft Sans Serif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672" y="3722164"/>
                <a:ext cx="805029" cy="748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542237" y="3722451"/>
            <a:ext cx="75052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⇔</a:t>
            </a:r>
            <a:endParaRPr lang="en-US" sz="4267" dirty="0">
              <a:solidFill>
                <a:srgbClr val="002060"/>
              </a:solidFill>
              <a:latin typeface="Microsoft Sans Serif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9650" y="1092201"/>
            <a:ext cx="682787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19170"/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Đường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thẳng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vuông</a:t>
            </a:r>
            <a:r>
              <a:rPr lang="en-US" sz="3200" dirty="0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góc</a:t>
            </a:r>
            <a:r>
              <a:rPr lang="en-US" sz="3200" dirty="0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với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một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đoạn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thẳng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tại</a:t>
            </a:r>
            <a:r>
              <a:rPr lang="en-US" sz="3200" dirty="0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trung</a:t>
            </a:r>
            <a:r>
              <a:rPr lang="en-US" sz="3200" dirty="0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điểm</a:t>
            </a:r>
            <a:r>
              <a:rPr lang="en-US" sz="3200" dirty="0">
                <a:ln w="11430"/>
                <a:solidFill>
                  <a:srgbClr val="FF0000"/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của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nó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được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gọi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là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đường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trung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trực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của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đoạn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thẳng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ấy</a:t>
            </a:r>
            <a:r>
              <a:rPr lang="en-US" sz="32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glow rad="63500">
                    <a:srgbClr val="D2A13B">
                      <a:satMod val="175000"/>
                      <a:alpha val="40000"/>
                    </a:srgbClr>
                  </a:glow>
                </a:effectLst>
              </a:rPr>
              <a:t>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998" y="236492"/>
            <a:ext cx="816281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Đường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trung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trực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của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đoạn</a:t>
            </a:r>
            <a:r>
              <a:rPr lang="en-US" sz="4267" dirty="0">
                <a:solidFill>
                  <a:srgbClr val="FFFF00"/>
                </a:solidFill>
                <a:latin typeface="Microsoft Sans Serif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Microsoft Sans Serif"/>
              </a:rPr>
              <a:t>thẳng</a:t>
            </a:r>
            <a:endParaRPr lang="en-US" sz="4267" dirty="0">
              <a:solidFill>
                <a:srgbClr val="FFFF00"/>
              </a:solidFill>
              <a:latin typeface="Microsoft Sans Serif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998" y="5175230"/>
            <a:ext cx="1134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Đường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thẳng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xy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là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trung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trực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của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đoạn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thẳng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AB, ta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còn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nói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hai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điểm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A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và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B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với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nhau</a:t>
            </a:r>
            <a:r>
              <a:rPr lang="en-US" sz="3200" b="1" dirty="0">
                <a:solidFill>
                  <a:srgbClr val="BE913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xy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706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 animBg="1"/>
      <p:bldP spid="44" grpId="0"/>
      <p:bldP spid="17" grpId="0"/>
      <p:bldP spid="17" grpId="1"/>
      <p:bldP spid="18" grpId="0"/>
      <p:bldP spid="4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0" y="119847"/>
            <a:ext cx="1127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>
                <a:solidFill>
                  <a:srgbClr val="0070C0"/>
                </a:solidFill>
                <a:latin typeface="Microsoft Sans Serif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28618" y="1700223"/>
            <a:ext cx="2518198" cy="2978516"/>
            <a:chOff x="8528616" y="1236990"/>
            <a:chExt cx="2518198" cy="2978515"/>
          </a:xfrm>
        </p:grpSpPr>
        <p:grpSp>
          <p:nvGrpSpPr>
            <p:cNvPr id="4" name="Group 3"/>
            <p:cNvGrpSpPr/>
            <p:nvPr/>
          </p:nvGrpSpPr>
          <p:grpSpPr>
            <a:xfrm>
              <a:off x="8528616" y="1236990"/>
              <a:ext cx="2518198" cy="2207219"/>
              <a:chOff x="8528616" y="1236990"/>
              <a:chExt cx="2518198" cy="220721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827846" y="2042813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847877" y="123699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746732" y="204402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878472" y="307487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 rot="16200000">
                <a:off x="8839200" y="1179991"/>
                <a:ext cx="1822450" cy="2443618"/>
                <a:chOff x="8750300" y="1630841"/>
                <a:chExt cx="1822450" cy="244361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750300" y="2971744"/>
                  <a:ext cx="182245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683087" y="1630841"/>
                  <a:ext cx="0" cy="24436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9147523" y="2932411"/>
                  <a:ext cx="210316" cy="5561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10163005" y="2931268"/>
                  <a:ext cx="205628" cy="6258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/>
                <p:cNvSpPr/>
                <p:nvPr/>
              </p:nvSpPr>
              <p:spPr>
                <a:xfrm>
                  <a:off x="9684189" y="2752101"/>
                  <a:ext cx="213559" cy="210986"/>
                </a:xfrm>
                <a:custGeom>
                  <a:avLst/>
                  <a:gdLst>
                    <a:gd name="connsiteX0" fmla="*/ 0 w 263525"/>
                    <a:gd name="connsiteY0" fmla="*/ 0 h 260350"/>
                    <a:gd name="connsiteX1" fmla="*/ 263525 w 263525"/>
                    <a:gd name="connsiteY1" fmla="*/ 0 h 260350"/>
                    <a:gd name="connsiteX2" fmla="*/ 263525 w 263525"/>
                    <a:gd name="connsiteY2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525" h="260350">
                      <a:moveTo>
                        <a:pt x="0" y="0"/>
                      </a:moveTo>
                      <a:lnTo>
                        <a:pt x="263525" y="0"/>
                      </a:lnTo>
                      <a:lnTo>
                        <a:pt x="263525" y="26035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>
                    <a:solidFill>
                      <a:srgbClr val="FFFFFF"/>
                    </a:solidFill>
                    <a:latin typeface="Microsoft Sans Serif"/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9359900" y="3753840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43094" y="1700422"/>
            <a:ext cx="2334598" cy="2978316"/>
            <a:chOff x="5612427" y="1304925"/>
            <a:chExt cx="2334598" cy="2978318"/>
          </a:xfrm>
        </p:grpSpPr>
        <p:grpSp>
          <p:nvGrpSpPr>
            <p:cNvPr id="17" name="Group 16"/>
            <p:cNvGrpSpPr/>
            <p:nvPr/>
          </p:nvGrpSpPr>
          <p:grpSpPr>
            <a:xfrm>
              <a:off x="5612427" y="1304925"/>
              <a:ext cx="2334598" cy="2217084"/>
              <a:chOff x="4675802" y="1971675"/>
              <a:chExt cx="2334598" cy="221708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33950" y="1971675"/>
                <a:ext cx="1822450" cy="2217084"/>
                <a:chOff x="8750300" y="1857375"/>
                <a:chExt cx="1822450" cy="221708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750300" y="2971744"/>
                  <a:ext cx="182245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" flipH="1">
                  <a:off x="9683087" y="1857375"/>
                  <a:ext cx="19713" cy="22170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9264650" y="2855059"/>
                  <a:ext cx="15838" cy="173891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10226675" y="2859747"/>
                  <a:ext cx="70438" cy="18825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6659022" y="272245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75802" y="308484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36847" y="277623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17607" y="205355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842000" y="3821578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5215" y="1600200"/>
            <a:ext cx="2261573" cy="2976939"/>
            <a:chOff x="2075477" y="1510627"/>
            <a:chExt cx="2261573" cy="2976938"/>
          </a:xfrm>
        </p:grpSpPr>
        <p:grpSp>
          <p:nvGrpSpPr>
            <p:cNvPr id="29" name="Group 28"/>
            <p:cNvGrpSpPr/>
            <p:nvPr/>
          </p:nvGrpSpPr>
          <p:grpSpPr>
            <a:xfrm>
              <a:off x="2075477" y="1510627"/>
              <a:ext cx="2261573" cy="2134273"/>
              <a:chOff x="2075477" y="1510627"/>
              <a:chExt cx="2261573" cy="213427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95525" y="1573691"/>
                <a:ext cx="1822450" cy="2071209"/>
                <a:chOff x="8750300" y="1630841"/>
                <a:chExt cx="1822450" cy="207120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8750300" y="2971744"/>
                  <a:ext cx="182245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9416387" y="1630841"/>
                  <a:ext cx="0" cy="207120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/>
                <p:cNvSpPr/>
                <p:nvPr/>
              </p:nvSpPr>
              <p:spPr>
                <a:xfrm>
                  <a:off x="9417489" y="2752101"/>
                  <a:ext cx="213559" cy="210986"/>
                </a:xfrm>
                <a:custGeom>
                  <a:avLst/>
                  <a:gdLst>
                    <a:gd name="connsiteX0" fmla="*/ 0 w 263525"/>
                    <a:gd name="connsiteY0" fmla="*/ 0 h 260350"/>
                    <a:gd name="connsiteX1" fmla="*/ 263525 w 263525"/>
                    <a:gd name="connsiteY1" fmla="*/ 0 h 260350"/>
                    <a:gd name="connsiteX2" fmla="*/ 263525 w 263525"/>
                    <a:gd name="connsiteY2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525" h="260350">
                      <a:moveTo>
                        <a:pt x="0" y="0"/>
                      </a:moveTo>
                      <a:lnTo>
                        <a:pt x="263525" y="0"/>
                      </a:lnTo>
                      <a:lnTo>
                        <a:pt x="263525" y="260350"/>
                      </a:ln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>
                    <a:solidFill>
                      <a:srgbClr val="FFFFFF"/>
                    </a:solidFill>
                    <a:latin typeface="Microsoft Sans Serif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985672" y="254147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75477" y="257049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99732" y="151062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52348" y="2881013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387600" y="4025900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9232900" y="3866829"/>
            <a:ext cx="1270904" cy="1147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Microsoft Sans Serif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9888" y="4832250"/>
            <a:ext cx="28632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a </a:t>
            </a:r>
            <a:r>
              <a:rPr lang="en-US" sz="37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⊥ MN </a:t>
            </a:r>
            <a:r>
              <a:rPr lang="en-US" sz="373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tại</a:t>
            </a:r>
            <a:r>
              <a:rPr lang="en-US" sz="37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endParaRPr lang="en-US" sz="37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68719" y="5663218"/>
                <a:ext cx="3911349" cy="91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3733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Sans Serif"/>
                  </a:rPr>
                  <a:t>EM = EN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733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𝑴𝑵</m:t>
                        </m:r>
                      </m:num>
                      <m:den>
                        <m:r>
                          <a:rPr lang="en-US" sz="3733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733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Sans Serif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19" y="5663218"/>
                <a:ext cx="3911349" cy="916918"/>
              </a:xfrm>
              <a:prstGeom prst="rect">
                <a:avLst/>
              </a:prstGeom>
              <a:blipFill>
                <a:blip r:embed="rId2"/>
                <a:stretch>
                  <a:fillRect l="-52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2422" y="4814535"/>
                <a:ext cx="195854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8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8800" dirty="0">
                  <a:solidFill>
                    <a:srgbClr val="002060"/>
                  </a:solidFill>
                  <a:latin typeface="Microsoft Sans Serif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22" y="4814535"/>
                <a:ext cx="1958548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594393" y="4873810"/>
            <a:ext cx="1072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8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endParaRPr lang="en-US" sz="8000" dirty="0">
              <a:solidFill>
                <a:srgbClr val="002060"/>
              </a:solidFill>
              <a:latin typeface="Microsoft Sans Serif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7869" y="4948044"/>
            <a:ext cx="460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MN.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14" y="2013710"/>
            <a:ext cx="5742641" cy="3000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94477" y="3602863"/>
            <a:ext cx="3651616" cy="21063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2972" y="2929504"/>
            <a:ext cx="5633857" cy="30003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952522" y="3635987"/>
            <a:ext cx="3651616" cy="21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12372"/>
            <a:ext cx="1127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14. Cho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đoạn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thẳng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CD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dài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3cm.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vẽ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đường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trực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đoạn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thẳng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</a:rPr>
              <a:t>ấy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</a:endParaRPr>
          </a:p>
        </p:txBody>
      </p:sp>
      <p:pic>
        <p:nvPicPr>
          <p:cNvPr id="4" name="Picture 8" descr="thuoc 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1" y="3968750"/>
            <a:ext cx="8229600" cy="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204">
            <a:off x="1708151" y="1390650"/>
            <a:ext cx="863600" cy="29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422400" y="3968749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384800" y="3892549"/>
            <a:ext cx="0" cy="10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422400" y="3911600"/>
            <a:ext cx="0" cy="10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9042400" y="3892549"/>
            <a:ext cx="0" cy="10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3194051" y="3848100"/>
            <a:ext cx="203200" cy="209549"/>
            <a:chOff x="2016" y="3408"/>
            <a:chExt cx="96" cy="99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2016" y="3408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en-US" sz="2400">
                <a:solidFill>
                  <a:srgbClr val="4D4D4D"/>
                </a:solidFill>
                <a:latin typeface="Microsoft Sans Serif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 flipV="1">
              <a:off x="2016" y="3411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en-US" sz="2400">
                <a:solidFill>
                  <a:srgbClr val="4D4D4D"/>
                </a:solidFill>
                <a:latin typeface="Microsoft Sans Serif"/>
              </a:endParaRP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7010400" y="3835400"/>
            <a:ext cx="203200" cy="209549"/>
            <a:chOff x="2016" y="3408"/>
            <a:chExt cx="96" cy="99"/>
          </a:xfrm>
        </p:grpSpPr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2016" y="3408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en-US" sz="2400">
                <a:solidFill>
                  <a:srgbClr val="4D4D4D"/>
                </a:solidFill>
                <a:latin typeface="Microsoft Sans Serif"/>
              </a:endParaRP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 flipV="1">
              <a:off x="2016" y="3411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en-US" sz="2400">
                <a:solidFill>
                  <a:srgbClr val="4D4D4D"/>
                </a:solidFill>
                <a:latin typeface="Microsoft Sans Serif"/>
              </a:endParaRPr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 rot="21597327" flipH="1">
            <a:off x="4000500" y="2076450"/>
            <a:ext cx="1346200" cy="1866900"/>
            <a:chOff x="1548" y="1527"/>
            <a:chExt cx="612" cy="882"/>
          </a:xfrm>
        </p:grpSpPr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en-US" sz="2400">
                <a:solidFill>
                  <a:srgbClr val="4D4D4D"/>
                </a:solidFill>
                <a:latin typeface="Microsoft Sans Serif"/>
              </a:endParaRPr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en-US" sz="2400">
                <a:solidFill>
                  <a:srgbClr val="4D4D4D"/>
                </a:solidFill>
                <a:latin typeface="Microsoft Sans Serif"/>
              </a:endParaRPr>
            </a:p>
          </p:txBody>
        </p:sp>
      </p:grpSp>
      <p:pic>
        <p:nvPicPr>
          <p:cNvPr id="19" name="Picture 26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013">
            <a:off x="5675043" y="1358900"/>
            <a:ext cx="863600" cy="29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5384800" y="1835149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pic>
        <p:nvPicPr>
          <p:cNvPr id="21" name="Picture 28" descr="thuoc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1" y="1022350"/>
            <a:ext cx="768349" cy="74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5384800" y="3867149"/>
            <a:ext cx="0" cy="294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pic>
        <p:nvPicPr>
          <p:cNvPr id="23" name="Picture 30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0193">
            <a:off x="5869629" y="3453341"/>
            <a:ext cx="863600" cy="29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84801" y="3638549"/>
            <a:ext cx="356303" cy="33019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5356664" y="3892549"/>
            <a:ext cx="0" cy="10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US" sz="2400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972" y="426221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C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8755193" y="4262218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11199" y="3937354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M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232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62292 0.000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0087 -0.2953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78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9877E-6 L -0.00017 0.4067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3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490952" y="1986455"/>
            <a:ext cx="1849116" cy="677917"/>
          </a:xfrm>
          <a:custGeom>
            <a:avLst/>
            <a:gdLst>
              <a:gd name="connsiteX0" fmla="*/ 1844565 w 1849116"/>
              <a:gd name="connsiteY0" fmla="*/ 677917 h 677917"/>
              <a:gd name="connsiteX1" fmla="*/ 1560786 w 1849116"/>
              <a:gd name="connsiteY1" fmla="*/ 126124 h 677917"/>
              <a:gd name="connsiteX2" fmla="*/ 0 w 1849116"/>
              <a:gd name="connsiteY2" fmla="*/ 0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116" h="677917">
                <a:moveTo>
                  <a:pt x="1844565" y="677917"/>
                </a:moveTo>
                <a:cubicBezTo>
                  <a:pt x="1856389" y="458513"/>
                  <a:pt x="1868213" y="239110"/>
                  <a:pt x="1560786" y="126124"/>
                </a:cubicBezTo>
                <a:cubicBezTo>
                  <a:pt x="1253359" y="13138"/>
                  <a:pt x="626679" y="6569"/>
                  <a:pt x="0" y="0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3" name="Picture 9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/>
          <a:stretch/>
        </p:blipFill>
        <p:spPr bwMode="auto">
          <a:xfrm>
            <a:off x="7756632" y="3559619"/>
            <a:ext cx="4372303" cy="300500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2882" r="2637" b="4867"/>
          <a:stretch/>
        </p:blipFill>
        <p:spPr bwMode="auto">
          <a:xfrm>
            <a:off x="8947149" y="241299"/>
            <a:ext cx="2209801" cy="181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5502166" y="4382808"/>
            <a:ext cx="2222937" cy="993228"/>
          </a:xfrm>
          <a:custGeom>
            <a:avLst/>
            <a:gdLst>
              <a:gd name="connsiteX0" fmla="*/ 0 w 2222937"/>
              <a:gd name="connsiteY0" fmla="*/ 0 h 993228"/>
              <a:gd name="connsiteX1" fmla="*/ 425668 w 2222937"/>
              <a:gd name="connsiteY1" fmla="*/ 236483 h 993228"/>
              <a:gd name="connsiteX2" fmla="*/ 299544 w 2222937"/>
              <a:gd name="connsiteY2" fmla="*/ 740979 h 993228"/>
              <a:gd name="connsiteX3" fmla="*/ 2222937 w 2222937"/>
              <a:gd name="connsiteY3" fmla="*/ 993228 h 99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937" h="993228">
                <a:moveTo>
                  <a:pt x="0" y="0"/>
                </a:moveTo>
                <a:cubicBezTo>
                  <a:pt x="187872" y="56493"/>
                  <a:pt x="375744" y="112987"/>
                  <a:pt x="425668" y="236483"/>
                </a:cubicBezTo>
                <a:cubicBezTo>
                  <a:pt x="475592" y="359979"/>
                  <a:pt x="-1" y="614855"/>
                  <a:pt x="299544" y="740979"/>
                </a:cubicBezTo>
                <a:cubicBezTo>
                  <a:pt x="599089" y="867103"/>
                  <a:pt x="1411013" y="930165"/>
                  <a:pt x="2222937" y="993228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780589" y="2111536"/>
            <a:ext cx="3561590" cy="994271"/>
          </a:xfrm>
          <a:custGeom>
            <a:avLst/>
            <a:gdLst>
              <a:gd name="connsiteX0" fmla="*/ 250832 w 3561590"/>
              <a:gd name="connsiteY0" fmla="*/ 994271 h 994271"/>
              <a:gd name="connsiteX1" fmla="*/ 140473 w 3561590"/>
              <a:gd name="connsiteY1" fmla="*/ 16809 h 994271"/>
              <a:gd name="connsiteX2" fmla="*/ 1937742 w 3561590"/>
              <a:gd name="connsiteY2" fmla="*/ 379416 h 994271"/>
              <a:gd name="connsiteX3" fmla="*/ 3561590 w 3561590"/>
              <a:gd name="connsiteY3" fmla="*/ 426712 h 9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590" h="994271">
                <a:moveTo>
                  <a:pt x="250832" y="994271"/>
                </a:moveTo>
                <a:cubicBezTo>
                  <a:pt x="55076" y="556778"/>
                  <a:pt x="-140679" y="119285"/>
                  <a:pt x="140473" y="16809"/>
                </a:cubicBezTo>
                <a:cubicBezTo>
                  <a:pt x="421625" y="-85667"/>
                  <a:pt x="1367556" y="311099"/>
                  <a:pt x="1937742" y="379416"/>
                </a:cubicBezTo>
                <a:cubicBezTo>
                  <a:pt x="2507928" y="447733"/>
                  <a:pt x="3034759" y="437222"/>
                  <a:pt x="3561590" y="426712"/>
                </a:cubicBezTo>
              </a:path>
            </a:pathLst>
          </a:custGeom>
          <a:ln w="57150">
            <a:solidFill>
              <a:srgbClr val="FF000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16667"/>
              </p:ext>
            </p:extLst>
          </p:nvPr>
        </p:nvGraphicFramePr>
        <p:xfrm>
          <a:off x="10342179" y="2302388"/>
          <a:ext cx="1234553" cy="49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634680" imgH="253800" progId="Equation.DSMT4">
                  <p:embed/>
                </p:oleObj>
              </mc:Choice>
              <mc:Fallback>
                <p:oleObj name="Equation" r:id="rId5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42179" y="2302388"/>
                        <a:ext cx="1234553" cy="49382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439324">
            <a:off x="7840530" y="1823140"/>
            <a:ext cx="1893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2800" b="1" cap="none" spc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93246" y="2058246"/>
            <a:ext cx="3372667" cy="2400376"/>
            <a:chOff x="3993246" y="2058246"/>
            <a:chExt cx="3372667" cy="2400376"/>
          </a:xfrm>
        </p:grpSpPr>
        <p:sp>
          <p:nvSpPr>
            <p:cNvPr id="2" name="Oval 1"/>
            <p:cNvSpPr/>
            <p:nvPr/>
          </p:nvSpPr>
          <p:spPr>
            <a:xfrm>
              <a:off x="3993246" y="2058246"/>
              <a:ext cx="3291126" cy="24003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3731" y="2442333"/>
              <a:ext cx="324218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50" smtClean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Hai đường thẳng </a:t>
              </a:r>
            </a:p>
            <a:p>
              <a:pPr algn="ctr"/>
              <a:r>
                <a:rPr lang="en-US" sz="3600" b="1" cap="none" spc="5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vuông góc</a:t>
              </a:r>
              <a:endParaRPr lang="en-US" sz="3600"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 rot="439324">
            <a:off x="5632899" y="4616121"/>
            <a:ext cx="1893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vẽ</a:t>
            </a:r>
            <a:endParaRPr lang="en-US" sz="2800" b="1" cap="none" spc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61" y="2601912"/>
            <a:ext cx="2238375" cy="349567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83324" y="1185478"/>
            <a:ext cx="2413415" cy="785212"/>
          </a:xfrm>
          <a:custGeom>
            <a:avLst/>
            <a:gdLst>
              <a:gd name="connsiteX0" fmla="*/ 1954924 w 2413415"/>
              <a:gd name="connsiteY0" fmla="*/ 785212 h 785212"/>
              <a:gd name="connsiteX1" fmla="*/ 2412124 w 2413415"/>
              <a:gd name="connsiteY1" fmla="*/ 296481 h 785212"/>
              <a:gd name="connsiteX2" fmla="*/ 1828800 w 2413415"/>
              <a:gd name="connsiteY2" fmla="*/ 12701 h 785212"/>
              <a:gd name="connsiteX3" fmla="*/ 0 w 2413415"/>
              <a:gd name="connsiteY3" fmla="*/ 75763 h 7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415" h="785212">
                <a:moveTo>
                  <a:pt x="1954924" y="785212"/>
                </a:moveTo>
                <a:cubicBezTo>
                  <a:pt x="2194034" y="605222"/>
                  <a:pt x="2433145" y="425233"/>
                  <a:pt x="2412124" y="296481"/>
                </a:cubicBezTo>
                <a:cubicBezTo>
                  <a:pt x="2391103" y="167729"/>
                  <a:pt x="2230821" y="49487"/>
                  <a:pt x="1828800" y="12701"/>
                </a:cubicBezTo>
                <a:cubicBezTo>
                  <a:pt x="1426779" y="-24085"/>
                  <a:pt x="713389" y="25839"/>
                  <a:pt x="0" y="75763"/>
                </a:cubicBez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6028" y="1986455"/>
            <a:ext cx="2254433" cy="677917"/>
          </a:xfrm>
          <a:custGeom>
            <a:avLst/>
            <a:gdLst>
              <a:gd name="connsiteX0" fmla="*/ 2002220 w 2254433"/>
              <a:gd name="connsiteY0" fmla="*/ 0 h 677917"/>
              <a:gd name="connsiteX1" fmla="*/ 1797269 w 2254433"/>
              <a:gd name="connsiteY1" fmla="*/ 204952 h 677917"/>
              <a:gd name="connsiteX2" fmla="*/ 2175641 w 2254433"/>
              <a:gd name="connsiteY2" fmla="*/ 504497 h 677917"/>
              <a:gd name="connsiteX3" fmla="*/ 0 w 2254433"/>
              <a:gd name="connsiteY3" fmla="*/ 677917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433" h="677917">
                <a:moveTo>
                  <a:pt x="2002220" y="0"/>
                </a:moveTo>
                <a:cubicBezTo>
                  <a:pt x="1885292" y="60434"/>
                  <a:pt x="1768365" y="120869"/>
                  <a:pt x="1797269" y="204952"/>
                </a:cubicBezTo>
                <a:cubicBezTo>
                  <a:pt x="1826172" y="289035"/>
                  <a:pt x="2475186" y="425670"/>
                  <a:pt x="2175641" y="504497"/>
                </a:cubicBezTo>
                <a:cubicBezTo>
                  <a:pt x="1876096" y="583324"/>
                  <a:pt x="938048" y="630620"/>
                  <a:pt x="0" y="677917"/>
                </a:cubicBez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070822">
            <a:off x="2916344" y="1583861"/>
            <a:ext cx="1893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" b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trung trực</a:t>
            </a:r>
            <a:endParaRPr lang="en-US" sz="900" b="1" cap="none" spc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4447">
            <a:off x="2837715" y="2018772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Đoạn thẳng</a:t>
            </a:r>
            <a:endParaRPr lang="en-US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315301" y="804043"/>
            <a:ext cx="310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Vuông góc </a:t>
            </a:r>
            <a:r>
              <a:rPr lang="en-US" sz="2400" smtClean="0"/>
              <a:t>đoạn thẳng</a:t>
            </a:r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394150" y="2186941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tại </a:t>
            </a:r>
            <a:r>
              <a:rPr lang="en-US" sz="2400" b="1" smtClean="0">
                <a:solidFill>
                  <a:srgbClr val="FF0000"/>
                </a:solidFill>
              </a:rPr>
              <a:t>trung điểm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4497" y="1340069"/>
            <a:ext cx="993227" cy="945931"/>
          </a:xfrm>
          <a:custGeom>
            <a:avLst/>
            <a:gdLst>
              <a:gd name="connsiteX0" fmla="*/ 0 w 993227"/>
              <a:gd name="connsiteY0" fmla="*/ 0 h 945931"/>
              <a:gd name="connsiteX1" fmla="*/ 331075 w 993227"/>
              <a:gd name="connsiteY1" fmla="*/ 346841 h 945931"/>
              <a:gd name="connsiteX2" fmla="*/ 993227 w 993227"/>
              <a:gd name="connsiteY2" fmla="*/ 945931 h 945931"/>
              <a:gd name="connsiteX0" fmla="*/ 0 w 993227"/>
              <a:gd name="connsiteY0" fmla="*/ 0 h 945931"/>
              <a:gd name="connsiteX1" fmla="*/ 630620 w 993227"/>
              <a:gd name="connsiteY1" fmla="*/ 268013 h 945931"/>
              <a:gd name="connsiteX2" fmla="*/ 993227 w 993227"/>
              <a:gd name="connsiteY2" fmla="*/ 945931 h 945931"/>
              <a:gd name="connsiteX0" fmla="*/ 0 w 993227"/>
              <a:gd name="connsiteY0" fmla="*/ 0 h 945931"/>
              <a:gd name="connsiteX1" fmla="*/ 630620 w 993227"/>
              <a:gd name="connsiteY1" fmla="*/ 268013 h 945931"/>
              <a:gd name="connsiteX2" fmla="*/ 993227 w 993227"/>
              <a:gd name="connsiteY2" fmla="*/ 945931 h 945931"/>
              <a:gd name="connsiteX0" fmla="*/ 0 w 993227"/>
              <a:gd name="connsiteY0" fmla="*/ 0 h 945931"/>
              <a:gd name="connsiteX1" fmla="*/ 630620 w 993227"/>
              <a:gd name="connsiteY1" fmla="*/ 268013 h 945931"/>
              <a:gd name="connsiteX2" fmla="*/ 993227 w 993227"/>
              <a:gd name="connsiteY2" fmla="*/ 945931 h 945931"/>
              <a:gd name="connsiteX0" fmla="*/ 0 w 993227"/>
              <a:gd name="connsiteY0" fmla="*/ 0 h 945931"/>
              <a:gd name="connsiteX1" fmla="*/ 630620 w 993227"/>
              <a:gd name="connsiteY1" fmla="*/ 268013 h 945931"/>
              <a:gd name="connsiteX2" fmla="*/ 993227 w 993227"/>
              <a:gd name="connsiteY2" fmla="*/ 945931 h 9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3227" h="945931">
                <a:moveTo>
                  <a:pt x="0" y="0"/>
                </a:moveTo>
                <a:cubicBezTo>
                  <a:pt x="168493" y="8868"/>
                  <a:pt x="484132" y="43683"/>
                  <a:pt x="630620" y="268013"/>
                </a:cubicBezTo>
                <a:cubicBezTo>
                  <a:pt x="777108" y="492343"/>
                  <a:pt x="557595" y="852213"/>
                  <a:pt x="993227" y="945931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08" y="3258434"/>
            <a:ext cx="2816447" cy="2754350"/>
            <a:chOff x="461908" y="3258434"/>
            <a:chExt cx="2816447" cy="27543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04497" y="4497596"/>
              <a:ext cx="262301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64175" y="3258434"/>
              <a:ext cx="0" cy="275435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461908" y="4419464"/>
              <a:ext cx="148240" cy="156263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053393" y="4411935"/>
              <a:ext cx="148240" cy="156263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60450" y="4411935"/>
              <a:ext cx="114300" cy="2088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104900" y="4411935"/>
              <a:ext cx="114300" cy="2088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342067" y="4386829"/>
              <a:ext cx="114300" cy="2088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386517" y="4386829"/>
              <a:ext cx="114300" cy="2088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1758950" y="4349750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5150" y="331387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x</a:t>
              </a:r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16005" y="549530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1908" y="462079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8655" y="462079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sp>
        <p:nvSpPr>
          <p:cNvPr id="5" name="Right Arrow 4">
            <a:hlinkClick r:id="rId8" action="ppaction://hlinksldjump"/>
          </p:cNvPr>
          <p:cNvSpPr/>
          <p:nvPr/>
        </p:nvSpPr>
        <p:spPr>
          <a:xfrm>
            <a:off x="315301" y="6255026"/>
            <a:ext cx="464323" cy="42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4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165" y="5990492"/>
            <a:ext cx="768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Đừng ngần ngại khi đưa ra một ý tưởng và đừng chần chừ khi thực hiện nó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0556" y="6385109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Vì ý tưởng sớm hay muộn cũng trở thành hiện thực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5351" y="1350570"/>
            <a:ext cx="808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5128" y="2419674"/>
            <a:ext cx="760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bạn học thật tốt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686607" y="924684"/>
            <a:ext cx="828655" cy="4754033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661216" y="3153519"/>
            <a:ext cx="5314569" cy="33961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6633639" y="3589569"/>
            <a:ext cx="203200" cy="203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690039" y="2783118"/>
            <a:ext cx="71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5363639" y="3494319"/>
            <a:ext cx="71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x’</a:t>
            </a: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3683030" y="815229"/>
            <a:ext cx="71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2078573" y="5086706"/>
            <a:ext cx="694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y’</a:t>
            </a: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2518839" y="3087918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2351092" y="2125412"/>
            <a:ext cx="749842" cy="5027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67" b="1" dirty="0">
                <a:solidFill>
                  <a:srgbClr val="C00000"/>
                </a:solidFill>
              </a:rPr>
              <a:t>90</a:t>
            </a:r>
            <a:r>
              <a:rPr lang="en-US" altLang="en-US" sz="2667" b="1" baseline="30000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9634" y="1489823"/>
            <a:ext cx="476618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1344" y="1444749"/>
            <a:ext cx="771094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0888" y="4320085"/>
            <a:ext cx="767071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,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cắt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86417" y="3738620"/>
            <a:ext cx="2613535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cắt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endParaRPr lang="en-US" sz="373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2143" y="4885922"/>
            <a:ext cx="874738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endParaRPr lang="en-US" sz="3733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73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733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endParaRPr lang="en-US" sz="373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8801" y="4299842"/>
            <a:ext cx="37717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en-US" sz="373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15953" y="6039921"/>
            <a:ext cx="47628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hiệu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xx’ 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⊥ </a:t>
            </a:r>
            <a:r>
              <a:rPr lang="en-US" sz="3733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yy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sz="373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Freeform 12"/>
          <p:cNvSpPr/>
          <p:nvPr/>
        </p:nvSpPr>
        <p:spPr>
          <a:xfrm rot="439838">
            <a:off x="2845946" y="2832482"/>
            <a:ext cx="331305" cy="278296"/>
          </a:xfrm>
          <a:custGeom>
            <a:avLst/>
            <a:gdLst>
              <a:gd name="connsiteX0" fmla="*/ 0 w 331305"/>
              <a:gd name="connsiteY0" fmla="*/ 278296 h 278296"/>
              <a:gd name="connsiteX1" fmla="*/ 0 w 331305"/>
              <a:gd name="connsiteY1" fmla="*/ 0 h 278296"/>
              <a:gd name="connsiteX2" fmla="*/ 331305 w 331305"/>
              <a:gd name="connsiteY2" fmla="*/ 0 h 2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305" h="278296">
                <a:moveTo>
                  <a:pt x="0" y="278296"/>
                </a:moveTo>
                <a:lnTo>
                  <a:pt x="0" y="0"/>
                </a:lnTo>
                <a:lnTo>
                  <a:pt x="33130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1" grpId="0"/>
      <p:bldP spid="28" grpId="0"/>
      <p:bldP spid="29" grpId="0"/>
      <p:bldP spid="30" grpId="0"/>
      <p:bldP spid="31" grpId="0"/>
      <p:bldP spid="32" grpId="0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991401" y="1113366"/>
            <a:ext cx="828655" cy="4754033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994833" y="3350904"/>
            <a:ext cx="5283200" cy="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6938433" y="3778251"/>
            <a:ext cx="203200" cy="203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994833" y="2971800"/>
            <a:ext cx="71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5668433" y="3683001"/>
            <a:ext cx="71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x’</a:t>
            </a: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3987824" y="969433"/>
            <a:ext cx="71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2383367" y="5240910"/>
            <a:ext cx="694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y’</a:t>
            </a: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2823633" y="32766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00206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5" y="76201"/>
            <a:ext cx="119490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,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cắt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351" y="936940"/>
            <a:ext cx="19213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4925" y="1525699"/>
            <a:ext cx="656141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15467" y="4461152"/>
            <a:ext cx="7010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4913" y="6070601"/>
            <a:ext cx="122069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33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373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O.</a:t>
            </a:r>
          </a:p>
        </p:txBody>
      </p:sp>
      <p:sp>
        <p:nvSpPr>
          <p:cNvPr id="5" name="Freeform 4"/>
          <p:cNvSpPr/>
          <p:nvPr/>
        </p:nvSpPr>
        <p:spPr>
          <a:xfrm rot="644568">
            <a:off x="3103349" y="2926535"/>
            <a:ext cx="365949" cy="393713"/>
          </a:xfrm>
          <a:custGeom>
            <a:avLst/>
            <a:gdLst>
              <a:gd name="connsiteX0" fmla="*/ 0 w 333828"/>
              <a:gd name="connsiteY0" fmla="*/ 377371 h 377371"/>
              <a:gd name="connsiteX1" fmla="*/ 0 w 333828"/>
              <a:gd name="connsiteY1" fmla="*/ 0 h 377371"/>
              <a:gd name="connsiteX2" fmla="*/ 333828 w 333828"/>
              <a:gd name="connsiteY2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8" h="377371">
                <a:moveTo>
                  <a:pt x="0" y="377371"/>
                </a:moveTo>
                <a:lnTo>
                  <a:pt x="0" y="0"/>
                </a:lnTo>
                <a:lnTo>
                  <a:pt x="333828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910967" y="1364776"/>
            <a:ext cx="810323" cy="4726989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rot="485310">
            <a:off x="914400" y="3602567"/>
            <a:ext cx="5283200" cy="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</a:endParaRPr>
          </a:p>
        </p:txBody>
      </p:sp>
      <p:sp useBgFill="1">
        <p:nvSpPr>
          <p:cNvPr id="4" name="Rectangle 10"/>
          <p:cNvSpPr>
            <a:spLocks noChangeArrowheads="1"/>
          </p:cNvSpPr>
          <p:nvPr/>
        </p:nvSpPr>
        <p:spPr bwMode="auto">
          <a:xfrm>
            <a:off x="7823200" y="4478877"/>
            <a:ext cx="203200" cy="203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914400" y="3196167"/>
            <a:ext cx="71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5588000" y="3907368"/>
            <a:ext cx="71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x’</a:t>
            </a: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3907391" y="1193800"/>
            <a:ext cx="71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2302933" y="5465277"/>
            <a:ext cx="6942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y’</a:t>
            </a: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2536689" y="357972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76801" y="1337732"/>
                <a:ext cx="7125547" cy="18349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xx’ </a:t>
                </a:r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cắt</a:t>
                </a:r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yy</a:t>
                </a:r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’  </a:t>
                </a:r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tại</a:t>
                </a:r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 </a:t>
                </a:r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và</a:t>
                </a:r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3733" b="1" i="1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ctr"/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Thì</a:t>
                </a:r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  <a:p>
                <a:pPr algn="ctr"/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xx’ 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en-US" sz="3733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yy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733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tại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     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1337732"/>
                <a:ext cx="7125547" cy="1834926"/>
              </a:xfrm>
              <a:prstGeom prst="rect">
                <a:avLst/>
              </a:prstGeom>
              <a:blipFill rotWithShape="1">
                <a:blip r:embed="rId2"/>
                <a:stretch>
                  <a:fillRect t="-4319" b="-149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9622" y="4749800"/>
                <a:ext cx="7937943" cy="18349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xx’ 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en-US" sz="3733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yy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</a:t>
                </a:r>
                <a:r>
                  <a:rPr lang="en-US" sz="3733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tại</a:t>
                </a:r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</a:t>
                </a:r>
              </a:p>
              <a:p>
                <a:pPr algn="ctr"/>
                <a:r>
                  <a:rPr lang="en-US" sz="3733" b="1" dirty="0" err="1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Thì</a:t>
                </a:r>
                <a:endParaRPr lang="en-US" sz="3733" b="1" dirty="0">
                  <a:ln w="0"/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3733" b="1" dirty="0">
                    <a:ln w="0"/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733" b="1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733" b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3733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733" b="1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733" b="1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733" b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3733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733" b="1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733" b="1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733" b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3733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3733" b="1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733" b="1" i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733" b="1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</m:acc>
                      </m:e>
                      <m:sub>
                        <m:r>
                          <a:rPr lang="en-US" sz="3733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3733" b="1">
                        <a:ln w="0"/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733" b="1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733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3733" b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733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22" y="4749800"/>
                <a:ext cx="7937943" cy="1834926"/>
              </a:xfrm>
              <a:prstGeom prst="rect">
                <a:avLst/>
              </a:prstGeom>
              <a:blipFill rotWithShape="1">
                <a:blip r:embed="rId3"/>
                <a:stretch>
                  <a:fillRect t="-66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73947" y="3095964"/>
            <a:ext cx="4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2051" y="3140902"/>
            <a:ext cx="4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3981" y="3551862"/>
            <a:ext cx="4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5809" y="3542389"/>
            <a:ext cx="4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" name="Freeform 5"/>
          <p:cNvSpPr/>
          <p:nvPr/>
        </p:nvSpPr>
        <p:spPr>
          <a:xfrm rot="499598">
            <a:off x="2967962" y="3146520"/>
            <a:ext cx="411259" cy="373847"/>
          </a:xfrm>
          <a:custGeom>
            <a:avLst/>
            <a:gdLst>
              <a:gd name="connsiteX0" fmla="*/ 0 w 571500"/>
              <a:gd name="connsiteY0" fmla="*/ 571500 h 571500"/>
              <a:gd name="connsiteX1" fmla="*/ 0 w 571500"/>
              <a:gd name="connsiteY1" fmla="*/ 0 h 571500"/>
              <a:gd name="connsiteX2" fmla="*/ 571500 w 571500"/>
              <a:gd name="connsiteY2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571500">
                <a:moveTo>
                  <a:pt x="0" y="571500"/>
                </a:moveTo>
                <a:lnTo>
                  <a:pt x="0" y="0"/>
                </a:lnTo>
                <a:lnTo>
                  <a:pt x="571500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5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583384"/>
          </a:xfrm>
        </p:spPr>
        <p:txBody>
          <a:bodyPr/>
          <a:lstStyle/>
          <a:p>
            <a:r>
              <a:rPr lang="en-US" sz="3200" smtClean="0"/>
              <a:t>Gấp giấy tạo thành góc vuông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193800" y="1752600"/>
            <a:ext cx="2590800" cy="4127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1193800" y="1752600"/>
            <a:ext cx="1295400" cy="952500"/>
          </a:xfrm>
          <a:prstGeom prst="line">
            <a:avLst/>
          </a:prstGeom>
          <a:solidFill>
            <a:srgbClr val="FFFF00"/>
          </a:solidFill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197610" y="1558104"/>
            <a:ext cx="2586990" cy="4318635"/>
            <a:chOff x="4902200" y="1411709"/>
            <a:chExt cx="2586990" cy="4318635"/>
          </a:xfrm>
        </p:grpSpPr>
        <p:sp>
          <p:nvSpPr>
            <p:cNvPr id="8" name="Freeform 7"/>
            <p:cNvSpPr/>
            <p:nvPr/>
          </p:nvSpPr>
          <p:spPr>
            <a:xfrm>
              <a:off x="4902200" y="1586969"/>
              <a:ext cx="2586990" cy="4143375"/>
            </a:xfrm>
            <a:custGeom>
              <a:avLst/>
              <a:gdLst>
                <a:gd name="connsiteX0" fmla="*/ 790575 w 2571750"/>
                <a:gd name="connsiteY0" fmla="*/ 0 h 4143375"/>
                <a:gd name="connsiteX1" fmla="*/ 2571750 w 2571750"/>
                <a:gd name="connsiteY1" fmla="*/ 0 h 4143375"/>
                <a:gd name="connsiteX2" fmla="*/ 2571750 w 2571750"/>
                <a:gd name="connsiteY2" fmla="*/ 4143375 h 4143375"/>
                <a:gd name="connsiteX3" fmla="*/ 0 w 2571750"/>
                <a:gd name="connsiteY3" fmla="*/ 4143375 h 4143375"/>
                <a:gd name="connsiteX4" fmla="*/ 0 w 2571750"/>
                <a:gd name="connsiteY4" fmla="*/ 1028700 h 4143375"/>
                <a:gd name="connsiteX5" fmla="*/ 790575 w 2571750"/>
                <a:gd name="connsiteY5" fmla="*/ 0 h 4143375"/>
                <a:gd name="connsiteX0" fmla="*/ 760095 w 2571750"/>
                <a:gd name="connsiteY0" fmla="*/ 0 h 4143375"/>
                <a:gd name="connsiteX1" fmla="*/ 2571750 w 2571750"/>
                <a:gd name="connsiteY1" fmla="*/ 0 h 4143375"/>
                <a:gd name="connsiteX2" fmla="*/ 2571750 w 2571750"/>
                <a:gd name="connsiteY2" fmla="*/ 4143375 h 4143375"/>
                <a:gd name="connsiteX3" fmla="*/ 0 w 2571750"/>
                <a:gd name="connsiteY3" fmla="*/ 4143375 h 4143375"/>
                <a:gd name="connsiteX4" fmla="*/ 0 w 2571750"/>
                <a:gd name="connsiteY4" fmla="*/ 1028700 h 4143375"/>
                <a:gd name="connsiteX5" fmla="*/ 760095 w 2571750"/>
                <a:gd name="connsiteY5" fmla="*/ 0 h 4143375"/>
                <a:gd name="connsiteX0" fmla="*/ 767715 w 2579370"/>
                <a:gd name="connsiteY0" fmla="*/ 0 h 4143375"/>
                <a:gd name="connsiteX1" fmla="*/ 2579370 w 2579370"/>
                <a:gd name="connsiteY1" fmla="*/ 0 h 4143375"/>
                <a:gd name="connsiteX2" fmla="*/ 2579370 w 2579370"/>
                <a:gd name="connsiteY2" fmla="*/ 4143375 h 4143375"/>
                <a:gd name="connsiteX3" fmla="*/ 7620 w 2579370"/>
                <a:gd name="connsiteY3" fmla="*/ 4143375 h 4143375"/>
                <a:gd name="connsiteX4" fmla="*/ 0 w 2579370"/>
                <a:gd name="connsiteY4" fmla="*/ 2103120 h 4143375"/>
                <a:gd name="connsiteX5" fmla="*/ 767715 w 2579370"/>
                <a:gd name="connsiteY5" fmla="*/ 0 h 4143375"/>
                <a:gd name="connsiteX0" fmla="*/ 775335 w 2586990"/>
                <a:gd name="connsiteY0" fmla="*/ 0 h 4143375"/>
                <a:gd name="connsiteX1" fmla="*/ 2586990 w 2586990"/>
                <a:gd name="connsiteY1" fmla="*/ 0 h 4143375"/>
                <a:gd name="connsiteX2" fmla="*/ 2586990 w 2586990"/>
                <a:gd name="connsiteY2" fmla="*/ 4143375 h 4143375"/>
                <a:gd name="connsiteX3" fmla="*/ 15240 w 2586990"/>
                <a:gd name="connsiteY3" fmla="*/ 4143375 h 4143375"/>
                <a:gd name="connsiteX4" fmla="*/ 0 w 2586990"/>
                <a:gd name="connsiteY4" fmla="*/ 2087880 h 4143375"/>
                <a:gd name="connsiteX5" fmla="*/ 775335 w 2586990"/>
                <a:gd name="connsiteY5" fmla="*/ 0 h 4143375"/>
                <a:gd name="connsiteX0" fmla="*/ 752475 w 2586990"/>
                <a:gd name="connsiteY0" fmla="*/ 7620 h 4143375"/>
                <a:gd name="connsiteX1" fmla="*/ 2586990 w 2586990"/>
                <a:gd name="connsiteY1" fmla="*/ 0 h 4143375"/>
                <a:gd name="connsiteX2" fmla="*/ 2586990 w 2586990"/>
                <a:gd name="connsiteY2" fmla="*/ 4143375 h 4143375"/>
                <a:gd name="connsiteX3" fmla="*/ 15240 w 2586990"/>
                <a:gd name="connsiteY3" fmla="*/ 4143375 h 4143375"/>
                <a:gd name="connsiteX4" fmla="*/ 0 w 2586990"/>
                <a:gd name="connsiteY4" fmla="*/ 2087880 h 4143375"/>
                <a:gd name="connsiteX5" fmla="*/ 752475 w 2586990"/>
                <a:gd name="connsiteY5" fmla="*/ 7620 h 4143375"/>
                <a:gd name="connsiteX0" fmla="*/ 1423035 w 2586990"/>
                <a:gd name="connsiteY0" fmla="*/ 0 h 4143375"/>
                <a:gd name="connsiteX1" fmla="*/ 2586990 w 2586990"/>
                <a:gd name="connsiteY1" fmla="*/ 0 h 4143375"/>
                <a:gd name="connsiteX2" fmla="*/ 2586990 w 2586990"/>
                <a:gd name="connsiteY2" fmla="*/ 4143375 h 4143375"/>
                <a:gd name="connsiteX3" fmla="*/ 15240 w 2586990"/>
                <a:gd name="connsiteY3" fmla="*/ 4143375 h 4143375"/>
                <a:gd name="connsiteX4" fmla="*/ 0 w 2586990"/>
                <a:gd name="connsiteY4" fmla="*/ 2087880 h 4143375"/>
                <a:gd name="connsiteX5" fmla="*/ 1423035 w 2586990"/>
                <a:gd name="connsiteY5" fmla="*/ 0 h 4143375"/>
                <a:gd name="connsiteX0" fmla="*/ 1423035 w 2586990"/>
                <a:gd name="connsiteY0" fmla="*/ 0 h 4143375"/>
                <a:gd name="connsiteX1" fmla="*/ 2586990 w 2586990"/>
                <a:gd name="connsiteY1" fmla="*/ 0 h 4143375"/>
                <a:gd name="connsiteX2" fmla="*/ 2586990 w 2586990"/>
                <a:gd name="connsiteY2" fmla="*/ 4143375 h 4143375"/>
                <a:gd name="connsiteX3" fmla="*/ 15240 w 2586990"/>
                <a:gd name="connsiteY3" fmla="*/ 4143375 h 4143375"/>
                <a:gd name="connsiteX4" fmla="*/ 0 w 2586990"/>
                <a:gd name="connsiteY4" fmla="*/ 952500 h 4143375"/>
                <a:gd name="connsiteX5" fmla="*/ 1423035 w 2586990"/>
                <a:gd name="connsiteY5" fmla="*/ 0 h 4143375"/>
                <a:gd name="connsiteX0" fmla="*/ 1308735 w 2586990"/>
                <a:gd name="connsiteY0" fmla="*/ 0 h 4143375"/>
                <a:gd name="connsiteX1" fmla="*/ 2586990 w 2586990"/>
                <a:gd name="connsiteY1" fmla="*/ 0 h 4143375"/>
                <a:gd name="connsiteX2" fmla="*/ 2586990 w 2586990"/>
                <a:gd name="connsiteY2" fmla="*/ 4143375 h 4143375"/>
                <a:gd name="connsiteX3" fmla="*/ 15240 w 2586990"/>
                <a:gd name="connsiteY3" fmla="*/ 4143375 h 4143375"/>
                <a:gd name="connsiteX4" fmla="*/ 0 w 2586990"/>
                <a:gd name="connsiteY4" fmla="*/ 952500 h 4143375"/>
                <a:gd name="connsiteX5" fmla="*/ 1308735 w 2586990"/>
                <a:gd name="connsiteY5" fmla="*/ 0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6990" h="4143375">
                  <a:moveTo>
                    <a:pt x="1308735" y="0"/>
                  </a:moveTo>
                  <a:lnTo>
                    <a:pt x="2586990" y="0"/>
                  </a:lnTo>
                  <a:lnTo>
                    <a:pt x="2586990" y="4143375"/>
                  </a:lnTo>
                  <a:lnTo>
                    <a:pt x="15240" y="4143375"/>
                  </a:lnTo>
                  <a:lnTo>
                    <a:pt x="0" y="952500"/>
                  </a:lnTo>
                  <a:lnTo>
                    <a:pt x="1308735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6501660" flipH="1">
              <a:off x="4893033" y="1579349"/>
              <a:ext cx="1295400" cy="960120"/>
            </a:xfrm>
            <a:custGeom>
              <a:avLst/>
              <a:gdLst>
                <a:gd name="connsiteX0" fmla="*/ 7620 w 1295400"/>
                <a:gd name="connsiteY0" fmla="*/ 960120 h 960120"/>
                <a:gd name="connsiteX1" fmla="*/ 1295400 w 1295400"/>
                <a:gd name="connsiteY1" fmla="*/ 0 h 960120"/>
                <a:gd name="connsiteX2" fmla="*/ 0 w 1295400"/>
                <a:gd name="connsiteY2" fmla="*/ 0 h 960120"/>
                <a:gd name="connsiteX3" fmla="*/ 7620 w 1295400"/>
                <a:gd name="connsiteY3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960120">
                  <a:moveTo>
                    <a:pt x="7620" y="960120"/>
                  </a:moveTo>
                  <a:lnTo>
                    <a:pt x="1295400" y="0"/>
                  </a:lnTo>
                  <a:lnTo>
                    <a:pt x="0" y="0"/>
                  </a:lnTo>
                  <a:lnTo>
                    <a:pt x="7620" y="960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 31"/>
          <p:cNvSpPr/>
          <p:nvPr/>
        </p:nvSpPr>
        <p:spPr>
          <a:xfrm>
            <a:off x="1193800" y="1657969"/>
            <a:ext cx="821401" cy="1173687"/>
          </a:xfrm>
          <a:custGeom>
            <a:avLst/>
            <a:gdLst>
              <a:gd name="connsiteX0" fmla="*/ 0 w 821401"/>
              <a:gd name="connsiteY0" fmla="*/ 94187 h 1173687"/>
              <a:gd name="connsiteX1" fmla="*/ 749300 w 821401"/>
              <a:gd name="connsiteY1" fmla="*/ 106887 h 1173687"/>
              <a:gd name="connsiteX2" fmla="*/ 749300 w 821401"/>
              <a:gd name="connsiteY2" fmla="*/ 1173687 h 117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401" h="1173687">
                <a:moveTo>
                  <a:pt x="0" y="94187"/>
                </a:moveTo>
                <a:cubicBezTo>
                  <a:pt x="312208" y="10579"/>
                  <a:pt x="624417" y="-73029"/>
                  <a:pt x="749300" y="106887"/>
                </a:cubicBezTo>
                <a:cubicBezTo>
                  <a:pt x="874183" y="286803"/>
                  <a:pt x="811741" y="730245"/>
                  <a:pt x="749300" y="1173687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20315" y="1755949"/>
            <a:ext cx="2590800" cy="4127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>
          <a:xfrm flipH="1">
            <a:off x="1220315" y="1755949"/>
            <a:ext cx="1295400" cy="952500"/>
          </a:xfrm>
          <a:prstGeom prst="line">
            <a:avLst/>
          </a:prstGeom>
          <a:solidFill>
            <a:srgbClr val="FFFF00"/>
          </a:solidFill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260600" y="1618610"/>
            <a:ext cx="1524000" cy="1123165"/>
          </a:xfrm>
          <a:custGeom>
            <a:avLst/>
            <a:gdLst>
              <a:gd name="connsiteX0" fmla="*/ 1524000 w 1524000"/>
              <a:gd name="connsiteY0" fmla="*/ 538965 h 1123165"/>
              <a:gd name="connsiteX1" fmla="*/ 1219200 w 1524000"/>
              <a:gd name="connsiteY1" fmla="*/ 18265 h 1123165"/>
              <a:gd name="connsiteX2" fmla="*/ 0 w 1524000"/>
              <a:gd name="connsiteY2" fmla="*/ 1123165 h 11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1123165">
                <a:moveTo>
                  <a:pt x="1524000" y="538965"/>
                </a:moveTo>
                <a:cubicBezTo>
                  <a:pt x="1498600" y="229931"/>
                  <a:pt x="1473200" y="-79102"/>
                  <a:pt x="1219200" y="18265"/>
                </a:cubicBezTo>
                <a:cubicBezTo>
                  <a:pt x="965200" y="115632"/>
                  <a:pt x="482600" y="619398"/>
                  <a:pt x="0" y="112316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12720" y="1733364"/>
            <a:ext cx="2556769" cy="4136994"/>
          </a:xfrm>
          <a:custGeom>
            <a:avLst/>
            <a:gdLst>
              <a:gd name="connsiteX0" fmla="*/ 1269506 w 2556769"/>
              <a:gd name="connsiteY0" fmla="*/ 0 h 4136994"/>
              <a:gd name="connsiteX1" fmla="*/ 2556769 w 2556769"/>
              <a:gd name="connsiteY1" fmla="*/ 1322773 h 4136994"/>
              <a:gd name="connsiteX2" fmla="*/ 2556769 w 2556769"/>
              <a:gd name="connsiteY2" fmla="*/ 4136994 h 4136994"/>
              <a:gd name="connsiteX3" fmla="*/ 0 w 2556769"/>
              <a:gd name="connsiteY3" fmla="*/ 4136994 h 4136994"/>
              <a:gd name="connsiteX4" fmla="*/ 0 w 2556769"/>
              <a:gd name="connsiteY4" fmla="*/ 923278 h 4136994"/>
              <a:gd name="connsiteX5" fmla="*/ 1269506 w 2556769"/>
              <a:gd name="connsiteY5" fmla="*/ 0 h 4136994"/>
              <a:gd name="connsiteX0" fmla="*/ 1269506 w 2556769"/>
              <a:gd name="connsiteY0" fmla="*/ 0 h 4136994"/>
              <a:gd name="connsiteX1" fmla="*/ 2547244 w 2556769"/>
              <a:gd name="connsiteY1" fmla="*/ 1818073 h 4136994"/>
              <a:gd name="connsiteX2" fmla="*/ 2556769 w 2556769"/>
              <a:gd name="connsiteY2" fmla="*/ 4136994 h 4136994"/>
              <a:gd name="connsiteX3" fmla="*/ 0 w 2556769"/>
              <a:gd name="connsiteY3" fmla="*/ 4136994 h 4136994"/>
              <a:gd name="connsiteX4" fmla="*/ 0 w 2556769"/>
              <a:gd name="connsiteY4" fmla="*/ 923278 h 4136994"/>
              <a:gd name="connsiteX5" fmla="*/ 1269506 w 2556769"/>
              <a:gd name="connsiteY5" fmla="*/ 0 h 4136994"/>
              <a:gd name="connsiteX0" fmla="*/ 1279031 w 2556769"/>
              <a:gd name="connsiteY0" fmla="*/ 0 h 4136994"/>
              <a:gd name="connsiteX1" fmla="*/ 2547244 w 2556769"/>
              <a:gd name="connsiteY1" fmla="*/ 1818073 h 4136994"/>
              <a:gd name="connsiteX2" fmla="*/ 2556769 w 2556769"/>
              <a:gd name="connsiteY2" fmla="*/ 4136994 h 4136994"/>
              <a:gd name="connsiteX3" fmla="*/ 0 w 2556769"/>
              <a:gd name="connsiteY3" fmla="*/ 4136994 h 4136994"/>
              <a:gd name="connsiteX4" fmla="*/ 0 w 2556769"/>
              <a:gd name="connsiteY4" fmla="*/ 923278 h 4136994"/>
              <a:gd name="connsiteX5" fmla="*/ 1279031 w 2556769"/>
              <a:gd name="connsiteY5" fmla="*/ 0 h 4136994"/>
              <a:gd name="connsiteX0" fmla="*/ 1279031 w 2556769"/>
              <a:gd name="connsiteY0" fmla="*/ 0 h 4136994"/>
              <a:gd name="connsiteX1" fmla="*/ 2547244 w 2556769"/>
              <a:gd name="connsiteY1" fmla="*/ 1789498 h 4136994"/>
              <a:gd name="connsiteX2" fmla="*/ 2556769 w 2556769"/>
              <a:gd name="connsiteY2" fmla="*/ 4136994 h 4136994"/>
              <a:gd name="connsiteX3" fmla="*/ 0 w 2556769"/>
              <a:gd name="connsiteY3" fmla="*/ 4136994 h 4136994"/>
              <a:gd name="connsiteX4" fmla="*/ 0 w 2556769"/>
              <a:gd name="connsiteY4" fmla="*/ 923278 h 4136994"/>
              <a:gd name="connsiteX5" fmla="*/ 1279031 w 2556769"/>
              <a:gd name="connsiteY5" fmla="*/ 0 h 413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6769" h="4136994">
                <a:moveTo>
                  <a:pt x="1279031" y="0"/>
                </a:moveTo>
                <a:lnTo>
                  <a:pt x="2547244" y="1789498"/>
                </a:lnTo>
                <a:lnTo>
                  <a:pt x="2556769" y="4136994"/>
                </a:lnTo>
                <a:lnTo>
                  <a:pt x="0" y="4136994"/>
                </a:lnTo>
                <a:lnTo>
                  <a:pt x="0" y="923278"/>
                </a:lnTo>
                <a:lnTo>
                  <a:pt x="1279031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6402090" flipH="1">
            <a:off x="1198267" y="1729435"/>
            <a:ext cx="1295400" cy="960120"/>
          </a:xfrm>
          <a:custGeom>
            <a:avLst/>
            <a:gdLst>
              <a:gd name="connsiteX0" fmla="*/ 7620 w 1295400"/>
              <a:gd name="connsiteY0" fmla="*/ 960120 h 960120"/>
              <a:gd name="connsiteX1" fmla="*/ 1295400 w 1295400"/>
              <a:gd name="connsiteY1" fmla="*/ 0 h 960120"/>
              <a:gd name="connsiteX2" fmla="*/ 0 w 1295400"/>
              <a:gd name="connsiteY2" fmla="*/ 0 h 960120"/>
              <a:gd name="connsiteX3" fmla="*/ 7620 w 1295400"/>
              <a:gd name="connsiteY3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960120">
                <a:moveTo>
                  <a:pt x="7620" y="960120"/>
                </a:moveTo>
                <a:lnTo>
                  <a:pt x="1295400" y="0"/>
                </a:lnTo>
                <a:lnTo>
                  <a:pt x="0" y="0"/>
                </a:lnTo>
                <a:lnTo>
                  <a:pt x="7620" y="96012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6471365" flipV="1">
            <a:off x="2461210" y="1757344"/>
            <a:ext cx="1348560" cy="1782071"/>
          </a:xfrm>
          <a:custGeom>
            <a:avLst/>
            <a:gdLst>
              <a:gd name="connsiteX0" fmla="*/ 0 w 1295400"/>
              <a:gd name="connsiteY0" fmla="*/ 0 h 1333500"/>
              <a:gd name="connsiteX1" fmla="*/ 1295400 w 1295400"/>
              <a:gd name="connsiteY1" fmla="*/ 0 h 1333500"/>
              <a:gd name="connsiteX2" fmla="*/ 1295400 w 1295400"/>
              <a:gd name="connsiteY2" fmla="*/ 1333500 h 1333500"/>
              <a:gd name="connsiteX3" fmla="*/ 0 w 1295400"/>
              <a:gd name="connsiteY3" fmla="*/ 0 h 1333500"/>
              <a:gd name="connsiteX0" fmla="*/ 0 w 1363689"/>
              <a:gd name="connsiteY0" fmla="*/ 0 h 1797066"/>
              <a:gd name="connsiteX1" fmla="*/ 1295400 w 1363689"/>
              <a:gd name="connsiteY1" fmla="*/ 0 h 1797066"/>
              <a:gd name="connsiteX2" fmla="*/ 1363689 w 1363689"/>
              <a:gd name="connsiteY2" fmla="*/ 1797066 h 1797066"/>
              <a:gd name="connsiteX3" fmla="*/ 0 w 1363689"/>
              <a:gd name="connsiteY3" fmla="*/ 0 h 1797066"/>
              <a:gd name="connsiteX0" fmla="*/ 0 w 1372869"/>
              <a:gd name="connsiteY0" fmla="*/ 0 h 1830159"/>
              <a:gd name="connsiteX1" fmla="*/ 1295400 w 1372869"/>
              <a:gd name="connsiteY1" fmla="*/ 0 h 1830159"/>
              <a:gd name="connsiteX2" fmla="*/ 1372869 w 1372869"/>
              <a:gd name="connsiteY2" fmla="*/ 1830159 h 1830159"/>
              <a:gd name="connsiteX3" fmla="*/ 0 w 1372869"/>
              <a:gd name="connsiteY3" fmla="*/ 0 h 1830159"/>
              <a:gd name="connsiteX0" fmla="*/ 0 w 1348560"/>
              <a:gd name="connsiteY0" fmla="*/ 0 h 1782071"/>
              <a:gd name="connsiteX1" fmla="*/ 1295400 w 1348560"/>
              <a:gd name="connsiteY1" fmla="*/ 0 h 1782071"/>
              <a:gd name="connsiteX2" fmla="*/ 1348560 w 1348560"/>
              <a:gd name="connsiteY2" fmla="*/ 1782071 h 1782071"/>
              <a:gd name="connsiteX3" fmla="*/ 0 w 1348560"/>
              <a:gd name="connsiteY3" fmla="*/ 0 h 178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560" h="1782071">
                <a:moveTo>
                  <a:pt x="0" y="0"/>
                </a:moveTo>
                <a:lnTo>
                  <a:pt x="1295400" y="0"/>
                </a:lnTo>
                <a:lnTo>
                  <a:pt x="1348560" y="17820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27" idx="0"/>
            <a:endCxn id="27" idx="1"/>
          </p:cNvCxnSpPr>
          <p:nvPr/>
        </p:nvCxnSpPr>
        <p:spPr>
          <a:xfrm flipH="1">
            <a:off x="2096924" y="1733364"/>
            <a:ext cx="397204" cy="1233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2133600" y="1929456"/>
            <a:ext cx="1549400" cy="1042343"/>
          </a:xfrm>
          <a:custGeom>
            <a:avLst/>
            <a:gdLst>
              <a:gd name="connsiteX0" fmla="*/ 0 w 1549400"/>
              <a:gd name="connsiteY0" fmla="*/ 1041400 h 1046474"/>
              <a:gd name="connsiteX1" fmla="*/ 990600 w 1549400"/>
              <a:gd name="connsiteY1" fmla="*/ 889000 h 1046474"/>
              <a:gd name="connsiteX2" fmla="*/ 1549400 w 1549400"/>
              <a:gd name="connsiteY2" fmla="*/ 0 h 1046474"/>
              <a:gd name="connsiteX0" fmla="*/ 0 w 1549400"/>
              <a:gd name="connsiteY0" fmla="*/ 1041400 h 1041530"/>
              <a:gd name="connsiteX1" fmla="*/ 546100 w 1549400"/>
              <a:gd name="connsiteY1" fmla="*/ 241300 h 1041530"/>
              <a:gd name="connsiteX2" fmla="*/ 1549400 w 1549400"/>
              <a:gd name="connsiteY2" fmla="*/ 0 h 1041530"/>
              <a:gd name="connsiteX0" fmla="*/ 0 w 1549400"/>
              <a:gd name="connsiteY0" fmla="*/ 1041400 h 1041400"/>
              <a:gd name="connsiteX1" fmla="*/ 546100 w 1549400"/>
              <a:gd name="connsiteY1" fmla="*/ 241300 h 1041400"/>
              <a:gd name="connsiteX2" fmla="*/ 1549400 w 1549400"/>
              <a:gd name="connsiteY2" fmla="*/ 0 h 1041400"/>
              <a:gd name="connsiteX0" fmla="*/ 0 w 1549400"/>
              <a:gd name="connsiteY0" fmla="*/ 1042343 h 1042343"/>
              <a:gd name="connsiteX1" fmla="*/ 546100 w 1549400"/>
              <a:gd name="connsiteY1" fmla="*/ 242243 h 1042343"/>
              <a:gd name="connsiteX2" fmla="*/ 1549400 w 1549400"/>
              <a:gd name="connsiteY2" fmla="*/ 943 h 10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1042343">
                <a:moveTo>
                  <a:pt x="0" y="1042343"/>
                </a:moveTo>
                <a:cubicBezTo>
                  <a:pt x="35983" y="735426"/>
                  <a:pt x="287867" y="415810"/>
                  <a:pt x="546100" y="242243"/>
                </a:cubicBezTo>
                <a:cubicBezTo>
                  <a:pt x="804333" y="68676"/>
                  <a:pt x="1132416" y="-9641"/>
                  <a:pt x="1549400" y="943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358900" y="1841500"/>
            <a:ext cx="867730" cy="977900"/>
          </a:xfrm>
          <a:custGeom>
            <a:avLst/>
            <a:gdLst>
              <a:gd name="connsiteX0" fmla="*/ 673100 w 867730"/>
              <a:gd name="connsiteY0" fmla="*/ 977900 h 977900"/>
              <a:gd name="connsiteX1" fmla="*/ 825500 w 867730"/>
              <a:gd name="connsiteY1" fmla="*/ 381000 h 977900"/>
              <a:gd name="connsiteX2" fmla="*/ 0 w 867730"/>
              <a:gd name="connsiteY2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730" h="977900">
                <a:moveTo>
                  <a:pt x="673100" y="977900"/>
                </a:moveTo>
                <a:cubicBezTo>
                  <a:pt x="805391" y="760941"/>
                  <a:pt x="937683" y="543983"/>
                  <a:pt x="825500" y="381000"/>
                </a:cubicBezTo>
                <a:cubicBezTo>
                  <a:pt x="713317" y="218017"/>
                  <a:pt x="356658" y="109008"/>
                  <a:pt x="0" y="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522306" y="1755949"/>
            <a:ext cx="1288809" cy="174498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1574">
            <a:off x="342177" y="3162788"/>
            <a:ext cx="4913329" cy="2834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2087" y="1752600"/>
            <a:ext cx="490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Gấp giấy theo đường xiên bất kỳ</a:t>
            </a:r>
            <a:endParaRPr lang="en-US" sz="2800"/>
          </a:p>
        </p:txBody>
      </p:sp>
      <p:sp>
        <p:nvSpPr>
          <p:cNvPr id="22" name="TextBox 21"/>
          <p:cNvSpPr txBox="1"/>
          <p:nvPr/>
        </p:nvSpPr>
        <p:spPr>
          <a:xfrm>
            <a:off x="4956314" y="1774905"/>
            <a:ext cx="699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Tiếp tục gấp lại lần nữa sao cho hai mép giấy trùng nhau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4823792" y="1759298"/>
            <a:ext cx="699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Hai mép giấy phải trùng nhau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4691271" y="1755949"/>
            <a:ext cx="699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Sao đó mở tờ giấy đã gấp ra</a:t>
            </a:r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4691271" y="1694272"/>
            <a:ext cx="699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Dùng thước eke kiểm tra góc tạo thành của hai nếp gấp</a:t>
            </a:r>
            <a:endParaRPr lang="en-US" sz="2800"/>
          </a:p>
        </p:txBody>
      </p:sp>
      <p:sp>
        <p:nvSpPr>
          <p:cNvPr id="28" name="TextBox 27"/>
          <p:cNvSpPr txBox="1"/>
          <p:nvPr/>
        </p:nvSpPr>
        <p:spPr>
          <a:xfrm>
            <a:off x="4691271" y="2769936"/>
            <a:ext cx="349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Có phải là góc 90</a:t>
            </a:r>
            <a:r>
              <a:rPr lang="en-US" sz="2800" baseline="30000" smtClean="0">
                <a:solidFill>
                  <a:srgbClr val="FF0000"/>
                </a:solidFill>
              </a:rPr>
              <a:t>0  </a:t>
            </a:r>
            <a:r>
              <a:rPr lang="en-US" sz="2800" smtClean="0">
                <a:solidFill>
                  <a:srgbClr val="FF0000"/>
                </a:solidFill>
              </a:rPr>
              <a:t>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48" y="2666612"/>
            <a:ext cx="2510107" cy="38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2" grpId="0" animBg="1"/>
      <p:bldP spid="32" grpId="1" animBg="1"/>
      <p:bldP spid="33" grpId="0" animBg="1"/>
      <p:bldP spid="37" grpId="0" animBg="1"/>
      <p:bldP spid="37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27" grpId="2" animBg="1"/>
      <p:bldP spid="41" grpId="0" animBg="1"/>
      <p:bldP spid="41" grpId="1" animBg="1"/>
      <p:bldP spid="42" grpId="0" animBg="1"/>
      <p:bldP spid="42" grpId="1" animBg="1"/>
      <p:bldP spid="3" grpId="0"/>
      <p:bldP spid="3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student_think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35" y="3369672"/>
            <a:ext cx="1612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698171" y="371474"/>
            <a:ext cx="87412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 i="1">
                <a:solidFill>
                  <a:srgbClr val="0066FF"/>
                </a:solidFill>
                <a:latin typeface="VNI-Times" pitchFamily="2" charset="0"/>
              </a:defRPr>
            </a:lvl1pPr>
            <a:lvl2pPr marL="742950" indent="-285750">
              <a:defRPr sz="3200" b="1" i="1">
                <a:solidFill>
                  <a:srgbClr val="0066FF"/>
                </a:solidFill>
                <a:latin typeface="VNI-Times" pitchFamily="2" charset="0"/>
              </a:defRPr>
            </a:lvl2pPr>
            <a:lvl3pPr marL="11430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3pPr>
            <a:lvl4pPr marL="16002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4pPr>
            <a:lvl5pPr marL="20574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kern="0" dirty="0" err="1"/>
              <a:t>Laáy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moät</a:t>
            </a:r>
            <a:r>
              <a:rPr lang="en-US" altLang="en-US" sz="2800" kern="0" dirty="0"/>
              <a:t> </a:t>
            </a:r>
            <a:r>
              <a:rPr lang="en-US" altLang="en-US" sz="2800" kern="0" err="1"/>
              <a:t>tôø</a:t>
            </a:r>
            <a:r>
              <a:rPr lang="en-US" altLang="en-US" sz="2800" kern="0"/>
              <a:t> </a:t>
            </a:r>
            <a:r>
              <a:rPr lang="en-US" altLang="en-US" sz="2800" kern="0" smtClean="0"/>
              <a:t>giaáy khaùc thöïc hieän nhö höôùng daãn. </a:t>
            </a:r>
            <a:r>
              <a:rPr lang="en-US" altLang="en-US" sz="2800" kern="0" dirty="0" err="1"/>
              <a:t>Traûi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phaúng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tôø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giaáy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ra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roài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quan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saùt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caùc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neáp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gaáp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vaø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caùc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goùc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taïo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thaønh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bôûi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caùc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neáp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gaáp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ñoù</a:t>
            </a:r>
            <a:r>
              <a:rPr lang="en-US" altLang="en-US" sz="2800" kern="0" dirty="0"/>
              <a:t>.</a:t>
            </a:r>
          </a:p>
        </p:txBody>
      </p:sp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64" y="1902822"/>
            <a:ext cx="2552699" cy="316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64" y="1930022"/>
            <a:ext cx="2208093" cy="32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94" y="1902822"/>
            <a:ext cx="2209958" cy="32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78" y="2121897"/>
            <a:ext cx="2036373" cy="31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54" name="Group 42"/>
          <p:cNvGrpSpPr>
            <a:grpSpLocks/>
          </p:cNvGrpSpPr>
          <p:nvPr/>
        </p:nvGrpSpPr>
        <p:grpSpPr bwMode="auto">
          <a:xfrm>
            <a:off x="1962248" y="2121896"/>
            <a:ext cx="1983556" cy="2790825"/>
            <a:chOff x="1104" y="3168"/>
            <a:chExt cx="720" cy="1056"/>
          </a:xfrm>
        </p:grpSpPr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1104" y="3168"/>
              <a:ext cx="720" cy="1056"/>
            </a:xfrm>
            <a:prstGeom prst="rect">
              <a:avLst/>
            </a:prstGeom>
            <a:solidFill>
              <a:srgbClr val="D9FFD9"/>
            </a:solidFill>
            <a:ln w="571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1pPr>
              <a:lvl2pPr marL="742950" indent="-285750"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2pPr>
              <a:lvl3pPr marL="1143000" indent="-228600"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3pPr>
              <a:lvl4pPr marL="1600200" indent="-228600"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4pPr>
              <a:lvl5pPr marL="2057400" indent="-228600"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0066FF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 kern="0"/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V="1">
              <a:off x="1104" y="3456"/>
              <a:ext cx="720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83" name="Line 25"/>
            <p:cNvSpPr>
              <a:spLocks noChangeShapeType="1"/>
            </p:cNvSpPr>
            <p:nvPr/>
          </p:nvSpPr>
          <p:spPr bwMode="auto">
            <a:xfrm>
              <a:off x="1510" y="3168"/>
              <a:ext cx="192" cy="105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3387635" y="4298360"/>
            <a:ext cx="14478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38951" name="Group 39"/>
          <p:cNvGrpSpPr>
            <a:grpSpLocks/>
          </p:cNvGrpSpPr>
          <p:nvPr/>
        </p:nvGrpSpPr>
        <p:grpSpPr bwMode="auto">
          <a:xfrm>
            <a:off x="3159035" y="4646022"/>
            <a:ext cx="1676400" cy="533400"/>
            <a:chOff x="1392" y="3552"/>
            <a:chExt cx="1056" cy="336"/>
          </a:xfrm>
        </p:grpSpPr>
        <p:sp>
          <p:nvSpPr>
            <p:cNvPr id="19479" name="Line 35"/>
            <p:cNvSpPr>
              <a:spLocks noChangeShapeType="1"/>
            </p:cNvSpPr>
            <p:nvPr/>
          </p:nvSpPr>
          <p:spPr bwMode="auto">
            <a:xfrm>
              <a:off x="1392" y="3552"/>
              <a:ext cx="624" cy="3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80" name="Line 38"/>
            <p:cNvSpPr>
              <a:spLocks noChangeShapeType="1"/>
            </p:cNvSpPr>
            <p:nvPr/>
          </p:nvSpPr>
          <p:spPr bwMode="auto">
            <a:xfrm flipV="1">
              <a:off x="2016" y="3552"/>
              <a:ext cx="432" cy="3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4835435" y="3959428"/>
            <a:ext cx="510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 i="1">
                <a:solidFill>
                  <a:srgbClr val="0066FF"/>
                </a:solidFill>
                <a:latin typeface="VNI-Times" pitchFamily="2" charset="0"/>
              </a:defRPr>
            </a:lvl1pPr>
            <a:lvl2pPr marL="742950" indent="-285750">
              <a:defRPr sz="3200" b="1" i="1">
                <a:solidFill>
                  <a:srgbClr val="0066FF"/>
                </a:solidFill>
                <a:latin typeface="VNI-Times" pitchFamily="2" charset="0"/>
              </a:defRPr>
            </a:lvl2pPr>
            <a:lvl3pPr marL="11430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3pPr>
            <a:lvl4pPr marL="16002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4pPr>
            <a:lvl5pPr marL="20574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kern="0" dirty="0"/>
              <a:t>Hai </a:t>
            </a:r>
            <a:r>
              <a:rPr lang="en-US" altLang="en-US" sz="2800" kern="0" dirty="0" err="1"/>
              <a:t>neáp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gaáp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treân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giaáy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laø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hình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aûnh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cuûa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hai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ñöôøng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thaúng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vuoâng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goùc</a:t>
            </a:r>
            <a:r>
              <a:rPr lang="en-US" altLang="en-US" sz="2800" kern="0" dirty="0"/>
              <a:t>.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4759235" y="1930022"/>
            <a:ext cx="548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 i="1">
                <a:solidFill>
                  <a:srgbClr val="0066FF"/>
                </a:solidFill>
                <a:latin typeface="VNI-Times" pitchFamily="2" charset="0"/>
              </a:defRPr>
            </a:lvl1pPr>
            <a:lvl2pPr marL="742950" indent="-285750">
              <a:defRPr sz="3200" b="1" i="1">
                <a:solidFill>
                  <a:srgbClr val="0066FF"/>
                </a:solidFill>
                <a:latin typeface="VNI-Times" pitchFamily="2" charset="0"/>
              </a:defRPr>
            </a:lvl2pPr>
            <a:lvl3pPr marL="11430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3pPr>
            <a:lvl4pPr marL="16002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4pPr>
            <a:lvl5pPr marL="20574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kern="0" dirty="0" err="1"/>
              <a:t>Caùc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goùc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taïo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bôûi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hai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neáp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gaáp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coù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soá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ño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baèng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bao</a:t>
            </a:r>
            <a:r>
              <a:rPr lang="en-US" altLang="en-US" sz="2800" kern="0" dirty="0"/>
              <a:t> </a:t>
            </a:r>
            <a:r>
              <a:rPr lang="en-US" altLang="en-US" sz="2800" kern="0" dirty="0" err="1"/>
              <a:t>nhieâu</a:t>
            </a:r>
            <a:r>
              <a:rPr lang="en-US" altLang="en-US" sz="2800" kern="0" dirty="0"/>
              <a:t>?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4759235" y="3226093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 i="1">
                <a:solidFill>
                  <a:srgbClr val="0066FF"/>
                </a:solidFill>
                <a:latin typeface="VNI-Times" pitchFamily="2" charset="0"/>
              </a:defRPr>
            </a:lvl1pPr>
            <a:lvl2pPr marL="742950" indent="-285750">
              <a:defRPr sz="3200" b="1" i="1">
                <a:solidFill>
                  <a:srgbClr val="0066FF"/>
                </a:solidFill>
                <a:latin typeface="VNI-Times" pitchFamily="2" charset="0"/>
              </a:defRPr>
            </a:lvl2pPr>
            <a:lvl3pPr marL="11430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3pPr>
            <a:lvl4pPr marL="16002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4pPr>
            <a:lvl5pPr marL="2057400" indent="-228600">
              <a:defRPr sz="3200" b="1" i="1">
                <a:solidFill>
                  <a:srgbClr val="0066FF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66FF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kern="0" dirty="0" err="1">
                <a:solidFill>
                  <a:srgbClr val="FF3300"/>
                </a:solidFill>
              </a:rPr>
              <a:t>Boán</a:t>
            </a:r>
            <a:r>
              <a:rPr lang="en-US" altLang="en-US" sz="2800" kern="0" dirty="0">
                <a:solidFill>
                  <a:srgbClr val="FF3300"/>
                </a:solidFill>
              </a:rPr>
              <a:t> </a:t>
            </a:r>
            <a:r>
              <a:rPr lang="en-US" altLang="en-US" sz="2800" kern="0" dirty="0" err="1">
                <a:solidFill>
                  <a:srgbClr val="FF3300"/>
                </a:solidFill>
              </a:rPr>
              <a:t>goùc</a:t>
            </a:r>
            <a:r>
              <a:rPr lang="en-US" altLang="en-US" sz="2800" kern="0" dirty="0">
                <a:solidFill>
                  <a:srgbClr val="FF3300"/>
                </a:solidFill>
              </a:rPr>
              <a:t> </a:t>
            </a:r>
            <a:r>
              <a:rPr lang="en-US" altLang="en-US" sz="2800" kern="0" dirty="0" err="1">
                <a:solidFill>
                  <a:srgbClr val="FF3300"/>
                </a:solidFill>
              </a:rPr>
              <a:t>taïo</a:t>
            </a:r>
            <a:r>
              <a:rPr lang="en-US" altLang="en-US" sz="2800" kern="0" dirty="0">
                <a:solidFill>
                  <a:srgbClr val="FF3300"/>
                </a:solidFill>
              </a:rPr>
              <a:t> </a:t>
            </a:r>
            <a:r>
              <a:rPr lang="en-US" altLang="en-US" sz="2800" kern="0" dirty="0" err="1">
                <a:solidFill>
                  <a:srgbClr val="FF3300"/>
                </a:solidFill>
              </a:rPr>
              <a:t>thaønh</a:t>
            </a:r>
            <a:r>
              <a:rPr lang="en-US" altLang="en-US" sz="2800" kern="0" dirty="0">
                <a:solidFill>
                  <a:srgbClr val="FF3300"/>
                </a:solidFill>
              </a:rPr>
              <a:t> </a:t>
            </a:r>
            <a:r>
              <a:rPr lang="en-US" altLang="en-US" sz="2800" kern="0" dirty="0" err="1">
                <a:solidFill>
                  <a:srgbClr val="FF3300"/>
                </a:solidFill>
              </a:rPr>
              <a:t>ñeàu</a:t>
            </a:r>
            <a:r>
              <a:rPr lang="en-US" altLang="en-US" sz="2800" kern="0" dirty="0">
                <a:solidFill>
                  <a:srgbClr val="FF3300"/>
                </a:solidFill>
              </a:rPr>
              <a:t> </a:t>
            </a:r>
            <a:r>
              <a:rPr lang="en-US" altLang="en-US" sz="2800" kern="0" dirty="0" err="1">
                <a:solidFill>
                  <a:srgbClr val="FF3300"/>
                </a:solidFill>
              </a:rPr>
              <a:t>baèng</a:t>
            </a:r>
            <a:r>
              <a:rPr lang="en-US" altLang="en-US" sz="2800" kern="0" dirty="0">
                <a:solidFill>
                  <a:srgbClr val="FF3300"/>
                </a:solidFill>
              </a:rPr>
              <a:t> 90</a:t>
            </a:r>
            <a:r>
              <a:rPr lang="en-US" altLang="en-US" sz="2800" kern="0" baseline="30000" dirty="0">
                <a:solidFill>
                  <a:srgbClr val="FF3300"/>
                </a:solidFill>
              </a:rPr>
              <a:t>0</a:t>
            </a:r>
            <a:r>
              <a:rPr lang="en-US" altLang="en-US" sz="2800" kern="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5641">
            <a:off x="930650" y="3875495"/>
            <a:ext cx="3334992" cy="1923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5554" flipH="1">
            <a:off x="2865749" y="3512728"/>
            <a:ext cx="3334992" cy="1923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1682" flipV="1">
            <a:off x="580415" y="842947"/>
            <a:ext cx="3009409" cy="1735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1769" flipH="1" flipV="1">
            <a:off x="2326182" y="498878"/>
            <a:ext cx="3009409" cy="17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422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  <p:bldP spid="38952" grpId="0"/>
      <p:bldP spid="389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1" y="-78342"/>
            <a:ext cx="8228535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3200" y="1600200"/>
          <a:ext cx="118872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3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7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BIỂU</a:t>
                      </a:r>
                      <a:endParaRPr lang="en-US" sz="37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7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Hai </a:t>
                      </a:r>
                      <a:r>
                        <a:rPr lang="en-US" sz="37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7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7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Hai </a:t>
                      </a:r>
                      <a:r>
                        <a:rPr lang="en-US" sz="37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7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7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Hai </a:t>
                      </a:r>
                      <a:r>
                        <a:rPr lang="en-US" sz="37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7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7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65506" y="2188828"/>
            <a:ext cx="53091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0302" y="3475083"/>
            <a:ext cx="53091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30301" y="2866500"/>
            <a:ext cx="4507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860800" y="4648200"/>
            <a:ext cx="4165600" cy="1117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352800" y="4546600"/>
            <a:ext cx="5384800" cy="1320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10614212" y="6060141"/>
            <a:ext cx="842682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96" y="6955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?3. </a:t>
            </a:r>
            <a:r>
              <a:rPr lang="en-US" sz="48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vuông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góc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17515" y="3968749"/>
            <a:ext cx="619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4" name="Picture 16" descr="thuoc 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15" y="4654550"/>
            <a:ext cx="61976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3516407" y="2623608"/>
            <a:ext cx="685800" cy="25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4628715" y="4654549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 rot="10800000" flipH="1">
            <a:off x="6660715" y="4673601"/>
            <a:ext cx="1346200" cy="1866900"/>
            <a:chOff x="1548" y="1527"/>
            <a:chExt cx="612" cy="882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0" name="Picture 22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5009">
            <a:off x="5835215" y="4453467"/>
            <a:ext cx="685800" cy="25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660715" y="4660900"/>
            <a:ext cx="0" cy="233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2" name="Picture 27" descr="thuoc 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15" y="787401"/>
            <a:ext cx="666751" cy="60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Picture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051">
            <a:off x="6755965" y="2330449"/>
            <a:ext cx="685800" cy="25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29"/>
          <p:cNvSpPr>
            <a:spLocks noChangeShapeType="1"/>
          </p:cNvSpPr>
          <p:nvPr/>
        </p:nvSpPr>
        <p:spPr bwMode="auto">
          <a:xfrm flipH="1" flipV="1">
            <a:off x="6660713" y="1295400"/>
            <a:ext cx="1" cy="33591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05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3351 -0.00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3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0156 0.3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3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79E-6 L 0.00382 -0.483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4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08000" y="2818576"/>
            <a:ext cx="4368800" cy="660400"/>
            <a:chOff x="2928" y="1344"/>
            <a:chExt cx="2064" cy="312"/>
          </a:xfrm>
        </p:grpSpPr>
        <p:grpSp>
          <p:nvGrpSpPr>
            <p:cNvPr id="34" name="Group 25"/>
            <p:cNvGrpSpPr>
              <a:grpSpLocks/>
            </p:cNvGrpSpPr>
            <p:nvPr/>
          </p:nvGrpSpPr>
          <p:grpSpPr bwMode="auto">
            <a:xfrm>
              <a:off x="2928" y="1608"/>
              <a:ext cx="2064" cy="48"/>
              <a:chOff x="2928" y="1608"/>
              <a:chExt cx="2064" cy="48"/>
            </a:xfrm>
          </p:grpSpPr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2928" y="1632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" name="Oval 23"/>
              <p:cNvSpPr>
                <a:spLocks noChangeArrowheads="1"/>
              </p:cNvSpPr>
              <p:nvPr/>
            </p:nvSpPr>
            <p:spPr bwMode="auto">
              <a:xfrm>
                <a:off x="4218" y="16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2976" y="1344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a</a:t>
              </a: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4314" y="1345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/>
                <a:t>O</a:t>
              </a: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 flipH="1">
            <a:off x="1922328" y="1536167"/>
            <a:ext cx="1346200" cy="1866900"/>
            <a:chOff x="1548" y="1527"/>
            <a:chExt cx="612" cy="882"/>
          </a:xfrm>
        </p:grpSpPr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" name="AutoShape 31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42" name="Picture 32" descr="Picture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88">
            <a:off x="3700328" y="1269467"/>
            <a:ext cx="685800" cy="25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ine 33"/>
          <p:cNvSpPr>
            <a:spLocks noChangeShapeType="1"/>
          </p:cNvSpPr>
          <p:nvPr/>
        </p:nvSpPr>
        <p:spPr bwMode="auto">
          <a:xfrm flipV="1">
            <a:off x="3287579" y="1396467"/>
            <a:ext cx="0" cy="203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44" name="Group 34"/>
          <p:cNvGrpSpPr>
            <a:grpSpLocks/>
          </p:cNvGrpSpPr>
          <p:nvPr/>
        </p:nvGrpSpPr>
        <p:grpSpPr bwMode="auto">
          <a:xfrm rot="10800000" flipH="1">
            <a:off x="3306628" y="3428467"/>
            <a:ext cx="1346200" cy="1866900"/>
            <a:chOff x="1548" y="1527"/>
            <a:chExt cx="612" cy="882"/>
          </a:xfrm>
        </p:grpSpPr>
        <p:sp>
          <p:nvSpPr>
            <p:cNvPr id="45" name="AutoShape 35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6" name="AutoShape 36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47" name="Picture 37" descr="Picture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2108741" y="1398749"/>
            <a:ext cx="685800" cy="25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3287579" y="3428467"/>
            <a:ext cx="0" cy="233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3332028" y="5250917"/>
            <a:ext cx="81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a’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994400" y="2889249"/>
            <a:ext cx="619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9029700" y="2066788"/>
            <a:ext cx="81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a’</a:t>
            </a:r>
          </a:p>
        </p:txBody>
      </p: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7315200" y="3597136"/>
            <a:ext cx="4064000" cy="1782233"/>
            <a:chOff x="3456" y="3216"/>
            <a:chExt cx="1920" cy="842"/>
          </a:xfrm>
        </p:grpSpPr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3456" y="3456"/>
              <a:ext cx="1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3456" y="3216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a</a:t>
              </a:r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auto">
            <a:xfrm>
              <a:off x="4224" y="3936"/>
              <a:ext cx="30" cy="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4320" y="3840"/>
              <a:ext cx="1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O</a:t>
              </a:r>
            </a:p>
          </p:txBody>
        </p:sp>
      </p:grpSp>
      <p:grpSp>
        <p:nvGrpSpPr>
          <p:cNvPr id="61" name="Group 45"/>
          <p:cNvGrpSpPr>
            <a:grpSpLocks/>
          </p:cNvGrpSpPr>
          <p:nvPr/>
        </p:nvGrpSpPr>
        <p:grpSpPr bwMode="auto">
          <a:xfrm rot="10800000" flipH="1">
            <a:off x="8975288" y="4124189"/>
            <a:ext cx="1346200" cy="1866900"/>
            <a:chOff x="1548" y="1527"/>
            <a:chExt cx="612" cy="882"/>
          </a:xfrm>
        </p:grpSpPr>
        <p:sp>
          <p:nvSpPr>
            <p:cNvPr id="62" name="AutoShape 46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3" name="AutoShape 47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64" name="Picture 48" descr="Picture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7807636" y="2054855"/>
            <a:ext cx="685800" cy="25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Line 49"/>
          <p:cNvSpPr>
            <a:spLocks noChangeShapeType="1"/>
          </p:cNvSpPr>
          <p:nvPr/>
        </p:nvSpPr>
        <p:spPr bwMode="auto">
          <a:xfrm>
            <a:off x="8981929" y="4111488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66" name="Picture 50" descr="thuoc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74" y="758689"/>
            <a:ext cx="66674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1" descr="Picture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665">
            <a:off x="7808964" y="2063008"/>
            <a:ext cx="685800" cy="25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Line 52"/>
          <p:cNvSpPr>
            <a:spLocks noChangeShapeType="1"/>
          </p:cNvSpPr>
          <p:nvPr/>
        </p:nvSpPr>
        <p:spPr bwMode="auto">
          <a:xfrm flipH="1" flipV="1">
            <a:off x="8981929" y="1666737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9" name="TextBox 68"/>
          <p:cNvSpPr txBox="1"/>
          <p:nvPr/>
        </p:nvSpPr>
        <p:spPr>
          <a:xfrm>
            <a:off x="-101600" y="-10049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điểm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một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a,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</a:t>
            </a:r>
            <a:r>
              <a:rPr lang="en-US" sz="3200" b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endParaRPr lang="en-US" sz="3200" b="1" smtClean="0">
              <a:ln w="11430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smtClean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 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 O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vuông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góc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88353" y="5562600"/>
            <a:ext cx="5777953" cy="12412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Điểm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trước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nằm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trên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03232" y="5685724"/>
            <a:ext cx="5844209" cy="12412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Điểm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trước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nằm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ngoài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733" b="1" dirty="0" err="1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thẳng</a:t>
            </a:r>
            <a:r>
              <a:rPr lang="en-US" sz="3733" b="1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2775" y="1521463"/>
            <a:ext cx="891871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u="sng">
                <a:ln w="11430"/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 chất:</a:t>
            </a:r>
            <a:r>
              <a:rPr lang="en-US" sz="3200" b="1">
                <a:ln w="11430"/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Có một và chỉ một đường thẳng a’ đi qua điểm O và vuông góc với đường thẳng a cho trước.</a:t>
            </a:r>
            <a:endParaRPr lang="en-US" sz="3200" b="1" dirty="0">
              <a:ln w="11430"/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5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753E-6 L -0.00035 -0.284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261 0.3432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716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284E-6 L -0.00139 0.2567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8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0208 -0.3512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56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70" grpId="0"/>
      <p:bldP spid="71" grpId="0"/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904</Words>
  <Application>Microsoft Office PowerPoint</Application>
  <PresentationFormat>Custom</PresentationFormat>
  <Paragraphs>157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Adjacency</vt:lpstr>
      <vt:lpstr>Equation</vt:lpstr>
      <vt:lpstr>KIỂM TRA BÀI CŨ</vt:lpstr>
      <vt:lpstr>PowerPoint Presentation</vt:lpstr>
      <vt:lpstr>PowerPoint Presentation</vt:lpstr>
      <vt:lpstr>PowerPoint Presentation</vt:lpstr>
      <vt:lpstr>Gấp giấy tạo thành góc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68</cp:revision>
  <dcterms:created xsi:type="dcterms:W3CDTF">2020-09-16T14:03:42Z</dcterms:created>
  <dcterms:modified xsi:type="dcterms:W3CDTF">2021-09-15T09:04:50Z</dcterms:modified>
</cp:coreProperties>
</file>