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66" r:id="rId2"/>
    <p:sldId id="268" r:id="rId3"/>
    <p:sldId id="258" r:id="rId4"/>
    <p:sldId id="260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732" autoAdjust="0"/>
  </p:normalViewPr>
  <p:slideViewPr>
    <p:cSldViewPr>
      <p:cViewPr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9" d="100"/>
          <a:sy n="39" d="100"/>
        </p:scale>
        <p:origin x="-1998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ACBDF0-FEE0-4344-9DB9-9433A69D8D46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C521C-D7CC-4150-90CB-CA2DD1229E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692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C521C-D7CC-4150-90CB-CA2DD1229E1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4958850-1595-40DB-8422-B79C3D8FF401}" type="datetimeFigureOut">
              <a:rPr lang="en-US" smtClean="0"/>
              <a:pPr>
                <a:defRPr/>
              </a:pPr>
              <a:t>9/9/2021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744E645-50FA-4940-8F07-E1C9C291A6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E059A77-39C6-439E-B53B-AF6F988D597D}" type="datetimeFigureOut">
              <a:rPr lang="en-US" smtClean="0"/>
              <a:pPr>
                <a:defRPr/>
              </a:pPr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A7C8AEE-39CD-406F-B4BF-13F9285951F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E966F0D-F158-4A0B-9F73-54D0471C8C1B}" type="datetimeFigureOut">
              <a:rPr lang="en-US" smtClean="0"/>
              <a:pPr>
                <a:defRPr/>
              </a:pPr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C33B25A-6A46-4F38-A78F-21FD9B6384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63C6EDF-4E5A-448A-8D9C-F0AA5D010928}" type="datetimeFigureOut">
              <a:rPr lang="en-US" smtClean="0"/>
              <a:pPr>
                <a:defRPr/>
              </a:pPr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6F55044-E3A0-4903-8EBD-968E7CC1A6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4AE502F-4418-4A68-B295-45CF34AA04D6}" type="datetimeFigureOut">
              <a:rPr lang="en-US" smtClean="0"/>
              <a:pPr>
                <a:defRPr/>
              </a:pPr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2D8D963-A54F-4C1E-B42E-85D82DF94E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789425B-1336-44F4-BA4D-72DA796A5562}" type="datetimeFigureOut">
              <a:rPr lang="en-US" smtClean="0"/>
              <a:pPr>
                <a:defRPr/>
              </a:pPr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B17A854-4ACE-470D-A23D-4A9C9AB646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A750CB-E0CA-444A-A4FF-9417714E50E1}" type="datetimeFigureOut">
              <a:rPr lang="en-US" smtClean="0"/>
              <a:pPr>
                <a:defRPr/>
              </a:pPr>
              <a:t>9/9/2021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88A15BE-5FCD-4987-B05B-9405E4C526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85473ED-1C94-4818-9DB3-DAB57AECB6C9}" type="datetimeFigureOut">
              <a:rPr lang="en-US" smtClean="0"/>
              <a:pPr>
                <a:defRPr/>
              </a:pPr>
              <a:t>9/9/2021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523E193-9510-4843-A8D2-FCD727B9BB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4A59B1A-CF2F-43FC-932D-0ECA4639C4DD}" type="datetimeFigureOut">
              <a:rPr lang="en-US" smtClean="0"/>
              <a:pPr>
                <a:defRPr/>
              </a:pPr>
              <a:t>9/9/2021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35141F2-B888-4524-882D-796D3C49C6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780ADA28-2E64-4D27-845F-A54541574565}" type="datetimeFigureOut">
              <a:rPr lang="en-US" smtClean="0"/>
              <a:pPr>
                <a:defRPr/>
              </a:pPr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B134556-2D53-43C2-8EBE-E019C62DD3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A915403-4C03-4588-9A95-51B947CE2958}" type="datetimeFigureOut">
              <a:rPr lang="en-US" smtClean="0"/>
              <a:pPr>
                <a:defRPr/>
              </a:pPr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AFB6722-B3CF-4109-8B84-88ECCC11EC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0FC41B0-BCB7-4262-841B-309E250EA581}" type="datetimeFigureOut">
              <a:rPr lang="en-US" smtClean="0"/>
              <a:pPr>
                <a:defRPr/>
              </a:pPr>
              <a:t>9/9/2021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411B1B8-A79B-415D-9F21-98D16C3A9E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2667000" y="2895600"/>
            <a:ext cx="4419600" cy="3124200"/>
            <a:chOff x="5715000" y="1828800"/>
            <a:chExt cx="3429000" cy="1971020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867400" y="2362023"/>
              <a:ext cx="3124200" cy="990271"/>
            </a:xfrm>
            <a:prstGeom prst="line">
              <a:avLst/>
            </a:prstGeom>
            <a:ln w="5715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5715000" y="2285848"/>
              <a:ext cx="3276600" cy="1069620"/>
            </a:xfrm>
            <a:prstGeom prst="line">
              <a:avLst/>
            </a:prstGeom>
            <a:ln w="57150"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05" name="TextBox 19"/>
            <p:cNvSpPr txBox="1">
              <a:spLocks noChangeArrowheads="1"/>
            </p:cNvSpPr>
            <p:nvPr/>
          </p:nvSpPr>
          <p:spPr bwMode="auto">
            <a:xfrm>
              <a:off x="8686800" y="1828800"/>
              <a:ext cx="4572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sp>
          <p:nvSpPr>
            <p:cNvPr id="8206" name="TextBox 20"/>
            <p:cNvSpPr txBox="1">
              <a:spLocks noChangeArrowheads="1"/>
            </p:cNvSpPr>
            <p:nvPr/>
          </p:nvSpPr>
          <p:spPr bwMode="auto">
            <a:xfrm>
              <a:off x="8686800" y="3276600"/>
              <a:ext cx="4572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y</a:t>
              </a:r>
            </a:p>
          </p:txBody>
        </p:sp>
        <p:sp>
          <p:nvSpPr>
            <p:cNvPr id="8207" name="TextBox 21"/>
            <p:cNvSpPr txBox="1">
              <a:spLocks noChangeArrowheads="1"/>
            </p:cNvSpPr>
            <p:nvPr/>
          </p:nvSpPr>
          <p:spPr bwMode="auto">
            <a:xfrm>
              <a:off x="5943600" y="1916805"/>
              <a:ext cx="6858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y'</a:t>
              </a:r>
            </a:p>
          </p:txBody>
        </p:sp>
        <p:sp>
          <p:nvSpPr>
            <p:cNvPr id="8208" name="TextBox 22"/>
            <p:cNvSpPr txBox="1">
              <a:spLocks noChangeArrowheads="1"/>
            </p:cNvSpPr>
            <p:nvPr/>
          </p:nvSpPr>
          <p:spPr bwMode="auto">
            <a:xfrm>
              <a:off x="5715000" y="3200400"/>
              <a:ext cx="8382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latin typeface="Times New Roman" pitchFamily="18" charset="0"/>
                  <a:cs typeface="Times New Roman" pitchFamily="18" charset="0"/>
                </a:rPr>
                <a:t>x’</a:t>
              </a:r>
            </a:p>
          </p:txBody>
        </p:sp>
        <p:sp>
          <p:nvSpPr>
            <p:cNvPr id="8209" name="TextBox 23"/>
            <p:cNvSpPr txBox="1">
              <a:spLocks noChangeArrowheads="1"/>
            </p:cNvSpPr>
            <p:nvPr/>
          </p:nvSpPr>
          <p:spPr bwMode="auto">
            <a:xfrm>
              <a:off x="7303395" y="2845158"/>
              <a:ext cx="4572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</p:grp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4114800" y="4059238"/>
            <a:ext cx="1498600" cy="817562"/>
            <a:chOff x="6655158" y="2400837"/>
            <a:chExt cx="1498242" cy="818673"/>
          </a:xfrm>
        </p:grpSpPr>
        <p:sp>
          <p:nvSpPr>
            <p:cNvPr id="8199" name="TextBox 24"/>
            <p:cNvSpPr txBox="1">
              <a:spLocks noChangeArrowheads="1"/>
            </p:cNvSpPr>
            <p:nvPr/>
          </p:nvSpPr>
          <p:spPr bwMode="auto">
            <a:xfrm>
              <a:off x="7696200" y="2616558"/>
              <a:ext cx="4572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8200" name="TextBox 25"/>
            <p:cNvSpPr txBox="1">
              <a:spLocks noChangeArrowheads="1"/>
            </p:cNvSpPr>
            <p:nvPr/>
          </p:nvSpPr>
          <p:spPr bwMode="auto">
            <a:xfrm>
              <a:off x="7188558" y="2400837"/>
              <a:ext cx="4572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8201" name="TextBox 26"/>
            <p:cNvSpPr txBox="1">
              <a:spLocks noChangeArrowheads="1"/>
            </p:cNvSpPr>
            <p:nvPr/>
          </p:nvSpPr>
          <p:spPr bwMode="auto">
            <a:xfrm>
              <a:off x="6655158" y="2628363"/>
              <a:ext cx="4572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8202" name="TextBox 27"/>
            <p:cNvSpPr txBox="1">
              <a:spLocks noChangeArrowheads="1"/>
            </p:cNvSpPr>
            <p:nvPr/>
          </p:nvSpPr>
          <p:spPr bwMode="auto">
            <a:xfrm>
              <a:off x="7162800" y="2819400"/>
              <a:ext cx="4572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590800" y="1534180"/>
            <a:ext cx="3733800" cy="7078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HÌNH HỌC 7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Flowchart: Punched Tape 23"/>
          <p:cNvSpPr/>
          <p:nvPr/>
        </p:nvSpPr>
        <p:spPr>
          <a:xfrm>
            <a:off x="685800" y="4038600"/>
            <a:ext cx="2286000" cy="533400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LUYỆN TẬP</a:t>
            </a:r>
            <a:endParaRPr lang="en-US" dirty="0"/>
          </a:p>
        </p:txBody>
      </p:sp>
      <p:pic>
        <p:nvPicPr>
          <p:cNvPr id="25" name="Picture 24"/>
          <p:cNvPicPr/>
          <p:nvPr/>
        </p:nvPicPr>
        <p:blipFill>
          <a:blip r:embed="rId2">
            <a:lum contrast="40000"/>
          </a:blip>
          <a:srcRect l="39263" t="27350" r="39263" b="39103"/>
          <a:stretch>
            <a:fillRect/>
          </a:stretch>
        </p:blipFill>
        <p:spPr bwMode="auto">
          <a:xfrm>
            <a:off x="6858000" y="1600200"/>
            <a:ext cx="16573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5-Point Star 25"/>
          <p:cNvSpPr/>
          <p:nvPr/>
        </p:nvSpPr>
        <p:spPr>
          <a:xfrm>
            <a:off x="7010400" y="1447800"/>
            <a:ext cx="533400" cy="6096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  <p:bldP spid="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8" descr="Protracto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3505200"/>
            <a:ext cx="3033279" cy="1676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1" name="Straight Connector 20"/>
          <p:cNvCxnSpPr/>
          <p:nvPr/>
        </p:nvCxnSpPr>
        <p:spPr>
          <a:xfrm>
            <a:off x="6781800" y="5103813"/>
            <a:ext cx="2133600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22" name="Picture 16" descr="Ruler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000" r="26966"/>
          <a:stretch>
            <a:fillRect/>
          </a:stretch>
        </p:blipFill>
        <p:spPr bwMode="auto">
          <a:xfrm>
            <a:off x="4191000" y="5105400"/>
            <a:ext cx="4953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8534400" y="5180013"/>
            <a:ext cx="4746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477000" y="5180013"/>
            <a:ext cx="4746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B</a:t>
            </a:r>
            <a:endParaRPr lang="en-US" sz="3200">
              <a:latin typeface="Calibri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rot="5400000" flipH="1" flipV="1">
            <a:off x="6477000" y="3581400"/>
            <a:ext cx="1828800" cy="121920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7620000" y="37338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/>
              <a:t>.</a:t>
            </a:r>
            <a:endParaRPr lang="en-US" sz="900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4648200" y="5105400"/>
            <a:ext cx="2133600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2" name="Picture 16" descr="Ruler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8904" t="7092" r="11091" b="13661"/>
          <a:stretch>
            <a:fillRect/>
          </a:stretch>
        </p:blipFill>
        <p:spPr bwMode="auto">
          <a:xfrm rot="-3363835">
            <a:off x="5380721" y="4655748"/>
            <a:ext cx="3686141" cy="67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7297737" y="3225800"/>
            <a:ext cx="474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4800600" y="5029200"/>
            <a:ext cx="68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C’</a:t>
            </a:r>
            <a:endParaRPr lang="en-US" sz="2800" dirty="0">
              <a:latin typeface="Calibri" pitchFamily="34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rot="5400000" flipH="1" flipV="1">
            <a:off x="5753100" y="5295900"/>
            <a:ext cx="1219200" cy="83820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5638800" y="5867400"/>
            <a:ext cx="76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A’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457200" y="2586038"/>
            <a:ext cx="4267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BC’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BC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457200" y="4114800"/>
            <a:ext cx="457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BA’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BA</a:t>
            </a:r>
          </a:p>
        </p:txBody>
      </p:sp>
      <p:sp>
        <p:nvSpPr>
          <p:cNvPr id="1056" name="TextBox 46"/>
          <p:cNvSpPr txBox="1">
            <a:spLocks noChangeArrowheads="1"/>
          </p:cNvSpPr>
          <p:nvPr/>
        </p:nvSpPr>
        <p:spPr bwMode="auto">
          <a:xfrm>
            <a:off x="1981200" y="19050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514600" y="76200"/>
            <a:ext cx="4343399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n w="1143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KIỂM TRA BÀI</a:t>
            </a:r>
            <a:r>
              <a:rPr lang="en-US" b="1" dirty="0" smtClean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.VnTimeH" pitchFamily="34" charset="0"/>
              </a:rPr>
              <a:t> </a:t>
            </a:r>
            <a:r>
              <a:rPr lang="en-US" b="1" dirty="0" smtClean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.VnTimeH" pitchFamily="34" charset="0"/>
                <a:cs typeface="+mn-cs"/>
              </a:rPr>
              <a:t> </a:t>
            </a:r>
            <a:endParaRPr lang="en-US" b="1" dirty="0">
              <a:ln w="11430"/>
              <a:solidFill>
                <a:srgbClr val="0070C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.VnTimeH" pitchFamily="34" charset="0"/>
              <a:cs typeface="+mn-cs"/>
            </a:endParaRPr>
          </a:p>
        </p:txBody>
      </p:sp>
      <p:pic>
        <p:nvPicPr>
          <p:cNvPr id="19467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1" y="457200"/>
            <a:ext cx="6705600" cy="154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8" name="Picture 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1" y="2971800"/>
            <a:ext cx="3200399" cy="1034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9" name="Picture 1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91161" y="2971800"/>
            <a:ext cx="1719039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7" name="Picture 1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33961" y="4572000"/>
            <a:ext cx="1719039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71" name="Picture 1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6200" y="4495800"/>
            <a:ext cx="32004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" name="TextBox 39"/>
          <p:cNvSpPr txBox="1"/>
          <p:nvPr/>
        </p:nvSpPr>
        <p:spPr>
          <a:xfrm>
            <a:off x="457200" y="2209800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a</a:t>
            </a:r>
            <a:r>
              <a:rPr lang="en-US" sz="2400" i="1" smtClean="0"/>
              <a:t>)  </a:t>
            </a:r>
            <a:r>
              <a:rPr lang="en-US" sz="2400" i="1" smtClean="0"/>
              <a:t>Cách </a:t>
            </a:r>
            <a:r>
              <a:rPr lang="en-US" sz="2400" i="1" dirty="0" err="1" smtClean="0"/>
              <a:t>vẽ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9" grpId="0" animBg="1"/>
      <p:bldP spid="33" grpId="0"/>
      <p:bldP spid="34" grpId="0"/>
      <p:bldP spid="36" grpId="0"/>
      <p:bldP spid="38" grpId="0"/>
      <p:bldP spid="43" grpId="0"/>
      <p:bldP spid="1056" grpId="0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Rectangle 26"/>
          <p:cNvSpPr>
            <a:spLocks noChangeArrowheads="1"/>
          </p:cNvSpPr>
          <p:nvPr/>
        </p:nvSpPr>
        <p:spPr bwMode="auto">
          <a:xfrm>
            <a:off x="457200" y="914400"/>
            <a:ext cx="2667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 dirty="0" err="1">
                <a:solidFill>
                  <a:srgbClr val="2B2FE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>
                <a:solidFill>
                  <a:srgbClr val="2B2FE1"/>
                </a:solidFill>
                <a:latin typeface="Times New Roman" pitchFamily="18" charset="0"/>
                <a:cs typeface="Times New Roman" pitchFamily="18" charset="0"/>
              </a:rPr>
              <a:t> 6: (SGK/83)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514601" y="304800"/>
            <a:ext cx="3886200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LUYỆN TẬP</a:t>
            </a:r>
            <a:endParaRPr lang="en-US" sz="3200" b="1" dirty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19225" y="2995613"/>
            <a:ext cx="33051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3657600"/>
            <a:ext cx="3487239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7800" y="4114800"/>
            <a:ext cx="42068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9484" y="4724400"/>
            <a:ext cx="3804516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38800" y="2438400"/>
            <a:ext cx="2994024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905000" y="2514600"/>
            <a:ext cx="65484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TextBox 23"/>
          <p:cNvSpPr txBox="1"/>
          <p:nvPr/>
        </p:nvSpPr>
        <p:spPr>
          <a:xfrm>
            <a:off x="304800" y="30480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Ta </a:t>
            </a:r>
            <a:r>
              <a:rPr lang="en-US" sz="2400" dirty="0" err="1" smtClean="0"/>
              <a:t>có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62000" y="1447800"/>
            <a:ext cx="6781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2" grpId="0"/>
      <p:bldP spid="30" grpId="0" animBg="1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Box 8"/>
          <p:cNvSpPr txBox="1">
            <a:spLocks noChangeArrowheads="1"/>
          </p:cNvSpPr>
          <p:nvPr/>
        </p:nvSpPr>
        <p:spPr bwMode="auto">
          <a:xfrm>
            <a:off x="228600" y="1455738"/>
            <a:ext cx="84582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xx’, 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yy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’, 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zz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O. 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080" name="TextBox 30"/>
          <p:cNvSpPr txBox="1">
            <a:spLocks noChangeArrowheads="1"/>
          </p:cNvSpPr>
          <p:nvPr/>
        </p:nvSpPr>
        <p:spPr bwMode="auto">
          <a:xfrm>
            <a:off x="304800" y="2590800"/>
            <a:ext cx="533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u="sng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2400" b="1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400" b="1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Ô</a:t>
            </a:r>
            <a:r>
              <a:rPr lang="en-US" sz="2400" b="1" i="1" baseline="-25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 i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5" name="Rectangle 30"/>
          <p:cNvSpPr>
            <a:spLocks noChangeArrowheads="1"/>
          </p:cNvSpPr>
          <p:nvPr/>
        </p:nvSpPr>
        <p:spPr bwMode="auto">
          <a:xfrm>
            <a:off x="609600" y="914400"/>
            <a:ext cx="2667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 u="sng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i="1" u="sng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7: (SGK/83) 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514601" y="304800"/>
            <a:ext cx="3886200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LUYỆN TẬP</a:t>
            </a:r>
            <a:endParaRPr lang="en-US" sz="3200" b="1" dirty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2145573"/>
            <a:ext cx="3138487" cy="2731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3276600"/>
            <a:ext cx="3696703" cy="771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3000" y="4038600"/>
            <a:ext cx="3519311" cy="620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3000" y="4648200"/>
            <a:ext cx="378372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" name="TextBox 35"/>
          <p:cNvSpPr txBox="1"/>
          <p:nvPr/>
        </p:nvSpPr>
        <p:spPr>
          <a:xfrm>
            <a:off x="2438400" y="5638800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Lưu</a:t>
            </a:r>
            <a:r>
              <a:rPr lang="en-US" dirty="0" smtClean="0"/>
              <a:t> ý: </a:t>
            </a:r>
            <a:r>
              <a:rPr lang="en-US" dirty="0" err="1" smtClean="0"/>
              <a:t>Nếu</a:t>
            </a:r>
            <a:r>
              <a:rPr lang="en-US" dirty="0" smtClean="0"/>
              <a:t> </a:t>
            </a:r>
            <a:r>
              <a:rPr lang="en-US" dirty="0" err="1" smtClean="0"/>
              <a:t>cộng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góc</a:t>
            </a:r>
            <a:r>
              <a:rPr lang="en-US" dirty="0" smtClean="0"/>
              <a:t>  </a:t>
            </a:r>
            <a:r>
              <a:rPr lang="en-US" dirty="0" err="1" smtClean="0"/>
              <a:t>kề</a:t>
            </a:r>
            <a:r>
              <a:rPr lang="en-US" dirty="0" smtClean="0"/>
              <a:t> </a:t>
            </a:r>
            <a:r>
              <a:rPr lang="en-US" dirty="0" err="1" smtClean="0"/>
              <a:t>nhau</a:t>
            </a:r>
            <a:r>
              <a:rPr lang="en-US" dirty="0" smtClean="0"/>
              <a:t> </a:t>
            </a:r>
            <a:r>
              <a:rPr lang="en-US" dirty="0" err="1" smtClean="0"/>
              <a:t>ta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goc</a:t>
            </a:r>
            <a:r>
              <a:rPr lang="en-US" dirty="0" smtClean="0"/>
              <a:t>; 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hãy</a:t>
            </a:r>
            <a:r>
              <a:rPr lang="en-US" dirty="0" smtClean="0"/>
              <a:t> </a:t>
            </a:r>
            <a:r>
              <a:rPr lang="en-US" dirty="0" err="1" smtClean="0"/>
              <a:t>suy</a:t>
            </a:r>
            <a:r>
              <a:rPr lang="en-US" dirty="0" smtClean="0"/>
              <a:t> </a:t>
            </a:r>
            <a:r>
              <a:rPr lang="en-US" dirty="0" err="1" smtClean="0"/>
              <a:t>nghĩ</a:t>
            </a:r>
            <a:r>
              <a:rPr lang="en-US" dirty="0" smtClean="0"/>
              <a:t> </a:t>
            </a:r>
            <a:r>
              <a:rPr lang="en-US" dirty="0" err="1" smtClean="0"/>
              <a:t>thêm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này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/>
      <p:bldP spid="308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304800" y="2743200"/>
          <a:ext cx="518160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5280"/>
                <a:gridCol w="1036320"/>
              </a:tblGrid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163" name="TextBox 41"/>
          <p:cNvSpPr txBox="1">
            <a:spLocks noChangeArrowheads="1"/>
          </p:cNvSpPr>
          <p:nvPr/>
        </p:nvSpPr>
        <p:spPr bwMode="auto">
          <a:xfrm>
            <a:off x="914400" y="2891135"/>
            <a:ext cx="19399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64" name="TextBox 41"/>
          <p:cNvSpPr txBox="1">
            <a:spLocks noChangeArrowheads="1"/>
          </p:cNvSpPr>
          <p:nvPr/>
        </p:nvSpPr>
        <p:spPr bwMode="auto">
          <a:xfrm>
            <a:off x="4495800" y="2895600"/>
            <a:ext cx="144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165" name="TextBox 41"/>
          <p:cNvSpPr txBox="1">
            <a:spLocks noChangeArrowheads="1"/>
          </p:cNvSpPr>
          <p:nvPr/>
        </p:nvSpPr>
        <p:spPr bwMode="auto">
          <a:xfrm>
            <a:off x="76200" y="1828800"/>
            <a:ext cx="5257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0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0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(Đ), </a:t>
            </a:r>
            <a:r>
              <a:rPr lang="en-US" sz="20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0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(S) </a:t>
            </a:r>
            <a:r>
              <a:rPr lang="en-US" sz="20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0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0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0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0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dối</a:t>
            </a:r>
            <a:r>
              <a:rPr lang="en-US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0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kề</a:t>
            </a:r>
            <a:r>
              <a:rPr lang="en-US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bù</a:t>
            </a:r>
            <a:r>
              <a:rPr lang="en-US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000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343400" y="3581400"/>
            <a:ext cx="1143000" cy="60960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4343400" y="4344988"/>
            <a:ext cx="11430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4343400" y="5105400"/>
            <a:ext cx="1143000" cy="60960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4343400" y="5865813"/>
            <a:ext cx="11430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4648200" y="3657600"/>
            <a:ext cx="4619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endParaRPr lang="en-US" sz="3200" dirty="0">
              <a:solidFill>
                <a:srgbClr val="0033CC"/>
              </a:solidFill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5105400" y="4368800"/>
            <a:ext cx="4619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4648200" y="5181600"/>
            <a:ext cx="4619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endParaRPr lang="en-US" sz="3200" dirty="0">
              <a:solidFill>
                <a:srgbClr val="0033CC"/>
              </a:solidFill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5181600" y="5791200"/>
            <a:ext cx="4619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219200" y="304800"/>
            <a:ext cx="3886200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LUYỆN TẬP</a:t>
            </a:r>
            <a:endParaRPr lang="en-US" sz="3200" b="1" dirty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52400" y="1143000"/>
            <a:ext cx="502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  </a:t>
            </a:r>
            <a:r>
              <a:rPr lang="en-US" sz="2000" dirty="0" err="1" smtClean="0"/>
              <a:t>Em</a:t>
            </a:r>
            <a:r>
              <a:rPr lang="en-US" sz="2000" dirty="0" smtClean="0"/>
              <a:t> </a:t>
            </a:r>
            <a:r>
              <a:rPr lang="en-US" sz="2000" dirty="0" err="1" smtClean="0"/>
              <a:t>quan</a:t>
            </a:r>
            <a:r>
              <a:rPr lang="en-US" sz="2000" dirty="0" smtClean="0"/>
              <a:t> </a:t>
            </a:r>
            <a:r>
              <a:rPr lang="en-US" sz="2000" dirty="0" err="1" smtClean="0"/>
              <a:t>sát</a:t>
            </a:r>
            <a:r>
              <a:rPr lang="en-US" sz="2000" dirty="0" smtClean="0"/>
              <a:t> </a:t>
            </a:r>
            <a:r>
              <a:rPr lang="en-US" sz="2000" dirty="0" err="1" smtClean="0"/>
              <a:t>hình</a:t>
            </a:r>
            <a:r>
              <a:rPr lang="en-US" sz="2000" dirty="0" smtClean="0"/>
              <a:t> </a:t>
            </a:r>
            <a:r>
              <a:rPr lang="en-US" sz="2000" dirty="0" err="1" smtClean="0"/>
              <a:t>vẽ</a:t>
            </a:r>
            <a:r>
              <a:rPr lang="en-US" sz="2000" dirty="0" smtClean="0"/>
              <a:t>, </a:t>
            </a:r>
            <a:r>
              <a:rPr lang="en-US" sz="2000" dirty="0" err="1" smtClean="0"/>
              <a:t>góc</a:t>
            </a:r>
            <a:r>
              <a:rPr lang="en-US" sz="2000" dirty="0" smtClean="0"/>
              <a:t> </a:t>
            </a:r>
            <a:r>
              <a:rPr lang="en-US" sz="2000" dirty="0" err="1" smtClean="0"/>
              <a:t>xOy</a:t>
            </a:r>
            <a:r>
              <a:rPr lang="en-US" sz="2000" dirty="0" smtClean="0"/>
              <a:t> </a:t>
            </a:r>
            <a:r>
              <a:rPr lang="en-US" sz="2000" dirty="0" err="1" smtClean="0"/>
              <a:t>bằng</a:t>
            </a:r>
            <a:r>
              <a:rPr lang="en-US" sz="2000" dirty="0" smtClean="0"/>
              <a:t>  </a:t>
            </a:r>
            <a:r>
              <a:rPr lang="en-US" sz="2000" dirty="0" err="1" smtClean="0"/>
              <a:t>bao</a:t>
            </a:r>
            <a:r>
              <a:rPr lang="en-US" sz="2000" dirty="0" smtClean="0"/>
              <a:t> </a:t>
            </a:r>
            <a:r>
              <a:rPr lang="en-US" sz="2000" dirty="0" err="1" smtClean="0"/>
              <a:t>nhiêu</a:t>
            </a:r>
            <a:r>
              <a:rPr lang="en-US" sz="2000" dirty="0" smtClean="0"/>
              <a:t> </a:t>
            </a:r>
            <a:r>
              <a:rPr lang="en-US" sz="2000" dirty="0" err="1" smtClean="0"/>
              <a:t>độ</a:t>
            </a:r>
            <a:r>
              <a:rPr lang="en-US" sz="2000" dirty="0" smtClean="0"/>
              <a:t> ?</a:t>
            </a:r>
            <a:endParaRPr lang="en-US" sz="2000" dirty="0"/>
          </a:p>
        </p:txBody>
      </p:sp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581400"/>
            <a:ext cx="4038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4343400"/>
            <a:ext cx="364001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5129213"/>
            <a:ext cx="32004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5786438"/>
            <a:ext cx="2743200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91759" y="381000"/>
            <a:ext cx="3283839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3" grpId="0"/>
      <p:bldP spid="5164" grpId="0"/>
      <p:bldP spid="51" grpId="0" animBg="1"/>
      <p:bldP spid="52" grpId="0" animBg="1"/>
      <p:bldP spid="53" grpId="0" animBg="1"/>
      <p:bldP spid="54" grpId="0" animBg="1"/>
      <p:bldP spid="27" grpId="0"/>
      <p:bldP spid="28" grpId="0"/>
      <p:bldP spid="29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Rectangle 7"/>
          <p:cNvSpPr>
            <a:spLocks noChangeArrowheads="1"/>
          </p:cNvSpPr>
          <p:nvPr/>
        </p:nvSpPr>
        <p:spPr bwMode="auto">
          <a:xfrm>
            <a:off x="990600" y="914400"/>
            <a:ext cx="2667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 dirty="0" err="1">
                <a:solidFill>
                  <a:srgbClr val="2B2FE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>
                <a:solidFill>
                  <a:srgbClr val="2B2FE1"/>
                </a:solidFill>
                <a:latin typeface="Times New Roman" pitchFamily="18" charset="0"/>
                <a:cs typeface="Times New Roman" pitchFamily="18" charset="0"/>
              </a:rPr>
              <a:t> 9: (SGK/83)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157" name="TextBox 41"/>
          <p:cNvSpPr txBox="1">
            <a:spLocks noChangeArrowheads="1"/>
          </p:cNvSpPr>
          <p:nvPr/>
        </p:nvSpPr>
        <p:spPr bwMode="auto">
          <a:xfrm>
            <a:off x="457200" y="1524000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xAy</a:t>
            </a:r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x’Ay</a:t>
            </a:r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sz="2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xAy</a:t>
            </a:r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9" name="Rectangle 38"/>
          <p:cNvSpPr/>
          <p:nvPr/>
        </p:nvSpPr>
        <p:spPr>
          <a:xfrm>
            <a:off x="2438400" y="304800"/>
            <a:ext cx="3886200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LUYỆN TẬP</a:t>
            </a:r>
            <a:endParaRPr lang="en-US" sz="3200" b="1" dirty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46"/>
          <p:cNvSpPr txBox="1">
            <a:spLocks noChangeArrowheads="1"/>
          </p:cNvSpPr>
          <p:nvPr/>
        </p:nvSpPr>
        <p:spPr bwMode="auto">
          <a:xfrm>
            <a:off x="1447800" y="2438400"/>
            <a:ext cx="419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657600"/>
            <a:ext cx="533019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4076700"/>
            <a:ext cx="159760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4724400"/>
            <a:ext cx="1447800" cy="610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57600" y="4038600"/>
            <a:ext cx="1598223" cy="700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8" name="Picture 1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57600" y="4648200"/>
            <a:ext cx="1565564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43600" y="2438400"/>
            <a:ext cx="3019426" cy="2782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" name="TextBox 25"/>
          <p:cNvSpPr txBox="1"/>
          <p:nvPr/>
        </p:nvSpPr>
        <p:spPr>
          <a:xfrm>
            <a:off x="228600" y="2971800"/>
            <a:ext cx="5715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/>
              <a:t>*) </a:t>
            </a:r>
            <a:r>
              <a:rPr lang="en-US" sz="2000" b="1" i="1" dirty="0" err="1" smtClean="0"/>
              <a:t>Vẽ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góc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vuông</a:t>
            </a:r>
            <a:r>
              <a:rPr lang="en-US" sz="2000" b="1" i="1" dirty="0" smtClean="0"/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xAy</a:t>
            </a:r>
            <a:r>
              <a:rPr lang="en-US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i="1" dirty="0" err="1" smtClean="0"/>
              <a:t>các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em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dùng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thước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đo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góc</a:t>
            </a:r>
            <a:r>
              <a:rPr lang="en-US" sz="2000" b="1" i="1" dirty="0" smtClean="0"/>
              <a:t> </a:t>
            </a:r>
            <a:r>
              <a:rPr lang="en-US" b="1" dirty="0" err="1" smtClean="0"/>
              <a:t>đề</a:t>
            </a:r>
            <a:r>
              <a:rPr lang="en-US" b="1" dirty="0" smtClean="0"/>
              <a:t> </a:t>
            </a:r>
            <a:r>
              <a:rPr lang="en-US" b="1" dirty="0" err="1" smtClean="0"/>
              <a:t>vẽ</a:t>
            </a:r>
            <a:r>
              <a:rPr lang="en-US" b="1" dirty="0" smtClean="0"/>
              <a:t>,  </a:t>
            </a:r>
            <a:r>
              <a:rPr lang="en-US" b="1" dirty="0" err="1" smtClean="0"/>
              <a:t>tiếp</a:t>
            </a:r>
            <a:r>
              <a:rPr lang="en-US" b="1" dirty="0" smtClean="0"/>
              <a:t> </a:t>
            </a:r>
            <a:r>
              <a:rPr lang="en-US" b="1" dirty="0" err="1" smtClean="0"/>
              <a:t>đó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em</a:t>
            </a:r>
            <a:r>
              <a:rPr lang="en-US" b="1" dirty="0" smtClean="0"/>
              <a:t> </a:t>
            </a:r>
            <a:r>
              <a:rPr lang="en-US" b="1" dirty="0" err="1" smtClean="0"/>
              <a:t>vẽ</a:t>
            </a:r>
            <a:r>
              <a:rPr lang="en-US" b="1" dirty="0" smtClean="0"/>
              <a:t> </a:t>
            </a:r>
            <a:r>
              <a:rPr lang="en-US" b="1" dirty="0" err="1" smtClean="0"/>
              <a:t>hai</a:t>
            </a:r>
            <a:r>
              <a:rPr lang="en-US" b="1" dirty="0" smtClean="0"/>
              <a:t> </a:t>
            </a:r>
            <a:r>
              <a:rPr lang="en-US" b="1" dirty="0" err="1" smtClean="0"/>
              <a:t>góc</a:t>
            </a:r>
            <a:r>
              <a:rPr lang="en-US" b="1" dirty="0" smtClean="0"/>
              <a:t> </a:t>
            </a:r>
            <a:r>
              <a:rPr lang="en-US" b="1" dirty="0" err="1" smtClean="0"/>
              <a:t>đối</a:t>
            </a:r>
            <a:r>
              <a:rPr lang="en-US" b="1" dirty="0" smtClean="0"/>
              <a:t> </a:t>
            </a:r>
            <a:r>
              <a:rPr lang="en-US" b="1" dirty="0" err="1" smtClean="0"/>
              <a:t>đỉnh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6" grpId="0"/>
      <p:bldP spid="6157" grpId="0"/>
      <p:bldP spid="39" grpId="0" animBg="1"/>
      <p:bldP spid="36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905000"/>
            <a:ext cx="8382000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vi-VN" sz="28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b="1" i="1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FontTx/>
              <a:buChar char="-"/>
            </a:pPr>
            <a:endParaRPr lang="sv-SE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1295400"/>
            <a:ext cx="184731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endParaRPr lang="en-US" sz="3600" b="1" i="1" dirty="0" smtClean="0">
              <a:ln/>
              <a:solidFill>
                <a:srgbClr val="C0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510540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51816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28800" y="2362200"/>
            <a:ext cx="5562600" cy="9906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đốiđỉnh</a:t>
            </a:r>
            <a:r>
              <a:rPr lang="vi-VN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Heart 11"/>
          <p:cNvSpPr/>
          <p:nvPr/>
        </p:nvSpPr>
        <p:spPr>
          <a:xfrm>
            <a:off x="3048000" y="3886200"/>
            <a:ext cx="2362200" cy="990600"/>
          </a:xfrm>
          <a:prstGeom prst="hear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8, 10 </a:t>
            </a:r>
            <a:r>
              <a:rPr lang="en-US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(SGK/83)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Flowchart: Data 12"/>
          <p:cNvSpPr/>
          <p:nvPr/>
        </p:nvSpPr>
        <p:spPr>
          <a:xfrm>
            <a:off x="3733800" y="4724400"/>
            <a:ext cx="5105400" cy="1828800"/>
          </a:xfrm>
          <a:prstGeom prst="flowChartInputOutp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êke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1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tờ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endParaRPr lang="en-US" sz="2400" dirty="0"/>
          </a:p>
        </p:txBody>
      </p:sp>
      <p:sp>
        <p:nvSpPr>
          <p:cNvPr id="14" name="Flowchart: Decision 13"/>
          <p:cNvSpPr/>
          <p:nvPr/>
        </p:nvSpPr>
        <p:spPr>
          <a:xfrm>
            <a:off x="1524000" y="685800"/>
            <a:ext cx="6934200" cy="10668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800" b="1" i="1" dirty="0" err="1" smtClean="0">
                <a:ln/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Hướng</a:t>
            </a:r>
            <a:r>
              <a:rPr lang="en-US" sz="2800" b="1" i="1" dirty="0" smtClean="0">
                <a:ln/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n/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dẫn</a:t>
            </a:r>
            <a:r>
              <a:rPr lang="en-US" sz="2800" b="1" i="1" dirty="0" smtClean="0">
                <a:ln/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n/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học</a:t>
            </a:r>
            <a:r>
              <a:rPr lang="en-US" sz="2800" b="1" i="1" dirty="0" smtClean="0">
                <a:ln/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n/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bài</a:t>
            </a:r>
            <a:endParaRPr lang="en-US" sz="2800" b="1" i="1" dirty="0" smtClean="0">
              <a:ln/>
              <a:solidFill>
                <a:schemeClr val="bg1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4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8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2" dur="2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4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8" dur="2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8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0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1" grpId="1" animBg="1"/>
      <p:bldP spid="12" grpId="0" animBg="1"/>
      <p:bldP spid="12" grpId="1" animBg="1"/>
      <p:bldP spid="12" grpId="2" animBg="1"/>
      <p:bldP spid="13" grpId="0" build="allAtOnce" animBg="1"/>
      <p:bldP spid="13" grpId="1" build="allAtOnce" animBg="1"/>
      <p:bldP spid="13" grpId="2" build="allAtOnce" animBg="1"/>
      <p:bldP spid="13" grpId="3" build="allAtOnce" animBg="1"/>
      <p:bldP spid="14" grpId="0" animBg="1"/>
      <p:bldP spid="14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672</TotalTime>
  <Words>302</Words>
  <Application>Microsoft Office PowerPoint</Application>
  <PresentationFormat>On-screen Show (4:3)</PresentationFormat>
  <Paragraphs>52</Paragraphs>
  <Slides>7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HP</cp:lastModifiedBy>
  <cp:revision>60</cp:revision>
  <dcterms:created xsi:type="dcterms:W3CDTF">2010-08-16T08:40:23Z</dcterms:created>
  <dcterms:modified xsi:type="dcterms:W3CDTF">2021-09-09T06:30:11Z</dcterms:modified>
</cp:coreProperties>
</file>