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a573f1c1041f41a1" Type="http://schemas.microsoft.com/office/2007/relationships/ui/extensibility" Target="customUI/customUI14.xml"/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64" r:id="rId3"/>
    <p:sldId id="310" r:id="rId4"/>
    <p:sldId id="315" r:id="rId5"/>
    <p:sldId id="318" r:id="rId6"/>
    <p:sldId id="389" r:id="rId7"/>
    <p:sldId id="346" r:id="rId8"/>
    <p:sldId id="378" r:id="rId9"/>
    <p:sldId id="316" r:id="rId10"/>
    <p:sldId id="343" r:id="rId11"/>
    <p:sldId id="385" r:id="rId12"/>
    <p:sldId id="380" r:id="rId13"/>
    <p:sldId id="381" r:id="rId14"/>
    <p:sldId id="382" r:id="rId15"/>
    <p:sldId id="383" r:id="rId16"/>
    <p:sldId id="384" r:id="rId17"/>
    <p:sldId id="386" r:id="rId18"/>
    <p:sldId id="320" r:id="rId19"/>
    <p:sldId id="376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ê Ngọc Bảo Trân" initials="RS" lastIdx="3" clrIdx="0">
    <p:extLst>
      <p:ext uri="{19B8F6BF-5375-455C-9EA6-DF929625EA0E}">
        <p15:presenceInfo xmlns:p15="http://schemas.microsoft.com/office/powerpoint/2012/main" userId="cdc9f017bf291bd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FF00FF"/>
    <a:srgbClr val="FFFF00"/>
    <a:srgbClr val="008000"/>
    <a:srgbClr val="FF0000"/>
    <a:srgbClr val="9AE8E6"/>
    <a:srgbClr val="006600"/>
    <a:srgbClr val="FFFF9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5T00:17:16.216" idx="1">
    <p:pos x="10" y="10"/>
    <p:text>Chọn nền khó thấy khi trình chiếu</p:text>
    <p:extLst mod="1"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5T00:19:00.882" idx="2">
    <p:pos x="10" y="10"/>
    <p:text>Nhiệm vụ này là gì? Cần ghi chú thích vào phần notes dưới mỗi slide</p:text>
    <p:extLst mod="1"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5T00:20:48.788" idx="3">
    <p:pos x="10" y="10"/>
    <p:text>chưa có đồng hồ thời gian cho mỗi slide</p:text>
    <p:extLst mod="1"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F011A-423F-4E6C-B7EB-B086C86502CE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26218-0BDE-470F-9876-690514DE0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41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Trò</a:t>
            </a:r>
            <a:r>
              <a:rPr lang="en-US" baseline="0" smtClean="0"/>
              <a:t> chơi này thay cho trắc nghiệm của tiết học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26218-0BDE-470F-9876-690514DE04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48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195540-B7C2-48FA-88FA-12C053FF273D}" type="slidenum">
              <a:rPr lang="en-US" altLang="vi-VN" smtClean="0"/>
              <a:pPr/>
              <a:t>‹#›</a:t>
            </a:fld>
            <a:endParaRPr lang="en-US" altLang="vi-VN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53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6850-BB01-4A2D-9853-E16780F32DC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7854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04FB-ADD2-41DF-95E0-AB6DC06D6AB2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35703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355607" y="266705"/>
            <a:ext cx="8432786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: 圆角 11"/>
          <p:cNvSpPr/>
          <p:nvPr userDrawn="1"/>
        </p:nvSpPr>
        <p:spPr>
          <a:xfrm>
            <a:off x="483433" y="405301"/>
            <a:ext cx="813965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0" name="矩形: 圆角 59"/>
          <p:cNvSpPr/>
          <p:nvPr userDrawn="1"/>
        </p:nvSpPr>
        <p:spPr>
          <a:xfrm>
            <a:off x="530276" y="457147"/>
            <a:ext cx="8046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8260850" y="897650"/>
            <a:ext cx="900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718661" y="133985"/>
            <a:ext cx="761238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8260850" y="1849497"/>
            <a:ext cx="900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8260850" y="2801344"/>
            <a:ext cx="900000" cy="27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8260850" y="3753191"/>
            <a:ext cx="900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8260850" y="4705038"/>
            <a:ext cx="900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8260850" y="5656885"/>
            <a:ext cx="900000" cy="27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9684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355607" y="266705"/>
            <a:ext cx="8432786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: 圆角 11"/>
          <p:cNvSpPr/>
          <p:nvPr userDrawn="1"/>
        </p:nvSpPr>
        <p:spPr>
          <a:xfrm>
            <a:off x="483433" y="405301"/>
            <a:ext cx="813965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0" name="矩形: 圆角 59"/>
          <p:cNvSpPr/>
          <p:nvPr userDrawn="1"/>
        </p:nvSpPr>
        <p:spPr>
          <a:xfrm>
            <a:off x="530276" y="457147"/>
            <a:ext cx="8046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718661" y="133985"/>
            <a:ext cx="761238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8287850" y="1822497"/>
            <a:ext cx="900000" cy="324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8260850" y="2801344"/>
            <a:ext cx="900000" cy="27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8260850" y="3753191"/>
            <a:ext cx="900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8260850" y="4705038"/>
            <a:ext cx="900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8260850" y="5656885"/>
            <a:ext cx="900000" cy="27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-58353" y="920696"/>
            <a:ext cx="900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2836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6455-247B-45F2-9520-A21B3A93ED54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03493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2868-F926-4B4F-83E8-3460C7B1BCA4}" type="slidenum">
              <a:rPr lang="en-US" altLang="vi-VN" smtClean="0"/>
              <a:pPr/>
              <a:t>‹#›</a:t>
            </a:fld>
            <a:endParaRPr lang="en-US" altLang="vi-VN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664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5D3D-19D8-4BD3-A2B6-D8E05A2CBCC4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16528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FC7E-5732-4D23-B3BB-CD832515C9A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0565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A818F-E033-4FFD-B416-029B417FEE28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322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1CA0-CFF2-49BD-B1FC-1C59377944A4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33969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F29B-A1E3-4D07-AA63-08866FEAD20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7268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4196-9B2A-4782-B107-652B92141457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4015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A53095A3-C0C2-44E9-87D2-229839B7534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7794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hyperlink" Target="https://www.publicdomainpictures.net/en/view-image.php?image=317882&amp;picture=abstract-background" TargetMode="External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11" Type="http://schemas.openxmlformats.org/officeDocument/2006/relationships/image" Target="../media/image7.png"/><Relationship Id="rId5" Type="http://schemas.openxmlformats.org/officeDocument/2006/relationships/hyperlink" Target="http://www.allwhitebackground.com/colorful-background-images.html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12606" y="1143000"/>
            <a:ext cx="8705887" cy="2554545"/>
            <a:chOff x="733425" y="1426507"/>
            <a:chExt cx="5128919" cy="3406060"/>
          </a:xfrm>
        </p:grpSpPr>
        <p:sp>
          <p:nvSpPr>
            <p:cNvPr id="7" name="文本框 6"/>
            <p:cNvSpPr txBox="1"/>
            <p:nvPr/>
          </p:nvSpPr>
          <p:spPr>
            <a:xfrm>
              <a:off x="742950" y="1426507"/>
              <a:ext cx="5119394" cy="34060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altLang="zh-CN" sz="3600" b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</a:rPr>
                <a:t>CHƯƠNG 6</a:t>
              </a:r>
            </a:p>
            <a:p>
              <a:pPr algn="ctr"/>
              <a:r>
                <a:rPr lang="en-GB" altLang="zh-CN" sz="3600" b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</a:rPr>
                <a:t>§</a:t>
              </a:r>
              <a:r>
                <a:rPr lang="vi-VN" altLang="zh-CN" sz="3600" b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</a:rPr>
                <a:t>2</a:t>
              </a:r>
              <a:r>
                <a:rPr lang="en-GB" altLang="zh-CN" sz="3600" b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</a:rPr>
                <a:t>. </a:t>
              </a:r>
              <a:r>
                <a:rPr lang="vi-VN" altLang="zh-CN" sz="3600" b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</a:rPr>
                <a:t>HAI ĐƯỜNG THẲNG CẮT NHAU</a:t>
              </a:r>
            </a:p>
            <a:p>
              <a:pPr algn="ctr"/>
              <a:r>
                <a:rPr lang="vi-VN" altLang="zh-CN" sz="3600" b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</a:rPr>
                <a:t>HAI ĐƯỜNG THẲNG SONG SONG</a:t>
              </a:r>
            </a:p>
            <a:p>
              <a:pPr algn="ctr"/>
              <a:endParaRPr lang="en-GB" altLang="zh-CN" sz="3600" b="1">
                <a:solidFill>
                  <a:schemeClr val="bg1"/>
                </a:solidFill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endParaRPr>
            </a:p>
            <a:p>
              <a:pPr algn="ctr"/>
              <a:r>
                <a:rPr lang="en-GB" altLang="zh-CN" sz="1600" b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</a:rPr>
                <a:t>(tiết 2)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733425" y="1445378"/>
              <a:ext cx="468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733425" y="3864224"/>
              <a:ext cx="468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B65E96C-CD44-4D90-90BF-415DA2623BD1}"/>
              </a:ext>
            </a:extLst>
          </p:cNvPr>
          <p:cNvSpPr/>
          <p:nvPr/>
        </p:nvSpPr>
        <p:spPr>
          <a:xfrm>
            <a:off x="2863525" y="270623"/>
            <a:ext cx="36799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>
                <a:ln/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KIỂM TRA BÀI CŨ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6DFBA13-01C2-4F29-B6EC-F083AA78B4EE}"/>
              </a:ext>
            </a:extLst>
          </p:cNvPr>
          <p:cNvSpPr txBox="1"/>
          <p:nvPr/>
        </p:nvSpPr>
        <p:spPr>
          <a:xfrm>
            <a:off x="457200" y="1066800"/>
            <a:ext cx="830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Thế nào là hai đường thẳng cắt nhau?</a:t>
            </a:r>
          </a:p>
          <a:p>
            <a:pPr>
              <a:lnSpc>
                <a:spcPct val="150000"/>
              </a:lnSpc>
            </a:pPr>
            <a:r>
              <a:rPr lang="vi-VN"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dụng: Hãy vẽ đường thẳng a cắt đường thẳng b tại điểm O.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8A7BE0D-949A-45A4-9C55-7B9056061991}"/>
              </a:ext>
            </a:extLst>
          </p:cNvPr>
          <p:cNvSpPr txBox="1"/>
          <p:nvPr/>
        </p:nvSpPr>
        <p:spPr>
          <a:xfrm>
            <a:off x="424873" y="3055241"/>
            <a:ext cx="8001000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Thế nào là hai đường thẳng song song?</a:t>
            </a:r>
          </a:p>
          <a:p>
            <a:pPr>
              <a:lnSpc>
                <a:spcPct val="150000"/>
              </a:lnSpc>
            </a:pPr>
            <a:r>
              <a:rPr lang="vi-VN"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dụng: Hãy vẽ hai đường thẳng xy và AB song song với nhau.</a:t>
            </a:r>
          </a:p>
          <a:p>
            <a:pPr>
              <a:lnSpc>
                <a:spcPct val="150000"/>
              </a:lnSpc>
            </a:pPr>
            <a:r>
              <a:rPr lang="vi-VN"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kí hiệu thể hiện sự song song.</a:t>
            </a:r>
          </a:p>
        </p:txBody>
      </p:sp>
    </p:spTree>
    <p:extLst>
      <p:ext uri="{BB962C8B-B14F-4D97-AF65-F5344CB8AC3E}">
        <p14:creationId xmlns:p14="http://schemas.microsoft.com/office/powerpoint/2010/main" val="204513998"/>
      </p:ext>
    </p:extLst>
  </p:cSld>
  <p:clrMapOvr>
    <a:masterClrMapping/>
  </p:clrMapOvr>
  <p:transition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B65E96C-CD44-4D90-90BF-415DA2623BD1}"/>
              </a:ext>
            </a:extLst>
          </p:cNvPr>
          <p:cNvSpPr/>
          <p:nvPr/>
        </p:nvSpPr>
        <p:spPr>
          <a:xfrm>
            <a:off x="1821675" y="270623"/>
            <a:ext cx="57636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>
                <a:ln/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 DẠNG BÀI LUYỆN TẬP 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EF0929B7-C024-466B-AA8D-0E5FD90BC12D}"/>
              </a:ext>
            </a:extLst>
          </p:cNvPr>
          <p:cNvSpPr/>
          <p:nvPr/>
        </p:nvSpPr>
        <p:spPr>
          <a:xfrm>
            <a:off x="1935247" y="1399245"/>
            <a:ext cx="6232779" cy="1766151"/>
          </a:xfrm>
          <a:custGeom>
            <a:avLst/>
            <a:gdLst>
              <a:gd name="connsiteX0" fmla="*/ 0 w 6232779"/>
              <a:gd name="connsiteY0" fmla="*/ 0 h 1766149"/>
              <a:gd name="connsiteX1" fmla="*/ 5349705 w 6232779"/>
              <a:gd name="connsiteY1" fmla="*/ 0 h 1766149"/>
              <a:gd name="connsiteX2" fmla="*/ 6232779 w 6232779"/>
              <a:gd name="connsiteY2" fmla="*/ 883075 h 1766149"/>
              <a:gd name="connsiteX3" fmla="*/ 5349705 w 6232779"/>
              <a:gd name="connsiteY3" fmla="*/ 1766149 h 1766149"/>
              <a:gd name="connsiteX4" fmla="*/ 0 w 6232779"/>
              <a:gd name="connsiteY4" fmla="*/ 1766149 h 1766149"/>
              <a:gd name="connsiteX5" fmla="*/ 0 w 6232779"/>
              <a:gd name="connsiteY5" fmla="*/ 0 h 176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2779" h="1766149">
                <a:moveTo>
                  <a:pt x="6232779" y="1766148"/>
                </a:moveTo>
                <a:lnTo>
                  <a:pt x="883074" y="1766148"/>
                </a:lnTo>
                <a:lnTo>
                  <a:pt x="0" y="883074"/>
                </a:lnTo>
                <a:lnTo>
                  <a:pt x="883074" y="1"/>
                </a:lnTo>
                <a:lnTo>
                  <a:pt x="6232779" y="1"/>
                </a:lnTo>
                <a:lnTo>
                  <a:pt x="6232779" y="176614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0360" tIns="91441" rIns="170688" bIns="91441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2400" kern="1200">
                <a:latin typeface="Arial" panose="020B0604020202020204" pitchFamily="34" charset="0"/>
                <a:cs typeface="Arial" panose="020B0604020202020204" pitchFamily="34" charset="0"/>
              </a:rPr>
              <a:t>Nhận biết về hai đường thẳng song song; hai đường thẳng cắt nhau.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EC68051D-BD76-42A4-8EE6-77E8A3339FCD}"/>
              </a:ext>
            </a:extLst>
          </p:cNvPr>
          <p:cNvSpPr/>
          <p:nvPr/>
        </p:nvSpPr>
        <p:spPr>
          <a:xfrm>
            <a:off x="1935247" y="3692603"/>
            <a:ext cx="6232779" cy="1766150"/>
          </a:xfrm>
          <a:custGeom>
            <a:avLst/>
            <a:gdLst>
              <a:gd name="connsiteX0" fmla="*/ 0 w 6232779"/>
              <a:gd name="connsiteY0" fmla="*/ 0 h 1766149"/>
              <a:gd name="connsiteX1" fmla="*/ 5349705 w 6232779"/>
              <a:gd name="connsiteY1" fmla="*/ 0 h 1766149"/>
              <a:gd name="connsiteX2" fmla="*/ 6232779 w 6232779"/>
              <a:gd name="connsiteY2" fmla="*/ 883075 h 1766149"/>
              <a:gd name="connsiteX3" fmla="*/ 5349705 w 6232779"/>
              <a:gd name="connsiteY3" fmla="*/ 1766149 h 1766149"/>
              <a:gd name="connsiteX4" fmla="*/ 0 w 6232779"/>
              <a:gd name="connsiteY4" fmla="*/ 1766149 h 1766149"/>
              <a:gd name="connsiteX5" fmla="*/ 0 w 6232779"/>
              <a:gd name="connsiteY5" fmla="*/ 0 h 176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2779" h="1766149">
                <a:moveTo>
                  <a:pt x="6232779" y="1766148"/>
                </a:moveTo>
                <a:lnTo>
                  <a:pt x="883074" y="1766148"/>
                </a:lnTo>
                <a:lnTo>
                  <a:pt x="0" y="883074"/>
                </a:lnTo>
                <a:lnTo>
                  <a:pt x="883074" y="1"/>
                </a:lnTo>
                <a:lnTo>
                  <a:pt x="6232779" y="1"/>
                </a:lnTo>
                <a:lnTo>
                  <a:pt x="6232779" y="176614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378517"/>
              <a:satOff val="25807"/>
              <a:lumOff val="-1569"/>
              <a:alphaOff val="0"/>
            </a:schemeClr>
          </a:fillRef>
          <a:effectRef idx="0">
            <a:schemeClr val="accent2">
              <a:hueOff val="1378517"/>
              <a:satOff val="25807"/>
              <a:lumOff val="-156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0360" tIns="106681" rIns="199136" bIns="1066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2800" kern="1200">
                <a:latin typeface="Arial" panose="020B0604020202020204" pitchFamily="34" charset="0"/>
                <a:cs typeface="Arial" panose="020B0604020202020204" pitchFamily="34" charset="0"/>
              </a:rPr>
              <a:t>Vận dụng kiến thức đã học vẽ đường thẳng song song, cắt nhau theo yêu cầu cho trước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C2720282-E214-4812-AB52-AADCA5341138}"/>
              </a:ext>
            </a:extLst>
          </p:cNvPr>
          <p:cNvGrpSpPr/>
          <p:nvPr/>
        </p:nvGrpSpPr>
        <p:grpSpPr>
          <a:xfrm>
            <a:off x="1052173" y="1399246"/>
            <a:ext cx="1766149" cy="1766149"/>
            <a:chOff x="1052173" y="1399246"/>
            <a:chExt cx="1766149" cy="1766149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06AA026C-19A0-45A4-B1C1-CC06F4F04FAC}"/>
                </a:ext>
              </a:extLst>
            </p:cNvPr>
            <p:cNvSpPr/>
            <p:nvPr/>
          </p:nvSpPr>
          <p:spPr>
            <a:xfrm>
              <a:off x="1052173" y="1399246"/>
              <a:ext cx="1766149" cy="1766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A8D34148-60A5-4699-ABDB-981662EE188A}"/>
                </a:ext>
              </a:extLst>
            </p:cNvPr>
            <p:cNvSpPr txBox="1"/>
            <p:nvPr/>
          </p:nvSpPr>
          <p:spPr>
            <a:xfrm>
              <a:off x="1676400" y="1906369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67837790-8E73-432A-B9A9-78FAA6EC3B09}"/>
              </a:ext>
            </a:extLst>
          </p:cNvPr>
          <p:cNvGrpSpPr/>
          <p:nvPr/>
        </p:nvGrpSpPr>
        <p:grpSpPr>
          <a:xfrm>
            <a:off x="1052173" y="3692604"/>
            <a:ext cx="1766149" cy="1766149"/>
            <a:chOff x="1052173" y="3692604"/>
            <a:chExt cx="1766149" cy="1766149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72890BE5-4F5B-4179-9B3D-99CF22695C1A}"/>
                </a:ext>
              </a:extLst>
            </p:cNvPr>
            <p:cNvSpPr/>
            <p:nvPr/>
          </p:nvSpPr>
          <p:spPr>
            <a:xfrm>
              <a:off x="1052173" y="3692604"/>
              <a:ext cx="1766149" cy="1766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1027543"/>
                <a:satOff val="36252"/>
                <a:lumOff val="2568"/>
                <a:alphaOff val="0"/>
              </a:schemeClr>
            </a:fillRef>
            <a:effectRef idx="0">
              <a:schemeClr val="accent2">
                <a:tint val="50000"/>
                <a:hueOff val="1027543"/>
                <a:satOff val="36252"/>
                <a:lumOff val="256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6D647BBA-7AB6-4C44-865A-0389301ACE0F}"/>
                </a:ext>
              </a:extLst>
            </p:cNvPr>
            <p:cNvSpPr txBox="1"/>
            <p:nvPr/>
          </p:nvSpPr>
          <p:spPr>
            <a:xfrm>
              <a:off x="1676400" y="4191000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2650265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6DFBA13-01C2-4F29-B6EC-F083AA78B4EE}"/>
              </a:ext>
            </a:extLst>
          </p:cNvPr>
          <p:cNvSpPr txBox="1"/>
          <p:nvPr/>
        </p:nvSpPr>
        <p:spPr>
          <a:xfrm>
            <a:off x="228600" y="628471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hình 35, đọc tên hai đường thẳng song song, hai đường thẳng cắt nhau và chỉ ra giao điểm của chúng (nếu có)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1C8EA1E-07D9-441A-86C5-B65131341E1A}"/>
              </a:ext>
            </a:extLst>
          </p:cNvPr>
          <p:cNvSpPr txBox="1"/>
          <p:nvPr/>
        </p:nvSpPr>
        <p:spPr>
          <a:xfrm>
            <a:off x="2705100" y="250129"/>
            <a:ext cx="3733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 – SGK trang 83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8F46A7B-481D-441E-AE0B-AD0F0268F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803951"/>
            <a:ext cx="8763000" cy="19298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324D283-7267-43CB-9A92-7EA5CE7F8E2C}"/>
              </a:ext>
            </a:extLst>
          </p:cNvPr>
          <p:cNvSpPr txBox="1"/>
          <p:nvPr/>
        </p:nvSpPr>
        <p:spPr>
          <a:xfrm>
            <a:off x="374073" y="3590095"/>
            <a:ext cx="83820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35a : Đường thẳng b và đường thẳng c cắt  nhau tại 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CDE7091-DDD2-4102-8F0A-EBBF39165115}"/>
              </a:ext>
            </a:extLst>
          </p:cNvPr>
          <p:cNvSpPr txBox="1"/>
          <p:nvPr/>
        </p:nvSpPr>
        <p:spPr>
          <a:xfrm>
            <a:off x="762000" y="4065658"/>
            <a:ext cx="78555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35b : Đường thẳng a và đường thẳng d song song với nhau. </a:t>
            </a:r>
          </a:p>
          <a:p>
            <a:pPr>
              <a:lnSpc>
                <a:spcPct val="150000"/>
              </a:lnSpc>
            </a:pPr>
            <a:r>
              <a:rPr lang="vi-VN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 hiệu:  a // 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DF4B682-5CEB-4EEA-BC7E-9B21DE16EA45}"/>
              </a:ext>
            </a:extLst>
          </p:cNvPr>
          <p:cNvSpPr txBox="1"/>
          <p:nvPr/>
        </p:nvSpPr>
        <p:spPr>
          <a:xfrm>
            <a:off x="685800" y="5638800"/>
            <a:ext cx="838200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35c: Đường thẳng m và đường thẳng n cắt nhau tại giao điểm T.</a:t>
            </a:r>
          </a:p>
        </p:txBody>
      </p:sp>
    </p:spTree>
    <p:extLst>
      <p:ext uri="{BB962C8B-B14F-4D97-AF65-F5344CB8AC3E}">
        <p14:creationId xmlns:p14="http://schemas.microsoft.com/office/powerpoint/2010/main" val="2700352307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6DFBA13-01C2-4F29-B6EC-F083AA78B4EE}"/>
              </a:ext>
            </a:extLst>
          </p:cNvPr>
          <p:cNvSpPr txBox="1"/>
          <p:nvPr/>
        </p:nvSpPr>
        <p:spPr>
          <a:xfrm>
            <a:off x="381000" y="751049"/>
            <a:ext cx="8382000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hình 36 và chỉ ra: 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vi-VN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cặp đường thẳng song song.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vi-VN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cặp đường thẳng cắt nhau.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1C8EA1E-07D9-441A-86C5-B65131341E1A}"/>
              </a:ext>
            </a:extLst>
          </p:cNvPr>
          <p:cNvSpPr txBox="1"/>
          <p:nvPr/>
        </p:nvSpPr>
        <p:spPr>
          <a:xfrm>
            <a:off x="2705100" y="268602"/>
            <a:ext cx="3733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 – SGK trang 85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324D283-7267-43CB-9A92-7EA5CE7F8E2C}"/>
              </a:ext>
            </a:extLst>
          </p:cNvPr>
          <p:cNvSpPr txBox="1"/>
          <p:nvPr/>
        </p:nvSpPr>
        <p:spPr>
          <a:xfrm>
            <a:off x="387926" y="3921460"/>
            <a:ext cx="8527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Các cặp đường thẳng song song: a // b, b // c, a // c, d // 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CDE7091-DDD2-4102-8F0A-EBBF39165115}"/>
              </a:ext>
            </a:extLst>
          </p:cNvPr>
          <p:cNvSpPr txBox="1"/>
          <p:nvPr/>
        </p:nvSpPr>
        <p:spPr>
          <a:xfrm>
            <a:off x="381000" y="4419935"/>
            <a:ext cx="8382000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Các cặp đường thẳng cắt nhau:</a:t>
            </a:r>
          </a:p>
          <a:p>
            <a:pPr>
              <a:lnSpc>
                <a:spcPct val="150000"/>
              </a:lnSpc>
            </a:pPr>
            <a:r>
              <a:rPr lang="vi-VN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cắt d; b cắt d; c cắt d</a:t>
            </a:r>
          </a:p>
          <a:p>
            <a:pPr>
              <a:lnSpc>
                <a:spcPct val="150000"/>
              </a:lnSpc>
            </a:pPr>
            <a:r>
              <a:rPr lang="vi-VN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cắt e; b cắt e; c cắt e</a:t>
            </a:r>
          </a:p>
        </p:txBody>
      </p:sp>
      <p:grpSp>
        <p:nvGrpSpPr>
          <p:cNvPr id="22" name="Group 12">
            <a:extLst>
              <a:ext uri="{FF2B5EF4-FFF2-40B4-BE49-F238E27FC236}">
                <a16:creationId xmlns="" xmlns:a16="http://schemas.microsoft.com/office/drawing/2014/main" id="{4A3799E3-19D0-46D5-BC7B-CB3787EE3F3A}"/>
              </a:ext>
            </a:extLst>
          </p:cNvPr>
          <p:cNvGrpSpPr>
            <a:grpSpLocks/>
          </p:cNvGrpSpPr>
          <p:nvPr/>
        </p:nvGrpSpPr>
        <p:grpSpPr bwMode="auto">
          <a:xfrm>
            <a:off x="5845175" y="984251"/>
            <a:ext cx="2754313" cy="363538"/>
            <a:chOff x="3682" y="620"/>
            <a:chExt cx="1735" cy="229"/>
          </a:xfrm>
        </p:grpSpPr>
        <p:sp>
          <p:nvSpPr>
            <p:cNvPr id="36" name="Line 10">
              <a:extLst>
                <a:ext uri="{FF2B5EF4-FFF2-40B4-BE49-F238E27FC236}">
                  <a16:creationId xmlns="" xmlns:a16="http://schemas.microsoft.com/office/drawing/2014/main" id="{1B0D6533-4517-4886-82C1-FD877CEE6F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2" y="817"/>
              <a:ext cx="1735" cy="0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" name="Rectangle 11">
              <a:extLst>
                <a:ext uri="{FF2B5EF4-FFF2-40B4-BE49-F238E27FC236}">
                  <a16:creationId xmlns="" xmlns:a16="http://schemas.microsoft.com/office/drawing/2014/main" id="{11A819C1-6485-44C8-B0B6-933158F9C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2" y="620"/>
              <a:ext cx="15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2100" b="0" i="1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3" name="Group 15">
            <a:extLst>
              <a:ext uri="{FF2B5EF4-FFF2-40B4-BE49-F238E27FC236}">
                <a16:creationId xmlns="" xmlns:a16="http://schemas.microsoft.com/office/drawing/2014/main" id="{19C6FD88-2F39-4375-B0C3-74047BB59CA6}"/>
              </a:ext>
            </a:extLst>
          </p:cNvPr>
          <p:cNvGrpSpPr>
            <a:grpSpLocks/>
          </p:cNvGrpSpPr>
          <p:nvPr/>
        </p:nvGrpSpPr>
        <p:grpSpPr bwMode="auto">
          <a:xfrm>
            <a:off x="5857875" y="1570038"/>
            <a:ext cx="2754313" cy="363538"/>
            <a:chOff x="3690" y="989"/>
            <a:chExt cx="1735" cy="229"/>
          </a:xfrm>
        </p:grpSpPr>
        <p:sp>
          <p:nvSpPr>
            <p:cNvPr id="34" name="Line 13">
              <a:extLst>
                <a:ext uri="{FF2B5EF4-FFF2-40B4-BE49-F238E27FC236}">
                  <a16:creationId xmlns="" xmlns:a16="http://schemas.microsoft.com/office/drawing/2014/main" id="{E2377F7C-0A6B-4D8E-9CA8-D677AA4DA2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0" y="1211"/>
              <a:ext cx="1735" cy="0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5" name="Rectangle 14">
              <a:extLst>
                <a:ext uri="{FF2B5EF4-FFF2-40B4-BE49-F238E27FC236}">
                  <a16:creationId xmlns="" xmlns:a16="http://schemas.microsoft.com/office/drawing/2014/main" id="{282CFB48-6246-4BF2-8EA7-B91D02307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989"/>
              <a:ext cx="15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2100" b="0" i="1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b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4" name="Group 18">
            <a:extLst>
              <a:ext uri="{FF2B5EF4-FFF2-40B4-BE49-F238E27FC236}">
                <a16:creationId xmlns="" xmlns:a16="http://schemas.microsoft.com/office/drawing/2014/main" id="{5ADA7999-8130-49FA-8CF1-31A6AA9509FD}"/>
              </a:ext>
            </a:extLst>
          </p:cNvPr>
          <p:cNvGrpSpPr>
            <a:grpSpLocks/>
          </p:cNvGrpSpPr>
          <p:nvPr/>
        </p:nvGrpSpPr>
        <p:grpSpPr bwMode="auto">
          <a:xfrm>
            <a:off x="5873750" y="2379663"/>
            <a:ext cx="2752725" cy="363538"/>
            <a:chOff x="3700" y="1499"/>
            <a:chExt cx="1734" cy="229"/>
          </a:xfrm>
        </p:grpSpPr>
        <p:sp>
          <p:nvSpPr>
            <p:cNvPr id="32" name="Line 16">
              <a:extLst>
                <a:ext uri="{FF2B5EF4-FFF2-40B4-BE49-F238E27FC236}">
                  <a16:creationId xmlns="" xmlns:a16="http://schemas.microsoft.com/office/drawing/2014/main" id="{498C06B4-4B85-46C6-9751-36444E4ACE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" y="1680"/>
              <a:ext cx="1702" cy="0"/>
            </a:xfrm>
            <a:prstGeom prst="line">
              <a:avLst/>
            </a:prstGeom>
            <a:noFill/>
            <a:ln w="28575" cap="flat">
              <a:solidFill>
                <a:srgbClr val="008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" name="Rectangle 17">
              <a:extLst>
                <a:ext uri="{FF2B5EF4-FFF2-40B4-BE49-F238E27FC236}">
                  <a16:creationId xmlns="" xmlns:a16="http://schemas.microsoft.com/office/drawing/2014/main" id="{F38D1A0F-BB1D-42E7-80D6-AF1BC1CF4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0" y="1499"/>
              <a:ext cx="145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2100" b="0" i="1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" name="Group 21">
            <a:extLst>
              <a:ext uri="{FF2B5EF4-FFF2-40B4-BE49-F238E27FC236}">
                <a16:creationId xmlns="" xmlns:a16="http://schemas.microsoft.com/office/drawing/2014/main" id="{BAFA7358-F4F6-4AAF-B8E5-69E65262CC86}"/>
              </a:ext>
            </a:extLst>
          </p:cNvPr>
          <p:cNvGrpSpPr>
            <a:grpSpLocks/>
          </p:cNvGrpSpPr>
          <p:nvPr/>
        </p:nvGrpSpPr>
        <p:grpSpPr bwMode="auto">
          <a:xfrm>
            <a:off x="6315075" y="630238"/>
            <a:ext cx="1031875" cy="2611438"/>
            <a:chOff x="3978" y="397"/>
            <a:chExt cx="650" cy="1645"/>
          </a:xfrm>
        </p:grpSpPr>
        <p:sp>
          <p:nvSpPr>
            <p:cNvPr id="30" name="Line 19">
              <a:extLst>
                <a:ext uri="{FF2B5EF4-FFF2-40B4-BE49-F238E27FC236}">
                  <a16:creationId xmlns="" xmlns:a16="http://schemas.microsoft.com/office/drawing/2014/main" id="{61FC8F56-76A0-4621-9359-08C7D3A5E6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78" y="463"/>
              <a:ext cx="650" cy="1579"/>
            </a:xfrm>
            <a:prstGeom prst="line">
              <a:avLst/>
            </a:prstGeom>
            <a:noFill/>
            <a:ln w="28575" cap="flat">
              <a:solidFill>
                <a:srgbClr val="FF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" name="Rectangle 20">
              <a:extLst>
                <a:ext uri="{FF2B5EF4-FFF2-40B4-BE49-F238E27FC236}">
                  <a16:creationId xmlns="" xmlns:a16="http://schemas.microsoft.com/office/drawing/2014/main" id="{4DDFC143-D4B6-4B14-98FE-A694E132F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7" y="397"/>
              <a:ext cx="15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2100" b="0" i="1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d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Group 24">
            <a:extLst>
              <a:ext uri="{FF2B5EF4-FFF2-40B4-BE49-F238E27FC236}">
                <a16:creationId xmlns="" xmlns:a16="http://schemas.microsoft.com/office/drawing/2014/main" id="{7E84631B-1C84-40D1-A0EB-2686618AC9E3}"/>
              </a:ext>
            </a:extLst>
          </p:cNvPr>
          <p:cNvGrpSpPr>
            <a:grpSpLocks/>
          </p:cNvGrpSpPr>
          <p:nvPr/>
        </p:nvGrpSpPr>
        <p:grpSpPr bwMode="auto">
          <a:xfrm>
            <a:off x="7092950" y="733426"/>
            <a:ext cx="1044575" cy="2633663"/>
            <a:chOff x="4468" y="462"/>
            <a:chExt cx="658" cy="1659"/>
          </a:xfrm>
        </p:grpSpPr>
        <p:sp>
          <p:nvSpPr>
            <p:cNvPr id="28" name="Line 22">
              <a:extLst>
                <a:ext uri="{FF2B5EF4-FFF2-40B4-BE49-F238E27FC236}">
                  <a16:creationId xmlns="" xmlns:a16="http://schemas.microsoft.com/office/drawing/2014/main" id="{6D6B0549-39CF-4F29-AA73-EA2C3CB85D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68" y="549"/>
              <a:ext cx="646" cy="1572"/>
            </a:xfrm>
            <a:prstGeom prst="line">
              <a:avLst/>
            </a:prstGeom>
            <a:noFill/>
            <a:ln w="28575" cap="flat">
              <a:solidFill>
                <a:srgbClr val="8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" name="Rectangle 23">
              <a:extLst>
                <a:ext uri="{FF2B5EF4-FFF2-40B4-BE49-F238E27FC236}">
                  <a16:creationId xmlns="" xmlns:a16="http://schemas.microsoft.com/office/drawing/2014/main" id="{8AF9F55B-ECD9-4C2C-8624-F74876259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1" y="462"/>
              <a:ext cx="145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2100" b="0" i="1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e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7" name="Rectangle 25">
            <a:extLst>
              <a:ext uri="{FF2B5EF4-FFF2-40B4-BE49-F238E27FC236}">
                <a16:creationId xmlns="" xmlns:a16="http://schemas.microsoft.com/office/drawing/2014/main" id="{37F203B7-792B-496B-92A2-C9A0309C1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513" y="3462338"/>
            <a:ext cx="9779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2100" b="0" i="1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</a:rPr>
              <a:t>Hình 36</a:t>
            </a: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173844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6DFBA13-01C2-4F29-B6EC-F083AA78B4EE}"/>
              </a:ext>
            </a:extLst>
          </p:cNvPr>
          <p:cNvSpPr txBox="1"/>
          <p:nvPr/>
        </p:nvSpPr>
        <p:spPr>
          <a:xfrm>
            <a:off x="380999" y="751049"/>
            <a:ext cx="53292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hình 37 .</a:t>
            </a:r>
          </a:p>
          <a:p>
            <a:pPr>
              <a:lnSpc>
                <a:spcPct val="150000"/>
              </a:lnSpc>
            </a:pPr>
            <a:r>
              <a:rPr lang="vi-VN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chỉ ra các đường thẳng cắt nhau và xác định giao điểm của chúng.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1C8EA1E-07D9-441A-86C5-B65131341E1A}"/>
              </a:ext>
            </a:extLst>
          </p:cNvPr>
          <p:cNvSpPr txBox="1"/>
          <p:nvPr/>
        </p:nvSpPr>
        <p:spPr>
          <a:xfrm>
            <a:off x="2705100" y="268602"/>
            <a:ext cx="3733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 – SGK trang 83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324D283-7267-43CB-9A92-7EA5CE7F8E2C}"/>
              </a:ext>
            </a:extLst>
          </p:cNvPr>
          <p:cNvSpPr txBox="1"/>
          <p:nvPr/>
        </p:nvSpPr>
        <p:spPr>
          <a:xfrm>
            <a:off x="268359" y="3678814"/>
            <a:ext cx="6337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thẳng AB cắt đường thẳng AC tại A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="" xmlns:a16="http://schemas.microsoft.com/office/drawing/2014/main" id="{1A2D2207-467B-4724-BAF5-E744FB04C0D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62575" y="623888"/>
            <a:ext cx="3427413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Line 5">
            <a:extLst>
              <a:ext uri="{FF2B5EF4-FFF2-40B4-BE49-F238E27FC236}">
                <a16:creationId xmlns="" xmlns:a16="http://schemas.microsoft.com/office/drawing/2014/main" id="{39750F45-CDB5-4BA2-9D37-960290A0C7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1638" y="1328738"/>
            <a:ext cx="3152775" cy="0"/>
          </a:xfrm>
          <a:prstGeom prst="line">
            <a:avLst/>
          </a:prstGeom>
          <a:noFill/>
          <a:ln w="28575" cap="flat">
            <a:solidFill>
              <a:srgbClr val="8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9" name="Line 6">
            <a:extLst>
              <a:ext uri="{FF2B5EF4-FFF2-40B4-BE49-F238E27FC236}">
                <a16:creationId xmlns="" xmlns:a16="http://schemas.microsoft.com/office/drawing/2014/main" id="{CAC19042-6A2D-4CAE-96A7-9B68B1CC7E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8150" y="2619375"/>
            <a:ext cx="3152775" cy="0"/>
          </a:xfrm>
          <a:prstGeom prst="line">
            <a:avLst/>
          </a:prstGeom>
          <a:noFill/>
          <a:ln w="28575" cap="flat">
            <a:solidFill>
              <a:srgbClr val="8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" name="Line 7">
            <a:extLst>
              <a:ext uri="{FF2B5EF4-FFF2-40B4-BE49-F238E27FC236}">
                <a16:creationId xmlns="" xmlns:a16="http://schemas.microsoft.com/office/drawing/2014/main" id="{CCD2F133-CBC0-4FC1-BE72-0D969FAB8D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34113" y="742950"/>
            <a:ext cx="1612900" cy="2449512"/>
          </a:xfrm>
          <a:prstGeom prst="line">
            <a:avLst/>
          </a:prstGeom>
          <a:noFill/>
          <a:ln w="28575" cap="flat">
            <a:solidFill>
              <a:srgbClr val="008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2" name="Line 8">
            <a:extLst>
              <a:ext uri="{FF2B5EF4-FFF2-40B4-BE49-F238E27FC236}">
                <a16:creationId xmlns="" xmlns:a16="http://schemas.microsoft.com/office/drawing/2014/main" id="{83C5C497-BBB6-4DEE-B6FF-0566D913B4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4113" y="790575"/>
            <a:ext cx="1743075" cy="2259012"/>
          </a:xfrm>
          <a:prstGeom prst="line">
            <a:avLst/>
          </a:prstGeom>
          <a:noFill/>
          <a:ln w="28575" cap="flat">
            <a:solidFill>
              <a:srgbClr val="008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3" name="Rectangle 9">
            <a:extLst>
              <a:ext uri="{FF2B5EF4-FFF2-40B4-BE49-F238E27FC236}">
                <a16:creationId xmlns="" xmlns:a16="http://schemas.microsoft.com/office/drawing/2014/main" id="{978EF98B-CFE2-49DB-843A-ED914CE35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050" y="3071813"/>
            <a:ext cx="8794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900" b="0" i="1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</a:rPr>
              <a:t>Hình 37</a:t>
            </a: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F85F78C-2526-4180-90BF-3256DEA45ED7}"/>
              </a:ext>
            </a:extLst>
          </p:cNvPr>
          <p:cNvGrpSpPr>
            <a:grpSpLocks/>
          </p:cNvGrpSpPr>
          <p:nvPr/>
        </p:nvGrpSpPr>
        <p:grpSpPr bwMode="auto">
          <a:xfrm>
            <a:off x="7453313" y="2595563"/>
            <a:ext cx="244475" cy="387350"/>
            <a:chOff x="4695" y="1635"/>
            <a:chExt cx="154" cy="244"/>
          </a:xfrm>
        </p:grpSpPr>
        <p:sp>
          <p:nvSpPr>
            <p:cNvPr id="47" name="Oval 10">
              <a:extLst>
                <a:ext uri="{FF2B5EF4-FFF2-40B4-BE49-F238E27FC236}">
                  <a16:creationId xmlns="" xmlns:a16="http://schemas.microsoft.com/office/drawing/2014/main" id="{0A107938-DBAF-4179-9BA6-86959ED92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1" y="1635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" name="Oval 11">
              <a:extLst>
                <a:ext uri="{FF2B5EF4-FFF2-40B4-BE49-F238E27FC236}">
                  <a16:creationId xmlns="" xmlns:a16="http://schemas.microsoft.com/office/drawing/2014/main" id="{14C1BE81-1E5B-4E50-9B30-F35DB7C95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1" y="1635"/>
              <a:ext cx="30" cy="3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" name="Rectangle 12">
              <a:extLst>
                <a:ext uri="{FF2B5EF4-FFF2-40B4-BE49-F238E27FC236}">
                  <a16:creationId xmlns="" xmlns:a16="http://schemas.microsoft.com/office/drawing/2014/main" id="{288CB75B-8706-4433-8E67-9C5EC53C6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5" y="1672"/>
              <a:ext cx="154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1900" b="0" i="1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E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Group 17">
            <a:extLst>
              <a:ext uri="{FF2B5EF4-FFF2-40B4-BE49-F238E27FC236}">
                <a16:creationId xmlns="" xmlns:a16="http://schemas.microsoft.com/office/drawing/2014/main" id="{38ADB953-8942-4BD0-B42D-DA5A6DD8AB16}"/>
              </a:ext>
            </a:extLst>
          </p:cNvPr>
          <p:cNvGrpSpPr>
            <a:grpSpLocks/>
          </p:cNvGrpSpPr>
          <p:nvPr/>
        </p:nvGrpSpPr>
        <p:grpSpPr bwMode="auto">
          <a:xfrm>
            <a:off x="6588125" y="2595563"/>
            <a:ext cx="300038" cy="387350"/>
            <a:chOff x="4150" y="1635"/>
            <a:chExt cx="189" cy="244"/>
          </a:xfrm>
        </p:grpSpPr>
        <p:sp>
          <p:nvSpPr>
            <p:cNvPr id="44" name="Oval 14">
              <a:extLst>
                <a:ext uri="{FF2B5EF4-FFF2-40B4-BE49-F238E27FC236}">
                  <a16:creationId xmlns="" xmlns:a16="http://schemas.microsoft.com/office/drawing/2014/main" id="{BE2165F5-CC4F-4655-89E5-94E4CA671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1635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" name="Oval 15">
              <a:extLst>
                <a:ext uri="{FF2B5EF4-FFF2-40B4-BE49-F238E27FC236}">
                  <a16:creationId xmlns="" xmlns:a16="http://schemas.microsoft.com/office/drawing/2014/main" id="{845589C9-50A5-429E-A7C8-825225FB2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1635"/>
              <a:ext cx="30" cy="3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" name="Rectangle 16">
              <a:extLst>
                <a:ext uri="{FF2B5EF4-FFF2-40B4-BE49-F238E27FC236}">
                  <a16:creationId xmlns="" xmlns:a16="http://schemas.microsoft.com/office/drawing/2014/main" id="{733A77CA-ED00-4F8C-86E0-11D82E1EC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" y="1672"/>
              <a:ext cx="171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1900" b="0" i="1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D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6" name="Group 21">
            <a:extLst>
              <a:ext uri="{FF2B5EF4-FFF2-40B4-BE49-F238E27FC236}">
                <a16:creationId xmlns="" xmlns:a16="http://schemas.microsoft.com/office/drawing/2014/main" id="{7E3E29DC-F343-4976-A202-30D0AA1AFDCE}"/>
              </a:ext>
            </a:extLst>
          </p:cNvPr>
          <p:cNvGrpSpPr>
            <a:grpSpLocks/>
          </p:cNvGrpSpPr>
          <p:nvPr/>
        </p:nvGrpSpPr>
        <p:grpSpPr bwMode="auto">
          <a:xfrm>
            <a:off x="7064375" y="1747838"/>
            <a:ext cx="368300" cy="328612"/>
            <a:chOff x="4450" y="1101"/>
            <a:chExt cx="232" cy="207"/>
          </a:xfrm>
        </p:grpSpPr>
        <p:sp>
          <p:nvSpPr>
            <p:cNvPr id="41" name="Oval 18">
              <a:extLst>
                <a:ext uri="{FF2B5EF4-FFF2-40B4-BE49-F238E27FC236}">
                  <a16:creationId xmlns="" xmlns:a16="http://schemas.microsoft.com/office/drawing/2014/main" id="{C7083BBF-2439-4B69-9877-955D9ACA6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0" y="1180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" name="Oval 19">
              <a:extLst>
                <a:ext uri="{FF2B5EF4-FFF2-40B4-BE49-F238E27FC236}">
                  <a16:creationId xmlns="" xmlns:a16="http://schemas.microsoft.com/office/drawing/2014/main" id="{779AA3BA-C851-4D21-B3BE-824ECE544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0" y="1180"/>
              <a:ext cx="30" cy="3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" name="Rectangle 20">
              <a:extLst>
                <a:ext uri="{FF2B5EF4-FFF2-40B4-BE49-F238E27FC236}">
                  <a16:creationId xmlns="" xmlns:a16="http://schemas.microsoft.com/office/drawing/2014/main" id="{22451DCC-6A08-43B0-9493-2FEF6444D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1" y="1101"/>
              <a:ext cx="161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1900" b="0" i="1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25">
            <a:extLst>
              <a:ext uri="{FF2B5EF4-FFF2-40B4-BE49-F238E27FC236}">
                <a16:creationId xmlns="" xmlns:a16="http://schemas.microsoft.com/office/drawing/2014/main" id="{B8DEB951-7B93-4AEA-AF4D-EF04895D5D96}"/>
              </a:ext>
            </a:extLst>
          </p:cNvPr>
          <p:cNvGrpSpPr>
            <a:grpSpLocks/>
          </p:cNvGrpSpPr>
          <p:nvPr/>
        </p:nvGrpSpPr>
        <p:grpSpPr bwMode="auto">
          <a:xfrm>
            <a:off x="7437438" y="1304925"/>
            <a:ext cx="260350" cy="388937"/>
            <a:chOff x="4685" y="822"/>
            <a:chExt cx="164" cy="245"/>
          </a:xfrm>
        </p:grpSpPr>
        <p:sp>
          <p:nvSpPr>
            <p:cNvPr id="38" name="Oval 22">
              <a:extLst>
                <a:ext uri="{FF2B5EF4-FFF2-40B4-BE49-F238E27FC236}">
                  <a16:creationId xmlns="" xmlns:a16="http://schemas.microsoft.com/office/drawing/2014/main" id="{B9AD7D8C-76E2-42F9-B8CB-33DB30450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5" y="822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" name="Oval 23">
              <a:extLst>
                <a:ext uri="{FF2B5EF4-FFF2-40B4-BE49-F238E27FC236}">
                  <a16:creationId xmlns="" xmlns:a16="http://schemas.microsoft.com/office/drawing/2014/main" id="{200B1FD3-E32F-4ECD-8377-711182813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5" y="822"/>
              <a:ext cx="30" cy="3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" name="Rectangle 24">
              <a:extLst>
                <a:ext uri="{FF2B5EF4-FFF2-40B4-BE49-F238E27FC236}">
                  <a16:creationId xmlns="" xmlns:a16="http://schemas.microsoft.com/office/drawing/2014/main" id="{49AD40A2-4991-415F-AF9F-1D5E67875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5" y="860"/>
              <a:ext cx="154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1900" b="0" i="1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B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 29">
            <a:extLst>
              <a:ext uri="{FF2B5EF4-FFF2-40B4-BE49-F238E27FC236}">
                <a16:creationId xmlns="" xmlns:a16="http://schemas.microsoft.com/office/drawing/2014/main" id="{B59FDDF0-6EF0-462B-8E43-2B81BE196DC5}"/>
              </a:ext>
            </a:extLst>
          </p:cNvPr>
          <p:cNvGrpSpPr>
            <a:grpSpLocks/>
          </p:cNvGrpSpPr>
          <p:nvPr/>
        </p:nvGrpSpPr>
        <p:grpSpPr bwMode="auto">
          <a:xfrm>
            <a:off x="6473825" y="1304925"/>
            <a:ext cx="244475" cy="388937"/>
            <a:chOff x="4078" y="822"/>
            <a:chExt cx="154" cy="245"/>
          </a:xfrm>
        </p:grpSpPr>
        <p:sp>
          <p:nvSpPr>
            <p:cNvPr id="19" name="Oval 26">
              <a:extLst>
                <a:ext uri="{FF2B5EF4-FFF2-40B4-BE49-F238E27FC236}">
                  <a16:creationId xmlns="" xmlns:a16="http://schemas.microsoft.com/office/drawing/2014/main" id="{9D4A99CE-4ECE-457F-9BB2-0C7066DBC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4" y="822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" name="Oval 27">
              <a:extLst>
                <a:ext uri="{FF2B5EF4-FFF2-40B4-BE49-F238E27FC236}">
                  <a16:creationId xmlns="" xmlns:a16="http://schemas.microsoft.com/office/drawing/2014/main" id="{48B009F3-8D2E-4660-A678-1D83DB00D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4" y="822"/>
              <a:ext cx="30" cy="3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" name="Rectangle 28">
              <a:extLst>
                <a:ext uri="{FF2B5EF4-FFF2-40B4-BE49-F238E27FC236}">
                  <a16:creationId xmlns="" xmlns:a16="http://schemas.microsoft.com/office/drawing/2014/main" id="{8E90438D-88EB-4C50-A594-0CC513F63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8" y="860"/>
              <a:ext cx="154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1900" b="0" i="1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F50B81CA-7033-43C7-AC19-B3623F803A4C}"/>
              </a:ext>
            </a:extLst>
          </p:cNvPr>
          <p:cNvSpPr txBox="1"/>
          <p:nvPr/>
        </p:nvSpPr>
        <p:spPr>
          <a:xfrm>
            <a:off x="268359" y="4176531"/>
            <a:ext cx="6337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thẳng AE cắt đường thẳng DE tại 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B0C450D8-43D7-4FD9-A7D6-61417B69741F}"/>
              </a:ext>
            </a:extLst>
          </p:cNvPr>
          <p:cNvSpPr txBox="1"/>
          <p:nvPr/>
        </p:nvSpPr>
        <p:spPr>
          <a:xfrm>
            <a:off x="298449" y="4635373"/>
            <a:ext cx="6337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thẳng AE cắt đường thẳng BD tại C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B54D6478-FAC5-4988-8C07-A17BD69A2A26}"/>
              </a:ext>
            </a:extLst>
          </p:cNvPr>
          <p:cNvSpPr txBox="1"/>
          <p:nvPr/>
        </p:nvSpPr>
        <p:spPr>
          <a:xfrm>
            <a:off x="298449" y="5132369"/>
            <a:ext cx="6337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thẳng BD cắt đường thẳng AB tại B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0C95B0B0-6112-47FF-9E2D-06C96A57D01B}"/>
              </a:ext>
            </a:extLst>
          </p:cNvPr>
          <p:cNvSpPr txBox="1"/>
          <p:nvPr/>
        </p:nvSpPr>
        <p:spPr>
          <a:xfrm>
            <a:off x="298449" y="5604742"/>
            <a:ext cx="6337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thẳng BD cắt đường thẳng AB tại B</a:t>
            </a:r>
          </a:p>
        </p:txBody>
      </p:sp>
    </p:spTree>
    <p:extLst>
      <p:ext uri="{BB962C8B-B14F-4D97-AF65-F5344CB8AC3E}">
        <p14:creationId xmlns:p14="http://schemas.microsoft.com/office/powerpoint/2010/main" val="1772967647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0" grpId="2" animBg="1"/>
      <p:bldP spid="12" grpId="0" animBg="1"/>
      <p:bldP spid="12" grpId="1" animBg="1"/>
      <p:bldP spid="12" grpId="2" animBg="1"/>
      <p:bldP spid="50" grpId="0"/>
      <p:bldP spid="51" grpId="0"/>
      <p:bldP spid="52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6DFBA13-01C2-4F29-B6EC-F083AA78B4EE}"/>
              </a:ext>
            </a:extLst>
          </p:cNvPr>
          <p:cNvSpPr txBox="1"/>
          <p:nvPr/>
        </p:nvSpPr>
        <p:spPr>
          <a:xfrm>
            <a:off x="381000" y="751049"/>
            <a:ext cx="841209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ba điểm H, I, K thẳng hàng.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vi-VN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 K có thuộc đường thẳng IH không?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vi-VN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 đường thẳng d đi qua H và không đi qua I. Đường thẳng d có song song với đường thẳng IK không?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1C8EA1E-07D9-441A-86C5-B65131341E1A}"/>
              </a:ext>
            </a:extLst>
          </p:cNvPr>
          <p:cNvSpPr txBox="1"/>
          <p:nvPr/>
        </p:nvSpPr>
        <p:spPr>
          <a:xfrm>
            <a:off x="2705100" y="268602"/>
            <a:ext cx="3733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 – SGK trang 83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324D283-7267-43CB-9A92-7EA5CE7F8E2C}"/>
              </a:ext>
            </a:extLst>
          </p:cNvPr>
          <p:cNvSpPr txBox="1"/>
          <p:nvPr/>
        </p:nvSpPr>
        <p:spPr>
          <a:xfrm>
            <a:off x="609600" y="2853640"/>
            <a:ext cx="180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F50B81CA-7033-43C7-AC19-B3623F803A4C}"/>
              </a:ext>
            </a:extLst>
          </p:cNvPr>
          <p:cNvSpPr txBox="1"/>
          <p:nvPr/>
        </p:nvSpPr>
        <p:spPr>
          <a:xfrm>
            <a:off x="304800" y="3398603"/>
            <a:ext cx="841209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Khi ba điểm H, I, K thẳng hàng thì điểm K có thuộc đường thẳng IH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B0C450D8-43D7-4FD9-A7D6-61417B69741F}"/>
              </a:ext>
            </a:extLst>
          </p:cNvPr>
          <p:cNvSpPr txBox="1"/>
          <p:nvPr/>
        </p:nvSpPr>
        <p:spPr>
          <a:xfrm>
            <a:off x="302491" y="4493319"/>
            <a:ext cx="51133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Đường thẳng d  không song song với đường thẳng IK; vì d và IK có một điểm chung là H .</a:t>
            </a:r>
          </a:p>
        </p:txBody>
      </p:sp>
      <p:sp>
        <p:nvSpPr>
          <p:cNvPr id="34" name="Line 16">
            <a:extLst>
              <a:ext uri="{FF2B5EF4-FFF2-40B4-BE49-F238E27FC236}">
                <a16:creationId xmlns="" xmlns:a16="http://schemas.microsoft.com/office/drawing/2014/main" id="{22D7A0BF-29CA-4D48-8E16-2068C805C9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4114800"/>
            <a:ext cx="1858963" cy="2266950"/>
          </a:xfrm>
          <a:prstGeom prst="line">
            <a:avLst/>
          </a:prstGeom>
          <a:noFill/>
          <a:ln w="3492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5" name="Line 17">
            <a:extLst>
              <a:ext uri="{FF2B5EF4-FFF2-40B4-BE49-F238E27FC236}">
                <a16:creationId xmlns="" xmlns:a16="http://schemas.microsoft.com/office/drawing/2014/main" id="{02EED96F-03EF-4F79-BB6D-CF4E8A1FC1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2" y="5367337"/>
            <a:ext cx="3340100" cy="0"/>
          </a:xfrm>
          <a:prstGeom prst="line">
            <a:avLst/>
          </a:prstGeom>
          <a:noFill/>
          <a:ln w="3492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6" name="Rectangle 18">
            <a:extLst>
              <a:ext uri="{FF2B5EF4-FFF2-40B4-BE49-F238E27FC236}">
                <a16:creationId xmlns="" xmlns:a16="http://schemas.microsoft.com/office/drawing/2014/main" id="{AA6127EB-68BF-4D90-819B-146D89AAD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1937" y="5467350"/>
            <a:ext cx="2596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</a:t>
            </a:r>
            <a:endParaRPr kumimoji="0" lang="vi-VN" altLang="vi-VN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7" name="Rectangle 19">
            <a:extLst>
              <a:ext uri="{FF2B5EF4-FFF2-40B4-BE49-F238E27FC236}">
                <a16:creationId xmlns="" xmlns:a16="http://schemas.microsoft.com/office/drawing/2014/main" id="{76F35DC4-2463-47D0-986C-D39379B1E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250" y="5467350"/>
            <a:ext cx="12022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</a:t>
            </a:r>
            <a:endParaRPr kumimoji="0" lang="vi-VN" altLang="vi-VN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4" name="Rectangle 20">
            <a:extLst>
              <a:ext uri="{FF2B5EF4-FFF2-40B4-BE49-F238E27FC236}">
                <a16:creationId xmlns="" xmlns:a16="http://schemas.microsoft.com/office/drawing/2014/main" id="{CDFD0B30-5E39-472B-BDD5-3F76B97EE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5478462"/>
            <a:ext cx="2596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</a:t>
            </a:r>
            <a:endParaRPr kumimoji="0" lang="vi-VN" altLang="vi-VN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5" name="Rectangle 21">
            <a:extLst>
              <a:ext uri="{FF2B5EF4-FFF2-40B4-BE49-F238E27FC236}">
                <a16:creationId xmlns="" xmlns:a16="http://schemas.microsoft.com/office/drawing/2014/main" id="{F5954004-D7A1-43F4-A6B3-E09407920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2394" y="6046113"/>
            <a:ext cx="1795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</a:t>
            </a:r>
            <a:endParaRPr kumimoji="0" lang="vi-VN" altLang="vi-VN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56" name="Group 24">
            <a:extLst>
              <a:ext uri="{FF2B5EF4-FFF2-40B4-BE49-F238E27FC236}">
                <a16:creationId xmlns="" xmlns:a16="http://schemas.microsoft.com/office/drawing/2014/main" id="{3CD9EBA0-B011-49EC-A2AB-537001358932}"/>
              </a:ext>
            </a:extLst>
          </p:cNvPr>
          <p:cNvGrpSpPr>
            <a:grpSpLocks/>
          </p:cNvGrpSpPr>
          <p:nvPr/>
        </p:nvGrpSpPr>
        <p:grpSpPr bwMode="auto">
          <a:xfrm>
            <a:off x="6119812" y="5321300"/>
            <a:ext cx="92075" cy="90488"/>
            <a:chOff x="2932" y="3471"/>
            <a:chExt cx="58" cy="57"/>
          </a:xfrm>
        </p:grpSpPr>
        <p:sp>
          <p:nvSpPr>
            <p:cNvPr id="63" name="Oval 22">
              <a:extLst>
                <a:ext uri="{FF2B5EF4-FFF2-40B4-BE49-F238E27FC236}">
                  <a16:creationId xmlns="" xmlns:a16="http://schemas.microsoft.com/office/drawing/2014/main" id="{C66683D6-E89C-4B00-8EE0-223AEDA77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2" y="3471"/>
              <a:ext cx="58" cy="5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168" name="Oval 23">
              <a:extLst>
                <a:ext uri="{FF2B5EF4-FFF2-40B4-BE49-F238E27FC236}">
                  <a16:creationId xmlns="" xmlns:a16="http://schemas.microsoft.com/office/drawing/2014/main" id="{1C7B5B85-EBF0-408E-BF18-F411EAACC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2" y="3471"/>
              <a:ext cx="58" cy="57"/>
            </a:xfrm>
            <a:prstGeom prst="ellips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57" name="Group 27">
            <a:extLst>
              <a:ext uri="{FF2B5EF4-FFF2-40B4-BE49-F238E27FC236}">
                <a16:creationId xmlns="" xmlns:a16="http://schemas.microsoft.com/office/drawing/2014/main" id="{CD264BBB-92A9-41BC-9F80-099F760939CF}"/>
              </a:ext>
            </a:extLst>
          </p:cNvPr>
          <p:cNvGrpSpPr>
            <a:grpSpLocks/>
          </p:cNvGrpSpPr>
          <p:nvPr/>
        </p:nvGrpSpPr>
        <p:grpSpPr bwMode="auto">
          <a:xfrm>
            <a:off x="7169150" y="5321300"/>
            <a:ext cx="92075" cy="90488"/>
            <a:chOff x="3593" y="3471"/>
            <a:chExt cx="58" cy="57"/>
          </a:xfrm>
        </p:grpSpPr>
        <p:sp>
          <p:nvSpPr>
            <p:cNvPr id="61" name="Oval 25">
              <a:extLst>
                <a:ext uri="{FF2B5EF4-FFF2-40B4-BE49-F238E27FC236}">
                  <a16:creationId xmlns="" xmlns:a16="http://schemas.microsoft.com/office/drawing/2014/main" id="{6E901C64-7D5E-45EC-A494-C90572A1B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3" y="3471"/>
              <a:ext cx="58" cy="5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2" name="Oval 26">
              <a:extLst>
                <a:ext uri="{FF2B5EF4-FFF2-40B4-BE49-F238E27FC236}">
                  <a16:creationId xmlns="" xmlns:a16="http://schemas.microsoft.com/office/drawing/2014/main" id="{D0699D83-8AFF-4855-AEA7-19D0DB7B9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3" y="3471"/>
              <a:ext cx="58" cy="57"/>
            </a:xfrm>
            <a:prstGeom prst="ellips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58" name="Group 30">
            <a:extLst>
              <a:ext uri="{FF2B5EF4-FFF2-40B4-BE49-F238E27FC236}">
                <a16:creationId xmlns="" xmlns:a16="http://schemas.microsoft.com/office/drawing/2014/main" id="{59BED3B5-1EB4-46AA-85CB-DA9BACB0F471}"/>
              </a:ext>
            </a:extLst>
          </p:cNvPr>
          <p:cNvGrpSpPr>
            <a:grpSpLocks/>
          </p:cNvGrpSpPr>
          <p:nvPr/>
        </p:nvGrpSpPr>
        <p:grpSpPr bwMode="auto">
          <a:xfrm>
            <a:off x="7893050" y="5321300"/>
            <a:ext cx="92075" cy="90488"/>
            <a:chOff x="4049" y="3471"/>
            <a:chExt cx="58" cy="57"/>
          </a:xfrm>
        </p:grpSpPr>
        <p:sp>
          <p:nvSpPr>
            <p:cNvPr id="59" name="Oval 28">
              <a:extLst>
                <a:ext uri="{FF2B5EF4-FFF2-40B4-BE49-F238E27FC236}">
                  <a16:creationId xmlns="" xmlns:a16="http://schemas.microsoft.com/office/drawing/2014/main" id="{312D63AF-813F-4527-B181-1953AF5A4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9" y="3471"/>
              <a:ext cx="58" cy="5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0" name="Oval 29">
              <a:extLst>
                <a:ext uri="{FF2B5EF4-FFF2-40B4-BE49-F238E27FC236}">
                  <a16:creationId xmlns="" xmlns:a16="http://schemas.microsoft.com/office/drawing/2014/main" id="{58E344C9-8B50-4C45-8ACF-238470FB0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9" y="3471"/>
              <a:ext cx="58" cy="57"/>
            </a:xfrm>
            <a:prstGeom prst="ellips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116796936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0" grpId="0"/>
      <p:bldP spid="51" grpId="0"/>
      <p:bldP spid="34" grpId="0" animBg="1"/>
      <p:bldP spid="35" grpId="0" animBg="1"/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6DFBA13-01C2-4F29-B6EC-F083AA78B4EE}"/>
              </a:ext>
            </a:extLst>
          </p:cNvPr>
          <p:cNvSpPr txBox="1"/>
          <p:nvPr/>
        </p:nvSpPr>
        <p:spPr>
          <a:xfrm>
            <a:off x="381000" y="751049"/>
            <a:ext cx="841209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ba điểm P, Q, R không thẳng hàng. Vẽ các đường thẳng đi qua hai trong ba điểm đã cho.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vi-VN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 P là giao điểm của hai đường thẳng nào?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vi-VN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ra các cặp đường thẳng cắt nhau.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1C8EA1E-07D9-441A-86C5-B65131341E1A}"/>
              </a:ext>
            </a:extLst>
          </p:cNvPr>
          <p:cNvSpPr txBox="1"/>
          <p:nvPr/>
        </p:nvSpPr>
        <p:spPr>
          <a:xfrm>
            <a:off x="2705100" y="268602"/>
            <a:ext cx="3733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 – SGK trang 83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324D283-7267-43CB-9A92-7EA5CE7F8E2C}"/>
              </a:ext>
            </a:extLst>
          </p:cNvPr>
          <p:cNvSpPr txBox="1"/>
          <p:nvPr/>
        </p:nvSpPr>
        <p:spPr>
          <a:xfrm>
            <a:off x="390406" y="2837317"/>
            <a:ext cx="1590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F50B81CA-7033-43C7-AC19-B3623F803A4C}"/>
              </a:ext>
            </a:extLst>
          </p:cNvPr>
          <p:cNvSpPr txBox="1"/>
          <p:nvPr/>
        </p:nvSpPr>
        <p:spPr>
          <a:xfrm>
            <a:off x="390524" y="3200400"/>
            <a:ext cx="394493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P là giao điểm của cặp đường thẳng PQ và PR.</a:t>
            </a:r>
          </a:p>
        </p:txBody>
      </p:sp>
      <p:sp>
        <p:nvSpPr>
          <p:cNvPr id="6" name="Line 5">
            <a:extLst>
              <a:ext uri="{FF2B5EF4-FFF2-40B4-BE49-F238E27FC236}">
                <a16:creationId xmlns="" xmlns:a16="http://schemas.microsoft.com/office/drawing/2014/main" id="{7213EC1F-D107-4246-B345-299B691B42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7451" y="4903788"/>
            <a:ext cx="3740150" cy="0"/>
          </a:xfrm>
          <a:prstGeom prst="line">
            <a:avLst/>
          </a:prstGeom>
          <a:noFill/>
          <a:ln w="38100" cap="flat">
            <a:solidFill>
              <a:srgbClr val="008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" name="Line 6">
            <a:extLst>
              <a:ext uri="{FF2B5EF4-FFF2-40B4-BE49-F238E27FC236}">
                <a16:creationId xmlns="" xmlns:a16="http://schemas.microsoft.com/office/drawing/2014/main" id="{5345019C-50BD-4331-A472-1DB19D0DF0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57876" y="2859088"/>
            <a:ext cx="855663" cy="2755900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9" name="Line 7">
            <a:extLst>
              <a:ext uri="{FF2B5EF4-FFF2-40B4-BE49-F238E27FC236}">
                <a16:creationId xmlns="" xmlns:a16="http://schemas.microsoft.com/office/drawing/2014/main" id="{8240E2D4-C73F-4CF7-942A-FE5A436767B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7876" y="2894013"/>
            <a:ext cx="2516188" cy="2668588"/>
          </a:xfrm>
          <a:prstGeom prst="line">
            <a:avLst/>
          </a:prstGeom>
          <a:noFill/>
          <a:ln w="38100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grpSp>
        <p:nvGrpSpPr>
          <p:cNvPr id="10" name="Group 11">
            <a:extLst>
              <a:ext uri="{FF2B5EF4-FFF2-40B4-BE49-F238E27FC236}">
                <a16:creationId xmlns="" xmlns:a16="http://schemas.microsoft.com/office/drawing/2014/main" id="{CCB03DD7-3493-42F6-B02E-9DBC151CCF7C}"/>
              </a:ext>
            </a:extLst>
          </p:cNvPr>
          <p:cNvGrpSpPr>
            <a:grpSpLocks/>
          </p:cNvGrpSpPr>
          <p:nvPr/>
        </p:nvGrpSpPr>
        <p:grpSpPr bwMode="auto">
          <a:xfrm>
            <a:off x="7629526" y="4878388"/>
            <a:ext cx="258763" cy="420688"/>
            <a:chOff x="4806" y="3073"/>
            <a:chExt cx="163" cy="265"/>
          </a:xfrm>
        </p:grpSpPr>
        <p:sp>
          <p:nvSpPr>
            <p:cNvPr id="20" name="Oval 8">
              <a:extLst>
                <a:ext uri="{FF2B5EF4-FFF2-40B4-BE49-F238E27FC236}">
                  <a16:creationId xmlns="" xmlns:a16="http://schemas.microsoft.com/office/drawing/2014/main" id="{E7180EAD-E69C-4F81-A5DE-972C86608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8" y="3073"/>
              <a:ext cx="31" cy="3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" name="Oval 9">
              <a:extLst>
                <a:ext uri="{FF2B5EF4-FFF2-40B4-BE49-F238E27FC236}">
                  <a16:creationId xmlns="" xmlns:a16="http://schemas.microsoft.com/office/drawing/2014/main" id="{F80C6580-94BE-4AEE-8FE3-0993A2A4A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8" y="3073"/>
              <a:ext cx="31" cy="31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2" name="Rectangle 10">
              <a:extLst>
                <a:ext uri="{FF2B5EF4-FFF2-40B4-BE49-F238E27FC236}">
                  <a16:creationId xmlns="" xmlns:a16="http://schemas.microsoft.com/office/drawing/2014/main" id="{58B6CCC6-9DE7-4343-BA95-6015F0B98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" y="3119"/>
              <a:ext cx="163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2000" b="0" i="1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15">
            <a:extLst>
              <a:ext uri="{FF2B5EF4-FFF2-40B4-BE49-F238E27FC236}">
                <a16:creationId xmlns="" xmlns:a16="http://schemas.microsoft.com/office/drawing/2014/main" id="{D155402E-9430-4B35-AC70-2EE5E3EA6C8B}"/>
              </a:ext>
            </a:extLst>
          </p:cNvPr>
          <p:cNvGrpSpPr>
            <a:grpSpLocks/>
          </p:cNvGrpSpPr>
          <p:nvPr/>
        </p:nvGrpSpPr>
        <p:grpSpPr bwMode="auto">
          <a:xfrm>
            <a:off x="6053138" y="4878388"/>
            <a:ext cx="327025" cy="396875"/>
            <a:chOff x="3813" y="3073"/>
            <a:chExt cx="206" cy="250"/>
          </a:xfrm>
        </p:grpSpPr>
        <p:sp>
          <p:nvSpPr>
            <p:cNvPr id="17" name="Oval 12">
              <a:extLst>
                <a:ext uri="{FF2B5EF4-FFF2-40B4-BE49-F238E27FC236}">
                  <a16:creationId xmlns="" xmlns:a16="http://schemas.microsoft.com/office/drawing/2014/main" id="{586A0EFB-D88B-4289-91ED-A2A1CDC9A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3" y="3073"/>
              <a:ext cx="32" cy="3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" name="Oval 13">
              <a:extLst>
                <a:ext uri="{FF2B5EF4-FFF2-40B4-BE49-F238E27FC236}">
                  <a16:creationId xmlns="" xmlns:a16="http://schemas.microsoft.com/office/drawing/2014/main" id="{AD2B24A3-2188-4917-8502-5AE041CB3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3" y="3073"/>
              <a:ext cx="32" cy="31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" name="Rectangle 14">
              <a:extLst>
                <a:ext uri="{FF2B5EF4-FFF2-40B4-BE49-F238E27FC236}">
                  <a16:creationId xmlns="" xmlns:a16="http://schemas.microsoft.com/office/drawing/2014/main" id="{F61421C3-79FD-4E74-A08D-CE518D047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8" y="3104"/>
              <a:ext cx="18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2000" b="0" i="1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Q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9">
            <a:extLst>
              <a:ext uri="{FF2B5EF4-FFF2-40B4-BE49-F238E27FC236}">
                <a16:creationId xmlns="" xmlns:a16="http://schemas.microsoft.com/office/drawing/2014/main" id="{03CF0A3D-A0F6-4374-9F4F-377B975B0198}"/>
              </a:ext>
            </a:extLst>
          </p:cNvPr>
          <p:cNvGrpSpPr>
            <a:grpSpLocks/>
          </p:cNvGrpSpPr>
          <p:nvPr/>
        </p:nvGrpSpPr>
        <p:grpSpPr bwMode="auto">
          <a:xfrm>
            <a:off x="6469063" y="3382963"/>
            <a:ext cx="382588" cy="347663"/>
            <a:chOff x="4075" y="2131"/>
            <a:chExt cx="241" cy="219"/>
          </a:xfrm>
        </p:grpSpPr>
        <p:sp>
          <p:nvSpPr>
            <p:cNvPr id="14" name="Oval 16">
              <a:extLst>
                <a:ext uri="{FF2B5EF4-FFF2-40B4-BE49-F238E27FC236}">
                  <a16:creationId xmlns="" xmlns:a16="http://schemas.microsoft.com/office/drawing/2014/main" id="{754E30DF-47A3-40DF-9E25-C89EC898B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5" y="2232"/>
              <a:ext cx="31" cy="32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" name="Oval 17">
              <a:extLst>
                <a:ext uri="{FF2B5EF4-FFF2-40B4-BE49-F238E27FC236}">
                  <a16:creationId xmlns="" xmlns:a16="http://schemas.microsoft.com/office/drawing/2014/main" id="{FA5D01D2-219C-466B-84D9-0180938EC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5" y="2232"/>
              <a:ext cx="31" cy="32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" name="Rectangle 18">
              <a:extLst>
                <a:ext uri="{FF2B5EF4-FFF2-40B4-BE49-F238E27FC236}">
                  <a16:creationId xmlns="" xmlns:a16="http://schemas.microsoft.com/office/drawing/2014/main" id="{B34CED3B-3EFB-4505-B60D-B536BA309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3" y="2131"/>
              <a:ext cx="163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2000" b="0" i="1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P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08C71F6F-1C2D-4413-8F8D-CB01B3715DC4}"/>
              </a:ext>
            </a:extLst>
          </p:cNvPr>
          <p:cNvSpPr txBox="1"/>
          <p:nvPr/>
        </p:nvSpPr>
        <p:spPr>
          <a:xfrm>
            <a:off x="415923" y="4114800"/>
            <a:ext cx="55387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Các cặp đường thẳng cắt nhau là:</a:t>
            </a:r>
          </a:p>
          <a:p>
            <a:pPr>
              <a:lnSpc>
                <a:spcPct val="150000"/>
              </a:lnSpc>
            </a:pPr>
            <a:r>
              <a:rPr lang="vi-VN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 cắt PR</a:t>
            </a:r>
          </a:p>
          <a:p>
            <a:pPr>
              <a:lnSpc>
                <a:spcPct val="150000"/>
              </a:lnSpc>
            </a:pPr>
            <a:r>
              <a:rPr lang="vi-VN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 cắt QR</a:t>
            </a:r>
          </a:p>
          <a:p>
            <a:pPr>
              <a:lnSpc>
                <a:spcPct val="150000"/>
              </a:lnSpc>
            </a:pPr>
            <a:r>
              <a:rPr lang="vi-VN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 cắt QR</a:t>
            </a:r>
          </a:p>
        </p:txBody>
      </p:sp>
    </p:spTree>
    <p:extLst>
      <p:ext uri="{BB962C8B-B14F-4D97-AF65-F5344CB8AC3E}">
        <p14:creationId xmlns:p14="http://schemas.microsoft.com/office/powerpoint/2010/main" val="3618176921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0" grpId="0"/>
      <p:bldP spid="6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6DFBA13-01C2-4F29-B6EC-F083AA78B4EE}"/>
              </a:ext>
            </a:extLst>
          </p:cNvPr>
          <p:cNvSpPr txBox="1"/>
          <p:nvPr/>
        </p:nvSpPr>
        <p:spPr>
          <a:xfrm>
            <a:off x="381000" y="751049"/>
            <a:ext cx="841209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 hình theo cách diễn đạt sau: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vi-VN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thẳng AB và đường thẳng CD cắt nhau tại I.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1C8EA1E-07D9-441A-86C5-B65131341E1A}"/>
              </a:ext>
            </a:extLst>
          </p:cNvPr>
          <p:cNvSpPr txBox="1"/>
          <p:nvPr/>
        </p:nvSpPr>
        <p:spPr>
          <a:xfrm>
            <a:off x="2705100" y="268602"/>
            <a:ext cx="3733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 – SGK trang 83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53D9DEA-17A8-413E-BF3A-D0A0FAB5DDBF}"/>
              </a:ext>
            </a:extLst>
          </p:cNvPr>
          <p:cNvSpPr txBox="1"/>
          <p:nvPr/>
        </p:nvSpPr>
        <p:spPr>
          <a:xfrm>
            <a:off x="381000" y="3810000"/>
            <a:ext cx="841209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Hai đường thẳng a và b cắt nhau tại O, đường thẳng c cắt a tại P và cắt b tại Q.</a:t>
            </a:r>
          </a:p>
        </p:txBody>
      </p:sp>
      <p:sp>
        <p:nvSpPr>
          <p:cNvPr id="24" name="Line 5">
            <a:extLst>
              <a:ext uri="{FF2B5EF4-FFF2-40B4-BE49-F238E27FC236}">
                <a16:creationId xmlns="" xmlns:a16="http://schemas.microsoft.com/office/drawing/2014/main" id="{8FA6954E-5AA8-43E5-8C9B-86C2EAC91F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7450" y="2827338"/>
            <a:ext cx="3394075" cy="0"/>
          </a:xfrm>
          <a:prstGeom prst="line">
            <a:avLst/>
          </a:prstGeom>
          <a:noFill/>
          <a:ln w="28575" cap="flat">
            <a:solidFill>
              <a:srgbClr val="008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5" name="Line 6">
            <a:extLst>
              <a:ext uri="{FF2B5EF4-FFF2-40B4-BE49-F238E27FC236}">
                <a16:creationId xmlns="" xmlns:a16="http://schemas.microsoft.com/office/drawing/2014/main" id="{6D57BDAD-A4FD-46F3-80A5-CFDE9A18BD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9875" y="1825625"/>
            <a:ext cx="2708275" cy="1982788"/>
          </a:xfrm>
          <a:prstGeom prst="line">
            <a:avLst/>
          </a:prstGeom>
          <a:noFill/>
          <a:ln w="28575" cap="flat">
            <a:solidFill>
              <a:srgbClr val="FF8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grpSp>
        <p:nvGrpSpPr>
          <p:cNvPr id="26" name="Group 10">
            <a:extLst>
              <a:ext uri="{FF2B5EF4-FFF2-40B4-BE49-F238E27FC236}">
                <a16:creationId xmlns="" xmlns:a16="http://schemas.microsoft.com/office/drawing/2014/main" id="{3C7E397F-CC57-4CA4-B1FF-75E2A857A1FC}"/>
              </a:ext>
            </a:extLst>
          </p:cNvPr>
          <p:cNvGrpSpPr>
            <a:grpSpLocks/>
          </p:cNvGrpSpPr>
          <p:nvPr/>
        </p:nvGrpSpPr>
        <p:grpSpPr bwMode="auto">
          <a:xfrm>
            <a:off x="4030663" y="2808287"/>
            <a:ext cx="165100" cy="427038"/>
            <a:chOff x="2539" y="1769"/>
            <a:chExt cx="104" cy="269"/>
          </a:xfrm>
        </p:grpSpPr>
        <p:sp>
          <p:nvSpPr>
            <p:cNvPr id="44" name="Oval 7">
              <a:extLst>
                <a:ext uri="{FF2B5EF4-FFF2-40B4-BE49-F238E27FC236}">
                  <a16:creationId xmlns="" xmlns:a16="http://schemas.microsoft.com/office/drawing/2014/main" id="{C5AE7197-28CE-4014-83CC-BCF041960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9" y="1769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" name="Oval 8">
              <a:extLst>
                <a:ext uri="{FF2B5EF4-FFF2-40B4-BE49-F238E27FC236}">
                  <a16:creationId xmlns="" xmlns:a16="http://schemas.microsoft.com/office/drawing/2014/main" id="{ABC07267-FD8C-4C80-B136-756816D5F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9" y="1769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" name="Rectangle 9">
              <a:extLst>
                <a:ext uri="{FF2B5EF4-FFF2-40B4-BE49-F238E27FC236}">
                  <a16:creationId xmlns="" xmlns:a16="http://schemas.microsoft.com/office/drawing/2014/main" id="{A621C609-D0C3-40E9-9524-CCC28B1AC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" y="1805"/>
              <a:ext cx="6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2400" b="0" i="1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I</a:t>
              </a:r>
              <a:endParaRPr kumimoji="0" lang="vi-VN" altLang="vi-V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7" name="Group 14">
            <a:extLst>
              <a:ext uri="{FF2B5EF4-FFF2-40B4-BE49-F238E27FC236}">
                <a16:creationId xmlns="" xmlns:a16="http://schemas.microsoft.com/office/drawing/2014/main" id="{DD400BDD-272E-40D9-8C1D-D0AC9322EAED}"/>
              </a:ext>
            </a:extLst>
          </p:cNvPr>
          <p:cNvGrpSpPr>
            <a:grpSpLocks/>
          </p:cNvGrpSpPr>
          <p:nvPr/>
        </p:nvGrpSpPr>
        <p:grpSpPr bwMode="auto">
          <a:xfrm>
            <a:off x="3249613" y="2808287"/>
            <a:ext cx="207963" cy="436563"/>
            <a:chOff x="2047" y="1769"/>
            <a:chExt cx="131" cy="275"/>
          </a:xfrm>
        </p:grpSpPr>
        <p:sp>
          <p:nvSpPr>
            <p:cNvPr id="41" name="Oval 11">
              <a:extLst>
                <a:ext uri="{FF2B5EF4-FFF2-40B4-BE49-F238E27FC236}">
                  <a16:creationId xmlns="" xmlns:a16="http://schemas.microsoft.com/office/drawing/2014/main" id="{D7033102-8CC2-41FB-B030-CB65664E2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1" y="1769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" name="Oval 12">
              <a:extLst>
                <a:ext uri="{FF2B5EF4-FFF2-40B4-BE49-F238E27FC236}">
                  <a16:creationId xmlns="" xmlns:a16="http://schemas.microsoft.com/office/drawing/2014/main" id="{843892F7-2382-4173-9BAA-EF570D932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1" y="1769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" name="Rectangle 13">
              <a:extLst>
                <a:ext uri="{FF2B5EF4-FFF2-40B4-BE49-F238E27FC236}">
                  <a16:creationId xmlns="" xmlns:a16="http://schemas.microsoft.com/office/drawing/2014/main" id="{7600EAD2-C214-4179-9F2E-27293F5BE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811"/>
              <a:ext cx="13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2400" b="0" i="1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vi-VN" altLang="vi-V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8" name="Group 18">
            <a:extLst>
              <a:ext uri="{FF2B5EF4-FFF2-40B4-BE49-F238E27FC236}">
                <a16:creationId xmlns="" xmlns:a16="http://schemas.microsoft.com/office/drawing/2014/main" id="{907C70C7-A723-4AEE-A1FC-E6AB272CA6D2}"/>
              </a:ext>
            </a:extLst>
          </p:cNvPr>
          <p:cNvGrpSpPr>
            <a:grpSpLocks/>
          </p:cNvGrpSpPr>
          <p:nvPr/>
        </p:nvGrpSpPr>
        <p:grpSpPr bwMode="auto">
          <a:xfrm>
            <a:off x="5224450" y="2808287"/>
            <a:ext cx="187325" cy="436563"/>
            <a:chOff x="3291" y="1769"/>
            <a:chExt cx="118" cy="275"/>
          </a:xfrm>
        </p:grpSpPr>
        <p:sp>
          <p:nvSpPr>
            <p:cNvPr id="37" name="Oval 15">
              <a:extLst>
                <a:ext uri="{FF2B5EF4-FFF2-40B4-BE49-F238E27FC236}">
                  <a16:creationId xmlns="" xmlns:a16="http://schemas.microsoft.com/office/drawing/2014/main" id="{0DA55F30-269C-47EF-B215-7A9EBE000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1769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" name="Oval 16">
              <a:extLst>
                <a:ext uri="{FF2B5EF4-FFF2-40B4-BE49-F238E27FC236}">
                  <a16:creationId xmlns="" xmlns:a16="http://schemas.microsoft.com/office/drawing/2014/main" id="{A307ACD8-EAAC-4C7C-8416-C5F955832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1769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" name="Rectangle 17">
              <a:extLst>
                <a:ext uri="{FF2B5EF4-FFF2-40B4-BE49-F238E27FC236}">
                  <a16:creationId xmlns="" xmlns:a16="http://schemas.microsoft.com/office/drawing/2014/main" id="{332C9DE9-62CB-47DD-9110-4417A5DAA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" y="1811"/>
              <a:ext cx="1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2400" b="0" i="1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B</a:t>
              </a:r>
              <a:endParaRPr kumimoji="0" lang="vi-VN" altLang="vi-V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9" name="Group 22">
            <a:extLst>
              <a:ext uri="{FF2B5EF4-FFF2-40B4-BE49-F238E27FC236}">
                <a16:creationId xmlns="" xmlns:a16="http://schemas.microsoft.com/office/drawing/2014/main" id="{219E0773-5271-493C-BA2E-A663376F221C}"/>
              </a:ext>
            </a:extLst>
          </p:cNvPr>
          <p:cNvGrpSpPr>
            <a:grpSpLocks/>
          </p:cNvGrpSpPr>
          <p:nvPr/>
        </p:nvGrpSpPr>
        <p:grpSpPr bwMode="auto">
          <a:xfrm>
            <a:off x="3325821" y="2293937"/>
            <a:ext cx="204788" cy="407988"/>
            <a:chOff x="2095" y="1445"/>
            <a:chExt cx="129" cy="257"/>
          </a:xfrm>
        </p:grpSpPr>
        <p:sp>
          <p:nvSpPr>
            <p:cNvPr id="34" name="Oval 19">
              <a:extLst>
                <a:ext uri="{FF2B5EF4-FFF2-40B4-BE49-F238E27FC236}">
                  <a16:creationId xmlns="" xmlns:a16="http://schemas.microsoft.com/office/drawing/2014/main" id="{77AD01E5-0F1D-4EA8-B742-33D13976C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8" y="1445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5" name="Oval 20">
              <a:extLst>
                <a:ext uri="{FF2B5EF4-FFF2-40B4-BE49-F238E27FC236}">
                  <a16:creationId xmlns="" xmlns:a16="http://schemas.microsoft.com/office/drawing/2014/main" id="{7E7EA3B2-546D-41A4-9E10-7B48B6C5A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8" y="1445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" name="Rectangle 21">
              <a:extLst>
                <a:ext uri="{FF2B5EF4-FFF2-40B4-BE49-F238E27FC236}">
                  <a16:creationId xmlns="" xmlns:a16="http://schemas.microsoft.com/office/drawing/2014/main" id="{8DDBDB47-E8F8-4ECD-A04C-8AD1F2CB8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" y="1469"/>
              <a:ext cx="12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2400" b="0" i="1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vi-VN" altLang="vi-V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30" name="Group 26">
            <a:extLst>
              <a:ext uri="{FF2B5EF4-FFF2-40B4-BE49-F238E27FC236}">
                <a16:creationId xmlns="" xmlns:a16="http://schemas.microsoft.com/office/drawing/2014/main" id="{E99ED38B-3124-4963-8D49-5508C9B23A16}"/>
              </a:ext>
            </a:extLst>
          </p:cNvPr>
          <p:cNvGrpSpPr>
            <a:grpSpLocks/>
          </p:cNvGrpSpPr>
          <p:nvPr/>
        </p:nvGrpSpPr>
        <p:grpSpPr bwMode="auto">
          <a:xfrm>
            <a:off x="4860925" y="3432175"/>
            <a:ext cx="222250" cy="412750"/>
            <a:chOff x="3062" y="2162"/>
            <a:chExt cx="140" cy="260"/>
          </a:xfrm>
        </p:grpSpPr>
        <p:sp>
          <p:nvSpPr>
            <p:cNvPr id="31" name="Oval 23">
              <a:extLst>
                <a:ext uri="{FF2B5EF4-FFF2-40B4-BE49-F238E27FC236}">
                  <a16:creationId xmlns="" xmlns:a16="http://schemas.microsoft.com/office/drawing/2014/main" id="{D030E13F-F5DB-4981-AD10-063906CD2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7" y="2162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" name="Oval 24">
              <a:extLst>
                <a:ext uri="{FF2B5EF4-FFF2-40B4-BE49-F238E27FC236}">
                  <a16:creationId xmlns="" xmlns:a16="http://schemas.microsoft.com/office/drawing/2014/main" id="{3ECEE873-FBFC-43D7-B751-4D451BAF9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7" y="2162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" name="Rectangle 25">
              <a:extLst>
                <a:ext uri="{FF2B5EF4-FFF2-40B4-BE49-F238E27FC236}">
                  <a16:creationId xmlns="" xmlns:a16="http://schemas.microsoft.com/office/drawing/2014/main" id="{FF6225DA-5CE2-4F3F-9DF9-5EB40088B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" y="2189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2400" b="0" i="1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D</a:t>
              </a:r>
              <a:endParaRPr kumimoji="0" lang="vi-VN" altLang="vi-V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49" name="AutoShape 28">
            <a:extLst>
              <a:ext uri="{FF2B5EF4-FFF2-40B4-BE49-F238E27FC236}">
                <a16:creationId xmlns="" xmlns:a16="http://schemas.microsoft.com/office/drawing/2014/main" id="{098460CC-1385-4DD1-966A-8166BE6CBAB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670175" y="4276725"/>
            <a:ext cx="305117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grpSp>
        <p:nvGrpSpPr>
          <p:cNvPr id="51" name="Group 32">
            <a:extLst>
              <a:ext uri="{FF2B5EF4-FFF2-40B4-BE49-F238E27FC236}">
                <a16:creationId xmlns="" xmlns:a16="http://schemas.microsoft.com/office/drawing/2014/main" id="{349A0103-FB06-480D-B587-6971D8437D8E}"/>
              </a:ext>
            </a:extLst>
          </p:cNvPr>
          <p:cNvGrpSpPr>
            <a:grpSpLocks/>
          </p:cNvGrpSpPr>
          <p:nvPr/>
        </p:nvGrpSpPr>
        <p:grpSpPr bwMode="auto">
          <a:xfrm>
            <a:off x="2765425" y="5714997"/>
            <a:ext cx="2860675" cy="373063"/>
            <a:chOff x="1742" y="3600"/>
            <a:chExt cx="1802" cy="235"/>
          </a:xfrm>
        </p:grpSpPr>
        <p:sp>
          <p:nvSpPr>
            <p:cNvPr id="70" name="Line 30">
              <a:extLst>
                <a:ext uri="{FF2B5EF4-FFF2-40B4-BE49-F238E27FC236}">
                  <a16:creationId xmlns="" xmlns:a16="http://schemas.microsoft.com/office/drawing/2014/main" id="{D40032E9-C06A-4E83-A924-CCE309139D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2" y="3835"/>
              <a:ext cx="1802" cy="0"/>
            </a:xfrm>
            <a:prstGeom prst="line">
              <a:avLst/>
            </a:prstGeom>
            <a:noFill/>
            <a:ln w="28575" cap="flat">
              <a:solidFill>
                <a:srgbClr val="008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1" name="Rectangle 31">
              <a:extLst>
                <a:ext uri="{FF2B5EF4-FFF2-40B4-BE49-F238E27FC236}">
                  <a16:creationId xmlns="" xmlns:a16="http://schemas.microsoft.com/office/drawing/2014/main" id="{E3750357-FC68-459F-B0D9-E54C78EE3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" y="3600"/>
              <a:ext cx="7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2400" b="0" i="1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vi-VN" altLang="vi-V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52" name="Group 35">
            <a:extLst>
              <a:ext uri="{FF2B5EF4-FFF2-40B4-BE49-F238E27FC236}">
                <a16:creationId xmlns="" xmlns:a16="http://schemas.microsoft.com/office/drawing/2014/main" id="{9571424B-20CF-4099-AA56-B9B166E90894}"/>
              </a:ext>
            </a:extLst>
          </p:cNvPr>
          <p:cNvGrpSpPr>
            <a:grpSpLocks/>
          </p:cNvGrpSpPr>
          <p:nvPr/>
        </p:nvGrpSpPr>
        <p:grpSpPr bwMode="auto">
          <a:xfrm>
            <a:off x="3424238" y="4524375"/>
            <a:ext cx="871538" cy="2108200"/>
            <a:chOff x="2157" y="2850"/>
            <a:chExt cx="549" cy="1328"/>
          </a:xfrm>
        </p:grpSpPr>
        <p:sp>
          <p:nvSpPr>
            <p:cNvPr id="68" name="Line 33">
              <a:extLst>
                <a:ext uri="{FF2B5EF4-FFF2-40B4-BE49-F238E27FC236}">
                  <a16:creationId xmlns="" xmlns:a16="http://schemas.microsoft.com/office/drawing/2014/main" id="{5000A468-A1BD-453D-A745-AAC4C42B77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7" y="2852"/>
              <a:ext cx="412" cy="1326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9" name="Rectangle 34">
              <a:extLst>
                <a:ext uri="{FF2B5EF4-FFF2-40B4-BE49-F238E27FC236}">
                  <a16:creationId xmlns="" xmlns:a16="http://schemas.microsoft.com/office/drawing/2014/main" id="{82FE7C37-A3FE-4A48-884C-5BF9F4CE8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0" y="2850"/>
              <a:ext cx="8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2400" b="0" i="1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vi-VN" altLang="vi-V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53" name="Group 38">
            <a:extLst>
              <a:ext uri="{FF2B5EF4-FFF2-40B4-BE49-F238E27FC236}">
                <a16:creationId xmlns="" xmlns:a16="http://schemas.microsoft.com/office/drawing/2014/main" id="{50E4280A-4DB3-4E4F-8B07-9B8C031FB093}"/>
              </a:ext>
            </a:extLst>
          </p:cNvPr>
          <p:cNvGrpSpPr>
            <a:grpSpLocks/>
          </p:cNvGrpSpPr>
          <p:nvPr/>
        </p:nvGrpSpPr>
        <p:grpSpPr bwMode="auto">
          <a:xfrm>
            <a:off x="3424238" y="4278312"/>
            <a:ext cx="1924050" cy="2314575"/>
            <a:chOff x="2157" y="2695"/>
            <a:chExt cx="1212" cy="1458"/>
          </a:xfrm>
        </p:grpSpPr>
        <p:sp>
          <p:nvSpPr>
            <p:cNvPr id="66" name="Line 36">
              <a:extLst>
                <a:ext uri="{FF2B5EF4-FFF2-40B4-BE49-F238E27FC236}">
                  <a16:creationId xmlns="" xmlns:a16="http://schemas.microsoft.com/office/drawing/2014/main" id="{C6A4E5C0-9121-41A6-B911-6553D3A3A6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7" y="2868"/>
              <a:ext cx="1212" cy="1285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7" name="Rectangle 37">
              <a:extLst>
                <a:ext uri="{FF2B5EF4-FFF2-40B4-BE49-F238E27FC236}">
                  <a16:creationId xmlns="" xmlns:a16="http://schemas.microsoft.com/office/drawing/2014/main" id="{40D0F385-48AA-46E4-857D-7A5EFCC7B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695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2400" b="0" i="1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b</a:t>
              </a:r>
              <a:endParaRPr kumimoji="0" lang="vi-VN" altLang="vi-V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54" name="Group 42">
            <a:extLst>
              <a:ext uri="{FF2B5EF4-FFF2-40B4-BE49-F238E27FC236}">
                <a16:creationId xmlns="" xmlns:a16="http://schemas.microsoft.com/office/drawing/2014/main" id="{A168E106-8DB2-427E-9A7C-1784BED47A8A}"/>
              </a:ext>
            </a:extLst>
          </p:cNvPr>
          <p:cNvGrpSpPr>
            <a:grpSpLocks/>
          </p:cNvGrpSpPr>
          <p:nvPr/>
        </p:nvGrpSpPr>
        <p:grpSpPr bwMode="auto">
          <a:xfrm>
            <a:off x="4778375" y="6069011"/>
            <a:ext cx="222250" cy="427038"/>
            <a:chOff x="3010" y="3823"/>
            <a:chExt cx="140" cy="269"/>
          </a:xfrm>
        </p:grpSpPr>
        <p:sp>
          <p:nvSpPr>
            <p:cNvPr id="63" name="Oval 39">
              <a:extLst>
                <a:ext uri="{FF2B5EF4-FFF2-40B4-BE49-F238E27FC236}">
                  <a16:creationId xmlns="" xmlns:a16="http://schemas.microsoft.com/office/drawing/2014/main" id="{B1F53BBB-D707-4942-9E40-6AE603679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7" y="3823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4" name="Oval 40">
              <a:extLst>
                <a:ext uri="{FF2B5EF4-FFF2-40B4-BE49-F238E27FC236}">
                  <a16:creationId xmlns="" xmlns:a16="http://schemas.microsoft.com/office/drawing/2014/main" id="{132ACCA0-D0C8-43B8-A167-1F80BD92C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7" y="3823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5" name="Rectangle 41">
              <a:extLst>
                <a:ext uri="{FF2B5EF4-FFF2-40B4-BE49-F238E27FC236}">
                  <a16:creationId xmlns="" xmlns:a16="http://schemas.microsoft.com/office/drawing/2014/main" id="{E3267D58-FDD6-44B7-A148-B55703F2B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0" y="3859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2400" b="0" i="1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vi-VN" altLang="vi-V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55" name="Group 46">
            <a:extLst>
              <a:ext uri="{FF2B5EF4-FFF2-40B4-BE49-F238E27FC236}">
                <a16:creationId xmlns="" xmlns:a16="http://schemas.microsoft.com/office/drawing/2014/main" id="{9AC315B1-83DB-473B-B308-335FC3FA3E7A}"/>
              </a:ext>
            </a:extLst>
          </p:cNvPr>
          <p:cNvGrpSpPr>
            <a:grpSpLocks/>
          </p:cNvGrpSpPr>
          <p:nvPr/>
        </p:nvGrpSpPr>
        <p:grpSpPr bwMode="auto">
          <a:xfrm>
            <a:off x="3573471" y="6069011"/>
            <a:ext cx="217488" cy="407988"/>
            <a:chOff x="2251" y="3823"/>
            <a:chExt cx="137" cy="257"/>
          </a:xfrm>
        </p:grpSpPr>
        <p:sp>
          <p:nvSpPr>
            <p:cNvPr id="60" name="Oval 43">
              <a:extLst>
                <a:ext uri="{FF2B5EF4-FFF2-40B4-BE49-F238E27FC236}">
                  <a16:creationId xmlns="" xmlns:a16="http://schemas.microsoft.com/office/drawing/2014/main" id="{1AA4BE6B-F289-4B28-8287-A8B4D01D2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3823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1" name="Oval 44">
              <a:extLst>
                <a:ext uri="{FF2B5EF4-FFF2-40B4-BE49-F238E27FC236}">
                  <a16:creationId xmlns="" xmlns:a16="http://schemas.microsoft.com/office/drawing/2014/main" id="{61161ED8-9BC4-4F69-BF65-C259712C9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3823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2" name="Rectangle 45">
              <a:extLst>
                <a:ext uri="{FF2B5EF4-FFF2-40B4-BE49-F238E27FC236}">
                  <a16:creationId xmlns="" xmlns:a16="http://schemas.microsoft.com/office/drawing/2014/main" id="{BC4D70CD-2AFA-4282-89B5-533472F84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" y="3847"/>
              <a:ext cx="1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2400" b="0" i="1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P</a:t>
              </a:r>
              <a:endParaRPr kumimoji="0" lang="vi-VN" altLang="vi-V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56" name="Group 50">
            <a:extLst>
              <a:ext uri="{FF2B5EF4-FFF2-40B4-BE49-F238E27FC236}">
                <a16:creationId xmlns="" xmlns:a16="http://schemas.microsoft.com/office/drawing/2014/main" id="{C7601100-0022-4027-BD31-24BE6017E428}"/>
              </a:ext>
            </a:extLst>
          </p:cNvPr>
          <p:cNvGrpSpPr>
            <a:grpSpLocks/>
          </p:cNvGrpSpPr>
          <p:nvPr/>
        </p:nvGrpSpPr>
        <p:grpSpPr bwMode="auto">
          <a:xfrm>
            <a:off x="3890963" y="4800598"/>
            <a:ext cx="293688" cy="369888"/>
            <a:chOff x="2451" y="3024"/>
            <a:chExt cx="185" cy="233"/>
          </a:xfrm>
        </p:grpSpPr>
        <p:sp>
          <p:nvSpPr>
            <p:cNvPr id="57" name="Oval 47">
              <a:extLst>
                <a:ext uri="{FF2B5EF4-FFF2-40B4-BE49-F238E27FC236}">
                  <a16:creationId xmlns="" xmlns:a16="http://schemas.microsoft.com/office/drawing/2014/main" id="{259BA455-CAA9-4320-818D-4710BD235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" y="3181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8" name="Oval 48">
              <a:extLst>
                <a:ext uri="{FF2B5EF4-FFF2-40B4-BE49-F238E27FC236}">
                  <a16:creationId xmlns="" xmlns:a16="http://schemas.microsoft.com/office/drawing/2014/main" id="{0A33767B-380D-41AF-9BC3-31F0BBBF9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" y="3181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9" name="Rectangle 49">
              <a:extLst>
                <a:ext uri="{FF2B5EF4-FFF2-40B4-BE49-F238E27FC236}">
                  <a16:creationId xmlns="" xmlns:a16="http://schemas.microsoft.com/office/drawing/2014/main" id="{8CF9619E-D512-4C8D-B178-CCD8B22D3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3024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2400" b="0" i="1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Q</a:t>
              </a:r>
              <a:endParaRPr kumimoji="0" lang="vi-VN" altLang="vi-V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0804506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D34F12D-19D3-4C7B-8D1F-4C55DD00B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3A916E6-B80F-4C16-9D78-BD71DD1E46C0}"/>
              </a:ext>
            </a:extLst>
          </p:cNvPr>
          <p:cNvSpPr/>
          <p:nvPr/>
        </p:nvSpPr>
        <p:spPr>
          <a:xfrm>
            <a:off x="152400" y="1371600"/>
            <a:ext cx="733886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Vượt qua thử thách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57C4CB1-D23E-4E0B-A026-5DB6F0B84645}"/>
              </a:ext>
            </a:extLst>
          </p:cNvPr>
          <p:cNvSpPr txBox="1"/>
          <p:nvPr/>
        </p:nvSpPr>
        <p:spPr>
          <a:xfrm>
            <a:off x="381000" y="2904530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Cách chơi:Học sinh tham gia trò chơi bằng thẻ Plickers đã được cung cấp.</a:t>
            </a:r>
          </a:p>
          <a:p>
            <a:pPr marL="285750" indent="-285750">
              <a:buFontTx/>
              <a:buChar char="-"/>
            </a:pP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 suy nghĩ: 30 giây</a:t>
            </a:r>
          </a:p>
          <a:p>
            <a:pPr marL="285750" indent="-285750">
              <a:buFontTx/>
              <a:buChar char="-"/>
            </a:pP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lượng câu: 5 (GV tự chuẩn bị trên Plickers)</a:t>
            </a:r>
          </a:p>
        </p:txBody>
      </p:sp>
    </p:spTree>
    <p:extLst>
      <p:ext uri="{BB962C8B-B14F-4D97-AF65-F5344CB8AC3E}">
        <p14:creationId xmlns:p14="http://schemas.microsoft.com/office/powerpoint/2010/main" val="405246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2896" y="0"/>
            <a:ext cx="11029896" cy="6858000"/>
          </a:xfrm>
          <a:prstGeom prst="rect">
            <a:avLst/>
          </a:prstGeom>
        </p:spPr>
      </p:pic>
      <p:sp>
        <p:nvSpPr>
          <p:cNvPr id="25608" name="Rectangle 8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8181948" cy="2789420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Học thuộc: khái niệm đường thẳng song song, cắt nhau.</a:t>
            </a:r>
          </a:p>
          <a:p>
            <a:pPr lvl="0" algn="just">
              <a:lnSpc>
                <a:spcPct val="150000"/>
              </a:lnSpc>
            </a:pPr>
            <a:r>
              <a:rPr lang="vi-VN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Làm các bài tập còn lại GV vừa giao; tìm thêm các hình ảnh đường thẳng song song, cắt nhau trong thực tế</a:t>
            </a:r>
          </a:p>
          <a:p>
            <a:pPr lvl="0" algn="just">
              <a:lnSpc>
                <a:spcPct val="150000"/>
              </a:lnSpc>
            </a:pPr>
            <a:r>
              <a:rPr lang="vi-VN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Chuẩn bị giờ sau: Đọc trước bài Đoạn thẳng; chuẩn bị: Thước thẳng có chia khoảng, compa.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C6EE39F-1EF7-497D-8AA6-F8F76639B5DC}"/>
              </a:ext>
            </a:extLst>
          </p:cNvPr>
          <p:cNvSpPr/>
          <p:nvPr/>
        </p:nvSpPr>
        <p:spPr>
          <a:xfrm>
            <a:off x="2438400" y="896511"/>
            <a:ext cx="49888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ƯỚNG DẪN VỀ NHÀ</a:t>
            </a:r>
            <a:endParaRPr 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35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Background pattern&#10;&#10;Description automatically generated">
            <a:extLst>
              <a:ext uri="{FF2B5EF4-FFF2-40B4-BE49-F238E27FC236}">
                <a16:creationId xmlns=""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20349" r="20345" b="-4"/>
          <a:stretch/>
        </p:blipFill>
        <p:spPr>
          <a:xfrm>
            <a:off x="1625883" y="3302553"/>
            <a:ext cx="1703398" cy="1933760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7" name="Picture 56" descr="Background pattern&#10;&#10;Description automatically generated">
            <a:extLst>
              <a:ext uri="{FF2B5EF4-FFF2-40B4-BE49-F238E27FC236}">
                <a16:creationId xmlns=""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l="17382" r="20120" b="2"/>
          <a:stretch/>
        </p:blipFill>
        <p:spPr>
          <a:xfrm>
            <a:off x="3098355" y="2700013"/>
            <a:ext cx="2852150" cy="285215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58" name="Picture 57" descr="Background pattern&#10;&#10;Description automatically generated">
            <a:extLst>
              <a:ext uri="{FF2B5EF4-FFF2-40B4-BE49-F238E27FC236}">
                <a16:creationId xmlns=""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rcRect l="36012" r="14448" b="2"/>
          <a:stretch/>
        </p:blipFill>
        <p:spPr>
          <a:xfrm>
            <a:off x="5724684" y="3191742"/>
            <a:ext cx="1888389" cy="2044571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59" name="Picture 58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49" y="2803122"/>
            <a:ext cx="1933760" cy="193376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713448" y="3317892"/>
            <a:ext cx="1792270" cy="179227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121" y="3491343"/>
            <a:ext cx="1297439" cy="129743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73124" y="1991386"/>
            <a:ext cx="2072463" cy="141750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68981" y="1419634"/>
            <a:ext cx="2129114" cy="145625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80345" y="2097232"/>
            <a:ext cx="2031699" cy="1293287"/>
          </a:xfrm>
          <a:prstGeom prst="rect">
            <a:avLst/>
          </a:prstGeom>
        </p:spPr>
      </p:pic>
      <p:sp>
        <p:nvSpPr>
          <p:cNvPr id="69" name="Freeform: Shape 11">
            <a:extLst>
              <a:ext uri="{FF2B5EF4-FFF2-40B4-BE49-F238E27FC236}">
                <a16:creationId xmlns=""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334409" y="1283137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8642" t="-1935" b="-1"/>
          <a:stretch/>
        </p:blipFill>
        <p:spPr>
          <a:xfrm rot="18669872">
            <a:off x="261772" y="1672301"/>
            <a:ext cx="2053415" cy="653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1020;p37">
            <a:hlinkClick r:id="" action="ppaction://noaction"/>
          </p:cNvPr>
          <p:cNvSpPr/>
          <p:nvPr/>
        </p:nvSpPr>
        <p:spPr>
          <a:xfrm rot="5400000">
            <a:off x="8354129" y="3688098"/>
            <a:ext cx="702000" cy="189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endParaRPr sz="788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0" name="Google Shape;1017;p37">
            <a:hlinkClick r:id="" action="ppaction://noaction"/>
          </p:cNvPr>
          <p:cNvSpPr/>
          <p:nvPr/>
        </p:nvSpPr>
        <p:spPr>
          <a:xfrm rot="16200000">
            <a:off x="38093" y="1548935"/>
            <a:ext cx="702000" cy="189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-GB" sz="788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NOTES</a:t>
            </a:r>
            <a:endParaRPr sz="788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pic>
        <p:nvPicPr>
          <p:cNvPr id="34" name="Picture 10">
            <a:extLst>
              <a:ext uri="{FF2B5EF4-FFF2-40B4-BE49-F238E27FC236}">
                <a16:creationId xmlns="" xmlns:a16="http://schemas.microsoft.com/office/drawing/2014/main" id="{04FADE9C-6EAE-4E8D-87CD-5A5D442F1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98" y="3496425"/>
            <a:ext cx="1213772" cy="192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BABE8D0B-29EA-465A-B95E-DCF48706D0EE}"/>
              </a:ext>
            </a:extLst>
          </p:cNvPr>
          <p:cNvGrpSpPr/>
          <p:nvPr/>
        </p:nvGrpSpPr>
        <p:grpSpPr>
          <a:xfrm>
            <a:off x="3008160" y="2843371"/>
            <a:ext cx="4728318" cy="1558379"/>
            <a:chOff x="3524814" y="2883746"/>
            <a:chExt cx="5441110" cy="2077839"/>
          </a:xfrm>
        </p:grpSpPr>
        <p:pic>
          <p:nvPicPr>
            <p:cNvPr id="36" name="Picture 6" descr="Cover">
              <a:extLst>
                <a:ext uri="{FF2B5EF4-FFF2-40B4-BE49-F238E27FC236}">
                  <a16:creationId xmlns="" xmlns:a16="http://schemas.microsoft.com/office/drawing/2014/main" id="{3BA8B8E2-EB5A-41B0-9578-C5F3532529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59"/>
            <a:stretch/>
          </p:blipFill>
          <p:spPr bwMode="auto">
            <a:xfrm rot="19155168" flipV="1">
              <a:off x="3524814" y="2883746"/>
              <a:ext cx="1951186" cy="2077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: Rounded Corners 14">
              <a:extLst>
                <a:ext uri="{FF2B5EF4-FFF2-40B4-BE49-F238E27FC236}">
                  <a16:creationId xmlns="" xmlns:a16="http://schemas.microsoft.com/office/drawing/2014/main" id="{479184A6-4EF3-434A-8F67-BE933F8941DC}"/>
                </a:ext>
              </a:extLst>
            </p:cNvPr>
            <p:cNvSpPr/>
            <p:nvPr/>
          </p:nvSpPr>
          <p:spPr>
            <a:xfrm>
              <a:off x="5247209" y="3178759"/>
              <a:ext cx="3718715" cy="1044760"/>
            </a:xfrm>
            <a:prstGeom prst="roundRect">
              <a:avLst/>
            </a:prstGeom>
            <a:solidFill>
              <a:srgbClr val="99FF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2</a:t>
              </a:r>
            </a:p>
            <a:p>
              <a:pPr algn="ctr">
                <a:lnSpc>
                  <a:spcPct val="150000"/>
                </a:lnSpc>
              </a:pPr>
              <a:r>
                <a:rPr 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A6593133-7286-4597-BA24-6A7025C27379}"/>
              </a:ext>
            </a:extLst>
          </p:cNvPr>
          <p:cNvGrpSpPr/>
          <p:nvPr/>
        </p:nvGrpSpPr>
        <p:grpSpPr>
          <a:xfrm>
            <a:off x="2490084" y="1521115"/>
            <a:ext cx="3981222" cy="1853044"/>
            <a:chOff x="2368169" y="743376"/>
            <a:chExt cx="5308296" cy="2470725"/>
          </a:xfrm>
        </p:grpSpPr>
        <p:sp>
          <p:nvSpPr>
            <p:cNvPr id="39" name="Rectangle: Rounded Corners 5">
              <a:extLst>
                <a:ext uri="{FF2B5EF4-FFF2-40B4-BE49-F238E27FC236}">
                  <a16:creationId xmlns="" xmlns:a16="http://schemas.microsoft.com/office/drawing/2014/main" id="{E251AD20-8C98-40FE-AE1B-648D64085EB3}"/>
                </a:ext>
              </a:extLst>
            </p:cNvPr>
            <p:cNvSpPr/>
            <p:nvPr/>
          </p:nvSpPr>
          <p:spPr>
            <a:xfrm>
              <a:off x="4851356" y="743376"/>
              <a:ext cx="2825109" cy="1044760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1</a:t>
              </a:r>
            </a:p>
            <a:p>
              <a:pPr algn="ctr">
                <a:lnSpc>
                  <a:spcPct val="150000"/>
                </a:lnSpc>
              </a:pP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</a:p>
          </p:txBody>
        </p:sp>
        <p:pic>
          <p:nvPicPr>
            <p:cNvPr id="40" name="Picture 6" descr="image006">
              <a:extLst>
                <a:ext uri="{FF2B5EF4-FFF2-40B4-BE49-F238E27FC236}">
                  <a16:creationId xmlns="" xmlns:a16="http://schemas.microsoft.com/office/drawing/2014/main" id="{ECBC86D0-9839-47AC-96DD-E44AA3B553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43062">
              <a:off x="2368169" y="1121669"/>
              <a:ext cx="3228481" cy="2092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9E8385C7-7C6C-4CF8-9E6E-CA234E0AD858}"/>
              </a:ext>
            </a:extLst>
          </p:cNvPr>
          <p:cNvGrpSpPr/>
          <p:nvPr/>
        </p:nvGrpSpPr>
        <p:grpSpPr>
          <a:xfrm>
            <a:off x="2653782" y="3398341"/>
            <a:ext cx="4778804" cy="2054534"/>
            <a:chOff x="2930158" y="3772875"/>
            <a:chExt cx="6371738" cy="2739378"/>
          </a:xfrm>
        </p:grpSpPr>
        <p:sp>
          <p:nvSpPr>
            <p:cNvPr id="42" name="Rectangle: Rounded Corners 15">
              <a:extLst>
                <a:ext uri="{FF2B5EF4-FFF2-40B4-BE49-F238E27FC236}">
                  <a16:creationId xmlns="" xmlns:a16="http://schemas.microsoft.com/office/drawing/2014/main" id="{B21158E3-24C7-4623-9214-961993ED201B}"/>
                </a:ext>
              </a:extLst>
            </p:cNvPr>
            <p:cNvSpPr/>
            <p:nvPr/>
          </p:nvSpPr>
          <p:spPr>
            <a:xfrm>
              <a:off x="5232453" y="5172324"/>
              <a:ext cx="4069443" cy="1009777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3</a:t>
              </a:r>
            </a:p>
            <a:p>
              <a:pPr algn="ctr">
                <a:lnSpc>
                  <a:spcPct val="150000"/>
                </a:lnSpc>
              </a:pPr>
              <a:r>
                <a:rPr 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TRÒ CHƠI</a:t>
              </a:r>
              <a:endPara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2" descr="image002">
              <a:extLst>
                <a:ext uri="{FF2B5EF4-FFF2-40B4-BE49-F238E27FC236}">
                  <a16:creationId xmlns="" xmlns:a16="http://schemas.microsoft.com/office/drawing/2014/main" id="{A66B888C-A75C-43C7-B012-14396F3DC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378391" flipH="1">
              <a:off x="2930158" y="3772875"/>
              <a:ext cx="2450163" cy="2739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4" name="Picture 4" descr="Cover">
            <a:extLst>
              <a:ext uri="{FF2B5EF4-FFF2-40B4-BE49-F238E27FC236}">
                <a16:creationId xmlns="" xmlns:a16="http://schemas.microsoft.com/office/drawing/2014/main" id="{4F425F77-3F1B-4A9C-B0C6-520598F47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444" y="2608171"/>
            <a:ext cx="2482678" cy="175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40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34EC8B19-4D2E-4032-9697-76A31AC53882}"/>
              </a:ext>
            </a:extLst>
          </p:cNvPr>
          <p:cNvSpPr/>
          <p:nvPr/>
        </p:nvSpPr>
        <p:spPr>
          <a:xfrm>
            <a:off x="4572000" y="2858545"/>
            <a:ext cx="2189262" cy="75990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79954"/>
                </a:lnTo>
                <a:lnTo>
                  <a:pt x="2189262" y="379954"/>
                </a:lnTo>
                <a:lnTo>
                  <a:pt x="2189262" y="759909"/>
                </a:lnTo>
              </a:path>
            </a:pathLst>
          </a:custGeom>
          <a:noFill/>
          <a:ln>
            <a:solidFill>
              <a:srgbClr val="0000CC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F50F08E2-7AA3-4F54-BDFC-806039986FD2}"/>
              </a:ext>
            </a:extLst>
          </p:cNvPr>
          <p:cNvSpPr/>
          <p:nvPr/>
        </p:nvSpPr>
        <p:spPr>
          <a:xfrm>
            <a:off x="2382737" y="2858545"/>
            <a:ext cx="2189262" cy="75990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189262" y="0"/>
                </a:moveTo>
                <a:lnTo>
                  <a:pt x="2189262" y="379954"/>
                </a:lnTo>
                <a:lnTo>
                  <a:pt x="0" y="379954"/>
                </a:lnTo>
                <a:lnTo>
                  <a:pt x="0" y="759909"/>
                </a:lnTo>
              </a:path>
            </a:pathLst>
          </a:custGeom>
          <a:noFill/>
          <a:ln>
            <a:solidFill>
              <a:srgbClr val="0000CC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CA490363-0DCD-453C-8E44-DECA8696C6BE}"/>
              </a:ext>
            </a:extLst>
          </p:cNvPr>
          <p:cNvSpPr/>
          <p:nvPr/>
        </p:nvSpPr>
        <p:spPr>
          <a:xfrm>
            <a:off x="2762691" y="1049237"/>
            <a:ext cx="3618616" cy="1809308"/>
          </a:xfrm>
          <a:custGeom>
            <a:avLst/>
            <a:gdLst>
              <a:gd name="connsiteX0" fmla="*/ 0 w 3618616"/>
              <a:gd name="connsiteY0" fmla="*/ 0 h 1809308"/>
              <a:gd name="connsiteX1" fmla="*/ 3618616 w 3618616"/>
              <a:gd name="connsiteY1" fmla="*/ 0 h 1809308"/>
              <a:gd name="connsiteX2" fmla="*/ 3618616 w 3618616"/>
              <a:gd name="connsiteY2" fmla="*/ 1809308 h 1809308"/>
              <a:gd name="connsiteX3" fmla="*/ 0 w 3618616"/>
              <a:gd name="connsiteY3" fmla="*/ 1809308 h 1809308"/>
              <a:gd name="connsiteX4" fmla="*/ 0 w 3618616"/>
              <a:gd name="connsiteY4" fmla="*/ 0 h 180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8616" h="1809308">
                <a:moveTo>
                  <a:pt x="0" y="0"/>
                </a:moveTo>
                <a:lnTo>
                  <a:pt x="3618616" y="0"/>
                </a:lnTo>
                <a:lnTo>
                  <a:pt x="3618616" y="1809308"/>
                </a:lnTo>
                <a:lnTo>
                  <a:pt x="0" y="18093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>
                <a:latin typeface="Arial" panose="020B0604020202020204" pitchFamily="34" charset="0"/>
                <a:cs typeface="Arial" panose="020B0604020202020204" pitchFamily="34" charset="0"/>
              </a:rPr>
              <a:t>Hai đường thẳng cắt nhau.</a:t>
            </a:r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>
                <a:latin typeface="Arial" panose="020B0604020202020204" pitchFamily="34" charset="0"/>
                <a:cs typeface="Arial" panose="020B0604020202020204" pitchFamily="34" charset="0"/>
              </a:rPr>
              <a:t>Hai đường thẳng song song</a:t>
            </a:r>
            <a:endParaRPr lang="vi-VN" sz="22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CDBF4E1E-47F1-4B8C-B3CA-CF183705A8A9}"/>
              </a:ext>
            </a:extLst>
          </p:cNvPr>
          <p:cNvSpPr/>
          <p:nvPr/>
        </p:nvSpPr>
        <p:spPr>
          <a:xfrm>
            <a:off x="573428" y="3618454"/>
            <a:ext cx="3618616" cy="1809308"/>
          </a:xfrm>
          <a:custGeom>
            <a:avLst/>
            <a:gdLst>
              <a:gd name="connsiteX0" fmla="*/ 0 w 3618616"/>
              <a:gd name="connsiteY0" fmla="*/ 0 h 1809308"/>
              <a:gd name="connsiteX1" fmla="*/ 3618616 w 3618616"/>
              <a:gd name="connsiteY1" fmla="*/ 0 h 1809308"/>
              <a:gd name="connsiteX2" fmla="*/ 3618616 w 3618616"/>
              <a:gd name="connsiteY2" fmla="*/ 1809308 h 1809308"/>
              <a:gd name="connsiteX3" fmla="*/ 0 w 3618616"/>
              <a:gd name="connsiteY3" fmla="*/ 1809308 h 1809308"/>
              <a:gd name="connsiteX4" fmla="*/ 0 w 3618616"/>
              <a:gd name="connsiteY4" fmla="*/ 0 h 180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8616" h="1809308">
                <a:moveTo>
                  <a:pt x="0" y="0"/>
                </a:moveTo>
                <a:lnTo>
                  <a:pt x="3618616" y="0"/>
                </a:lnTo>
                <a:lnTo>
                  <a:pt x="3618616" y="1809308"/>
                </a:lnTo>
                <a:lnTo>
                  <a:pt x="0" y="1809308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>
                <a:latin typeface="Arial" panose="020B0604020202020204" pitchFamily="34" charset="0"/>
                <a:cs typeface="Arial" panose="020B0604020202020204" pitchFamily="34" charset="0"/>
              </a:rPr>
              <a:t>Biết cách xác định số giao điểm để nhận biết vị trí của hai </a:t>
            </a:r>
            <a:r>
              <a:rPr lang="vi-VN" sz="2200" kern="1200">
                <a:latin typeface="Arial" panose="020B0604020202020204" pitchFamily="34" charset="0"/>
                <a:cs typeface="Arial" panose="020B0604020202020204" pitchFamily="34" charset="0"/>
              </a:rPr>
              <a:t>đường thẳng</a:t>
            </a:r>
            <a:r>
              <a:rPr lang="en-US" sz="2200" kern="1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2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5607D024-BF59-48C8-AA4F-46F184EBE973}"/>
              </a:ext>
            </a:extLst>
          </p:cNvPr>
          <p:cNvSpPr/>
          <p:nvPr/>
        </p:nvSpPr>
        <p:spPr>
          <a:xfrm>
            <a:off x="4951954" y="3618454"/>
            <a:ext cx="3618616" cy="1809308"/>
          </a:xfrm>
          <a:custGeom>
            <a:avLst/>
            <a:gdLst>
              <a:gd name="connsiteX0" fmla="*/ 0 w 3618616"/>
              <a:gd name="connsiteY0" fmla="*/ 0 h 1809308"/>
              <a:gd name="connsiteX1" fmla="*/ 3618616 w 3618616"/>
              <a:gd name="connsiteY1" fmla="*/ 0 h 1809308"/>
              <a:gd name="connsiteX2" fmla="*/ 3618616 w 3618616"/>
              <a:gd name="connsiteY2" fmla="*/ 1809308 h 1809308"/>
              <a:gd name="connsiteX3" fmla="*/ 0 w 3618616"/>
              <a:gd name="connsiteY3" fmla="*/ 1809308 h 1809308"/>
              <a:gd name="connsiteX4" fmla="*/ 0 w 3618616"/>
              <a:gd name="connsiteY4" fmla="*/ 0 h 180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8616" h="1809308">
                <a:moveTo>
                  <a:pt x="0" y="0"/>
                </a:moveTo>
                <a:lnTo>
                  <a:pt x="3618616" y="0"/>
                </a:lnTo>
                <a:lnTo>
                  <a:pt x="3618616" y="1809308"/>
                </a:lnTo>
                <a:lnTo>
                  <a:pt x="0" y="1809308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>
                <a:latin typeface="Arial" panose="020B0604020202020204" pitchFamily="34" charset="0"/>
                <a:cs typeface="Arial" panose="020B0604020202020204" pitchFamily="34" charset="0"/>
              </a:rPr>
              <a:t>Giải được một số bài toán gắn với thực tế ở mức độ đơn giản.</a:t>
            </a:r>
            <a:endParaRPr lang="vi-VN" sz="22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19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=""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355271" y="1812472"/>
            <a:ext cx="308610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923065" y="2885956"/>
            <a:ext cx="302895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Khởi động</a:t>
            </a:r>
            <a:endParaRPr lang="en-US" sz="45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5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8FE7152-FE01-4DE6-86E6-7B9D00C55013}"/>
              </a:ext>
            </a:extLst>
          </p:cNvPr>
          <p:cNvSpPr/>
          <p:nvPr/>
        </p:nvSpPr>
        <p:spPr>
          <a:xfrm>
            <a:off x="1640780" y="289359"/>
            <a:ext cx="5862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NHIỆM VỤ VỀ NHÀ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9B5011BD-8B09-4592-9029-5B661364DEA0}"/>
              </a:ext>
            </a:extLst>
          </p:cNvPr>
          <p:cNvSpPr/>
          <p:nvPr/>
        </p:nvSpPr>
        <p:spPr>
          <a:xfrm>
            <a:off x="1066800" y="1671950"/>
            <a:ext cx="3388759" cy="2385227"/>
          </a:xfrm>
          <a:custGeom>
            <a:avLst/>
            <a:gdLst>
              <a:gd name="connsiteX0" fmla="*/ 190818 w 3195304"/>
              <a:gd name="connsiteY0" fmla="*/ 0 h 2385227"/>
              <a:gd name="connsiteX1" fmla="*/ 3004486 w 3195304"/>
              <a:gd name="connsiteY1" fmla="*/ 0 h 2385227"/>
              <a:gd name="connsiteX2" fmla="*/ 3195304 w 3195304"/>
              <a:gd name="connsiteY2" fmla="*/ 190818 h 2385227"/>
              <a:gd name="connsiteX3" fmla="*/ 3195304 w 3195304"/>
              <a:gd name="connsiteY3" fmla="*/ 2385227 h 2385227"/>
              <a:gd name="connsiteX4" fmla="*/ 3195304 w 3195304"/>
              <a:gd name="connsiteY4" fmla="*/ 2385227 h 2385227"/>
              <a:gd name="connsiteX5" fmla="*/ 0 w 3195304"/>
              <a:gd name="connsiteY5" fmla="*/ 2385227 h 2385227"/>
              <a:gd name="connsiteX6" fmla="*/ 0 w 3195304"/>
              <a:gd name="connsiteY6" fmla="*/ 2385227 h 2385227"/>
              <a:gd name="connsiteX7" fmla="*/ 0 w 3195304"/>
              <a:gd name="connsiteY7" fmla="*/ 190818 h 2385227"/>
              <a:gd name="connsiteX8" fmla="*/ 190818 w 3195304"/>
              <a:gd name="connsiteY8" fmla="*/ 0 h 238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5304" h="2385227">
                <a:moveTo>
                  <a:pt x="190818" y="0"/>
                </a:moveTo>
                <a:lnTo>
                  <a:pt x="3004486" y="0"/>
                </a:lnTo>
                <a:cubicBezTo>
                  <a:pt x="3109872" y="0"/>
                  <a:pt x="3195304" y="85432"/>
                  <a:pt x="3195304" y="190818"/>
                </a:cubicBezTo>
                <a:lnTo>
                  <a:pt x="3195304" y="2385227"/>
                </a:lnTo>
                <a:lnTo>
                  <a:pt x="3195304" y="2385227"/>
                </a:lnTo>
                <a:lnTo>
                  <a:pt x="0" y="2385227"/>
                </a:lnTo>
                <a:lnTo>
                  <a:pt x="0" y="2385227"/>
                </a:lnTo>
                <a:lnTo>
                  <a:pt x="0" y="190818"/>
                </a:lnTo>
                <a:cubicBezTo>
                  <a:pt x="0" y="85432"/>
                  <a:pt x="85432" y="0"/>
                  <a:pt x="190818" y="0"/>
                </a:cubicBez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289" tIns="132089" rIns="81289" bIns="25400" numCol="1" spcCol="1270" anchor="t" anchorCtr="0">
            <a:noAutofit/>
          </a:bodyPr>
          <a:lstStyle/>
          <a:p>
            <a:pPr marL="228600" lvl="1" indent="-228600" algn="just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vi-VN" sz="2400" kern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 những hình ảnh thực tế về hai đường thẳng song song, hai đường thẳng cắt nhau trong lĩnh vực giao thông.</a:t>
            </a:r>
            <a:endParaRPr lang="vi-VN" sz="2400" kern="1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E814E64-E395-465E-B07D-654FDCAADF4C}"/>
              </a:ext>
            </a:extLst>
          </p:cNvPr>
          <p:cNvSpPr/>
          <p:nvPr/>
        </p:nvSpPr>
        <p:spPr>
          <a:xfrm>
            <a:off x="1066800" y="4057178"/>
            <a:ext cx="3388759" cy="1025647"/>
          </a:xfrm>
          <a:custGeom>
            <a:avLst/>
            <a:gdLst>
              <a:gd name="connsiteX0" fmla="*/ 0 w 3195304"/>
              <a:gd name="connsiteY0" fmla="*/ 0 h 1025647"/>
              <a:gd name="connsiteX1" fmla="*/ 3195304 w 3195304"/>
              <a:gd name="connsiteY1" fmla="*/ 0 h 1025647"/>
              <a:gd name="connsiteX2" fmla="*/ 3195304 w 3195304"/>
              <a:gd name="connsiteY2" fmla="*/ 1025647 h 1025647"/>
              <a:gd name="connsiteX3" fmla="*/ 0 w 3195304"/>
              <a:gd name="connsiteY3" fmla="*/ 1025647 h 1025647"/>
              <a:gd name="connsiteX4" fmla="*/ 0 w 3195304"/>
              <a:gd name="connsiteY4" fmla="*/ 0 h 102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304" h="1025647">
                <a:moveTo>
                  <a:pt x="0" y="0"/>
                </a:moveTo>
                <a:lnTo>
                  <a:pt x="3195304" y="0"/>
                </a:lnTo>
                <a:lnTo>
                  <a:pt x="3195304" y="1025647"/>
                </a:lnTo>
                <a:lnTo>
                  <a:pt x="0" y="10256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0" rIns="975570" bIns="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vi-VN" sz="2400" kern="1200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35BDC689-F043-4446-A2FF-26DAFCF82A95}"/>
              </a:ext>
            </a:extLst>
          </p:cNvPr>
          <p:cNvSpPr/>
          <p:nvPr/>
        </p:nvSpPr>
        <p:spPr>
          <a:xfrm>
            <a:off x="3600860" y="4220092"/>
            <a:ext cx="1118356" cy="1118356"/>
          </a:xfrm>
          <a:prstGeom prst="ellipse">
            <a:avLst/>
          </a:prstGeom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0BF141A6-FE0A-4D27-9251-361D15B8FC64}"/>
              </a:ext>
            </a:extLst>
          </p:cNvPr>
          <p:cNvSpPr/>
          <p:nvPr/>
        </p:nvSpPr>
        <p:spPr>
          <a:xfrm>
            <a:off x="4996282" y="1671950"/>
            <a:ext cx="3195304" cy="2385227"/>
          </a:xfrm>
          <a:custGeom>
            <a:avLst/>
            <a:gdLst>
              <a:gd name="connsiteX0" fmla="*/ 190818 w 3195304"/>
              <a:gd name="connsiteY0" fmla="*/ 0 h 2385227"/>
              <a:gd name="connsiteX1" fmla="*/ 3004486 w 3195304"/>
              <a:gd name="connsiteY1" fmla="*/ 0 h 2385227"/>
              <a:gd name="connsiteX2" fmla="*/ 3195304 w 3195304"/>
              <a:gd name="connsiteY2" fmla="*/ 190818 h 2385227"/>
              <a:gd name="connsiteX3" fmla="*/ 3195304 w 3195304"/>
              <a:gd name="connsiteY3" fmla="*/ 2385227 h 2385227"/>
              <a:gd name="connsiteX4" fmla="*/ 3195304 w 3195304"/>
              <a:gd name="connsiteY4" fmla="*/ 2385227 h 2385227"/>
              <a:gd name="connsiteX5" fmla="*/ 0 w 3195304"/>
              <a:gd name="connsiteY5" fmla="*/ 2385227 h 2385227"/>
              <a:gd name="connsiteX6" fmla="*/ 0 w 3195304"/>
              <a:gd name="connsiteY6" fmla="*/ 2385227 h 2385227"/>
              <a:gd name="connsiteX7" fmla="*/ 0 w 3195304"/>
              <a:gd name="connsiteY7" fmla="*/ 190818 h 2385227"/>
              <a:gd name="connsiteX8" fmla="*/ 190818 w 3195304"/>
              <a:gd name="connsiteY8" fmla="*/ 0 h 238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5304" h="2385227">
                <a:moveTo>
                  <a:pt x="190818" y="0"/>
                </a:moveTo>
                <a:lnTo>
                  <a:pt x="3004486" y="0"/>
                </a:lnTo>
                <a:cubicBezTo>
                  <a:pt x="3109872" y="0"/>
                  <a:pt x="3195304" y="85432"/>
                  <a:pt x="3195304" y="190818"/>
                </a:cubicBezTo>
                <a:lnTo>
                  <a:pt x="3195304" y="2385227"/>
                </a:lnTo>
                <a:lnTo>
                  <a:pt x="3195304" y="2385227"/>
                </a:lnTo>
                <a:lnTo>
                  <a:pt x="0" y="2385227"/>
                </a:lnTo>
                <a:lnTo>
                  <a:pt x="0" y="2385227"/>
                </a:lnTo>
                <a:lnTo>
                  <a:pt x="0" y="190818"/>
                </a:lnTo>
                <a:cubicBezTo>
                  <a:pt x="0" y="85432"/>
                  <a:pt x="85432" y="0"/>
                  <a:pt x="190818" y="0"/>
                </a:cubicBez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289" tIns="132089" rIns="81289" bIns="25400" numCol="1" spcCol="1270" anchor="t" anchorCtr="0">
            <a:noAutofit/>
          </a:bodyPr>
          <a:lstStyle/>
          <a:p>
            <a:pPr marL="228600" lvl="1" indent="-228600" algn="just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vi-VN" sz="2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 những hình ảnh thực tế về hai đường thẳng song song, hai đường thẳng cắt nhau trong kiến </a:t>
            </a:r>
            <a:r>
              <a:rPr lang="vi-VN" sz="24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trúc</a:t>
            </a:r>
            <a:r>
              <a:rPr lang="en-US" sz="24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2400" kern="1200"/>
          </a:p>
        </p:txBody>
      </p:sp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60830651-DB5D-4CD2-A886-4FE2E01C2CAD}"/>
              </a:ext>
            </a:extLst>
          </p:cNvPr>
          <p:cNvSpPr/>
          <p:nvPr/>
        </p:nvSpPr>
        <p:spPr>
          <a:xfrm>
            <a:off x="4996282" y="4057178"/>
            <a:ext cx="3195304" cy="1025647"/>
          </a:xfrm>
          <a:custGeom>
            <a:avLst/>
            <a:gdLst>
              <a:gd name="connsiteX0" fmla="*/ 0 w 3195304"/>
              <a:gd name="connsiteY0" fmla="*/ 0 h 1025647"/>
              <a:gd name="connsiteX1" fmla="*/ 3195304 w 3195304"/>
              <a:gd name="connsiteY1" fmla="*/ 0 h 1025647"/>
              <a:gd name="connsiteX2" fmla="*/ 3195304 w 3195304"/>
              <a:gd name="connsiteY2" fmla="*/ 1025647 h 1025647"/>
              <a:gd name="connsiteX3" fmla="*/ 0 w 3195304"/>
              <a:gd name="connsiteY3" fmla="*/ 1025647 h 1025647"/>
              <a:gd name="connsiteX4" fmla="*/ 0 w 3195304"/>
              <a:gd name="connsiteY4" fmla="*/ 0 h 102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304" h="1025647">
                <a:moveTo>
                  <a:pt x="0" y="0"/>
                </a:moveTo>
                <a:lnTo>
                  <a:pt x="3195304" y="0"/>
                </a:lnTo>
                <a:lnTo>
                  <a:pt x="3195304" y="1025647"/>
                </a:lnTo>
                <a:lnTo>
                  <a:pt x="0" y="10256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0" rIns="975570" bIns="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vi-VN" sz="2400" kern="1200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6CA72E12-3344-4BCD-BBB9-7B586F7F64ED}"/>
              </a:ext>
            </a:extLst>
          </p:cNvPr>
          <p:cNvSpPr/>
          <p:nvPr/>
        </p:nvSpPr>
        <p:spPr>
          <a:xfrm>
            <a:off x="7336887" y="4220092"/>
            <a:ext cx="1118356" cy="1118356"/>
          </a:xfrm>
          <a:prstGeom prst="ellipse">
            <a:avLst/>
          </a:pr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Text Box 4">
            <a:extLst>
              <a:ext uri="{FF2B5EF4-FFF2-40B4-BE49-F238E27FC236}">
                <a16:creationId xmlns="" xmlns:a16="http://schemas.microsoft.com/office/drawing/2014/main" id="{5BB83EC3-96B8-4609-84F7-9638165F9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396" y="4343071"/>
            <a:ext cx="1154229" cy="7397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vi-VN" sz="32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+ 2</a:t>
            </a:r>
          </a:p>
        </p:txBody>
      </p:sp>
      <p:sp>
        <p:nvSpPr>
          <p:cNvPr id="45" name="Text Box 4">
            <a:extLst>
              <a:ext uri="{FF2B5EF4-FFF2-40B4-BE49-F238E27FC236}">
                <a16:creationId xmlns="" xmlns:a16="http://schemas.microsoft.com/office/drawing/2014/main" id="{C1CE6C8F-59A2-4419-B26A-E7182FE33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696" y="4343071"/>
            <a:ext cx="1118355" cy="7397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vi-VN" sz="32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+ 4</a:t>
            </a:r>
          </a:p>
        </p:txBody>
      </p:sp>
    </p:spTree>
    <p:extLst>
      <p:ext uri="{BB962C8B-B14F-4D97-AF65-F5344CB8AC3E}">
        <p14:creationId xmlns:p14="http://schemas.microsoft.com/office/powerpoint/2010/main" val="1362913443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  <p:bldP spid="41" grpId="0" animBg="1"/>
      <p:bldP spid="42" grpId="0" animBg="1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05A0B1C-84E5-4913-B464-C0FA59899F90}"/>
              </a:ext>
            </a:extLst>
          </p:cNvPr>
          <p:cNvSpPr/>
          <p:nvPr/>
        </p:nvSpPr>
        <p:spPr>
          <a:xfrm>
            <a:off x="601201" y="2362200"/>
            <a:ext cx="79415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BÁO CÁO NHIỆM VỤ</a:t>
            </a:r>
          </a:p>
          <a:p>
            <a:pPr algn="ctr"/>
            <a:r>
              <a:rPr lang="vi-VN" sz="54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NHÓM 1</a:t>
            </a:r>
            <a:endParaRPr lang="en-US" sz="5400" b="1" cap="none" spc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5905318"/>
      </p:ext>
    </p:extLst>
  </p:cSld>
  <p:clrMapOvr>
    <a:masterClrMapping/>
  </p:clrMapOvr>
  <p:transition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05A0B1C-84E5-4913-B464-C0FA59899F90}"/>
              </a:ext>
            </a:extLst>
          </p:cNvPr>
          <p:cNvSpPr/>
          <p:nvPr/>
        </p:nvSpPr>
        <p:spPr>
          <a:xfrm>
            <a:off x="601201" y="2362200"/>
            <a:ext cx="79415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BÁO CÁO NHIỆM VỤ</a:t>
            </a:r>
          </a:p>
          <a:p>
            <a:pPr algn="ctr"/>
            <a:r>
              <a:rPr lang="vi-VN" sz="54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NHÓM 2</a:t>
            </a:r>
            <a:endParaRPr lang="en-US" sz="5400" b="1" cap="none" spc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6658283"/>
      </p:ext>
    </p:extLst>
  </p:cSld>
  <p:clrMapOvr>
    <a:masterClrMapping/>
  </p:clrMapOvr>
  <p:transition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807A2BD-A203-4BF9-803C-9D64063EF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41310" y="2209800"/>
            <a:ext cx="73152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HAI ĐƯỜNG THẲNG SONG SONG </a:t>
            </a:r>
          </a:p>
          <a:p>
            <a:pPr algn="ctr"/>
            <a:r>
              <a:rPr lang="vi-VN" sz="32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HAI ĐƯỜNG THẲNG CẮT NHAU</a:t>
            </a:r>
            <a:endParaRPr lang="en-US" sz="32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257BEAF-9B2F-4EBB-92DA-4B1A8205BAEF}"/>
              </a:ext>
            </a:extLst>
          </p:cNvPr>
          <p:cNvSpPr/>
          <p:nvPr/>
        </p:nvSpPr>
        <p:spPr>
          <a:xfrm>
            <a:off x="2438400" y="1447800"/>
            <a:ext cx="65913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</a:t>
            </a:r>
            <a:r>
              <a:rPr lang="en-US" sz="28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– </a:t>
            </a:r>
            <a:r>
              <a:rPr lang="en-US" sz="28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2: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511306599"/>
</p:tagLst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PPT CD 23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13550</TotalTime>
  <Words>907</Words>
  <Application>Microsoft Office PowerPoint</Application>
  <PresentationFormat>On-screen Show (4:3)</PresentationFormat>
  <Paragraphs>126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宋体</vt:lpstr>
      <vt:lpstr>Arial</vt:lpstr>
      <vt:lpstr>Calibri</vt:lpstr>
      <vt:lpstr>Catamaran</vt:lpstr>
      <vt:lpstr>Corbel</vt:lpstr>
      <vt:lpstr>Segoe UI Black</vt:lpstr>
      <vt:lpstr>Times New Roman</vt:lpstr>
      <vt:lpstr>Verdana</vt:lpstr>
      <vt:lpstr>思源黑体 Heavy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HT</dc:creator>
  <cp:lastModifiedBy>Admin</cp:lastModifiedBy>
  <cp:revision>240</cp:revision>
  <cp:lastPrinted>1601-01-01T00:00:00Z</cp:lastPrinted>
  <dcterms:created xsi:type="dcterms:W3CDTF">2009-10-11T02:34:42Z</dcterms:created>
  <dcterms:modified xsi:type="dcterms:W3CDTF">2022-10-31T12:48:16Z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