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12a4297a86574501"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5"/>
  </p:notesMasterIdLst>
  <p:sldIdLst>
    <p:sldId id="330" r:id="rId2"/>
    <p:sldId id="332" r:id="rId3"/>
    <p:sldId id="333" r:id="rId4"/>
    <p:sldId id="334" r:id="rId5"/>
    <p:sldId id="344" r:id="rId6"/>
    <p:sldId id="351" r:id="rId7"/>
    <p:sldId id="346" r:id="rId8"/>
    <p:sldId id="352" r:id="rId9"/>
    <p:sldId id="353" r:id="rId10"/>
    <p:sldId id="350" r:id="rId11"/>
    <p:sldId id="354" r:id="rId12"/>
    <p:sldId id="383" r:id="rId13"/>
    <p:sldId id="389" r:id="rId14"/>
    <p:sldId id="266" r:id="rId15"/>
    <p:sldId id="325" r:id="rId16"/>
    <p:sldId id="357" r:id="rId17"/>
    <p:sldId id="268" r:id="rId18"/>
    <p:sldId id="326" r:id="rId19"/>
    <p:sldId id="390" r:id="rId20"/>
    <p:sldId id="287" r:id="rId21"/>
    <p:sldId id="358" r:id="rId22"/>
    <p:sldId id="369" r:id="rId23"/>
    <p:sldId id="370" r:id="rId24"/>
    <p:sldId id="381" r:id="rId25"/>
    <p:sldId id="374" r:id="rId26"/>
    <p:sldId id="380" r:id="rId27"/>
    <p:sldId id="377" r:id="rId28"/>
    <p:sldId id="373" r:id="rId29"/>
    <p:sldId id="375" r:id="rId30"/>
    <p:sldId id="378" r:id="rId31"/>
    <p:sldId id="327" r:id="rId32"/>
    <p:sldId id="328" r:id="rId33"/>
    <p:sldId id="289" r:id="rId34"/>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uan Nguyen Thi My" initials="TNTM" lastIdx="1" clrIdx="0"/>
  <p:cmAuthor id="1" name="ADMIN"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4F3BE7"/>
    <a:srgbClr val="000000"/>
    <a:srgbClr val="FFE5FC"/>
    <a:srgbClr val="75AD8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8" autoAdjust="0"/>
    <p:restoredTop sz="84902" autoAdjust="0"/>
  </p:normalViewPr>
  <p:slideViewPr>
    <p:cSldViewPr>
      <p:cViewPr varScale="1">
        <p:scale>
          <a:sx n="88" d="100"/>
          <a:sy n="88" d="100"/>
        </p:scale>
        <p:origin x="820" y="64"/>
      </p:cViewPr>
      <p:guideLst>
        <p:guide orient="horz" pos="1620"/>
        <p:guide pos="2880"/>
      </p:guideLst>
    </p:cSldViewPr>
  </p:slideViewPr>
  <p:outlineViewPr>
    <p:cViewPr>
      <p:scale>
        <a:sx n="33" d="100"/>
        <a:sy n="33" d="100"/>
      </p:scale>
      <p:origin x="0" y="20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429940f2c441508b" providerId="LiveId" clId="{C6CD990D-6B52-40F0-BD80-FD1F56AB2C1A}"/>
    <pc:docChg chg="custSel delSld modSld">
      <pc:chgData name="" userId="429940f2c441508b" providerId="LiveId" clId="{C6CD990D-6B52-40F0-BD80-FD1F56AB2C1A}" dt="2022-10-31T13:49:10.755" v="10" actId="2696"/>
      <pc:docMkLst>
        <pc:docMk/>
      </pc:docMkLst>
      <pc:sldChg chg="del">
        <pc:chgData name="" userId="429940f2c441508b" providerId="LiveId" clId="{C6CD990D-6B52-40F0-BD80-FD1F56AB2C1A}" dt="2022-10-31T13:48:00.739" v="1" actId="2696"/>
        <pc:sldMkLst>
          <pc:docMk/>
          <pc:sldMk cId="1565054664" sldId="259"/>
        </pc:sldMkLst>
      </pc:sldChg>
      <pc:sldChg chg="del">
        <pc:chgData name="" userId="429940f2c441508b" providerId="LiveId" clId="{C6CD990D-6B52-40F0-BD80-FD1F56AB2C1A}" dt="2022-10-31T13:48:01.990" v="2" actId="2696"/>
        <pc:sldMkLst>
          <pc:docMk/>
          <pc:sldMk cId="931185759" sldId="260"/>
        </pc:sldMkLst>
      </pc:sldChg>
      <pc:sldChg chg="del">
        <pc:chgData name="" userId="429940f2c441508b" providerId="LiveId" clId="{C6CD990D-6B52-40F0-BD80-FD1F56AB2C1A}" dt="2022-10-31T13:49:10.755" v="10" actId="2696"/>
        <pc:sldMkLst>
          <pc:docMk/>
          <pc:sldMk cId="3176123307" sldId="317"/>
        </pc:sldMkLst>
      </pc:sldChg>
      <pc:sldChg chg="del">
        <pc:chgData name="" userId="429940f2c441508b" providerId="LiveId" clId="{C6CD990D-6B52-40F0-BD80-FD1F56AB2C1A}" dt="2022-10-31T13:48:27.919" v="7" actId="2696"/>
        <pc:sldMkLst>
          <pc:docMk/>
          <pc:sldMk cId="2154407762" sldId="355"/>
        </pc:sldMkLst>
      </pc:sldChg>
      <pc:sldChg chg="delSp delAnim">
        <pc:chgData name="" userId="429940f2c441508b" providerId="LiveId" clId="{C6CD990D-6B52-40F0-BD80-FD1F56AB2C1A}" dt="2022-10-31T13:48:35.921" v="8" actId="478"/>
        <pc:sldMkLst>
          <pc:docMk/>
          <pc:sldMk cId="2002925357" sldId="383"/>
        </pc:sldMkLst>
        <pc:spChg chg="del">
          <ac:chgData name="" userId="429940f2c441508b" providerId="LiveId" clId="{C6CD990D-6B52-40F0-BD80-FD1F56AB2C1A}" dt="2022-10-31T13:48:35.921" v="8" actId="478"/>
          <ac:spMkLst>
            <pc:docMk/>
            <pc:sldMk cId="2002925357" sldId="383"/>
            <ac:spMk id="3" creationId="{00000000-0000-0000-0000-000000000000}"/>
          </ac:spMkLst>
        </pc:spChg>
      </pc:sldChg>
      <pc:sldChg chg="del">
        <pc:chgData name="" userId="429940f2c441508b" providerId="LiveId" clId="{C6CD990D-6B52-40F0-BD80-FD1F56AB2C1A}" dt="2022-10-31T13:47:59.559" v="0" actId="2696"/>
        <pc:sldMkLst>
          <pc:docMk/>
          <pc:sldMk cId="4103515747" sldId="384"/>
        </pc:sldMkLst>
      </pc:sldChg>
      <pc:sldChg chg="del">
        <pc:chgData name="" userId="429940f2c441508b" providerId="LiveId" clId="{C6CD990D-6B52-40F0-BD80-FD1F56AB2C1A}" dt="2022-10-31T13:48:03.374" v="3" actId="2696"/>
        <pc:sldMkLst>
          <pc:docMk/>
          <pc:sldMk cId="610181623" sldId="385"/>
        </pc:sldMkLst>
      </pc:sldChg>
      <pc:sldChg chg="del">
        <pc:chgData name="" userId="429940f2c441508b" providerId="LiveId" clId="{C6CD990D-6B52-40F0-BD80-FD1F56AB2C1A}" dt="2022-10-31T13:48:03.988" v="5" actId="2696"/>
        <pc:sldMkLst>
          <pc:docMk/>
          <pc:sldMk cId="270179559" sldId="386"/>
        </pc:sldMkLst>
      </pc:sldChg>
      <pc:sldChg chg="del">
        <pc:chgData name="" userId="429940f2c441508b" providerId="LiveId" clId="{C6CD990D-6B52-40F0-BD80-FD1F56AB2C1A}" dt="2022-10-31T13:48:23.741" v="6" actId="2696"/>
        <pc:sldMkLst>
          <pc:docMk/>
          <pc:sldMk cId="473706140" sldId="388"/>
        </pc:sldMkLst>
      </pc:sldChg>
      <pc:sldChg chg="delSp delAnim">
        <pc:chgData name="" userId="429940f2c441508b" providerId="LiveId" clId="{C6CD990D-6B52-40F0-BD80-FD1F56AB2C1A}" dt="2022-10-31T13:48:42.582" v="9" actId="478"/>
        <pc:sldMkLst>
          <pc:docMk/>
          <pc:sldMk cId="535324407" sldId="389"/>
        </pc:sldMkLst>
        <pc:spChg chg="del">
          <ac:chgData name="" userId="429940f2c441508b" providerId="LiveId" clId="{C6CD990D-6B52-40F0-BD80-FD1F56AB2C1A}" dt="2022-10-31T13:48:42.582" v="9" actId="478"/>
          <ac:spMkLst>
            <pc:docMk/>
            <pc:sldMk cId="535324407" sldId="389"/>
            <ac:spMk id="3" creationId="{6437E96C-B4D7-4CA6-90EE-43A5C748EF9C}"/>
          </ac:spMkLst>
        </pc:spChg>
      </pc:sldChg>
      <pc:sldMasterChg chg="delSldLayout">
        <pc:chgData name="" userId="429940f2c441508b" providerId="LiveId" clId="{C6CD990D-6B52-40F0-BD80-FD1F56AB2C1A}" dt="2022-10-31T13:48:03.374" v="4" actId="2696"/>
        <pc:sldMasterMkLst>
          <pc:docMk/>
          <pc:sldMasterMk cId="2760413407" sldId="2147483768"/>
        </pc:sldMasterMkLst>
        <pc:sldLayoutChg chg="del">
          <pc:chgData name="" userId="429940f2c441508b" providerId="LiveId" clId="{C6CD990D-6B52-40F0-BD80-FD1F56AB2C1A}" dt="2022-10-31T13:48:03.374" v="4" actId="2696"/>
          <pc:sldLayoutMkLst>
            <pc:docMk/>
            <pc:sldMasterMk cId="2760413407" sldId="2147483768"/>
            <pc:sldLayoutMk cId="1325155058" sldId="21474837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0E60E0-E5E5-4AF2-B396-8D720991C735}" type="datetimeFigureOut">
              <a:rPr lang="vi-VN" smtClean="0"/>
              <a:t>31/10/2022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296FAE-4DF4-4D79-9F4A-40D6900B64EF}" type="slidenum">
              <a:rPr lang="vi-VN" smtClean="0"/>
              <a:t>‹#›</a:t>
            </a:fld>
            <a:endParaRPr lang="vi-VN"/>
          </a:p>
        </p:txBody>
      </p:sp>
    </p:spTree>
    <p:extLst>
      <p:ext uri="{BB962C8B-B14F-4D97-AF65-F5344CB8AC3E}">
        <p14:creationId xmlns:p14="http://schemas.microsoft.com/office/powerpoint/2010/main" val="1924136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78296FAE-4DF4-4D79-9F4A-40D6900B64EF}" type="slidenum">
              <a:rPr lang="vi-VN" smtClean="0"/>
              <a:t>18</a:t>
            </a:fld>
            <a:endParaRPr lang="vi-VN"/>
          </a:p>
        </p:txBody>
      </p:sp>
    </p:spTree>
    <p:extLst>
      <p:ext uri="{BB962C8B-B14F-4D97-AF65-F5344CB8AC3E}">
        <p14:creationId xmlns:p14="http://schemas.microsoft.com/office/powerpoint/2010/main" val="69266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19</a:t>
            </a:fld>
            <a:endParaRPr lang="en-US"/>
          </a:p>
        </p:txBody>
      </p:sp>
    </p:spTree>
    <p:extLst>
      <p:ext uri="{BB962C8B-B14F-4D97-AF65-F5344CB8AC3E}">
        <p14:creationId xmlns:p14="http://schemas.microsoft.com/office/powerpoint/2010/main" val="146274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82B24C9-58A7-4528-A7C0-94630B8E6187}" type="datetimeFigureOut">
              <a:rPr lang="vi-VN" smtClean="0"/>
              <a:t>31/10/2022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92343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82B24C9-58A7-4528-A7C0-94630B8E6187}" type="datetimeFigureOut">
              <a:rPr lang="vi-VN" smtClean="0"/>
              <a:t>31/10/2022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91503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82B24C9-58A7-4528-A7C0-94630B8E6187}" type="datetimeFigureOut">
              <a:rPr lang="vi-VN" smtClean="0"/>
              <a:t>31/10/2022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14152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82B24C9-58A7-4528-A7C0-94630B8E6187}" type="datetimeFigureOut">
              <a:rPr lang="vi-VN" smtClean="0"/>
              <a:t>31/10/2022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84725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B24C9-58A7-4528-A7C0-94630B8E6187}" type="datetimeFigureOut">
              <a:rPr lang="vi-VN" smtClean="0"/>
              <a:t>31/10/2022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1016477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82B24C9-58A7-4528-A7C0-94630B8E6187}" type="datetimeFigureOut">
              <a:rPr lang="vi-VN" smtClean="0"/>
              <a:t>31/10/2022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187285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82B24C9-58A7-4528-A7C0-94630B8E6187}" type="datetimeFigureOut">
              <a:rPr lang="vi-VN" smtClean="0"/>
              <a:t>31/10/2022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274024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82B24C9-58A7-4528-A7C0-94630B8E6187}" type="datetimeFigureOut">
              <a:rPr lang="vi-VN" smtClean="0"/>
              <a:t>31/10/2022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90774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B24C9-58A7-4528-A7C0-94630B8E6187}" type="datetimeFigureOut">
              <a:rPr lang="vi-VN" smtClean="0"/>
              <a:t>31/10/2022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62156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B24C9-58A7-4528-A7C0-94630B8E6187}" type="datetimeFigureOut">
              <a:rPr lang="vi-VN" smtClean="0"/>
              <a:t>31/10/2022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180757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B24C9-58A7-4528-A7C0-94630B8E6187}" type="datetimeFigureOut">
              <a:rPr lang="vi-VN" smtClean="0"/>
              <a:t>31/10/2022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50703F6-4E51-49C4-8387-9CE2B2A6D688}" type="slidenum">
              <a:rPr lang="vi-VN" smtClean="0"/>
              <a:t>‹#›</a:t>
            </a:fld>
            <a:endParaRPr lang="vi-VN"/>
          </a:p>
        </p:txBody>
      </p:sp>
    </p:spTree>
    <p:extLst>
      <p:ext uri="{BB962C8B-B14F-4D97-AF65-F5344CB8AC3E}">
        <p14:creationId xmlns:p14="http://schemas.microsoft.com/office/powerpoint/2010/main" val="216064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2B24C9-58A7-4528-A7C0-94630B8E6187}" type="datetimeFigureOut">
              <a:rPr lang="vi-VN" smtClean="0"/>
              <a:t>31/10/2022</a:t>
            </a:fld>
            <a:endParaRPr lang="vi-VN"/>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0703F6-4E51-49C4-8387-9CE2B2A6D688}" type="slidenum">
              <a:rPr lang="vi-VN" smtClean="0"/>
              <a:t>‹#›</a:t>
            </a:fld>
            <a:endParaRPr lang="vi-VN"/>
          </a:p>
        </p:txBody>
      </p:sp>
    </p:spTree>
    <p:extLst>
      <p:ext uri="{BB962C8B-B14F-4D97-AF65-F5344CB8AC3E}">
        <p14:creationId xmlns:p14="http://schemas.microsoft.com/office/powerpoint/2010/main" val="27604134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 Target="slide3.xm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9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7"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31.png"/><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0.xml"/><Relationship Id="rId3" Type="http://schemas.openxmlformats.org/officeDocument/2006/relationships/image" Target="../media/image44.svg"/><Relationship Id="rId7" Type="http://schemas.openxmlformats.org/officeDocument/2006/relationships/slide" Target="slide24.xml"/><Relationship Id="rId12" Type="http://schemas.openxmlformats.org/officeDocument/2006/relationships/slide" Target="slide29.xm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slide" Target="slide23.xml"/><Relationship Id="rId11" Type="http://schemas.openxmlformats.org/officeDocument/2006/relationships/slide" Target="slide28.xml"/><Relationship Id="rId5" Type="http://schemas.openxmlformats.org/officeDocument/2006/relationships/slide" Target="slide22.xml"/><Relationship Id="rId10" Type="http://schemas.openxmlformats.org/officeDocument/2006/relationships/slide" Target="slide27.xml"/><Relationship Id="rId4" Type="http://schemas.openxmlformats.org/officeDocument/2006/relationships/image" Target="../media/image45.png"/><Relationship Id="rId9" Type="http://schemas.openxmlformats.org/officeDocument/2006/relationships/slide" Target="slide25.xml"/><Relationship Id="rId14" Type="http://schemas.openxmlformats.org/officeDocument/2006/relationships/slide" Target="slide31.xml"/></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48.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slide" Target="slide21.xml"/><Relationship Id="rId4" Type="http://schemas.openxmlformats.org/officeDocument/2006/relationships/image" Target="../media/image46.gif"/></Relationships>
</file>

<file path=ppt/slides/_rels/slide23.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image" Target="../media/image48.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slide" Target="slide21.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slide" Target="slide21.xml"/></Relationships>
</file>

<file path=ppt/slides/_rels/slide25.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8.sv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6.gif"/><Relationship Id="rId7" Type="http://schemas.openxmlformats.org/officeDocument/2006/relationships/image" Target="../media/image5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slide" Target="slide21.xml"/></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76.png"/><Relationship Id="rId7"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77.png"/><Relationship Id="rId4" Type="http://schemas.openxmlformats.org/officeDocument/2006/relationships/image" Target="../media/image46.gif"/><Relationship Id="rId9"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8.sv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48.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slide" Target="slide21.xml"/><Relationship Id="rId4" Type="http://schemas.openxmlformats.org/officeDocument/2006/relationships/image" Target="../media/image46.gi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6.gif"/><Relationship Id="rId7" Type="http://schemas.openxmlformats.org/officeDocument/2006/relationships/image" Target="../media/image48.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slide" Target="slide21.xml"/><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hyperlink" Target="https://vi.wikipedia.org/wiki/T%E1%BA%BFt_Trung_Thu" TargetMode="External"/><Relationship Id="rId2" Type="http://schemas.openxmlformats.org/officeDocument/2006/relationships/hyperlink" Target="https://vi.wikipedia.org/wiki/Trung_Qu%E1%BB%91c" TargetMode="External"/><Relationship Id="rId1" Type="http://schemas.openxmlformats.org/officeDocument/2006/relationships/slideLayout" Target="../slideLayouts/slideLayout2.xml"/><Relationship Id="rId4" Type="http://schemas.openxmlformats.org/officeDocument/2006/relationships/hyperlink" Target="https://vi.wikipedia.org/wiki/R%E1%BB%91i_b%C3%B3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slide" Target="slide7.xml"/><Relationship Id="rId18" Type="http://schemas.openxmlformats.org/officeDocument/2006/relationships/image" Target="../media/image5.gif"/><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slide" Target="slide6.xml"/><Relationship Id="rId17" Type="http://schemas.openxmlformats.org/officeDocument/2006/relationships/image" Target="../media/image6.png"/><Relationship Id="rId2" Type="http://schemas.openxmlformats.org/officeDocument/2006/relationships/image" Target="../media/image7.jpeg"/><Relationship Id="rId16" Type="http://schemas.openxmlformats.org/officeDocument/2006/relationships/slide" Target="slide10.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slide" Target="slide5.xml"/><Relationship Id="rId5" Type="http://schemas.openxmlformats.org/officeDocument/2006/relationships/image" Target="../media/image9.png"/><Relationship Id="rId15" Type="http://schemas.openxmlformats.org/officeDocument/2006/relationships/slide" Target="slide9.xml"/><Relationship Id="rId10" Type="http://schemas.microsoft.com/office/2007/relationships/hdphoto" Target="../media/hdphoto4.wdp"/><Relationship Id="rId19" Type="http://schemas.openxmlformats.org/officeDocument/2006/relationships/slide" Target="slide11.xml"/><Relationship Id="rId4" Type="http://schemas.microsoft.com/office/2007/relationships/hdphoto" Target="../media/hdphoto1.wdp"/><Relationship Id="rId9" Type="http://schemas.openxmlformats.org/officeDocument/2006/relationships/image" Target="../media/image11.png"/><Relationship Id="rId14"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25.png"/><Relationship Id="rId12" Type="http://schemas.openxmlformats.org/officeDocument/2006/relationships/image" Target="../media/image13.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11" Type="http://schemas.openxmlformats.org/officeDocument/2006/relationships/image" Target="../media/image12.png"/><Relationship Id="rId5" Type="http://schemas.openxmlformats.org/officeDocument/2006/relationships/slideLayout" Target="../slideLayouts/slideLayout2.xml"/><Relationship Id="rId15" Type="http://schemas.openxmlformats.org/officeDocument/2006/relationships/image" Target="../media/image6.png"/><Relationship Id="rId10" Type="http://schemas.openxmlformats.org/officeDocument/2006/relationships/image" Target="../media/image28.png"/><Relationship Id="rId4" Type="http://schemas.openxmlformats.org/officeDocument/2006/relationships/audio" Target="../media/media2.mp3"/><Relationship Id="rId9" Type="http://schemas.openxmlformats.org/officeDocument/2006/relationships/image" Target="../media/image27.png"/><Relationship Id="rId1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14.png"/><Relationship Id="rId3" Type="http://schemas.microsoft.com/office/2007/relationships/media" Target="../media/media1.mp3"/><Relationship Id="rId7" Type="http://schemas.openxmlformats.org/officeDocument/2006/relationships/image" Target="../media/image33.png"/><Relationship Id="rId12" Type="http://schemas.openxmlformats.org/officeDocument/2006/relationships/image" Target="../media/image13.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2.png"/><Relationship Id="rId11" Type="http://schemas.openxmlformats.org/officeDocument/2006/relationships/image" Target="../media/image12.png"/><Relationship Id="rId5" Type="http://schemas.openxmlformats.org/officeDocument/2006/relationships/slideLayout" Target="../slideLayouts/slideLayout7.xml"/><Relationship Id="rId15" Type="http://schemas.openxmlformats.org/officeDocument/2006/relationships/image" Target="../media/image6.png"/><Relationship Id="rId10" Type="http://schemas.openxmlformats.org/officeDocument/2006/relationships/image" Target="../media/image36.png"/><Relationship Id="rId4" Type="http://schemas.openxmlformats.org/officeDocument/2006/relationships/audio" Target="../media/media1.mp3"/><Relationship Id="rId9" Type="http://schemas.openxmlformats.org/officeDocument/2006/relationships/image" Target="../media/image35.png"/><Relationship Id="rId14"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3.jpeg"/><Relationship Id="rId3" Type="http://schemas.microsoft.com/office/2007/relationships/media" Target="../media/media2.mp3"/><Relationship Id="rId7" Type="http://schemas.openxmlformats.org/officeDocument/2006/relationships/image" Target="../media/image15.png"/><Relationship Id="rId12" Type="http://schemas.openxmlformats.org/officeDocument/2006/relationships/image" Target="../media/image12.png"/><Relationship Id="rId2" Type="http://schemas.openxmlformats.org/officeDocument/2006/relationships/audio" Target="../media/media1.mp3"/><Relationship Id="rId16" Type="http://schemas.openxmlformats.org/officeDocument/2006/relationships/image" Target="../media/image6.png"/><Relationship Id="rId1" Type="http://schemas.microsoft.com/office/2007/relationships/media" Target="../media/media1.mp3"/><Relationship Id="rId6" Type="http://schemas.openxmlformats.org/officeDocument/2006/relationships/image" Target="../media/image42.png"/><Relationship Id="rId11" Type="http://schemas.openxmlformats.org/officeDocument/2006/relationships/image" Target="../media/image41.png"/><Relationship Id="rId5" Type="http://schemas.openxmlformats.org/officeDocument/2006/relationships/slideLayout" Target="../slideLayouts/slideLayout7.xml"/><Relationship Id="rId15" Type="http://schemas.openxmlformats.org/officeDocument/2006/relationships/slide" Target="slide4.xml"/><Relationship Id="rId10" Type="http://schemas.openxmlformats.org/officeDocument/2006/relationships/image" Target="../media/image40.png"/><Relationship Id="rId4" Type="http://schemas.openxmlformats.org/officeDocument/2006/relationships/audio" Target="../media/media2.mp3"/><Relationship Id="rId9" Type="http://schemas.openxmlformats.org/officeDocument/2006/relationships/image" Target="../media/image39.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6.png"/><Relationship Id="rId3" Type="http://schemas.microsoft.com/office/2007/relationships/media" Target="../media/media1.mp3"/><Relationship Id="rId7" Type="http://schemas.openxmlformats.org/officeDocument/2006/relationships/image" Target="../media/image48.png"/><Relationship Id="rId12" Type="http://schemas.openxmlformats.org/officeDocument/2006/relationships/image" Target="../media/image13.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40.png"/><Relationship Id="rId11" Type="http://schemas.openxmlformats.org/officeDocument/2006/relationships/slide" Target="slide4.xml"/><Relationship Id="rId5" Type="http://schemas.openxmlformats.org/officeDocument/2006/relationships/slideLayout" Target="../slideLayouts/slideLayout7.xml"/><Relationship Id="rId10" Type="http://schemas.openxmlformats.org/officeDocument/2006/relationships/image" Target="../media/image430.png"/><Relationship Id="rId4" Type="http://schemas.openxmlformats.org/officeDocument/2006/relationships/audio" Target="../media/media1.mp3"/><Relationship Id="rId9" Type="http://schemas.openxmlformats.org/officeDocument/2006/relationships/image" Target="../media/image49.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1.mp3"/><Relationship Id="rId7" Type="http://schemas.openxmlformats.org/officeDocument/2006/relationships/slide" Target="slide4.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480.png"/><Relationship Id="rId11" Type="http://schemas.openxmlformats.org/officeDocument/2006/relationships/image" Target="../media/image17.png"/><Relationship Id="rId5" Type="http://schemas.openxmlformats.org/officeDocument/2006/relationships/slideLayout" Target="../slideLayouts/slideLayout7.xml"/><Relationship Id="rId10" Type="http://schemas.openxmlformats.org/officeDocument/2006/relationships/image" Target="../media/image14.png"/><Relationship Id="rId4" Type="http://schemas.openxmlformats.org/officeDocument/2006/relationships/audio" Target="../media/media1.mp3"/><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2" y="7678"/>
            <a:ext cx="9123528" cy="5135823"/>
          </a:xfrm>
          <a:prstGeom prst="rect">
            <a:avLst/>
          </a:prstGeom>
        </p:spPr>
      </p:pic>
      <p:pic>
        <p:nvPicPr>
          <p:cNvPr id="5" name="Ảnh 4">
            <a:hlinkClick r:id="rId3" action="ppaction://hlinksldjump"/>
          </p:cNvPr>
          <p:cNvPicPr>
            <a:picLocks noChangeAspect="1"/>
          </p:cNvPicPr>
          <p:nvPr/>
        </p:nvPicPr>
        <p:blipFill>
          <a:blip r:embed="rId4">
            <a:clrChange>
              <a:clrFrom>
                <a:srgbClr val="FFFFFF"/>
              </a:clrFrom>
              <a:clrTo>
                <a:srgbClr val="FFFFFF">
                  <a:alpha val="0"/>
                </a:srgbClr>
              </a:clrTo>
            </a:clrChange>
          </a:blip>
          <a:stretch>
            <a:fillRect/>
          </a:stretch>
        </p:blipFill>
        <p:spPr>
          <a:xfrm>
            <a:off x="5715000" y="171451"/>
            <a:ext cx="2819400" cy="985151"/>
          </a:xfrm>
          <a:prstGeom prst="rect">
            <a:avLst/>
          </a:prstGeom>
        </p:spPr>
      </p:pic>
      <p:pic>
        <p:nvPicPr>
          <p:cNvPr id="6" name="Ảnh 5">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5562603" y="995424"/>
            <a:ext cx="2788079" cy="912410"/>
          </a:xfrm>
          <a:prstGeom prst="rect">
            <a:avLst/>
          </a:prstGeom>
        </p:spPr>
      </p:pic>
      <p:pic>
        <p:nvPicPr>
          <p:cNvPr id="7" name="Ảnh 6"/>
          <p:cNvPicPr>
            <a:picLocks noChangeAspect="1"/>
          </p:cNvPicPr>
          <p:nvPr/>
        </p:nvPicPr>
        <p:blipFill>
          <a:blip r:embed="rId7">
            <a:clrChange>
              <a:clrFrom>
                <a:srgbClr val="E8EFEF"/>
              </a:clrFrom>
              <a:clrTo>
                <a:srgbClr val="E8EFEF">
                  <a:alpha val="0"/>
                </a:srgbClr>
              </a:clrTo>
            </a:clrChange>
          </a:blip>
          <a:stretch>
            <a:fillRect/>
          </a:stretch>
        </p:blipFill>
        <p:spPr>
          <a:xfrm>
            <a:off x="7315200" y="4514850"/>
            <a:ext cx="1935116" cy="706264"/>
          </a:xfrm>
          <a:prstGeom prst="rect">
            <a:avLst/>
          </a:prstGeom>
        </p:spPr>
      </p:pic>
      <p:pic>
        <p:nvPicPr>
          <p:cNvPr id="8"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749813">
            <a:off x="2258641" y="3123828"/>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9657" y="74077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749813">
            <a:off x="3362962" y="601538"/>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90554" y="1905755"/>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GIAO AN\MAU POWER POINT DEP\ANH DONG PP\Phao hoa.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27" y="2317674"/>
            <a:ext cx="2209800" cy="1988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11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94" y="-19026"/>
            <a:ext cx="91440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b="1" i="1" dirty="0">
                <a:latin typeface="Times New Roman" pitchFamily="18" charset="0"/>
                <a:cs typeface="Times New Roman" pitchFamily="18" charset="0"/>
              </a:rPr>
              <a:t>eke; </a:t>
            </a:r>
            <a:r>
              <a:rPr lang="en-US" sz="2400" b="1" i="1" dirty="0" err="1">
                <a:latin typeface="Times New Roman" pitchFamily="18" charset="0"/>
                <a:cs typeface="Times New Roman" pitchFamily="18" charset="0"/>
              </a:rPr>
              <a:t>compa</a:t>
            </a:r>
            <a:r>
              <a:rPr lang="en-US" sz="2400" b="1" i="1" dirty="0">
                <a:latin typeface="Times New Roman" pitchFamily="18" charset="0"/>
                <a:cs typeface="Times New Roman" pitchFamily="18" charset="0"/>
              </a:rPr>
              <a:t>; B; C; </a:t>
            </a:r>
            <a:r>
              <a:rPr lang="en-US" sz="2400" b="1" i="1" dirty="0" err="1">
                <a:latin typeface="Times New Roman" pitchFamily="18" charset="0"/>
                <a:cs typeface="Times New Roman" pitchFamily="18" charset="0"/>
              </a:rPr>
              <a:t>thước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thẳng</a:t>
            </a:r>
            <a:r>
              <a:rPr lang="en-US" sz="2400" b="1" i="1" dirty="0">
                <a:latin typeface="Times New Roman" pitchFamily="18" charset="0"/>
                <a:cs typeface="Times New Roman" pitchFamily="18" charset="0"/>
              </a:rPr>
              <a:t>; 6</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tam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6 cm:</a:t>
            </a:r>
          </a:p>
          <a:p>
            <a:endParaRPr lang="vi-VN"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778" y="1262442"/>
            <a:ext cx="6970386" cy="18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83310" y="2899768"/>
                <a:ext cx="9036496" cy="2308324"/>
              </a:xfrm>
              <a:prstGeom prst="rect">
                <a:avLst/>
              </a:prstGeom>
              <a:noFill/>
            </p:spPr>
            <p:txBody>
              <a:bodyPr wrap="square" rtlCol="0">
                <a:spAutoFit/>
              </a:bodyPr>
              <a:lstStyle/>
              <a:p>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cs typeface="Times New Roman" pitchFamily="18" charset="0"/>
                      </a:rPr>
                      <m:t>𝐴𝐵</m:t>
                    </m:r>
                  </m:oMath>
                </a14:m>
                <a:r>
                  <a:rPr lang="en-US" sz="2400" dirty="0">
                    <a:latin typeface="Times New Roman" pitchFamily="18" charset="0"/>
                    <a:cs typeface="Times New Roman" pitchFamily="18" charset="0"/>
                  </a:rPr>
                  <a:t> = …….. cm.</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kính</a:t>
                </a:r>
                <a:r>
                  <a:rPr lang="en-US" sz="2400" dirty="0">
                    <a:latin typeface="Times New Roman" pitchFamily="18" charset="0"/>
                    <a:cs typeface="Times New Roman" pitchFamily="18" charset="0"/>
                  </a:rPr>
                  <a:t> 6 cm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cs typeface="Times New Roman" pitchFamily="18" charset="0"/>
                      </a:rPr>
                      <m:t>𝐴</m:t>
                    </m:r>
                    <m:r>
                      <a:rPr lang="en-US" sz="2400" b="0" i="1" smtClean="0">
                        <a:latin typeface="Cambria Math"/>
                        <a:cs typeface="Times New Roman" pitchFamily="18" charset="0"/>
                      </a:rPr>
                      <m:t> </m:t>
                    </m:r>
                  </m:oMath>
                </a14:m>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cs typeface="Times New Roman" pitchFamily="18" charset="0"/>
                      </a:rPr>
                      <m:t>𝐵</m:t>
                    </m:r>
                  </m:oMath>
                </a14:m>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cs typeface="Times New Roman" pitchFamily="18" charset="0"/>
                      </a:rPr>
                      <m:t>𝐶</m:t>
                    </m:r>
                  </m:oMath>
                </a14:m>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Kẻ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cs typeface="Times New Roman" pitchFamily="18" charset="0"/>
                      </a:rPr>
                      <m:t>𝐴</m:t>
                    </m:r>
                  </m:oMath>
                </a14:m>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cs typeface="Times New Roman" pitchFamily="18" charset="0"/>
                      </a:rPr>
                      <m:t>𝐶</m:t>
                    </m:r>
                    <m:r>
                      <a:rPr lang="en-US" sz="2400" b="0" i="1" smtClean="0">
                        <a:latin typeface="Cambria Math"/>
                        <a:cs typeface="Times New Roman" pitchFamily="18" charset="0"/>
                      </a:rPr>
                      <m:t> </m:t>
                    </m:r>
                  </m:oMath>
                </a14:m>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tam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6cm.</a:t>
                </a:r>
                <a:endParaRPr lang="vi-VN" sz="2400" dirty="0">
                  <a:latin typeface="Times New Roman" pitchFamily="18" charset="0"/>
                  <a:cs typeface="Times New Roman"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3310" y="2899768"/>
                <a:ext cx="9036496" cy="2308324"/>
              </a:xfrm>
              <a:prstGeom prst="rect">
                <a:avLst/>
              </a:prstGeom>
              <a:blipFill rotWithShape="1">
                <a:blip r:embed="rId3"/>
                <a:stretch>
                  <a:fillRect l="-1080" t="-2116" b="-5291"/>
                </a:stretch>
              </a:blipFill>
            </p:spPr>
            <p:txBody>
              <a:bodyPr/>
              <a:lstStyle/>
              <a:p>
                <a:r>
                  <a:rPr lang="vi-VN">
                    <a:noFill/>
                  </a:rPr>
                  <a:t> </a:t>
                </a:r>
              </a:p>
            </p:txBody>
          </p:sp>
        </mc:Fallback>
      </mc:AlternateContent>
      <p:sp>
        <p:nvSpPr>
          <p:cNvPr id="5" name="TextBox 4"/>
          <p:cNvSpPr txBox="1"/>
          <p:nvPr/>
        </p:nvSpPr>
        <p:spPr>
          <a:xfrm>
            <a:off x="1331640" y="2863045"/>
            <a:ext cx="1739579" cy="461665"/>
          </a:xfrm>
          <a:prstGeom prst="rect">
            <a:avLst/>
          </a:prstGeom>
          <a:noFill/>
        </p:spPr>
        <p:txBody>
          <a:bodyPr wrap="none" rtlCol="0">
            <a:spAutoFit/>
          </a:bodyPr>
          <a:lstStyle/>
          <a:p>
            <a:r>
              <a:rPr lang="en-US" sz="2400" b="1" i="1" dirty="0" err="1">
                <a:solidFill>
                  <a:srgbClr val="FF0000"/>
                </a:solidFill>
                <a:latin typeface="Times New Roman" pitchFamily="18" charset="0"/>
                <a:cs typeface="Times New Roman" pitchFamily="18" charset="0"/>
              </a:rPr>
              <a:t>thước</a:t>
            </a:r>
            <a:r>
              <a:rPr lang="en-US" sz="2400" b="1" i="1" dirty="0">
                <a:solidFill>
                  <a:srgbClr val="FF0000"/>
                </a:solidFill>
                <a:latin typeface="Times New Roman" pitchFamily="18" charset="0"/>
                <a:cs typeface="Times New Roman" pitchFamily="18" charset="0"/>
              </a:rPr>
              <a:t> </a:t>
            </a:r>
            <a:r>
              <a:rPr lang="en-US" sz="2400" b="1" i="1" dirty="0" err="1">
                <a:solidFill>
                  <a:srgbClr val="FF0000"/>
                </a:solidFill>
                <a:latin typeface="Times New Roman" pitchFamily="18" charset="0"/>
                <a:cs typeface="Times New Roman" pitchFamily="18" charset="0"/>
              </a:rPr>
              <a:t>thẳng</a:t>
            </a:r>
            <a:endParaRPr lang="vi-VN" sz="2400" dirty="0">
              <a:solidFill>
                <a:srgbClr val="FF0000"/>
              </a:solidFill>
              <a:latin typeface="Times New Roman" pitchFamily="18" charset="0"/>
              <a:cs typeface="Times New Roman" pitchFamily="18" charset="0"/>
            </a:endParaRPr>
          </a:p>
        </p:txBody>
      </p:sp>
      <p:sp>
        <p:nvSpPr>
          <p:cNvPr id="6" name="TextBox 5"/>
          <p:cNvSpPr txBox="1"/>
          <p:nvPr/>
        </p:nvSpPr>
        <p:spPr>
          <a:xfrm>
            <a:off x="5734327" y="2899768"/>
            <a:ext cx="33855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6</a:t>
            </a:r>
            <a:endParaRPr lang="vi-VN" sz="2400" b="1" dirty="0">
              <a:solidFill>
                <a:srgbClr val="FF0000"/>
              </a:solidFill>
              <a:latin typeface="Times New Roman" pitchFamily="18" charset="0"/>
              <a:cs typeface="Times New Roman" pitchFamily="18" charset="0"/>
            </a:endParaRPr>
          </a:p>
        </p:txBody>
      </p:sp>
      <p:sp>
        <p:nvSpPr>
          <p:cNvPr id="7" name="TextBox 6"/>
          <p:cNvSpPr txBox="1"/>
          <p:nvPr/>
        </p:nvSpPr>
        <p:spPr>
          <a:xfrm>
            <a:off x="1221549" y="3262213"/>
            <a:ext cx="1021433" cy="461665"/>
          </a:xfrm>
          <a:prstGeom prst="rect">
            <a:avLst/>
          </a:prstGeom>
          <a:noFill/>
        </p:spPr>
        <p:txBody>
          <a:bodyPr wrap="none" rtlCol="0">
            <a:spAutoFit/>
          </a:bodyPr>
          <a:lstStyle/>
          <a:p>
            <a:r>
              <a:rPr lang="en-US" sz="2400" b="1" i="1" dirty="0" err="1">
                <a:solidFill>
                  <a:srgbClr val="FF0000"/>
                </a:solidFill>
                <a:latin typeface="Times New Roman" pitchFamily="18" charset="0"/>
                <a:cs typeface="Times New Roman" pitchFamily="18" charset="0"/>
              </a:rPr>
              <a:t>compa</a:t>
            </a:r>
            <a:endParaRPr lang="vi-VN" sz="2400" dirty="0">
              <a:solidFill>
                <a:srgbClr val="FF0000"/>
              </a:solidFill>
              <a:latin typeface="Times New Roman" pitchFamily="18" charset="0"/>
              <a:cs typeface="Times New Roman" pitchFamily="18" charset="0"/>
            </a:endParaRPr>
          </a:p>
        </p:txBody>
      </p:sp>
      <p:sp>
        <p:nvSpPr>
          <p:cNvPr id="8" name="TextBox 7"/>
          <p:cNvSpPr txBox="1"/>
          <p:nvPr/>
        </p:nvSpPr>
        <p:spPr>
          <a:xfrm>
            <a:off x="2952283" y="4299942"/>
            <a:ext cx="389850"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B</a:t>
            </a:r>
            <a:endParaRPr lang="vi-VN" sz="2400" b="1" dirty="0">
              <a:solidFill>
                <a:srgbClr val="FF0000"/>
              </a:solidFill>
              <a:latin typeface="Times New Roman" pitchFamily="18" charset="0"/>
              <a:cs typeface="Times New Roman" pitchFamily="18" charset="0"/>
            </a:endParaRPr>
          </a:p>
        </p:txBody>
      </p:sp>
      <p:sp>
        <p:nvSpPr>
          <p:cNvPr id="9" name="TextBox 8"/>
          <p:cNvSpPr txBox="1"/>
          <p:nvPr/>
        </p:nvSpPr>
        <p:spPr>
          <a:xfrm>
            <a:off x="5868144" y="4299942"/>
            <a:ext cx="407484" cy="461665"/>
          </a:xfrm>
          <a:prstGeom prst="rect">
            <a:avLst/>
          </a:prstGeom>
          <a:noFill/>
        </p:spPr>
        <p:txBody>
          <a:bodyPr wrap="none" rtlCol="0">
            <a:spAutoFit/>
          </a:bodyPr>
          <a:lstStyle/>
          <a:p>
            <a:r>
              <a:rPr lang="en-US" sz="2400" b="1" dirty="0">
                <a:solidFill>
                  <a:srgbClr val="FF0000"/>
                </a:solidFill>
                <a:latin typeface="Times New Roman" pitchFamily="18" charset="0"/>
                <a:cs typeface="Times New Roman" pitchFamily="18" charset="0"/>
              </a:rPr>
              <a:t>A</a:t>
            </a:r>
            <a:endParaRPr lang="vi-VN" sz="2400" b="1" dirty="0">
              <a:solidFill>
                <a:srgbClr val="FF0000"/>
              </a:solidFill>
              <a:latin typeface="Times New Roman" pitchFamily="18" charset="0"/>
              <a:cs typeface="Times New Roman" pitchFamily="18" charset="0"/>
            </a:endParaRPr>
          </a:p>
        </p:txBody>
      </p:sp>
      <p:sp>
        <p:nvSpPr>
          <p:cNvPr id="11" name="Right Arrow 10">
            <a:hlinkClick r:id="rId4" action="ppaction://hlinksldjump"/>
          </p:cNvPr>
          <p:cNvSpPr/>
          <p:nvPr/>
        </p:nvSpPr>
        <p:spPr>
          <a:xfrm>
            <a:off x="8748464" y="4707459"/>
            <a:ext cx="489204" cy="436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23129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inVertic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609601" y="1352555"/>
            <a:ext cx="4607287" cy="2585323"/>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TAM GIÁC ĐỀU </a:t>
            </a:r>
          </a:p>
          <a:p>
            <a:pPr algn="ctr"/>
            <a:r>
              <a:rPr lang="en-US" sz="5400" b="1" cap="none" spc="0" dirty="0">
                <a:ln w="22225">
                  <a:solidFill>
                    <a:schemeClr val="accent2"/>
                  </a:solidFill>
                  <a:prstDash val="solid"/>
                </a:ln>
                <a:solidFill>
                  <a:schemeClr val="accent2">
                    <a:lumMod val="40000"/>
                    <a:lumOff val="60000"/>
                  </a:schemeClr>
                </a:solidFill>
                <a:effectLst/>
              </a:rPr>
              <a:t>H</a:t>
            </a:r>
            <a:r>
              <a:rPr lang="en-US" sz="5400" b="1" dirty="0">
                <a:ln w="22225">
                  <a:solidFill>
                    <a:schemeClr val="accent2"/>
                  </a:solidFill>
                  <a:prstDash val="solid"/>
                </a:ln>
                <a:solidFill>
                  <a:schemeClr val="accent2">
                    <a:lumMod val="40000"/>
                    <a:lumOff val="60000"/>
                  </a:schemeClr>
                </a:solidFill>
              </a:rPr>
              <a:t>ÌNH VUÔNG</a:t>
            </a:r>
          </a:p>
          <a:p>
            <a:pPr algn="ctr"/>
            <a:r>
              <a:rPr lang="en-US" sz="5400" b="1" cap="none" spc="0" dirty="0">
                <a:ln w="22225">
                  <a:solidFill>
                    <a:schemeClr val="accent2"/>
                  </a:solidFill>
                  <a:prstDash val="solid"/>
                </a:ln>
                <a:solidFill>
                  <a:schemeClr val="accent2">
                    <a:lumMod val="40000"/>
                    <a:lumOff val="60000"/>
                  </a:schemeClr>
                </a:solidFill>
                <a:effectLst/>
              </a:rPr>
              <a:t>LỤC GIÁC ĐỀU</a:t>
            </a:r>
          </a:p>
        </p:txBody>
      </p:sp>
      <p:sp>
        <p:nvSpPr>
          <p:cNvPr id="6" name="Rectangle 5">
            <a:extLst>
              <a:ext uri="{FF2B5EF4-FFF2-40B4-BE49-F238E27FC236}">
                <a16:creationId xmlns:a16="http://schemas.microsoft.com/office/drawing/2014/main" id="{60C864D8-94FF-41B2-991B-05EF775C1920}"/>
              </a:ext>
            </a:extLst>
          </p:cNvPr>
          <p:cNvSpPr/>
          <p:nvPr/>
        </p:nvSpPr>
        <p:spPr>
          <a:xfrm>
            <a:off x="323529" y="532426"/>
            <a:ext cx="2717731" cy="646331"/>
          </a:xfrm>
          <a:prstGeom prst="rect">
            <a:avLst/>
          </a:prstGeom>
          <a:noFill/>
        </p:spPr>
        <p:txBody>
          <a:bodyPr wrap="none" lIns="91440" tIns="45720" rIns="91440" bIns="45720">
            <a:spAutoFit/>
          </a:bodyPr>
          <a:lstStyle/>
          <a:p>
            <a:pPr algn="ctr"/>
            <a:r>
              <a:rPr lang="en-US" sz="3600" b="1" dirty="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rPr>
              <a:t>BÀI 1 (TIẾT 3)</a:t>
            </a:r>
          </a:p>
        </p:txBody>
      </p:sp>
    </p:spTree>
    <p:extLst>
      <p:ext uri="{BB962C8B-B14F-4D97-AF65-F5344CB8AC3E}">
        <p14:creationId xmlns:p14="http://schemas.microsoft.com/office/powerpoint/2010/main" val="4047534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68" y="0"/>
            <a:ext cx="8309744" cy="507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29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12FD0D-3345-4D97-BED4-5A0590056D2D}"/>
              </a:ext>
            </a:extLst>
          </p:cNvPr>
          <p:cNvSpPr txBox="1"/>
          <p:nvPr/>
        </p:nvSpPr>
        <p:spPr>
          <a:xfrm>
            <a:off x="3976007" y="2159336"/>
            <a:ext cx="3094827" cy="761747"/>
          </a:xfrm>
          <a:prstGeom prst="rect">
            <a:avLst/>
          </a:prstGeom>
          <a:noFill/>
        </p:spPr>
        <p:txBody>
          <a:bodyPr wrap="square" lIns="68580" tIns="34290" rIns="68580" bIns="34290">
            <a:spAutoFit/>
          </a:bodyPr>
          <a:lstStyle/>
          <a:p>
            <a:r>
              <a:rPr lang="en-US" sz="4500" b="1">
                <a:solidFill>
                  <a:srgbClr val="FF0000"/>
                </a:solidFill>
                <a:latin typeface="Times New Roman" panose="02020603050405020304" pitchFamily="18" charset="0"/>
                <a:ea typeface="Calibri" panose="020F0502020204030204" pitchFamily="34" charset="0"/>
              </a:rPr>
              <a:t>Luyện tập</a:t>
            </a:r>
            <a:endParaRPr lang="en-US" sz="4500">
              <a:solidFill>
                <a:prstClr val="black"/>
              </a:solidFill>
            </a:endParaRPr>
          </a:p>
        </p:txBody>
      </p:sp>
    </p:spTree>
    <p:extLst>
      <p:ext uri="{BB962C8B-B14F-4D97-AF65-F5344CB8AC3E}">
        <p14:creationId xmlns:p14="http://schemas.microsoft.com/office/powerpoint/2010/main" val="5353244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0" y="-38639"/>
            <a:ext cx="1835698" cy="40011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000" b="1" dirty="0">
                <a:latin typeface="Times New Roman" pitchFamily="18" charset="0"/>
                <a:cs typeface="Times New Roman" pitchFamily="18" charset="0"/>
              </a:rPr>
              <a:t>BÀI 1- TIẾT 3</a:t>
            </a:r>
          </a:p>
        </p:txBody>
      </p:sp>
      <p:sp>
        <p:nvSpPr>
          <p:cNvPr id="12" name="Rectangle 11"/>
          <p:cNvSpPr/>
          <p:nvPr/>
        </p:nvSpPr>
        <p:spPr>
          <a:xfrm>
            <a:off x="1619672" y="-38639"/>
            <a:ext cx="7883243" cy="461665"/>
          </a:xfrm>
          <a:prstGeom prst="rect">
            <a:avLst/>
          </a:prstGeom>
          <a:noFill/>
        </p:spPr>
        <p:txBody>
          <a:bodyPr wrap="square" lIns="91440" tIns="45720" rIns="91440" bIns="45720">
            <a:spAutoFit/>
          </a:bodyPr>
          <a:lstStyle/>
          <a:p>
            <a:pPr algn="ctr"/>
            <a:r>
              <a:rPr lang="en-US" sz="2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cs typeface="Times New Roman" pitchFamily="18" charset="0"/>
              </a:rPr>
              <a:t>TAM GIÁC ĐỀU – HÌNH VUÔNG - LỤC GIÁC ĐỀU</a:t>
            </a:r>
          </a:p>
        </p:txBody>
      </p:sp>
      <mc:AlternateContent xmlns:mc="http://schemas.openxmlformats.org/markup-compatibility/2006" xmlns:a14="http://schemas.microsoft.com/office/drawing/2010/main">
        <mc:Choice Requires="a14">
          <p:sp>
            <p:nvSpPr>
              <p:cNvPr id="2" name="TextBox 1"/>
              <p:cNvSpPr txBox="1"/>
              <p:nvPr/>
            </p:nvSpPr>
            <p:spPr>
              <a:xfrm>
                <a:off x="-16340" y="1061432"/>
                <a:ext cx="9158444"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nSpc>
                    <a:spcPct val="150000"/>
                  </a:lnSpc>
                </a:pP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tập</a:t>
                </a:r>
                <a:r>
                  <a:rPr lang="en-US" sz="2200" b="1" dirty="0">
                    <a:solidFill>
                      <a:srgbClr val="FF0000"/>
                    </a:solidFill>
                    <a:latin typeface="Times New Roman" pitchFamily="18" charset="0"/>
                    <a:cs typeface="Times New Roman" pitchFamily="18" charset="0"/>
                  </a:rPr>
                  <a:t> 1:</a:t>
                </a:r>
                <a:r>
                  <a:rPr lang="en-US" sz="2200" b="1" i="1" dirty="0">
                    <a:solidFill>
                      <a:srgbClr val="FF0000"/>
                    </a:solidFill>
                    <a:latin typeface="Times New Roman" pitchFamily="18" charset="0"/>
                    <a:cs typeface="Times New Roman" pitchFamily="18" charset="0"/>
                  </a:rPr>
                  <a:t> </a:t>
                </a:r>
                <a:r>
                  <a:rPr lang="en-US" sz="2200" dirty="0" err="1">
                    <a:latin typeface="Times New Roman" pitchFamily="18" charset="0"/>
                    <a:cs typeface="Times New Roman" pitchFamily="18" charset="0"/>
                  </a:rPr>
                  <a:t>Đúng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điền</a:t>
                </a:r>
                <a:r>
                  <a:rPr lang="en-US" sz="2200" b="1" dirty="0">
                    <a:latin typeface="Times New Roman" pitchFamily="18" charset="0"/>
                    <a:cs typeface="Times New Roman" pitchFamily="18" charset="0"/>
                  </a:rPr>
                  <a:t> 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điền</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S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khẳng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định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a:lnSpc>
                    <a:spcPct val="150000"/>
                  </a:lnSpc>
                  <a:tabLst>
                    <a:tab pos="2327275" algn="l"/>
                  </a:tabLst>
                </a:pPr>
                <a:r>
                  <a:rPr lang="en-US" sz="2200" dirty="0">
                    <a:latin typeface="Times New Roman" pitchFamily="18" charset="0"/>
                    <a:cs typeface="Times New Roman" pitchFamily="18" charset="0"/>
                  </a:rPr>
                  <a:t>a) Tam </a:t>
                </a:r>
                <a:r>
                  <a:rPr lang="en-US" sz="2200" dirty="0" err="1">
                    <a:latin typeface="Times New Roman" pitchFamily="18" charset="0"/>
                    <a:cs typeface="Times New Roman" pitchFamily="18" charset="0"/>
                  </a:rPr>
                  <a:t>giác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góc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a:p>
                <a:pPr>
                  <a:lnSpc>
                    <a:spcPct val="150000"/>
                  </a:lnSpc>
                </a:pPr>
                <a:r>
                  <a:rPr lang="en-US" sz="2200" dirty="0">
                    <a:latin typeface="Times New Roman" pitchFamily="18" charset="0"/>
                    <a:cs typeface="Times New Roman" pitchFamily="18" charset="0"/>
                  </a:rPr>
                  <a:t>b) Tam </a:t>
                </a:r>
                <a:r>
                  <a:rPr lang="en-US" sz="2200" dirty="0" err="1">
                    <a:latin typeface="Times New Roman" pitchFamily="18" charset="0"/>
                    <a:cs typeface="Times New Roman" pitchFamily="18" charset="0"/>
                  </a:rPr>
                  <a:t>giác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rPr>
                      <m:t>𝑎</m:t>
                    </m:r>
                    <m:r>
                      <a:rPr lang="en-US" sz="2200" b="0" i="1" smtClean="0">
                        <a:latin typeface="Cambria Math"/>
                      </a:rPr>
                      <m:t> </m:t>
                    </m:r>
                  </m:oMath>
                </a14:m>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a:t>
                </a:r>
                <a:r>
                  <a:rPr lang="en-US" sz="2200" dirty="0">
                    <a:latin typeface="Times New Roman" pitchFamily="18" charset="0"/>
                    <a:cs typeface="Times New Roman" pitchFamily="18" charset="0"/>
                  </a:rPr>
                  <a:t> vi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rPr>
                      <m:t>3</m:t>
                    </m:r>
                    <m:r>
                      <a:rPr lang="en-US" sz="2200" b="0" i="1" smtClean="0">
                        <a:latin typeface="Cambria Math"/>
                      </a:rPr>
                      <m:t>𝑎</m:t>
                    </m:r>
                  </m:oMath>
                </a14:m>
                <a:r>
                  <a:rPr lang="en-US" sz="2200" dirty="0">
                    <a:latin typeface="Times New Roman" pitchFamily="18" charset="0"/>
                    <a:cs typeface="Times New Roman" pitchFamily="18" charset="0"/>
                  </a:rPr>
                  <a:t>. </a:t>
                </a:r>
                <a:endParaRPr lang="vi-VN" sz="2200" dirty="0">
                  <a:latin typeface="Times New Roman" pitchFamily="18" charset="0"/>
                  <a:cs typeface="Times New Roman" pitchFamily="18" charset="0"/>
                </a:endParaRPr>
              </a:p>
              <a:p>
                <a:pPr>
                  <a:lnSpc>
                    <a:spcPct val="150000"/>
                  </a:lnSpc>
                </a:pPr>
                <a:r>
                  <a:rPr lang="en-US" sz="2200" dirty="0">
                    <a:latin typeface="Times New Roman" pitchFamily="18" charset="0"/>
                    <a:cs typeface="Times New Roman" pitchFamily="18" charset="0"/>
                  </a:rPr>
                  <a:t>c) </a:t>
                </a:r>
                <a:r>
                  <a:rPr lang="en-US" sz="2200" dirty="0" err="1">
                    <a:latin typeface="Times New Roman" pitchFamily="18" charset="0"/>
                    <a:cs typeface="Times New Roman" pitchFamily="18" charset="0"/>
                  </a:rPr>
                  <a:t>Lục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rPr>
                      <m:t>𝑎</m:t>
                    </m:r>
                    <m:r>
                      <a:rPr lang="en-US" sz="2200" b="0" i="1" smtClean="0">
                        <a:latin typeface="Cambria Math"/>
                      </a:rPr>
                      <m:t> </m:t>
                    </m:r>
                  </m:oMath>
                </a14:m>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chu</a:t>
                </a:r>
                <a:r>
                  <a:rPr lang="en-US" sz="2200" dirty="0">
                    <a:latin typeface="Times New Roman" pitchFamily="18" charset="0"/>
                    <a:cs typeface="Times New Roman" pitchFamily="18" charset="0"/>
                  </a:rPr>
                  <a:t> vi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rPr>
                      <m:t>6</m:t>
                    </m:r>
                    <m:r>
                      <a:rPr lang="en-US" sz="2200" b="0" i="1" smtClean="0">
                        <a:latin typeface="Cambria Math"/>
                      </a:rPr>
                      <m:t>𝑎</m:t>
                    </m:r>
                  </m:oMath>
                </a14:m>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a:lnSpc>
                    <a:spcPct val="150000"/>
                  </a:lnSpc>
                </a:pPr>
                <a:r>
                  <a:rPr lang="en-US" sz="2200" dirty="0">
                    <a:latin typeface="Times New Roman" pitchFamily="18" charset="0"/>
                    <a:cs typeface="Times New Roman" pitchFamily="18" charset="0"/>
                  </a:rPr>
                  <a:t>d)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lục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chéo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nhau</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a:lnSpc>
                    <a:spcPct val="150000"/>
                  </a:lnSpc>
                </a:pPr>
                <a:r>
                  <a:rPr lang="en-US" sz="2200" dirty="0">
                    <a:latin typeface="Times New Roman" pitchFamily="18" charset="0"/>
                    <a:cs typeface="Times New Roman" pitchFamily="18" charset="0"/>
                  </a:rPr>
                  <a:t>e)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5m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tích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rPr>
                      <m:t>20</m:t>
                    </m:r>
                    <m:sSup>
                      <m:sSupPr>
                        <m:ctrlPr>
                          <a:rPr lang="en-US" sz="2200" b="0" i="1" smtClean="0">
                            <a:latin typeface="Cambria Math" panose="02040503050406030204" pitchFamily="18" charset="0"/>
                          </a:rPr>
                        </m:ctrlPr>
                      </m:sSupPr>
                      <m:e>
                        <m:r>
                          <a:rPr lang="en-US" sz="2200" b="0" i="1" smtClean="0">
                            <a:latin typeface="Cambria Math"/>
                          </a:rPr>
                          <m:t>𝑚</m:t>
                        </m:r>
                      </m:e>
                      <m:sup>
                        <m:r>
                          <a:rPr lang="en-US" sz="2200" b="0" i="1" smtClean="0">
                            <a:latin typeface="Cambria Math"/>
                          </a:rPr>
                          <m:t>2</m:t>
                        </m:r>
                      </m:sup>
                    </m:sSup>
                  </m:oMath>
                </a14:m>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a:lnSpc>
                    <a:spcPct val="150000"/>
                  </a:lnSpc>
                </a:pPr>
                <a:r>
                  <a:rPr lang="en-US" sz="2200" dirty="0">
                    <a:latin typeface="Times New Roman" pitchFamily="18" charset="0"/>
                    <a:cs typeface="Times New Roman" pitchFamily="18" charset="0"/>
                  </a:rPr>
                  <a:t>f) </a:t>
                </a:r>
                <a:r>
                  <a:rPr lang="vi-VN" sz="2200" dirty="0">
                    <a:latin typeface="Times New Roman" pitchFamily="18" charset="0"/>
                    <a:cs typeface="Times New Roman" pitchFamily="18" charset="0"/>
                  </a:rPr>
                  <a:t>Cho lục giác đ</a:t>
                </a:r>
                <a:r>
                  <a:rPr lang="en-US" sz="2200" dirty="0">
                    <a:latin typeface="Times New Roman" pitchFamily="18" charset="0"/>
                    <a:cs typeface="Times New Roman" pitchFamily="18" charset="0"/>
                  </a:rPr>
                  <a:t>ề</a:t>
                </a:r>
                <a:r>
                  <a:rPr lang="vi-VN" sz="2200" dirty="0">
                    <a:latin typeface="Times New Roman" pitchFamily="18" charset="0"/>
                    <a:cs typeface="Times New Roman" pitchFamily="18" charset="0"/>
                  </a:rPr>
                  <a:t>u </a:t>
                </a:r>
                <a14:m>
                  <m:oMath xmlns:m="http://schemas.openxmlformats.org/officeDocument/2006/math">
                    <m:r>
                      <a:rPr lang="vi-VN" sz="2200" b="0" i="1" smtClean="0">
                        <a:latin typeface="Cambria Math"/>
                      </a:rPr>
                      <m:t>𝐴𝐵𝐶𝐷𝐸𝐺</m:t>
                    </m:r>
                  </m:oMath>
                </a14:m>
                <a:r>
                  <a:rPr lang="vi-VN" sz="2200" i="1" dirty="0">
                    <a:latin typeface="Times New Roman" pitchFamily="18" charset="0"/>
                    <a:cs typeface="Times New Roman" pitchFamily="18" charset="0"/>
                  </a:rPr>
                  <a:t>.</a:t>
                </a:r>
                <a:r>
                  <a:rPr lang="vi-VN" sz="2200" dirty="0">
                    <a:latin typeface="Times New Roman" pitchFamily="18" charset="0"/>
                    <a:cs typeface="Times New Roman" pitchFamily="18" charset="0"/>
                  </a:rPr>
                  <a:t> Các đường chéo chính </a:t>
                </a:r>
                <a14:m>
                  <m:oMath xmlns:m="http://schemas.openxmlformats.org/officeDocument/2006/math">
                    <m:r>
                      <a:rPr lang="vi-VN" sz="2200" b="0" i="1" smtClean="0">
                        <a:latin typeface="Cambria Math"/>
                      </a:rPr>
                      <m:t>𝐴𝐷</m:t>
                    </m:r>
                    <m:r>
                      <a:rPr lang="vi-VN" sz="2200" b="0" i="1" smtClean="0">
                        <a:latin typeface="Cambria Math"/>
                      </a:rPr>
                      <m:t>,</m:t>
                    </m:r>
                    <m:r>
                      <a:rPr lang="vi-VN" sz="2200" b="0" i="1" smtClean="0">
                        <a:latin typeface="Cambria Math"/>
                      </a:rPr>
                      <m:t>𝐵𝐸</m:t>
                    </m:r>
                    <m:r>
                      <a:rPr lang="vi-VN" sz="2200" b="0" i="1" smtClean="0">
                        <a:latin typeface="Cambria Math"/>
                      </a:rPr>
                      <m:t>,</m:t>
                    </m:r>
                    <m:r>
                      <a:rPr lang="vi-VN" sz="2200" b="0" i="1" smtClean="0">
                        <a:latin typeface="Cambria Math"/>
                      </a:rPr>
                      <m:t>𝐶𝐺</m:t>
                    </m:r>
                  </m:oMath>
                </a14:m>
                <a:endParaRPr lang="vi-VN" sz="2200" dirty="0">
                  <a:latin typeface="Times New Roman" pitchFamily="18" charset="0"/>
                  <a:cs typeface="Times New Roman" pitchFamily="18" charset="0"/>
                </a:endParaRPr>
              </a:p>
              <a:p>
                <a:pPr>
                  <a:lnSpc>
                    <a:spcPct val="150000"/>
                  </a:lnSpc>
                </a:pPr>
                <a:r>
                  <a:rPr lang="vi-VN" sz="2200" dirty="0">
                    <a:latin typeface="Times New Roman" pitchFamily="18" charset="0"/>
                    <a:cs typeface="Times New Roman" pitchFamily="18" charset="0"/>
                  </a:rPr>
                  <a:t> cắt nhau tại điểm </a:t>
                </a:r>
                <a14:m>
                  <m:oMath xmlns:m="http://schemas.openxmlformats.org/officeDocument/2006/math">
                    <m:r>
                      <a:rPr lang="vi-VN" sz="2200" b="0" i="1" smtClean="0">
                        <a:latin typeface="Cambria Math"/>
                      </a:rPr>
                      <m:t>𝑂</m:t>
                    </m:r>
                  </m:oMath>
                </a14:m>
                <a:r>
                  <a:rPr lang="vi-VN"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thì</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rPr>
                      <m:t>𝑂𝐴</m:t>
                    </m:r>
                    <m:r>
                      <a:rPr lang="en-US" sz="2200" b="0" i="1" smtClean="0">
                        <a:latin typeface="Cambria Math"/>
                      </a:rPr>
                      <m:t>=</m:t>
                    </m:r>
                    <m:r>
                      <a:rPr lang="en-US" sz="2200" b="0" i="1" smtClean="0">
                        <a:latin typeface="Cambria Math"/>
                      </a:rPr>
                      <m:t>𝑂𝐵</m:t>
                    </m:r>
                    <m:r>
                      <a:rPr lang="en-US" sz="2200" b="0" i="1" smtClean="0">
                        <a:latin typeface="Cambria Math"/>
                      </a:rPr>
                      <m:t>=</m:t>
                    </m:r>
                    <m:r>
                      <a:rPr lang="en-US" sz="2200" b="0" i="1" smtClean="0">
                        <a:latin typeface="Cambria Math"/>
                      </a:rPr>
                      <m:t>𝑂𝐶</m:t>
                    </m:r>
                    <m:r>
                      <a:rPr lang="en-US" sz="2200" b="0" i="1" smtClean="0">
                        <a:latin typeface="Cambria Math"/>
                      </a:rPr>
                      <m:t>=</m:t>
                    </m:r>
                    <m:r>
                      <a:rPr lang="en-US" sz="2200" b="0" i="1" smtClean="0">
                        <a:latin typeface="Cambria Math"/>
                      </a:rPr>
                      <m:t>𝑂𝐷</m:t>
                    </m:r>
                    <m:r>
                      <a:rPr lang="en-US" sz="2200" b="0" i="1" smtClean="0">
                        <a:latin typeface="Cambria Math"/>
                      </a:rPr>
                      <m:t>=</m:t>
                    </m:r>
                    <m:r>
                      <a:rPr lang="en-US" sz="2200" b="0" i="1" smtClean="0">
                        <a:latin typeface="Cambria Math"/>
                      </a:rPr>
                      <m:t>𝑂𝐸</m:t>
                    </m:r>
                    <m:r>
                      <a:rPr lang="en-US" sz="2200" b="0" i="1" smtClean="0">
                        <a:latin typeface="Cambria Math"/>
                      </a:rPr>
                      <m:t>=</m:t>
                    </m:r>
                    <m:r>
                      <a:rPr lang="en-US" sz="2200" b="0" i="1" smtClean="0">
                        <a:latin typeface="Cambria Math"/>
                      </a:rPr>
                      <m:t>𝑂𝐺</m:t>
                    </m:r>
                    <m:r>
                      <a:rPr lang="en-US" sz="2200" b="0" i="1" smtClean="0">
                        <a:latin typeface="Cambria Math"/>
                      </a:rPr>
                      <m:t>.</m:t>
                    </m:r>
                  </m:oMath>
                </a14:m>
                <a:endParaRPr lang="vi-VN" sz="22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6340" y="1061432"/>
                <a:ext cx="9158444" cy="4154984"/>
              </a:xfrm>
              <a:prstGeom prst="rect">
                <a:avLst/>
              </a:prstGeom>
              <a:blipFill rotWithShape="1">
                <a:blip r:embed="rId2"/>
                <a:stretch>
                  <a:fillRect/>
                </a:stretch>
              </a:blipFill>
            </p:spPr>
            <p:txBody>
              <a:bodyPr/>
              <a:lstStyle/>
              <a:p>
                <a:r>
                  <a:rPr lang="vi-VN">
                    <a:noFill/>
                  </a:rPr>
                  <a:t> </a:t>
                </a:r>
              </a:p>
            </p:txBody>
          </p:sp>
        </mc:Fallback>
      </mc:AlternateContent>
      <p:pic>
        <p:nvPicPr>
          <p:cNvPr id="6" name="Picture 5">
            <a:extLst>
              <a:ext uri="{FF2B5EF4-FFF2-40B4-BE49-F238E27FC236}">
                <a16:creationId xmlns:a16="http://schemas.microsoft.com/office/drawing/2014/main" id="{653AC967-D76F-4BEA-9802-36BAE58E09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80529" y="821832"/>
            <a:ext cx="1098377" cy="913248"/>
          </a:xfrm>
          <a:prstGeom prst="rect">
            <a:avLst/>
          </a:prstGeom>
        </p:spPr>
      </p:pic>
      <p:sp>
        <p:nvSpPr>
          <p:cNvPr id="5" name="TextBox 4"/>
          <p:cNvSpPr txBox="1"/>
          <p:nvPr/>
        </p:nvSpPr>
        <p:spPr>
          <a:xfrm>
            <a:off x="-13122" y="360167"/>
            <a:ext cx="2450702"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II) BÀI TẬP</a:t>
            </a:r>
            <a:endParaRPr lang="vi-VN" sz="2400" b="1" dirty="0">
              <a:solidFill>
                <a:srgbClr val="FF0000"/>
              </a:solidFill>
              <a:latin typeface="Times New Roman" pitchFamily="18" charset="0"/>
              <a:cs typeface="Times New Roman" pitchFamily="18" charset="0"/>
            </a:endParaRPr>
          </a:p>
        </p:txBody>
      </p:sp>
      <p:sp>
        <p:nvSpPr>
          <p:cNvPr id="10" name="TextBox 9"/>
          <p:cNvSpPr txBox="1"/>
          <p:nvPr/>
        </p:nvSpPr>
        <p:spPr>
          <a:xfrm>
            <a:off x="5524027" y="2120538"/>
            <a:ext cx="61206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Đ</a:t>
            </a:r>
            <a:endParaRPr lang="vi-VN" sz="2800" b="1" dirty="0">
              <a:solidFill>
                <a:srgbClr val="FF0000"/>
              </a:solidFill>
              <a:latin typeface="Times New Roman" pitchFamily="18" charset="0"/>
              <a:cs typeface="Times New Roman" pitchFamily="18" charset="0"/>
            </a:endParaRPr>
          </a:p>
        </p:txBody>
      </p:sp>
      <p:sp>
        <p:nvSpPr>
          <p:cNvPr id="13" name="TextBox 12"/>
          <p:cNvSpPr txBox="1"/>
          <p:nvPr/>
        </p:nvSpPr>
        <p:spPr>
          <a:xfrm>
            <a:off x="7236296" y="4620280"/>
            <a:ext cx="61206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Đ</a:t>
            </a:r>
            <a:endParaRPr lang="vi-VN" sz="2800" b="1" dirty="0">
              <a:solidFill>
                <a:srgbClr val="FF0000"/>
              </a:solidFill>
              <a:latin typeface="Times New Roman" pitchFamily="18" charset="0"/>
              <a:cs typeface="Times New Roman" pitchFamily="18" charset="0"/>
            </a:endParaRPr>
          </a:p>
        </p:txBody>
      </p:sp>
      <p:sp>
        <p:nvSpPr>
          <p:cNvPr id="14" name="TextBox 13"/>
          <p:cNvSpPr txBox="1"/>
          <p:nvPr/>
        </p:nvSpPr>
        <p:spPr>
          <a:xfrm>
            <a:off x="5264749" y="2591650"/>
            <a:ext cx="61206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Đ</a:t>
            </a:r>
            <a:endParaRPr lang="vi-VN" sz="2800" b="1" dirty="0">
              <a:solidFill>
                <a:srgbClr val="FF0000"/>
              </a:solidFill>
              <a:latin typeface="Times New Roman" pitchFamily="18" charset="0"/>
              <a:cs typeface="Times New Roman" pitchFamily="18" charset="0"/>
            </a:endParaRPr>
          </a:p>
        </p:txBody>
      </p:sp>
      <p:sp>
        <p:nvSpPr>
          <p:cNvPr id="15" name="TextBox 14"/>
          <p:cNvSpPr txBox="1"/>
          <p:nvPr/>
        </p:nvSpPr>
        <p:spPr>
          <a:xfrm>
            <a:off x="6696236" y="1635646"/>
            <a:ext cx="61206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Đ</a:t>
            </a:r>
            <a:endParaRPr lang="vi-VN" sz="2800" b="1" dirty="0">
              <a:solidFill>
                <a:srgbClr val="FF0000"/>
              </a:solidFill>
              <a:latin typeface="Times New Roman" pitchFamily="18" charset="0"/>
              <a:cs typeface="Times New Roman" pitchFamily="18" charset="0"/>
            </a:endParaRPr>
          </a:p>
        </p:txBody>
      </p:sp>
      <p:sp>
        <p:nvSpPr>
          <p:cNvPr id="16" name="TextBox 15"/>
          <p:cNvSpPr txBox="1"/>
          <p:nvPr/>
        </p:nvSpPr>
        <p:spPr>
          <a:xfrm>
            <a:off x="5976156" y="3663905"/>
            <a:ext cx="61206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S</a:t>
            </a:r>
            <a:endParaRPr lang="vi-VN" sz="2800" b="1" dirty="0">
              <a:solidFill>
                <a:srgbClr val="FF0000"/>
              </a:solidFill>
              <a:latin typeface="Times New Roman" pitchFamily="18" charset="0"/>
              <a:cs typeface="Times New Roman" pitchFamily="18" charset="0"/>
            </a:endParaRPr>
          </a:p>
        </p:txBody>
      </p:sp>
      <p:sp>
        <p:nvSpPr>
          <p:cNvPr id="17" name="TextBox 16"/>
          <p:cNvSpPr txBox="1"/>
          <p:nvPr/>
        </p:nvSpPr>
        <p:spPr>
          <a:xfrm>
            <a:off x="5856312" y="3140685"/>
            <a:ext cx="61206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S</a:t>
            </a:r>
            <a:endParaRPr lang="vi-VN" sz="2800" b="1" dirty="0">
              <a:solidFill>
                <a:srgbClr val="FF0000"/>
              </a:solidFill>
              <a:latin typeface="Times New Roman" pitchFamily="18" charset="0"/>
              <a:cs typeface="Times New Roman" pitchFamily="18" charset="0"/>
            </a:endParaRPr>
          </a:p>
        </p:txBody>
      </p:sp>
      <p:sp>
        <p:nvSpPr>
          <p:cNvPr id="3" name="Cloud Callout 2"/>
          <p:cNvSpPr/>
          <p:nvPr/>
        </p:nvSpPr>
        <p:spPr>
          <a:xfrm>
            <a:off x="5022050" y="991888"/>
            <a:ext cx="3960440" cy="2410407"/>
          </a:xfrm>
          <a:prstGeom prst="cloudCallout">
            <a:avLst>
              <a:gd name="adj1" fmla="val 36316"/>
              <a:gd name="adj2" fmla="val 56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GV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chỗ</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endParaRPr lang="vi-VN" sz="2400" dirty="0">
              <a:latin typeface="Times New Roman" pitchFamily="18" charset="0"/>
              <a:cs typeface="Times New Roman" pitchFamily="18" charset="0"/>
            </a:endParaRPr>
          </a:p>
        </p:txBody>
      </p:sp>
      <p:pic>
        <p:nvPicPr>
          <p:cNvPr id="18" name="Picture 70">
            <a:extLst>
              <a:ext uri="{FF2B5EF4-FFF2-40B4-BE49-F238E27FC236}">
                <a16:creationId xmlns:a16="http://schemas.microsoft.com/office/drawing/2014/main" id="{6BE4F21B-11C6-45A6-A49C-8DB3764E1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64288" y="3307630"/>
            <a:ext cx="2073884" cy="1784808"/>
          </a:xfrm>
          <a:prstGeom prst="rect">
            <a:avLst/>
          </a:prstGeom>
        </p:spPr>
      </p:pic>
    </p:spTree>
    <p:extLst>
      <p:ext uri="{BB962C8B-B14F-4D97-AF65-F5344CB8AC3E}">
        <p14:creationId xmlns:p14="http://schemas.microsoft.com/office/powerpoint/2010/main" val="1575731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p:bldP spid="13" grpId="0"/>
      <p:bldP spid="14" grpId="0"/>
      <p:bldP spid="15" grpId="0"/>
      <p:bldP spid="16" grpId="0"/>
      <p:bldP spid="17" grpId="0"/>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
            <a:ext cx="4626260" cy="523220"/>
          </a:xfrm>
          <a:prstGeom prst="rect">
            <a:avLst/>
          </a:prstGeom>
          <a:noFill/>
        </p:spPr>
        <p:txBody>
          <a:bodyPr wrap="square" rtlCol="0">
            <a:spAutoFit/>
          </a:bodyPr>
          <a:lstStyle/>
          <a:p>
            <a:endParaRPr lang="vi-VN" sz="2800" b="1" dirty="0">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7038"/>
            <a:ext cx="3616933" cy="3572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108012" y="27079"/>
            <a:ext cx="5472100" cy="5103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4" name="TextBox 13"/>
          <p:cNvSpPr txBox="1"/>
          <p:nvPr/>
        </p:nvSpPr>
        <p:spPr>
          <a:xfrm>
            <a:off x="1" y="27078"/>
            <a:ext cx="5220072" cy="4493538"/>
          </a:xfrm>
          <a:prstGeom prst="rect">
            <a:avLst/>
          </a:prstGeom>
          <a:noFill/>
        </p:spPr>
        <p:txBody>
          <a:bodyPr wrap="square" rtlCol="0">
            <a:spAutoFit/>
          </a:bodyPr>
          <a:lstStyle/>
          <a:p>
            <a:r>
              <a:rPr lang="en-US" sz="2600" b="1" dirty="0">
                <a:solidFill>
                  <a:srgbClr val="FFFF00"/>
                </a:solidFill>
                <a:latin typeface="Times New Roman" pitchFamily="18" charset="0"/>
                <a:cs typeface="Times New Roman" pitchFamily="18" charset="0"/>
              </a:rPr>
              <a:t>            </a:t>
            </a:r>
            <a:r>
              <a:rPr lang="en-US" sz="2600" b="1" dirty="0" err="1">
                <a:solidFill>
                  <a:srgbClr val="FFFF00"/>
                </a:solidFill>
                <a:latin typeface="Times New Roman" pitchFamily="18" charset="0"/>
                <a:cs typeface="Times New Roman" pitchFamily="18" charset="0"/>
              </a:rPr>
              <a:t>Bài</a:t>
            </a:r>
            <a:r>
              <a:rPr lang="en-US" sz="2600" b="1" dirty="0">
                <a:solidFill>
                  <a:srgbClr val="FFFF00"/>
                </a:solidFill>
                <a:latin typeface="Times New Roman" pitchFamily="18" charset="0"/>
                <a:cs typeface="Times New Roman" pitchFamily="18" charset="0"/>
              </a:rPr>
              <a:t> </a:t>
            </a:r>
            <a:r>
              <a:rPr lang="en-US" sz="2600" b="1" dirty="0" err="1">
                <a:solidFill>
                  <a:srgbClr val="FFFF00"/>
                </a:solidFill>
                <a:latin typeface="Times New Roman" pitchFamily="18" charset="0"/>
                <a:cs typeface="Times New Roman" pitchFamily="18" charset="0"/>
              </a:rPr>
              <a:t>tập</a:t>
            </a:r>
            <a:r>
              <a:rPr lang="en-US" sz="2600" b="1" dirty="0">
                <a:solidFill>
                  <a:srgbClr val="FFFF00"/>
                </a:solidFill>
                <a:latin typeface="Times New Roman" pitchFamily="18" charset="0"/>
                <a:cs typeface="Times New Roman" pitchFamily="18" charset="0"/>
              </a:rPr>
              <a:t> 2: SGK/97</a:t>
            </a:r>
          </a:p>
          <a:p>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Một</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mảnh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đất</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hình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vuông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với</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chiều</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dài</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cạnh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bằng</a:t>
            </a:r>
            <a:r>
              <a:rPr lang="en-US" sz="2600" dirty="0">
                <a:solidFill>
                  <a:schemeClr val="bg1"/>
                </a:solidFill>
                <a:latin typeface="Times New Roman" pitchFamily="18" charset="0"/>
                <a:cs typeface="Times New Roman" pitchFamily="18" charset="0"/>
              </a:rPr>
              <a:t> 25m. </a:t>
            </a:r>
            <a:r>
              <a:rPr lang="en-US" sz="2600" dirty="0" err="1">
                <a:solidFill>
                  <a:schemeClr val="bg1"/>
                </a:solidFill>
                <a:latin typeface="Times New Roman" pitchFamily="18" charset="0"/>
                <a:cs typeface="Times New Roman" pitchFamily="18" charset="0"/>
              </a:rPr>
              <a:t>Người</a:t>
            </a:r>
            <a:r>
              <a:rPr lang="en-US" sz="2600" dirty="0">
                <a:solidFill>
                  <a:schemeClr val="bg1"/>
                </a:solidFill>
                <a:latin typeface="Times New Roman" pitchFamily="18" charset="0"/>
                <a:cs typeface="Times New Roman" pitchFamily="18" charset="0"/>
              </a:rPr>
              <a:t> ta </a:t>
            </a:r>
            <a:r>
              <a:rPr lang="en-US" sz="2600" dirty="0" err="1">
                <a:solidFill>
                  <a:schemeClr val="bg1"/>
                </a:solidFill>
                <a:latin typeface="Times New Roman" pitchFamily="18" charset="0"/>
                <a:cs typeface="Times New Roman" pitchFamily="18" charset="0"/>
              </a:rPr>
              <a:t>để</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một</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phần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mảnh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vườn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làm</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lối</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đi</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rộng</a:t>
            </a:r>
            <a:r>
              <a:rPr lang="en-US" sz="2600" dirty="0">
                <a:solidFill>
                  <a:schemeClr val="bg1"/>
                </a:solidFill>
                <a:latin typeface="Times New Roman" pitchFamily="18" charset="0"/>
                <a:cs typeface="Times New Roman" pitchFamily="18" charset="0"/>
              </a:rPr>
              <a:t> 2m </a:t>
            </a:r>
            <a:r>
              <a:rPr lang="en-US" sz="2600" dirty="0" err="1">
                <a:solidFill>
                  <a:schemeClr val="bg1"/>
                </a:solidFill>
                <a:latin typeface="Times New Roman" pitchFamily="18" charset="0"/>
                <a:cs typeface="Times New Roman" pitchFamily="18" charset="0"/>
              </a:rPr>
              <a:t>như</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Hình</a:t>
            </a:r>
            <a:r>
              <a:rPr lang="en-US" sz="2600" dirty="0">
                <a:solidFill>
                  <a:schemeClr val="bg1"/>
                </a:solidFill>
                <a:latin typeface="Times New Roman" pitchFamily="18" charset="0"/>
                <a:cs typeface="Times New Roman" pitchFamily="18" charset="0"/>
              </a:rPr>
              <a:t> 10, </a:t>
            </a:r>
            <a:r>
              <a:rPr lang="en-US" sz="2600" dirty="0" err="1">
                <a:solidFill>
                  <a:schemeClr val="bg1"/>
                </a:solidFill>
                <a:latin typeface="Times New Roman" pitchFamily="18" charset="0"/>
                <a:cs typeface="Times New Roman" pitchFamily="18" charset="0"/>
              </a:rPr>
              <a:t>phần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còn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lại</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để</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trồng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rau</a:t>
            </a:r>
            <a:endParaRPr lang="en-US" sz="2600" dirty="0">
              <a:solidFill>
                <a:schemeClr val="bg1"/>
              </a:solidFill>
              <a:latin typeface="Times New Roman" pitchFamily="18" charset="0"/>
              <a:cs typeface="Times New Roman" pitchFamily="18" charset="0"/>
            </a:endParaRPr>
          </a:p>
          <a:p>
            <a:pPr marL="342900" indent="-342900">
              <a:buAutoNum type="alphaLcParenR"/>
            </a:pPr>
            <a:r>
              <a:rPr lang="en-US" sz="2600" dirty="0" err="1">
                <a:solidFill>
                  <a:schemeClr val="bg1"/>
                </a:solidFill>
                <a:latin typeface="Times New Roman" pitchFamily="18" charset="0"/>
                <a:cs typeface="Times New Roman" pitchFamily="18" charset="0"/>
              </a:rPr>
              <a:t>Tính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diện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tích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phần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vườn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trồng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rau</a:t>
            </a:r>
            <a:r>
              <a:rPr lang="en-US" sz="2600" dirty="0">
                <a:solidFill>
                  <a:schemeClr val="bg1"/>
                </a:solidFill>
                <a:latin typeface="Times New Roman" pitchFamily="18" charset="0"/>
                <a:cs typeface="Times New Roman" pitchFamily="18" charset="0"/>
              </a:rPr>
              <a:t> </a:t>
            </a:r>
          </a:p>
          <a:p>
            <a:pPr marL="342900" indent="-342900">
              <a:buAutoNum type="alphaLcParenR"/>
            </a:pP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Người</a:t>
            </a:r>
            <a:r>
              <a:rPr lang="en-US" sz="2600" dirty="0">
                <a:solidFill>
                  <a:schemeClr val="bg1"/>
                </a:solidFill>
                <a:latin typeface="Times New Roman" pitchFamily="18" charset="0"/>
                <a:cs typeface="Times New Roman" pitchFamily="18" charset="0"/>
              </a:rPr>
              <a:t> ta </a:t>
            </a:r>
            <a:r>
              <a:rPr lang="en-US" sz="2600" dirty="0" err="1">
                <a:solidFill>
                  <a:schemeClr val="bg1"/>
                </a:solidFill>
                <a:latin typeface="Times New Roman" pitchFamily="18" charset="0"/>
                <a:cs typeface="Times New Roman" pitchFamily="18" charset="0"/>
              </a:rPr>
              <a:t>làm</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hàng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rào</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xung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quanh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mảnh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vườn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trồng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rau</a:t>
            </a:r>
            <a:r>
              <a:rPr lang="en-US" sz="2600" dirty="0">
                <a:solidFill>
                  <a:schemeClr val="bg1"/>
                </a:solidFill>
                <a:latin typeface="Times New Roman" pitchFamily="18" charset="0"/>
                <a:cs typeface="Times New Roman" pitchFamily="18" charset="0"/>
              </a:rPr>
              <a:t> ở </a:t>
            </a:r>
            <a:r>
              <a:rPr lang="en-US" sz="2600" dirty="0" err="1">
                <a:solidFill>
                  <a:schemeClr val="bg1"/>
                </a:solidFill>
                <a:latin typeface="Times New Roman" pitchFamily="18" charset="0"/>
                <a:cs typeface="Times New Roman" pitchFamily="18" charset="0"/>
              </a:rPr>
              <a:t>một</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góc</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vườn</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rau</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có</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để</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cửa</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ra</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vào</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rộng</a:t>
            </a:r>
            <a:r>
              <a:rPr lang="en-US" sz="2600" dirty="0">
                <a:solidFill>
                  <a:schemeClr val="bg1"/>
                </a:solidFill>
                <a:latin typeface="Times New Roman" pitchFamily="18" charset="0"/>
                <a:cs typeface="Times New Roman" pitchFamily="18" charset="0"/>
              </a:rPr>
              <a:t> 2m. </a:t>
            </a:r>
            <a:r>
              <a:rPr lang="en-US" sz="2600" dirty="0" err="1">
                <a:solidFill>
                  <a:schemeClr val="bg1"/>
                </a:solidFill>
                <a:latin typeface="Times New Roman" pitchFamily="18" charset="0"/>
                <a:cs typeface="Times New Roman" pitchFamily="18" charset="0"/>
              </a:rPr>
              <a:t>Tính</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chiều</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dài</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hàng</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rào</a:t>
            </a:r>
            <a:r>
              <a:rPr lang="en-US" sz="2600" dirty="0">
                <a:solidFill>
                  <a:schemeClr val="bg1"/>
                </a:solidFill>
                <a:latin typeface="Times New Roman" pitchFamily="18" charset="0"/>
                <a:cs typeface="Times New Roman" pitchFamily="18" charset="0"/>
              </a:rPr>
              <a:t> </a:t>
            </a:r>
            <a:r>
              <a:rPr lang="en-US" sz="2600" dirty="0" err="1">
                <a:solidFill>
                  <a:schemeClr val="bg1"/>
                </a:solidFill>
                <a:latin typeface="Times New Roman" pitchFamily="18" charset="0"/>
                <a:cs typeface="Times New Roman" pitchFamily="18" charset="0"/>
              </a:rPr>
              <a:t>đó</a:t>
            </a:r>
            <a:r>
              <a:rPr lang="en-US" sz="2600" dirty="0">
                <a:solidFill>
                  <a:schemeClr val="bg1"/>
                </a:solidFill>
                <a:latin typeface="Times New Roman" pitchFamily="18" charset="0"/>
                <a:cs typeface="Times New Roman" pitchFamily="18" charset="0"/>
              </a:rPr>
              <a:t>.</a:t>
            </a:r>
          </a:p>
        </p:txBody>
      </p:sp>
      <p:pic>
        <p:nvPicPr>
          <p:cNvPr id="15" name="Picture 14">
            <a:extLst>
              <a:ext uri="{FF2B5EF4-FFF2-40B4-BE49-F238E27FC236}">
                <a16:creationId xmlns:a16="http://schemas.microsoft.com/office/drawing/2014/main" id="{BC53F8EA-5B31-461E-A5CD-6F1ADBF2BF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288"/>
            <a:ext cx="959652" cy="959652"/>
          </a:xfrm>
          <a:prstGeom prst="rect">
            <a:avLst/>
          </a:prstGeom>
        </p:spPr>
      </p:pic>
      <p:pic>
        <p:nvPicPr>
          <p:cNvPr id="16" name="Picture 70">
            <a:extLst>
              <a:ext uri="{FF2B5EF4-FFF2-40B4-BE49-F238E27FC236}">
                <a16:creationId xmlns:a16="http://schemas.microsoft.com/office/drawing/2014/main" id="{6BE4F21B-11C6-45A6-A49C-8DB3764E10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04248" y="858950"/>
            <a:ext cx="2073884" cy="1784808"/>
          </a:xfrm>
          <a:prstGeom prst="rect">
            <a:avLst/>
          </a:prstGeom>
        </p:spPr>
      </p:pic>
      <p:sp>
        <p:nvSpPr>
          <p:cNvPr id="5" name="Rounded Rectangular Callout 4"/>
          <p:cNvSpPr/>
          <p:nvPr/>
        </p:nvSpPr>
        <p:spPr>
          <a:xfrm>
            <a:off x="2654660" y="-38122"/>
            <a:ext cx="2853444" cy="2393848"/>
          </a:xfrm>
          <a:prstGeom prst="wedgeRoundRectCallout">
            <a:avLst>
              <a:gd name="adj1" fmla="val 102096"/>
              <a:gd name="adj2" fmla="val 2489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err="1">
                <a:latin typeface="Times New Roman" pitchFamily="18" charset="0"/>
                <a:cs typeface="Times New Roman" pitchFamily="18" charset="0"/>
              </a:rPr>
              <a:t>Lớp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cặp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đôi</a:t>
            </a:r>
            <a:r>
              <a:rPr lang="en-US" sz="2200" dirty="0">
                <a:latin typeface="Times New Roman" pitchFamily="18" charset="0"/>
                <a:cs typeface="Times New Roman" pitchFamily="18" charset="0"/>
              </a:rPr>
              <a:t>, 2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nhóm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gian</a:t>
            </a:r>
            <a:r>
              <a:rPr lang="en-US" sz="2200" dirty="0">
                <a:latin typeface="Times New Roman" pitchFamily="18" charset="0"/>
                <a:cs typeface="Times New Roman" pitchFamily="18" charset="0"/>
              </a:rPr>
              <a:t> 1 </a:t>
            </a:r>
            <a:r>
              <a:rPr lang="en-US" sz="2200" dirty="0" err="1">
                <a:latin typeface="Times New Roman" pitchFamily="18" charset="0"/>
                <a:cs typeface="Times New Roman" pitchFamily="18" charset="0"/>
              </a:rPr>
              <a:t>phút</a:t>
            </a:r>
            <a:r>
              <a:rPr lang="en-US" sz="2200" dirty="0">
                <a:latin typeface="Times New Roman" pitchFamily="18" charset="0"/>
                <a:cs typeface="Times New Roman" pitchFamily="18" charset="0"/>
              </a:rPr>
              <a:t> 30 </a:t>
            </a:r>
            <a:r>
              <a:rPr lang="en-US" sz="2200" dirty="0" err="1">
                <a:latin typeface="Times New Roman" pitchFamily="18" charset="0"/>
                <a:cs typeface="Times New Roman" pitchFamily="18" charset="0"/>
              </a:rPr>
              <a:t>giây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Sau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GV </a:t>
            </a:r>
            <a:r>
              <a:rPr lang="en-US" sz="2200" dirty="0" err="1">
                <a:latin typeface="Times New Roman" pitchFamily="18" charset="0"/>
                <a:cs typeface="Times New Roman" pitchFamily="18" charset="0"/>
              </a:rPr>
              <a:t>sẽ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nhóm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bày</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p:txBody>
      </p:sp>
      <p:sp>
        <p:nvSpPr>
          <p:cNvPr id="12" name="Rectangle 11"/>
          <p:cNvSpPr/>
          <p:nvPr/>
        </p:nvSpPr>
        <p:spPr>
          <a:xfrm>
            <a:off x="5605114" y="4596358"/>
            <a:ext cx="3298020" cy="43204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605553" y="4596358"/>
            <a:ext cx="3298020" cy="432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50407" y="4151284"/>
            <a:ext cx="2808312" cy="369332"/>
          </a:xfrm>
          <a:prstGeom prst="rect">
            <a:avLst/>
          </a:prstGeom>
          <a:noFill/>
        </p:spPr>
        <p:txBody>
          <a:bodyPr wrap="square" rtlCol="0">
            <a:spAutoFit/>
          </a:bodyPr>
          <a:lstStyle/>
          <a:p>
            <a:pPr algn="ctr"/>
            <a:r>
              <a:rPr lang="en-US" b="1" dirty="0" err="1">
                <a:solidFill>
                  <a:srgbClr val="006600"/>
                </a:solidFill>
                <a:latin typeface="Times New Roman" pitchFamily="18" charset="0"/>
                <a:cs typeface="Times New Roman" pitchFamily="18" charset="0"/>
              </a:rPr>
              <a:t>Thời</a:t>
            </a:r>
            <a:r>
              <a:rPr lang="en-US" b="1" dirty="0">
                <a:solidFill>
                  <a:srgbClr val="006600"/>
                </a:solidFill>
                <a:latin typeface="Times New Roman" pitchFamily="18" charset="0"/>
                <a:cs typeface="Times New Roman" pitchFamily="18" charset="0"/>
              </a:rPr>
              <a:t> </a:t>
            </a:r>
            <a:r>
              <a:rPr lang="en-US" b="1" dirty="0" err="1">
                <a:solidFill>
                  <a:srgbClr val="006600"/>
                </a:solidFill>
                <a:latin typeface="Times New Roman" pitchFamily="18" charset="0"/>
                <a:cs typeface="Times New Roman" pitchFamily="18" charset="0"/>
              </a:rPr>
              <a:t>gian</a:t>
            </a:r>
            <a:endParaRPr lang="en-US" b="1" dirty="0">
              <a:solidFill>
                <a:srgbClr val="006600"/>
              </a:solidFill>
              <a:latin typeface="Times New Roman" pitchFamily="18" charset="0"/>
              <a:cs typeface="Times New Roman" pitchFamily="18" charset="0"/>
            </a:endParaRPr>
          </a:p>
        </p:txBody>
      </p:sp>
      <p:sp>
        <p:nvSpPr>
          <p:cNvPr id="25" name="TextBox 24"/>
          <p:cNvSpPr txBox="1"/>
          <p:nvPr/>
        </p:nvSpPr>
        <p:spPr>
          <a:xfrm>
            <a:off x="5605553" y="3867894"/>
            <a:ext cx="3272579" cy="400110"/>
          </a:xfrm>
          <a:prstGeom prst="rect">
            <a:avLst/>
          </a:prstGeom>
          <a:noFill/>
        </p:spPr>
        <p:txBody>
          <a:bodyPr wrap="square" rtlCol="0">
            <a:spAutoFit/>
          </a:bodyPr>
          <a:lstStyle/>
          <a:p>
            <a:pPr algn="ctr"/>
            <a:r>
              <a:rPr lang="en-US" sz="2000" b="1" dirty="0">
                <a:solidFill>
                  <a:srgbClr val="FF0000"/>
                </a:solidFill>
                <a:latin typeface="Times New Roman" pitchFamily="18" charset="0"/>
                <a:cs typeface="Times New Roman" pitchFamily="18" charset="0"/>
              </a:rPr>
              <a:t>HẾT GIỜ</a:t>
            </a:r>
          </a:p>
        </p:txBody>
      </p:sp>
    </p:spTree>
    <p:extLst>
      <p:ext uri="{BB962C8B-B14F-4D97-AF65-F5344CB8AC3E}">
        <p14:creationId xmlns:p14="http://schemas.microsoft.com/office/powerpoint/2010/main" val="118501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6"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90000"/>
                                        <p:tgtEl>
                                          <p:spTgt spid="12"/>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fill="hold"/>
                                        <p:tgtEl>
                                          <p:spTgt spid="24"/>
                                        </p:tgtEl>
                                        <p:attrNameLst>
                                          <p:attrName>ppt_x</p:attrName>
                                        </p:attrNameLst>
                                      </p:cBhvr>
                                      <p:tavLst>
                                        <p:tav tm="0">
                                          <p:val>
                                            <p:strVal val="#ppt_x"/>
                                          </p:val>
                                        </p:tav>
                                        <p:tav tm="100000">
                                          <p:val>
                                            <p:strVal val="#ppt_x"/>
                                          </p:val>
                                        </p:tav>
                                      </p:tavLst>
                                    </p:anim>
                                    <p:anim calcmode="lin" valueType="num">
                                      <p:cBhvr additive="base">
                                        <p:cTn id="46" dur="500" fill="hold"/>
                                        <p:tgtEl>
                                          <p:spTgt spid="24"/>
                                        </p:tgtEl>
                                        <p:attrNameLst>
                                          <p:attrName>ppt_y</p:attrName>
                                        </p:attrNameLst>
                                      </p:cBhvr>
                                      <p:tavLst>
                                        <p:tav tm="0">
                                          <p:val>
                                            <p:strVal val="1+#ppt_h/2"/>
                                          </p:val>
                                        </p:tav>
                                        <p:tav tm="100000">
                                          <p:val>
                                            <p:strVal val="#ppt_y"/>
                                          </p:val>
                                        </p:tav>
                                      </p:tavLst>
                                    </p:anim>
                                  </p:childTnLst>
                                </p:cTn>
                              </p:par>
                            </p:childTnLst>
                          </p:cTn>
                        </p:par>
                        <p:par>
                          <p:cTn id="47" fill="hold">
                            <p:stCondLst>
                              <p:cond delay="9050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5" grpId="0" animBg="1"/>
      <p:bldP spid="5" grpId="1" animBg="1"/>
      <p:bldP spid="12" grpId="0" animBg="1"/>
      <p:bldP spid="23" grpId="0" animBg="1"/>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8071" y="2796934"/>
                <a:ext cx="6732240" cy="2308324"/>
              </a:xfrm>
              <a:prstGeom prst="rect">
                <a:avLst/>
              </a:prstGeom>
            </p:spPr>
            <p:txBody>
              <a:bodyPr wrap="square">
                <a:spAutoFit/>
              </a:bodyPr>
              <a:lstStyle/>
              <a:p>
                <a:pPr algn="ctr"/>
                <a:r>
                  <a:rPr lang="en-US" sz="2400" dirty="0">
                    <a:latin typeface="Times New Roman" pitchFamily="18" charset="0"/>
                    <a:cs typeface="Times New Roman" pitchFamily="18" charset="0"/>
                  </a:rPr>
                  <a:t>Phần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rPr>
                      <m:t>25−2=23</m:t>
                    </m:r>
                    <m:d>
                      <m:dPr>
                        <m:ctrlPr>
                          <a:rPr lang="en-US" sz="2400" b="0" i="1" smtClean="0">
                            <a:latin typeface="Cambria Math" panose="02040503050406030204" pitchFamily="18" charset="0"/>
                          </a:rPr>
                        </m:ctrlPr>
                      </m:dPr>
                      <m:e>
                        <m:r>
                          <a:rPr lang="en-US" sz="2400" b="0" i="1" smtClean="0">
                            <a:latin typeface="Cambria Math"/>
                          </a:rPr>
                          <m:t>𝑚</m:t>
                        </m:r>
                      </m:e>
                    </m:d>
                  </m:oMath>
                </a14:m>
                <a:endParaRPr lang="en-US" sz="2400" b="0" dirty="0">
                  <a:latin typeface="Times New Roman" pitchFamily="18" charset="0"/>
                  <a:cs typeface="Times New Roman" pitchFamily="18" charset="0"/>
                </a:endParaRPr>
              </a:p>
              <a:p>
                <a:pPr marL="342900" indent="-342900">
                  <a:buAutoNum type="alphaLcParenR"/>
                </a:pP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a:t>
                </a:r>
              </a:p>
              <a:p>
                <a:pPr algn="ct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rPr>
                      <m:t>23.23=529(</m:t>
                    </m:r>
                    <m:sSup>
                      <m:sSupPr>
                        <m:ctrlPr>
                          <a:rPr lang="en-US" sz="2400" b="0" i="1" smtClean="0">
                            <a:latin typeface="Cambria Math" panose="02040503050406030204" pitchFamily="18" charset="0"/>
                          </a:rPr>
                        </m:ctrlPr>
                      </m:sSupPr>
                      <m:e>
                        <m:r>
                          <a:rPr lang="en-US" sz="2400" b="0" i="1" smtClean="0">
                            <a:latin typeface="Cambria Math"/>
                          </a:rPr>
                          <m:t>𝑚</m:t>
                        </m:r>
                      </m:e>
                      <m:sup>
                        <m:r>
                          <a:rPr lang="en-US" sz="2400" b="0" i="1" smtClean="0">
                            <a:latin typeface="Cambria Math"/>
                          </a:rPr>
                          <m:t>2</m:t>
                        </m:r>
                      </m:sup>
                    </m:sSup>
                    <m:r>
                      <a:rPr lang="en-US" sz="2400" b="0" i="1" smtClean="0">
                        <a:latin typeface="Cambria Math"/>
                      </a:rPr>
                      <m:t>)</m:t>
                    </m:r>
                  </m:oMath>
                </a14:m>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 Chu vi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 </a:t>
                </a:r>
                <a14:m>
                  <m:oMath xmlns:m="http://schemas.openxmlformats.org/officeDocument/2006/math">
                    <m:r>
                      <a:rPr lang="en-US" sz="2400" b="0" i="1" smtClean="0">
                        <a:latin typeface="Cambria Math"/>
                      </a:rPr>
                      <m:t>4.23=92</m:t>
                    </m:r>
                    <m:d>
                      <m:dPr>
                        <m:ctrlPr>
                          <a:rPr lang="en-US" sz="2400" b="0" i="1" smtClean="0">
                            <a:latin typeface="Cambria Math" panose="02040503050406030204" pitchFamily="18" charset="0"/>
                          </a:rPr>
                        </m:ctrlPr>
                      </m:dPr>
                      <m:e>
                        <m:r>
                          <a:rPr lang="en-US" sz="2400" b="0" i="1" smtClean="0">
                            <a:latin typeface="Cambria Math"/>
                          </a:rPr>
                          <m:t>𝑚</m:t>
                        </m:r>
                      </m:e>
                    </m:d>
                  </m:oMath>
                </a14:m>
                <a:endParaRPr lang="en-US" sz="2400" b="0" dirty="0">
                  <a:latin typeface="Times New Roman" pitchFamily="18" charset="0"/>
                  <a:cs typeface="Times New Roman" pitchFamily="18" charset="0"/>
                </a:endParaRPr>
              </a:p>
              <a:p>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rPr>
                      <m:t>92−2=90</m:t>
                    </m:r>
                    <m:r>
                      <a:rPr lang="en-US" sz="2400" b="0" i="1" smtClean="0">
                        <a:latin typeface="Cambria Math"/>
                      </a:rPr>
                      <m:t>𝑚</m:t>
                    </m:r>
                  </m:oMath>
                </a14:m>
                <a:endParaRPr lang="vi-VN" sz="24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071" y="2796934"/>
                <a:ext cx="6732240" cy="2308324"/>
              </a:xfrm>
              <a:prstGeom prst="rect">
                <a:avLst/>
              </a:prstGeom>
              <a:blipFill rotWithShape="1">
                <a:blip r:embed="rId2"/>
                <a:stretch>
                  <a:fillRect l="-1357" t="-2116" r="-1086" b="-5291"/>
                </a:stretch>
              </a:blipFill>
            </p:spPr>
            <p:txBody>
              <a:bodyPr/>
              <a:lstStyle/>
              <a:p>
                <a:r>
                  <a:rPr lang="vi-VN">
                    <a:noFill/>
                  </a:rPr>
                  <a:t> </a:t>
                </a:r>
              </a:p>
            </p:txBody>
          </p:sp>
        </mc:Fallback>
      </mc:AlternateContent>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187" y="-22466"/>
            <a:ext cx="3040882" cy="300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83" y="-22466"/>
            <a:ext cx="6371403"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buAutoNum type="alphaLcParenR"/>
            </a:pP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rau</a:t>
            </a:r>
            <a:r>
              <a:rPr lang="en-US" sz="2400" dirty="0">
                <a:latin typeface="Times New Roman" pitchFamily="18" charset="0"/>
                <a:cs typeface="Times New Roman" pitchFamily="18" charset="0"/>
              </a:rPr>
              <a:t>? </a:t>
            </a:r>
          </a:p>
          <a:p>
            <a:pPr marL="342900" indent="-342900">
              <a:buAutoNum type="alphaLcParen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rau</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góc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vườn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2m.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p:sp>
        <p:nvSpPr>
          <p:cNvPr id="5" name="TextBox 4"/>
          <p:cNvSpPr txBox="1"/>
          <p:nvPr/>
        </p:nvSpPr>
        <p:spPr>
          <a:xfrm>
            <a:off x="1508456" y="1707654"/>
            <a:ext cx="1800200"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LỜI GIẢI: </a:t>
            </a:r>
            <a:endParaRPr lang="vi-VN"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462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barn(inVertical)">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CE06C7-A4FB-4709-8996-AB16297E337B}"/>
                  </a:ext>
                </a:extLst>
              </p:cNvPr>
              <p:cNvSpPr txBox="1"/>
              <p:nvPr/>
            </p:nvSpPr>
            <p:spPr>
              <a:xfrm>
                <a:off x="0" y="-19514"/>
                <a:ext cx="9144000" cy="34163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tập</a:t>
                </a:r>
                <a:r>
                  <a:rPr lang="en-US" sz="2400" b="1" dirty="0">
                    <a:latin typeface="Times New Roman" pitchFamily="18" charset="0"/>
                    <a:cs typeface="Times New Roman" pitchFamily="18" charset="0"/>
                  </a:rPr>
                  <a:t> 3: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14:m>
                  <m:oMath xmlns:m="http://schemas.openxmlformats.org/officeDocument/2006/math">
                    <m:r>
                      <a:rPr lang="en-US" sz="2400" b="0" i="1" smtClean="0">
                        <a:latin typeface="Cambria Math"/>
                      </a:rPr>
                      <m:t>25</m:t>
                    </m:r>
                    <m:sSup>
                      <m:sSupPr>
                        <m:ctrlPr>
                          <a:rPr lang="en-US" sz="2400" b="0" i="1" smtClean="0">
                            <a:latin typeface="Cambria Math" panose="02040503050406030204" pitchFamily="18" charset="0"/>
                          </a:rPr>
                        </m:ctrlPr>
                      </m:sSupPr>
                      <m:e>
                        <m:r>
                          <a:rPr lang="en-US" sz="2400" b="0" i="1" smtClean="0">
                            <a:latin typeface="Cambria Math"/>
                          </a:rPr>
                          <m:t>𝑚</m:t>
                        </m:r>
                      </m:e>
                      <m:sup>
                        <m:r>
                          <a:rPr lang="en-US" sz="2400" b="0" i="1" smtClean="0">
                            <a:latin typeface="Cambria Math"/>
                          </a:rPr>
                          <m:t>2</m:t>
                        </m:r>
                      </m:sup>
                    </m:sSup>
                  </m:oMath>
                </a14:m>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		a)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algn="ct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I: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50cm.</a:t>
                </a:r>
                <a:endParaRPr lang="vi-VN" sz="2400" dirty="0">
                  <a:latin typeface="Times New Roman" pitchFamily="18" charset="0"/>
                  <a:cs typeface="Times New Roman" pitchFamily="18" charset="0"/>
                </a:endParaRPr>
              </a:p>
              <a:p>
                <a:pPr algn="ct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II: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60cm.</a:t>
                </a:r>
                <a:endParaRPr lang="vi-VN" sz="2400" dirty="0">
                  <a:latin typeface="Times New Roman" pitchFamily="18" charset="0"/>
                  <a:cs typeface="Times New Roman" pitchFamily="18" charset="0"/>
                </a:endParaRPr>
              </a:p>
              <a:p>
                <a:pPr algn="ctr"/>
                <a:r>
                  <a:rPr lang="en-US" sz="2400" dirty="0" err="1">
                    <a:latin typeface="Times New Roman" pitchFamily="18" charset="0"/>
                    <a:cs typeface="Times New Roman" pitchFamily="18" charset="0"/>
                  </a:rPr>
                  <a:t>Loại</a:t>
                </a:r>
                <a:r>
                  <a:rPr lang="en-US" sz="2400" dirty="0">
                    <a:latin typeface="Times New Roman" pitchFamily="18" charset="0"/>
                    <a:cs typeface="Times New Roman" pitchFamily="18" charset="0"/>
                  </a:rPr>
                  <a:t> III: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80cm.</a:t>
                </a:r>
                <a:endParaRPr lang="vi-VN"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b)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vuông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lát</a:t>
                </a:r>
                <a:r>
                  <a:rPr lang="en-US" sz="2400" dirty="0">
                    <a:latin typeface="Times New Roman" pitchFamily="18" charset="0"/>
                    <a:cs typeface="Times New Roman" pitchFamily="18" charset="0"/>
                  </a:rPr>
                  <a:t> ở ý a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115000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khách</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mc:Choice>
        <mc:Fallback xmlns="">
          <p:sp>
            <p:nvSpPr>
              <p:cNvPr id="9" name="TextBox 8">
                <a:extLst>
                  <a:ext uri="{FF2B5EF4-FFF2-40B4-BE49-F238E27FC236}">
                    <a16:creationId xmlns:a16="http://schemas.microsoft.com/office/drawing/2014/main" xmlns="" xmlns:a14="http://schemas.microsoft.com/office/drawing/2010/main" id="{64CE06C7-A4FB-4709-8996-AB16297E337B}"/>
                  </a:ext>
                </a:extLst>
              </p:cNvPr>
              <p:cNvSpPr txBox="1">
                <a:spLocks noRot="1" noChangeAspect="1" noMove="1" noResize="1" noEditPoints="1" noAdjustHandles="1" noChangeArrowheads="1" noChangeShapeType="1" noTextEdit="1"/>
              </p:cNvSpPr>
              <p:nvPr/>
            </p:nvSpPr>
            <p:spPr>
              <a:xfrm>
                <a:off x="0" y="-19514"/>
                <a:ext cx="9144000" cy="3416320"/>
              </a:xfrm>
              <a:prstGeom prst="rect">
                <a:avLst/>
              </a:prstGeom>
              <a:blipFill rotWithShape="1">
                <a:blip r:embed="rId5"/>
                <a:stretch>
                  <a:fillRect/>
                </a:stretch>
              </a:blipFill>
            </p:spPr>
            <p:txBody>
              <a:bodyPr/>
              <a:lstStyle/>
              <a:p>
                <a:r>
                  <a:rPr lang="vi-VN">
                    <a:noFill/>
                  </a:rPr>
                  <a:t> </a:t>
                </a:r>
              </a:p>
            </p:txBody>
          </p:sp>
        </mc:Fallback>
      </mc:AlternateContent>
      <p:pic>
        <p:nvPicPr>
          <p:cNvPr id="18" name="Picture 9">
            <a:extLst>
              <a:ext uri="{FF2B5EF4-FFF2-40B4-BE49-F238E27FC236}">
                <a16:creationId xmlns:a16="http://schemas.microsoft.com/office/drawing/2014/main" id="{08639697-B2CB-40FB-8358-A8FB85547C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1" y="3227518"/>
            <a:ext cx="2073884" cy="1784808"/>
          </a:xfrm>
          <a:prstGeom prst="rect">
            <a:avLst/>
          </a:prstGeom>
        </p:spPr>
      </p:pic>
      <p:pic>
        <p:nvPicPr>
          <p:cNvPr id="17" name="Picture 9" descr="A picture containing toy, doll&#10;&#10;Description automatically generated">
            <a:extLst>
              <a:ext uri="{FF2B5EF4-FFF2-40B4-BE49-F238E27FC236}">
                <a16:creationId xmlns:a16="http://schemas.microsoft.com/office/drawing/2014/main" id="{EABC0B67-6988-461B-B084-4A81E9D843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68" y="-181202"/>
            <a:ext cx="1954942" cy="1954942"/>
          </a:xfrm>
          <a:prstGeom prst="rect">
            <a:avLst/>
          </a:prstGeom>
        </p:spPr>
      </p:pic>
      <p:sp>
        <p:nvSpPr>
          <p:cNvPr id="2" name="Cloud Callout 1"/>
          <p:cNvSpPr/>
          <p:nvPr/>
        </p:nvSpPr>
        <p:spPr>
          <a:xfrm>
            <a:off x="1860574" y="2139702"/>
            <a:ext cx="7069457" cy="3309332"/>
          </a:xfrm>
          <a:prstGeom prst="cloudCallout">
            <a:avLst>
              <a:gd name="adj1" fmla="val -54696"/>
              <a:gd name="adj2" fmla="val 1739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 chia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4 </a:t>
            </a:r>
            <a:r>
              <a:rPr lang="en-US" sz="2400" dirty="0" err="1">
                <a:latin typeface="Times New Roman" pitchFamily="18" charset="0"/>
                <a:cs typeface="Times New Roman" pitchFamily="18" charset="0"/>
              </a:rPr>
              <a:t>phút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GV </a:t>
            </a:r>
            <a:r>
              <a:rPr lang="en-US" sz="2400" dirty="0" err="1">
                <a:latin typeface="Times New Roman" pitchFamily="18" charset="0"/>
                <a:cs typeface="Times New Roman" pitchFamily="18" charset="0"/>
              </a:rPr>
              <a:t>mời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nhóm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endParaRPr lang="vi-VN" sz="2400" dirty="0">
              <a:latin typeface="Times New Roman" pitchFamily="18" charset="0"/>
              <a:cs typeface="Times New Roman" pitchFamily="18" charset="0"/>
            </a:endParaRPr>
          </a:p>
        </p:txBody>
      </p:sp>
      <p:sp>
        <p:nvSpPr>
          <p:cNvPr id="94" name="TextBox 7"/>
          <p:cNvSpPr txBox="1">
            <a:spLocks noChangeArrowheads="1"/>
          </p:cNvSpPr>
          <p:nvPr/>
        </p:nvSpPr>
        <p:spPr bwMode="auto">
          <a:xfrm>
            <a:off x="7315622" y="4132163"/>
            <a:ext cx="304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dirty="0">
                <a:solidFill>
                  <a:schemeClr val="bg1"/>
                </a:solidFill>
                <a:latin typeface="Calibri" pitchFamily="34" charset="0"/>
              </a:rPr>
              <a:t>:</a:t>
            </a:r>
          </a:p>
        </p:txBody>
      </p:sp>
      <p:sp>
        <p:nvSpPr>
          <p:cNvPr id="3" name="Rectangle 2"/>
          <p:cNvSpPr/>
          <p:nvPr/>
        </p:nvSpPr>
        <p:spPr>
          <a:xfrm>
            <a:off x="6084168" y="4371950"/>
            <a:ext cx="2952328" cy="6841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084168" y="4380664"/>
            <a:ext cx="2952328" cy="6841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084168" y="4011910"/>
            <a:ext cx="2952328" cy="369332"/>
          </a:xfrm>
          <a:prstGeom prst="rect">
            <a:avLst/>
          </a:prstGeom>
          <a:noFill/>
        </p:spPr>
        <p:txBody>
          <a:bodyPr wrap="square" rtlCol="0">
            <a:spAutoFit/>
          </a:bodyPr>
          <a:lstStyle/>
          <a:p>
            <a:pPr algn="ctr"/>
            <a:r>
              <a:rPr lang="en-US" dirty="0" err="1"/>
              <a:t>Thời</a:t>
            </a:r>
            <a:r>
              <a:rPr lang="en-US" dirty="0"/>
              <a:t> </a:t>
            </a:r>
            <a:r>
              <a:rPr lang="en-US" dirty="0" err="1"/>
              <a:t>gian</a:t>
            </a:r>
            <a:endParaRPr lang="en-US" dirty="0"/>
          </a:p>
        </p:txBody>
      </p:sp>
      <p:sp>
        <p:nvSpPr>
          <p:cNvPr id="5" name="Rectangle 4"/>
          <p:cNvSpPr/>
          <p:nvPr/>
        </p:nvSpPr>
        <p:spPr>
          <a:xfrm>
            <a:off x="6084168" y="4119922"/>
            <a:ext cx="2952328" cy="936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itchFamily="18" charset="0"/>
                <a:cs typeface="Times New Roman" pitchFamily="18" charset="0"/>
              </a:rPr>
              <a:t>Hết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giờ</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431247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childTnLst>
                          </p:cTn>
                        </p:par>
                        <p:par>
                          <p:cTn id="30" fill="hold">
                            <p:stCondLst>
                              <p:cond delay="500"/>
                            </p:stCondLst>
                            <p:childTnLst>
                              <p:par>
                                <p:cTn id="31" presetID="22" presetClass="entr" presetSubtype="2"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right)">
                                      <p:cBhvr>
                                        <p:cTn id="33" dur="90000"/>
                                        <p:tgtEl>
                                          <p:spTgt spid="76"/>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childTnLst>
                                </p:cTn>
                              </p:par>
                              <p:par>
                                <p:cTn id="36" presetID="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par>
                          <p:cTn id="40" fill="hold">
                            <p:stCondLst>
                              <p:cond delay="90500"/>
                            </p:stCondLst>
                            <p:childTnLst>
                              <p:par>
                                <p:cTn id="41" presetID="16" presetClass="entr" presetSubtype="2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 grpId="1" animBg="1"/>
      <p:bldP spid="3" grpId="0" animBg="1"/>
      <p:bldP spid="76" grpId="0" animBg="1"/>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TextBox 14"/>
              <p:cNvSpPr txBox="1"/>
              <p:nvPr/>
            </p:nvSpPr>
            <p:spPr>
              <a:xfrm>
                <a:off x="-9512" y="2643187"/>
                <a:ext cx="5043272" cy="2462213"/>
              </a:xfrm>
              <a:prstGeom prst="rect">
                <a:avLst/>
              </a:prstGeom>
              <a:noFill/>
            </p:spPr>
            <p:txBody>
              <a:bodyPr wrap="square" rtlCol="0">
                <a:spAutoFit/>
              </a:bodyPr>
              <a:lstStyle/>
              <a:p>
                <a:r>
                  <a:rPr lang="en-US" sz="2200" dirty="0">
                    <a:latin typeface="Times New Roman" pitchFamily="18" charset="0"/>
                    <a:cs typeface="Times New Roman" pitchFamily="18" charset="0"/>
                  </a:rPr>
                  <a:t>a) </a:t>
                </a:r>
                <a:r>
                  <a:rPr lang="en-US" sz="2200" dirty="0" err="1">
                    <a:latin typeface="Times New Roman" pitchFamily="18" charset="0"/>
                    <a:cs typeface="Times New Roman" pitchFamily="18" charset="0"/>
                  </a:rPr>
                  <a:t>Từ</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ta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An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vuông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rPr>
                      <m:t>5</m:t>
                    </m:r>
                    <m:r>
                      <a:rPr lang="en-US" sz="2200" b="0" i="1" smtClean="0">
                        <a:latin typeface="Cambria Math"/>
                      </a:rPr>
                      <m:t>𝑚</m:t>
                    </m:r>
                  </m:oMath>
                </a14:m>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Ta </a:t>
                </a:r>
                <a:r>
                  <a:rPr lang="en-US" sz="2200" dirty="0" err="1">
                    <a:latin typeface="Times New Roman" pitchFamily="18" charset="0"/>
                    <a:cs typeface="Times New Roman" pitchFamily="18" charset="0"/>
                  </a:rPr>
                  <a:t>thấy</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rPr>
                      <m:t>5:0,5=10 </m:t>
                    </m:r>
                    <m:r>
                      <a:rPr lang="en-US" sz="2200" b="0" i="1" smtClean="0">
                        <a:latin typeface="Cambria Math"/>
                      </a:rPr>
                      <m:t>𝑘h</m:t>
                    </m:r>
                    <m:r>
                      <a:rPr lang="en-US" sz="2200" b="0" i="1" smtClean="0">
                        <a:latin typeface="Cambria Math"/>
                      </a:rPr>
                      <m:t>ô</m:t>
                    </m:r>
                    <m:r>
                      <a:rPr lang="en-US" sz="2200" b="0" i="1" smtClean="0">
                        <a:latin typeface="Cambria Math"/>
                      </a:rPr>
                      <m:t>𝑛𝑔</m:t>
                    </m:r>
                    <m:r>
                      <a:rPr lang="en-US" sz="2200" b="0" i="1" smtClean="0">
                        <a:latin typeface="Cambria Math"/>
                      </a:rPr>
                      <m:t> </m:t>
                    </m:r>
                    <m:r>
                      <a:rPr lang="en-US" sz="2200" b="0" i="1" smtClean="0">
                        <a:latin typeface="Cambria Math"/>
                      </a:rPr>
                      <m:t>𝑑</m:t>
                    </m:r>
                    <m:r>
                      <a:rPr lang="en-US" sz="2200" b="0" i="1" smtClean="0">
                        <a:latin typeface="Cambria Math"/>
                      </a:rPr>
                      <m:t>ư.</m:t>
                    </m:r>
                  </m:oMath>
                </a14:m>
                <a:r>
                  <a:rPr lang="en-US" sz="2200" dirty="0">
                    <a:latin typeface="Times New Roman" pitchFamily="18" charset="0"/>
                    <a:cs typeface="Times New Roman" pitchFamily="18" charset="0"/>
                  </a:rPr>
                  <a:t> </a:t>
                </a:r>
                <a14:m>
                  <m:oMath xmlns:m="http://schemas.openxmlformats.org/officeDocument/2006/math">
                    <m:r>
                      <a:rPr lang="en-US" sz="2200" b="0" i="1" dirty="0" smtClean="0">
                        <a:latin typeface="Cambria Math"/>
                      </a:rPr>
                      <m:t>5:0,6 </m:t>
                    </m:r>
                    <m:r>
                      <a:rPr lang="en-US" sz="2200" b="0" i="1" dirty="0" smtClean="0">
                        <a:latin typeface="Cambria Math"/>
                      </a:rPr>
                      <m:t>𝑑</m:t>
                    </m:r>
                    <m:r>
                      <a:rPr lang="en-US" sz="2200" b="0" i="1" dirty="0" smtClean="0">
                        <a:latin typeface="Cambria Math"/>
                      </a:rPr>
                      <m:t>ư 0,2.</m:t>
                    </m:r>
                  </m:oMath>
                </a14:m>
                <a:r>
                  <a:rPr lang="en-US" sz="2200" dirty="0">
                    <a:latin typeface="Times New Roman" pitchFamily="18" charset="0"/>
                    <a:cs typeface="Times New Roman" pitchFamily="18" charset="0"/>
                  </a:rPr>
                  <a:t> </a:t>
                </a:r>
              </a:p>
              <a:p>
                <a14:m>
                  <m:oMath xmlns:m="http://schemas.openxmlformats.org/officeDocument/2006/math">
                    <m:r>
                      <a:rPr lang="en-US" sz="2200" b="0" i="1" dirty="0" smtClean="0">
                        <a:latin typeface="Cambria Math"/>
                      </a:rPr>
                      <m:t>5:0,8 </m:t>
                    </m:r>
                    <m:r>
                      <a:rPr lang="en-US" sz="2200" b="0" i="1" dirty="0" smtClean="0">
                        <a:latin typeface="Cambria Math"/>
                      </a:rPr>
                      <m:t>𝑑</m:t>
                    </m:r>
                    <m:r>
                      <a:rPr lang="en-US" sz="2200" b="0" i="1" dirty="0" smtClean="0">
                        <a:latin typeface="Cambria Math"/>
                      </a:rPr>
                      <m:t>ư 0,2. </m:t>
                    </m:r>
                  </m:oMath>
                </a14:m>
                <a:r>
                  <a:rPr lang="en-US" sz="2200" dirty="0">
                    <a:latin typeface="Times New Roman" pitchFamily="18" charset="0"/>
                    <a:cs typeface="Times New Roman" pitchFamily="18" charset="0"/>
                  </a:rPr>
                  <a:t> </a:t>
                </a:r>
              </a:p>
              <a:p>
                <a:r>
                  <a:rPr lang="en-US" sz="2200" dirty="0">
                    <a:latin typeface="Times New Roman" pitchFamily="18" charset="0"/>
                    <a:cs typeface="Times New Roman" pitchFamily="18" charset="0"/>
                  </a:rPr>
                  <a:t>Do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An </a:t>
                </a:r>
                <a:r>
                  <a:rPr lang="en-US" sz="2200" dirty="0" err="1">
                    <a:latin typeface="Times New Roman" pitchFamily="18" charset="0"/>
                    <a:cs typeface="Times New Roman" pitchFamily="18" charset="0"/>
                  </a:rPr>
                  <a:t>nên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chọn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14:m>
                  <m:oMath xmlns:m="http://schemas.openxmlformats.org/officeDocument/2006/math">
                    <m:r>
                      <a:rPr lang="en-US" sz="2200" b="0" i="1" smtClean="0">
                        <a:latin typeface="Cambria Math"/>
                        <a:cs typeface="Times New Roman" pitchFamily="18" charset="0"/>
                      </a:rPr>
                      <m:t>50</m:t>
                    </m:r>
                    <m:r>
                      <a:rPr lang="en-US" sz="2200" b="0" i="1" smtClean="0">
                        <a:latin typeface="Cambria Math"/>
                        <a:cs typeface="Times New Roman" pitchFamily="18" charset="0"/>
                      </a:rPr>
                      <m:t>𝑐𝑚</m:t>
                    </m:r>
                    <m:r>
                      <a:rPr lang="en-US" sz="2200" b="0" i="1" smtClean="0">
                        <a:latin typeface="Cambria Math"/>
                        <a:cs typeface="Times New Roman" pitchFamily="18" charset="0"/>
                      </a:rPr>
                      <m:t>  </m:t>
                    </m:r>
                  </m:oMath>
                </a14:m>
                <a:r>
                  <a:rPr lang="en-US" sz="2200" dirty="0">
                    <a:latin typeface="Times New Roman" pitchFamily="18" charset="0"/>
                    <a:cs typeface="Times New Roman" pitchFamily="18" charset="0"/>
                  </a:rPr>
                  <a:t>để </a:t>
                </a:r>
                <a:r>
                  <a:rPr lang="en-US" sz="2200" dirty="0" err="1">
                    <a:latin typeface="Times New Roman" pitchFamily="18" charset="0"/>
                    <a:cs typeface="Times New Roman" pitchFamily="18" charset="0"/>
                  </a:rPr>
                  <a:t>không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a:t>
                </a:r>
              </a:p>
            </p:txBody>
          </p:sp>
        </mc:Choice>
        <mc:Fallback xmlns="">
          <p:sp>
            <p:nvSpPr>
              <p:cNvPr id="15" name="TextBox 14"/>
              <p:cNvSpPr txBox="1">
                <a:spLocks noRot="1" noChangeAspect="1" noMove="1" noResize="1" noEditPoints="1" noAdjustHandles="1" noChangeArrowheads="1" noChangeShapeType="1" noTextEdit="1"/>
              </p:cNvSpPr>
              <p:nvPr/>
            </p:nvSpPr>
            <p:spPr>
              <a:xfrm>
                <a:off x="-9512" y="2643187"/>
                <a:ext cx="5043272" cy="2462213"/>
              </a:xfrm>
              <a:prstGeom prst="rect">
                <a:avLst/>
              </a:prstGeom>
              <a:blipFill rotWithShape="1">
                <a:blip r:embed="rId3"/>
                <a:stretch>
                  <a:fillRect l="-1449" t="-1485" r="-2778" b="-39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4CE06C7-A4FB-4709-8996-AB16297E337B}"/>
                  </a:ext>
                </a:extLst>
              </p:cNvPr>
              <p:cNvSpPr txBox="1"/>
              <p:nvPr/>
            </p:nvSpPr>
            <p:spPr>
              <a:xfrm>
                <a:off x="-16504" y="-80998"/>
                <a:ext cx="9160504"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Bài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tập</a:t>
                </a:r>
                <a:r>
                  <a:rPr lang="en-US" b="1" dirty="0">
                    <a:latin typeface="Times New Roman" pitchFamily="18" charset="0"/>
                    <a:cs typeface="Times New Roman" pitchFamily="18" charset="0"/>
                  </a:rPr>
                  <a:t> 3: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muốn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14:m>
                  <m:oMath xmlns:m="http://schemas.openxmlformats.org/officeDocument/2006/math">
                    <m:r>
                      <a:rPr lang="en-US" b="0" i="1" smtClean="0">
                        <a:latin typeface="Cambria Math"/>
                      </a:rPr>
                      <m:t>25</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a14:m>
                <a:r>
                  <a:rPr lang="en-US" dirty="0">
                    <a:latin typeface="Times New Roman" pitchFamily="18" charset="0"/>
                    <a:cs typeface="Times New Roman" pitchFamily="18" charset="0"/>
                  </a:rPr>
                  <a:t>. </a:t>
                </a:r>
                <a:endParaRPr lang="vi-VN" dirty="0">
                  <a:latin typeface="Times New Roman" pitchFamily="18" charset="0"/>
                  <a:cs typeface="Times New Roman" pitchFamily="18" charset="0"/>
                </a:endParaRPr>
              </a:p>
              <a:p>
                <a:r>
                  <a:rPr lang="en-US" dirty="0">
                    <a:latin typeface="Times New Roman" pitchFamily="18" charset="0"/>
                    <a:cs typeface="Times New Roman" pitchFamily="18" charset="0"/>
                  </a:rPr>
                  <a:t>		a)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đây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gạch</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a:p>
                <a:pPr algn="ct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I: </a:t>
                </a:r>
                <a:r>
                  <a:rPr lang="en-US" dirty="0" err="1">
                    <a:latin typeface="Times New Roman" pitchFamily="18" charset="0"/>
                    <a:cs typeface="Times New Roman" pitchFamily="18" charset="0"/>
                  </a:rPr>
                  <a:t>cạnh</a:t>
                </a:r>
                <a:r>
                  <a:rPr lang="en-US" dirty="0">
                    <a:latin typeface="Times New Roman" pitchFamily="18" charset="0"/>
                    <a:cs typeface="Times New Roman" pitchFamily="18" charset="0"/>
                  </a:rPr>
                  <a:t> 50cm.</a:t>
                </a:r>
                <a:endParaRPr lang="vi-VN" dirty="0">
                  <a:latin typeface="Times New Roman" pitchFamily="18" charset="0"/>
                  <a:cs typeface="Times New Roman" pitchFamily="18" charset="0"/>
                </a:endParaRPr>
              </a:p>
              <a:p>
                <a:pPr algn="ct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II: </a:t>
                </a:r>
                <a:r>
                  <a:rPr lang="en-US" dirty="0" err="1">
                    <a:latin typeface="Times New Roman" pitchFamily="18" charset="0"/>
                    <a:cs typeface="Times New Roman" pitchFamily="18" charset="0"/>
                  </a:rPr>
                  <a:t>cạnh</a:t>
                </a:r>
                <a:r>
                  <a:rPr lang="en-US" dirty="0">
                    <a:latin typeface="Times New Roman" pitchFamily="18" charset="0"/>
                    <a:cs typeface="Times New Roman" pitchFamily="18" charset="0"/>
                  </a:rPr>
                  <a:t> 60cm.</a:t>
                </a:r>
                <a:endParaRPr lang="vi-VN" dirty="0">
                  <a:latin typeface="Times New Roman" pitchFamily="18" charset="0"/>
                  <a:cs typeface="Times New Roman" pitchFamily="18" charset="0"/>
                </a:endParaRPr>
              </a:p>
              <a:p>
                <a:pPr algn="ctr"/>
                <a:r>
                  <a:rPr lang="en-US" dirty="0" err="1">
                    <a:latin typeface="Times New Roman" pitchFamily="18" charset="0"/>
                    <a:cs typeface="Times New Roman" pitchFamily="18" charset="0"/>
                  </a:rPr>
                  <a:t>Loại</a:t>
                </a:r>
                <a:r>
                  <a:rPr lang="en-US" dirty="0">
                    <a:latin typeface="Times New Roman" pitchFamily="18" charset="0"/>
                    <a:cs typeface="Times New Roman" pitchFamily="18" charset="0"/>
                  </a:rPr>
                  <a:t> III: </a:t>
                </a:r>
                <a:r>
                  <a:rPr lang="en-US" dirty="0" err="1">
                    <a:latin typeface="Times New Roman" pitchFamily="18" charset="0"/>
                    <a:cs typeface="Times New Roman" pitchFamily="18" charset="0"/>
                  </a:rPr>
                  <a:t>cạnh</a:t>
                </a:r>
                <a:r>
                  <a:rPr lang="en-US" dirty="0">
                    <a:latin typeface="Times New Roman" pitchFamily="18" charset="0"/>
                    <a:cs typeface="Times New Roman" pitchFamily="18" charset="0"/>
                  </a:rPr>
                  <a:t> 80cm.</a:t>
                </a:r>
                <a:endParaRPr lang="vi-VN" dirty="0">
                  <a:latin typeface="Times New Roman" pitchFamily="18" charset="0"/>
                  <a:cs typeface="Times New Roman" pitchFamily="18" charset="0"/>
                </a:endParaRPr>
              </a:p>
              <a:p>
                <a:r>
                  <a:rPr lang="en-US" dirty="0">
                    <a:latin typeface="Times New Roman" pitchFamily="18" charset="0"/>
                    <a:cs typeface="Times New Roman" pitchFamily="18" charset="0"/>
                  </a:rPr>
                  <a:t>b) </a:t>
                </a:r>
                <a:r>
                  <a:rPr lang="en-US" dirty="0" err="1">
                    <a:latin typeface="Times New Roman" pitchFamily="18" charset="0"/>
                    <a:cs typeface="Times New Roman" pitchFamily="18" charset="0"/>
                  </a:rPr>
                  <a:t>Giá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mét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chọn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lát</a:t>
                </a:r>
                <a:r>
                  <a:rPr lang="en-US" dirty="0">
                    <a:latin typeface="Times New Roman" pitchFamily="18" charset="0"/>
                    <a:cs typeface="Times New Roman" pitchFamily="18" charset="0"/>
                  </a:rPr>
                  <a:t> ở ý a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115000 </a:t>
                </a:r>
                <a:r>
                  <a:rPr lang="en-US" dirty="0" err="1">
                    <a:latin typeface="Times New Roman" pitchFamily="18" charset="0"/>
                    <a:cs typeface="Times New Roman" pitchFamily="18" charset="0"/>
                  </a:rPr>
                  <a:t>đồng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số</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tiền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bạn</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gạch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phòng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khách</a:t>
                </a:r>
                <a:r>
                  <a:rPr lang="en-US" dirty="0">
                    <a:latin typeface="Times New Roman" pitchFamily="18" charset="0"/>
                    <a:cs typeface="Times New Roman" pitchFamily="18" charset="0"/>
                  </a:rPr>
                  <a:t>.</a:t>
                </a:r>
                <a:endParaRPr lang="vi-VN" dirty="0">
                  <a:latin typeface="Times New Roman" pitchFamily="18" charset="0"/>
                  <a:cs typeface="Times New Roman" pitchFamily="18" charset="0"/>
                </a:endParaRPr>
              </a:p>
            </p:txBody>
          </p:sp>
        </mc:Choice>
        <mc:Fallback xmlns="">
          <p:sp>
            <p:nvSpPr>
              <p:cNvPr id="3" name="TextBox 2">
                <a:extLst>
                  <a:ext uri="{FF2B5EF4-FFF2-40B4-BE49-F238E27FC236}">
                    <a16:creationId xmlns:a16="http://schemas.microsoft.com/office/drawing/2014/main" xmlns="" xmlns:a14="http://schemas.microsoft.com/office/drawing/2010/main" id="{64CE06C7-A4FB-4709-8996-AB16297E337B}"/>
                  </a:ext>
                </a:extLst>
              </p:cNvPr>
              <p:cNvSpPr txBox="1">
                <a:spLocks noRot="1" noChangeAspect="1" noMove="1" noResize="1" noEditPoints="1" noAdjustHandles="1" noChangeArrowheads="1" noChangeShapeType="1" noTextEdit="1"/>
              </p:cNvSpPr>
              <p:nvPr/>
            </p:nvSpPr>
            <p:spPr>
              <a:xfrm>
                <a:off x="-16504" y="-80998"/>
                <a:ext cx="9160504" cy="2308324"/>
              </a:xfrm>
              <a:prstGeom prst="rect">
                <a:avLst/>
              </a:prstGeom>
              <a:blipFill rotWithShape="1">
                <a:blip r:embed="rId4"/>
                <a:stretch>
                  <a:fillRect/>
                </a:stretch>
              </a:blipFill>
            </p:spPr>
            <p:txBody>
              <a:bodyPr/>
              <a:lstStyle/>
              <a:p>
                <a:r>
                  <a:rPr lang="vi-VN">
                    <a:noFill/>
                  </a:rPr>
                  <a:t> </a:t>
                </a:r>
              </a:p>
            </p:txBody>
          </p:sp>
        </mc:Fallback>
      </mc:AlternateContent>
      <p:pic>
        <p:nvPicPr>
          <p:cNvPr id="4" name="Picture 9" descr="A picture containing toy, doll&#10;&#10;Description automatically generated">
            <a:extLst>
              <a:ext uri="{FF2B5EF4-FFF2-40B4-BE49-F238E27FC236}">
                <a16:creationId xmlns:a16="http://schemas.microsoft.com/office/drawing/2014/main" id="{EABC0B67-6988-461B-B084-4A81E9D843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952" y="-391304"/>
            <a:ext cx="1954942" cy="195494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220072" y="2787774"/>
                <a:ext cx="3938884" cy="1107996"/>
              </a:xfrm>
              <a:prstGeom prst="rect">
                <a:avLst/>
              </a:prstGeom>
            </p:spPr>
            <p:txBody>
              <a:bodyPr wrap="square">
                <a:spAutoFit/>
              </a:bodyPr>
              <a:lstStyle/>
              <a:p>
                <a:r>
                  <a:rPr lang="en-US" sz="2200" dirty="0">
                    <a:latin typeface="Times New Roman" pitchFamily="18" charset="0"/>
                    <a:cs typeface="Times New Roman" pitchFamily="18" charset="0"/>
                  </a:rPr>
                  <a:t>b) </a:t>
                </a:r>
                <a:r>
                  <a:rPr lang="en-US" sz="2200" dirty="0" err="1">
                    <a:latin typeface="Times New Roman" pitchFamily="18" charset="0"/>
                    <a:cs typeface="Times New Roman" pitchFamily="18" charset="0"/>
                  </a:rPr>
                  <a:t>Số</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bạn</a:t>
                </a:r>
                <a:r>
                  <a:rPr lang="en-US" sz="2200" dirty="0">
                    <a:latin typeface="Times New Roman" pitchFamily="18" charset="0"/>
                    <a:cs typeface="Times New Roman" pitchFamily="18" charset="0"/>
                  </a:rPr>
                  <a:t> An </a:t>
                </a:r>
                <a:r>
                  <a:rPr lang="en-US" sz="2200" dirty="0" err="1">
                    <a:latin typeface="Times New Roman" pitchFamily="18" charset="0"/>
                    <a:cs typeface="Times New Roman" pitchFamily="18" charset="0"/>
                  </a:rPr>
                  <a:t>cần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lát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phòng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khách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a:t>
                </a:r>
              </a:p>
              <a:p>
                <a:r>
                  <a:rPr lang="en-US" sz="2200" dirty="0">
                    <a:latin typeface="Times New Roman" pitchFamily="18" charset="0"/>
                    <a:cs typeface="Times New Roman" pitchFamily="18" charset="0"/>
                  </a:rPr>
                  <a:t> </a:t>
                </a:r>
                <a14:m>
                  <m:oMath xmlns:m="http://schemas.openxmlformats.org/officeDocument/2006/math">
                    <m:r>
                      <a:rPr lang="en-US" sz="2200" i="1">
                        <a:latin typeface="Cambria Math"/>
                      </a:rPr>
                      <m:t>25.115000=2875000 đồ</m:t>
                    </m:r>
                    <m:r>
                      <a:rPr lang="en-US" sz="2200" i="1">
                        <a:latin typeface="Cambria Math"/>
                      </a:rPr>
                      <m:t>𝑛𝑔</m:t>
                    </m:r>
                    <m:r>
                      <a:rPr lang="en-US" sz="2200" i="1">
                        <a:latin typeface="Cambria Math"/>
                      </a:rPr>
                      <m:t>.</m:t>
                    </m:r>
                  </m:oMath>
                </a14:m>
                <a:endParaRPr lang="vi-VN" sz="2200" dirty="0">
                  <a:latin typeface="Times New Roman" pitchFamily="18" charset="0"/>
                  <a:cs typeface="Times New Roman"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220072" y="2787774"/>
                <a:ext cx="3938884" cy="1107996"/>
              </a:xfrm>
              <a:prstGeom prst="rect">
                <a:avLst/>
              </a:prstGeom>
              <a:blipFill rotWithShape="1">
                <a:blip r:embed="rId6"/>
                <a:stretch>
                  <a:fillRect l="-1858" t="-3297" b="-6593"/>
                </a:stretch>
              </a:blipFill>
            </p:spPr>
            <p:txBody>
              <a:bodyPr/>
              <a:lstStyle/>
              <a:p>
                <a:r>
                  <a:rPr lang="vi-VN">
                    <a:noFill/>
                  </a:rPr>
                  <a:t> </a:t>
                </a:r>
              </a:p>
            </p:txBody>
          </p:sp>
        </mc:Fallback>
      </mc:AlternateContent>
      <p:cxnSp>
        <p:nvCxnSpPr>
          <p:cNvPr id="7" name="Straight Connector 6"/>
          <p:cNvCxnSpPr/>
          <p:nvPr/>
        </p:nvCxnSpPr>
        <p:spPr>
          <a:xfrm>
            <a:off x="5220072" y="2355726"/>
            <a:ext cx="0" cy="2787774"/>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926576" y="2300909"/>
            <a:ext cx="1268296" cy="369332"/>
          </a:xfrm>
          <a:prstGeom prst="rect">
            <a:avLst/>
          </a:prstGeom>
          <a:noFill/>
        </p:spPr>
        <p:txBody>
          <a:bodyPr wrap="none" rtlCol="0">
            <a:spAutoFit/>
          </a:bodyPr>
          <a:lstStyle/>
          <a:p>
            <a:r>
              <a:rPr lang="en-US" b="1" dirty="0">
                <a:solidFill>
                  <a:srgbClr val="FF0000"/>
                </a:solidFill>
                <a:latin typeface="Times New Roman" pitchFamily="18" charset="0"/>
                <a:cs typeface="Times New Roman" pitchFamily="18" charset="0"/>
              </a:rPr>
              <a:t>LỜI GIẢI:</a:t>
            </a:r>
            <a:endParaRPr lang="vi-VN"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0298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00 Hình Nền PowerPoint Thuyết Trình Đẹp - Đề án 2020 - Tổng Hợp Chia Sẻ Hình  ảnh, Tranh Vẽ, Biểu Mẫu Trong Lĩnh Vực Giáo Dụ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4" name="AutoShape 6" descr="200 Hình Nền PowerPoint Thuyết Trình Đẹp - Đề án 2020 - Tổng Hợp Chia Sẻ Hình  ảnh, Tranh Vẽ, Biểu Mẫu Trong Lĩnh Vực Giáo Dụ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
        <p:nvSpPr>
          <p:cNvPr id="5" name="AutoShape 8" descr="200 Hình Nền PowerPoint Thuyết Trình Đẹp - Đề án 2020 - Tổng Hợp Chia Sẻ Hình  ảnh, Tranh Vẽ, Biểu Mẫu Trong Lĩnh Vực Giáo Dụ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10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74663"/>
            <a:ext cx="9753600" cy="609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un 8">
            <a:extLst>
              <a:ext uri="{FF2B5EF4-FFF2-40B4-BE49-F238E27FC236}">
                <a16:creationId xmlns:a16="http://schemas.microsoft.com/office/drawing/2014/main" id="{6437E96C-B4D7-4CA6-90EE-43A5C748EF9C}"/>
              </a:ext>
            </a:extLst>
          </p:cNvPr>
          <p:cNvSpPr/>
          <p:nvPr/>
        </p:nvSpPr>
        <p:spPr>
          <a:xfrm>
            <a:off x="2216224" y="-452586"/>
            <a:ext cx="308610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800" b="1" dirty="0">
                <a:solidFill>
                  <a:schemeClr val="bg1"/>
                </a:solidFill>
                <a:latin typeface="Times New Roman" panose="02020603050405020304" pitchFamily="18" charset="0"/>
                <a:cs typeface="Times New Roman" panose="02020603050405020304" pitchFamily="18" charset="0"/>
              </a:rPr>
              <a:t>HOẠT ĐỘNG</a:t>
            </a:r>
          </a:p>
        </p:txBody>
      </p:sp>
      <p:sp>
        <p:nvSpPr>
          <p:cNvPr id="10" name="TextBox 9">
            <a:extLst>
              <a:ext uri="{FF2B5EF4-FFF2-40B4-BE49-F238E27FC236}">
                <a16:creationId xmlns:a16="http://schemas.microsoft.com/office/drawing/2014/main" id="{B812FD0D-3345-4D97-BED4-5A0590056D2D}"/>
              </a:ext>
            </a:extLst>
          </p:cNvPr>
          <p:cNvSpPr txBox="1"/>
          <p:nvPr/>
        </p:nvSpPr>
        <p:spPr>
          <a:xfrm>
            <a:off x="5302324" y="451422"/>
            <a:ext cx="3086100" cy="992579"/>
          </a:xfrm>
          <a:prstGeom prst="rect">
            <a:avLst/>
          </a:prstGeom>
          <a:noFill/>
        </p:spPr>
        <p:txBody>
          <a:bodyPr wrap="square" lIns="68580" tIns="34290" rIns="68580" bIns="34290">
            <a:spAutoFit/>
          </a:bodyPr>
          <a:lstStyle/>
          <a:p>
            <a:pPr algn="ctr"/>
            <a:r>
              <a:rPr lang="en-US" sz="3000" b="1" dirty="0">
                <a:solidFill>
                  <a:srgbClr val="FF3300"/>
                </a:solidFill>
                <a:latin typeface="Times New Roman" panose="02020603050405020304" pitchFamily="18" charset="0"/>
              </a:rPr>
              <a:t>VẬN DỤNG, TÌM TÒI</a:t>
            </a:r>
            <a:endParaRPr lang="en-US" sz="3000" dirty="0">
              <a:solidFill>
                <a:srgbClr val="FF3300"/>
              </a:solidFill>
            </a:endParaRPr>
          </a:p>
        </p:txBody>
      </p:sp>
    </p:spTree>
    <p:extLst>
      <p:ext uri="{BB962C8B-B14F-4D97-AF65-F5344CB8AC3E}">
        <p14:creationId xmlns:p14="http://schemas.microsoft.com/office/powerpoint/2010/main" val="7457107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 calcmode="lin" valueType="num">
                                      <p:cBhvr>
                                        <p:cTn id="9" dur="1500" fill="hold"/>
                                        <p:tgtEl>
                                          <p:spTgt spid="9"/>
                                        </p:tgtEl>
                                        <p:attrNameLst>
                                          <p:attrName>style.rotation</p:attrName>
                                        </p:attrNameLst>
                                      </p:cBhvr>
                                      <p:tavLst>
                                        <p:tav tm="0">
                                          <p:val>
                                            <p:fltVal val="360"/>
                                          </p:val>
                                        </p:tav>
                                        <p:tav tm="100000">
                                          <p:val>
                                            <p:fltVal val="0"/>
                                          </p:val>
                                        </p:tav>
                                      </p:tavLst>
                                    </p:anim>
                                    <p:animEffect transition="in" filter="fade">
                                      <p:cBhvr>
                                        <p:cTn id="10" dur="1500"/>
                                        <p:tgtEl>
                                          <p:spTgt spid="9"/>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by="(-#ppt_w*2)" calcmode="lin" valueType="num">
                                      <p:cBhvr rctx="PPT">
                                        <p:cTn id="14" dur="500" autoRev="1" fill="hold">
                                          <p:stCondLst>
                                            <p:cond delay="0"/>
                                          </p:stCondLst>
                                        </p:cTn>
                                        <p:tgtEl>
                                          <p:spTgt spid="10"/>
                                        </p:tgtEl>
                                        <p:attrNameLst>
                                          <p:attrName>ppt_w</p:attrName>
                                        </p:attrNameLst>
                                      </p:cBhvr>
                                    </p:anim>
                                    <p:anim by="(#ppt_w*0.50)" calcmode="lin" valueType="num">
                                      <p:cBhvr>
                                        <p:cTn id="15" dur="500" decel="50000" autoRev="1" fill="hold">
                                          <p:stCondLst>
                                            <p:cond delay="0"/>
                                          </p:stCondLst>
                                        </p:cTn>
                                        <p:tgtEl>
                                          <p:spTgt spid="10"/>
                                        </p:tgtEl>
                                        <p:attrNameLst>
                                          <p:attrName>ppt_x</p:attrName>
                                        </p:attrNameLst>
                                      </p:cBhvr>
                                    </p:anim>
                                    <p:anim from="(-#ppt_h/2)" to="(#ppt_y)" calcmode="lin" valueType="num">
                                      <p:cBhvr>
                                        <p:cTn id="16" dur="1000" fill="hold">
                                          <p:stCondLst>
                                            <p:cond delay="0"/>
                                          </p:stCondLst>
                                        </p:cTn>
                                        <p:tgtEl>
                                          <p:spTgt spid="10"/>
                                        </p:tgtEl>
                                        <p:attrNameLst>
                                          <p:attrName>ppt_y</p:attrName>
                                        </p:attrNameLst>
                                      </p:cBhvr>
                                    </p:anim>
                                    <p:animRot by="21600000">
                                      <p:cBhvr>
                                        <p:cTn id="17"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451732"/>
            <a:ext cx="8534400" cy="569214"/>
          </a:xfrm>
        </p:spPr>
        <p:txBody>
          <a:bodyPr>
            <a:normAutofit fontScale="90000"/>
          </a:bodyPr>
          <a:lstStyle/>
          <a:p>
            <a:r>
              <a:rPr lang="en-US" b="1" dirty="0">
                <a:solidFill>
                  <a:srgbClr val="C00000"/>
                </a:solidFill>
                <a:latin typeface="Times New Roman" pitchFamily="18" charset="0"/>
                <a:cs typeface="Times New Roman" pitchFamily="18" charset="0"/>
              </a:rPr>
              <a:t>THÁNH GIÓNG</a:t>
            </a:r>
          </a:p>
        </p:txBody>
      </p:sp>
      <p:sp>
        <p:nvSpPr>
          <p:cNvPr id="4" name="TextBox 3"/>
          <p:cNvSpPr txBox="1"/>
          <p:nvPr/>
        </p:nvSpPr>
        <p:spPr>
          <a:xfrm>
            <a:off x="301752" y="1428751"/>
            <a:ext cx="8686800" cy="3108543"/>
          </a:xfrm>
          <a:prstGeom prst="rect">
            <a:avLst/>
          </a:prstGeom>
          <a:noFill/>
        </p:spPr>
        <p:txBody>
          <a:bodyPr wrap="square" rtlCol="0">
            <a:spAutoFit/>
          </a:bodyPr>
          <a:lstStyle/>
          <a:p>
            <a:pPr algn="just"/>
            <a:r>
              <a:rPr lang="vi-VN" sz="2800" b="1" dirty="0">
                <a:latin typeface="Times New Roman" pitchFamily="18" charset="0"/>
                <a:cs typeface="Times New Roman" pitchFamily="18" charset="0"/>
              </a:rPr>
              <a:t>Phù Đổng Thiên Vương</a:t>
            </a:r>
            <a:r>
              <a:rPr lang="vi-VN" sz="2800" dirty="0">
                <a:latin typeface="Times New Roman" pitchFamily="18" charset="0"/>
                <a:cs typeface="Times New Roman" pitchFamily="18" charset="0"/>
              </a:rPr>
              <a:t> (chữ Hán: </a:t>
            </a:r>
            <a:r>
              <a:rPr lang="ja-JP" altLang="en-US" sz="2800" dirty="0">
                <a:latin typeface="Times New Roman" pitchFamily="18" charset="0"/>
                <a:cs typeface="Times New Roman" pitchFamily="18" charset="0"/>
              </a:rPr>
              <a:t>扶董天王</a:t>
            </a:r>
            <a:r>
              <a:rPr lang="en-US" altLang="ja-JP" sz="2800" dirty="0">
                <a:latin typeface="Times New Roman" pitchFamily="18" charset="0"/>
                <a:cs typeface="Times New Roman" pitchFamily="18" charset="0"/>
              </a:rPr>
              <a:t>), </a:t>
            </a:r>
            <a:r>
              <a:rPr lang="vi-VN" sz="2800" dirty="0">
                <a:latin typeface="Times New Roman" pitchFamily="18" charset="0"/>
                <a:cs typeface="Times New Roman" pitchFamily="18" charset="0"/>
              </a:rPr>
              <a:t>cũng gọi </a:t>
            </a:r>
            <a:r>
              <a:rPr lang="vi-VN" sz="2800" b="1" dirty="0">
                <a:latin typeface="Times New Roman" pitchFamily="18" charset="0"/>
                <a:cs typeface="Times New Roman" pitchFamily="18" charset="0"/>
              </a:rPr>
              <a:t>Sóc Thiên vương</a:t>
            </a:r>
            <a:r>
              <a:rPr lang="vi-VN" sz="2800" dirty="0">
                <a:latin typeface="Times New Roman" pitchFamily="18" charset="0"/>
                <a:cs typeface="Times New Roman" pitchFamily="18" charset="0"/>
              </a:rPr>
              <a:t> (</a:t>
            </a:r>
            <a:r>
              <a:rPr lang="ja-JP" altLang="en-US" sz="2800" dirty="0">
                <a:latin typeface="Times New Roman" pitchFamily="18" charset="0"/>
                <a:cs typeface="Times New Roman" pitchFamily="18" charset="0"/>
              </a:rPr>
              <a:t>朔天王</a:t>
            </a:r>
            <a:r>
              <a:rPr lang="en-US" altLang="ja-JP" sz="2800" dirty="0">
                <a:latin typeface="Times New Roman" pitchFamily="18" charset="0"/>
                <a:cs typeface="Times New Roman" pitchFamily="18" charset="0"/>
              </a:rPr>
              <a:t>) </a:t>
            </a:r>
            <a:r>
              <a:rPr lang="vi-VN" sz="2800" dirty="0">
                <a:latin typeface="Times New Roman" pitchFamily="18" charset="0"/>
                <a:cs typeface="Times New Roman" pitchFamily="18" charset="0"/>
              </a:rPr>
              <a:t>nhưng hay được gọi là </a:t>
            </a:r>
            <a:r>
              <a:rPr lang="vi-VN" sz="2800" b="1" dirty="0">
                <a:latin typeface="Times New Roman" pitchFamily="18" charset="0"/>
                <a:cs typeface="Times New Roman" pitchFamily="18" charset="0"/>
              </a:rPr>
              <a:t>Thánh Gióng</a:t>
            </a:r>
            <a:r>
              <a:rPr lang="vi-VN" sz="2800" dirty="0">
                <a:latin typeface="Times New Roman" pitchFamily="18" charset="0"/>
                <a:cs typeface="Times New Roman" pitchFamily="18" charset="0"/>
              </a:rPr>
              <a:t> (chữ Nôm: </a:t>
            </a:r>
            <a:r>
              <a:rPr lang="ja-JP" altLang="en-US" sz="2800" dirty="0">
                <a:latin typeface="Times New Roman" pitchFamily="18" charset="0"/>
                <a:cs typeface="Times New Roman" pitchFamily="18" charset="0"/>
              </a:rPr>
              <a:t>聖𢶢</a:t>
            </a:r>
            <a:r>
              <a:rPr lang="en-US" altLang="ja-JP" sz="2800" dirty="0">
                <a:latin typeface="Times New Roman" pitchFamily="18" charset="0"/>
                <a:cs typeface="Times New Roman" pitchFamily="18" charset="0"/>
              </a:rPr>
              <a:t>), </a:t>
            </a:r>
            <a:r>
              <a:rPr lang="vi-VN" sz="2800" dirty="0">
                <a:latin typeface="Times New Roman" pitchFamily="18" charset="0"/>
                <a:cs typeface="Times New Roman" pitchFamily="18" charset="0"/>
              </a:rPr>
              <a:t>là một nhân vật trong truyền thuyết Việt Nam, một trong bốn vị thánh mà người Việt gọi là Tứ bất tử trong tín ngưỡng dân gian Việt Nam. Ông được xem là tượng trưng cho tinh thần chống ngoại xâm và sức mạnh tuổi trẻ.</a:t>
            </a:r>
          </a:p>
        </p:txBody>
      </p:sp>
      <p:pic>
        <p:nvPicPr>
          <p:cNvPr id="6" name="Ảnh 5">
            <a:hlinkClick r:id="rId2" action="ppaction://hlinksldjump"/>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8821" y="20473"/>
            <a:ext cx="1600200" cy="888111"/>
          </a:xfrm>
          <a:prstGeom prst="rect">
            <a:avLst/>
          </a:prstGeom>
        </p:spPr>
      </p:pic>
    </p:spTree>
    <p:extLst>
      <p:ext uri="{BB962C8B-B14F-4D97-AF65-F5344CB8AC3E}">
        <p14:creationId xmlns:p14="http://schemas.microsoft.com/office/powerpoint/2010/main" val="174610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23BE554E-EE82-4D58-B3CD-C87DDCAC1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1347" y="-308571"/>
            <a:ext cx="3752850" cy="2777109"/>
          </a:xfrm>
          <a:prstGeom prst="rect">
            <a:avLst/>
          </a:prstGeom>
        </p:spPr>
      </p:pic>
      <p:sp>
        <p:nvSpPr>
          <p:cNvPr id="8" name="Hình chữ nhật 7">
            <a:extLst>
              <a:ext uri="{FF2B5EF4-FFF2-40B4-BE49-F238E27FC236}">
                <a16:creationId xmlns:a16="http://schemas.microsoft.com/office/drawing/2014/main" id="{8F89AD1F-4CCB-4FC2-8AD4-17D480F082DD}"/>
              </a:ext>
            </a:extLst>
          </p:cNvPr>
          <p:cNvSpPr/>
          <p:nvPr/>
        </p:nvSpPr>
        <p:spPr>
          <a:xfrm>
            <a:off x="-36512" y="0"/>
            <a:ext cx="7488332" cy="923330"/>
          </a:xfrm>
          <a:prstGeom prst="rect">
            <a:avLst/>
          </a:prstGeom>
        </p:spPr>
        <p:style>
          <a:lnRef idx="1">
            <a:schemeClr val="accent4"/>
          </a:lnRef>
          <a:fillRef idx="2">
            <a:schemeClr val="accent4"/>
          </a:fillRef>
          <a:effectRef idx="1">
            <a:schemeClr val="accent4"/>
          </a:effectRef>
          <a:fontRef idx="minor">
            <a:schemeClr val="dk1"/>
          </a:fontRef>
        </p:style>
        <p:txBody>
          <a:bodyPr wrap="none" lIns="91440" tIns="45720" rIns="91440" bIns="45720">
            <a:spAutoFit/>
          </a:bodyPr>
          <a:lstStyle/>
          <a:p>
            <a:pPr algn="ctr"/>
            <a:r>
              <a:rPr lang="en-US"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LẬT HÌNH TÌM ĐIỀU BÍ ẨN</a:t>
            </a:r>
            <a:endParaRPr lang="vi-VN" sz="5400"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11" name="Hộp Văn bản 10">
            <a:extLst>
              <a:ext uri="{FF2B5EF4-FFF2-40B4-BE49-F238E27FC236}">
                <a16:creationId xmlns:a16="http://schemas.microsoft.com/office/drawing/2014/main" id="{FE471579-A669-43B3-BE79-059E28609CD2}"/>
              </a:ext>
            </a:extLst>
          </p:cNvPr>
          <p:cNvSpPr txBox="1"/>
          <p:nvPr/>
        </p:nvSpPr>
        <p:spPr>
          <a:xfrm>
            <a:off x="0" y="1965716"/>
            <a:ext cx="8955880" cy="3108543"/>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Lớp</a:t>
            </a:r>
            <a:r>
              <a:rPr lang="en-US" sz="2800" dirty="0">
                <a:solidFill>
                  <a:srgbClr val="002060"/>
                </a:solidFill>
                <a:latin typeface="Times New Roman" panose="02020603050405020304" pitchFamily="18" charset="0"/>
                <a:cs typeface="Times New Roman" panose="02020603050405020304" pitchFamily="18" charset="0"/>
              </a:rPr>
              <a:t> chia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4 </a:t>
            </a:r>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mỗi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1 </a:t>
            </a:r>
            <a:r>
              <a:rPr lang="en-US" sz="2800" dirty="0" err="1">
                <a:solidFill>
                  <a:srgbClr val="002060"/>
                </a:solidFill>
                <a:latin typeface="Times New Roman" panose="02020603050405020304" pitchFamily="18" charset="0"/>
                <a:cs typeface="Times New Roman" panose="02020603050405020304" pitchFamily="18" charset="0"/>
              </a:rPr>
              <a:t>dãy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Mỗi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lần</a:t>
            </a:r>
            <a:r>
              <a:rPr lang="en-US" sz="2800" dirty="0">
                <a:solidFill>
                  <a:srgbClr val="002060"/>
                </a:solidFill>
                <a:latin typeface="Times New Roman" panose="02020603050405020304" pitchFamily="18" charset="0"/>
                <a:cs typeface="Times New Roman" panose="02020603050405020304" pitchFamily="18" charset="0"/>
              </a:rPr>
              <a:t> l</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err="1">
                <a:solidFill>
                  <a:srgbClr val="002060"/>
                </a:solidFill>
                <a:latin typeface="Times New Roman" panose="02020603050405020304" pitchFamily="18" charset="0"/>
                <a:cs typeface="Times New Roman" panose="02020603050405020304" pitchFamily="18" charset="0"/>
              </a:rPr>
              <a:t>ợt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sẽ</a:t>
            </a:r>
            <a:r>
              <a:rPr lang="en-US" sz="2800" dirty="0">
                <a:solidFill>
                  <a:srgbClr val="002060"/>
                </a:solidFill>
                <a:latin typeface="Times New Roman" panose="02020603050405020304" pitchFamily="18" charset="0"/>
                <a:cs typeface="Times New Roman" panose="02020603050405020304" pitchFamily="18" charset="0"/>
              </a:rPr>
              <a:t> đ</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err="1">
                <a:solidFill>
                  <a:srgbClr val="002060"/>
                </a:solidFill>
                <a:latin typeface="Times New Roman" panose="02020603050405020304" pitchFamily="18" charset="0"/>
                <a:cs typeface="Times New Roman" panose="02020603050405020304" pitchFamily="18" charset="0"/>
              </a:rPr>
              <a:t>ợc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chọn</a:t>
            </a:r>
            <a:r>
              <a:rPr lang="en-US" sz="2800" dirty="0">
                <a:solidFill>
                  <a:srgbClr val="002060"/>
                </a:solidFill>
                <a:latin typeface="Times New Roman" panose="02020603050405020304" pitchFamily="18" charset="0"/>
                <a:cs typeface="Times New Roman" panose="02020603050405020304" pitchFamily="18" charset="0"/>
              </a:rPr>
              <a:t> 1 </a:t>
            </a:r>
            <a:r>
              <a:rPr lang="en-US" sz="2800" dirty="0" err="1">
                <a:solidFill>
                  <a:srgbClr val="002060"/>
                </a:solidFill>
                <a:latin typeface="Times New Roman" panose="02020603050405020304" pitchFamily="18" charset="0"/>
                <a:cs typeface="Times New Roman" panose="02020603050405020304" pitchFamily="18" charset="0"/>
              </a:rPr>
              <a:t>câu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hỏi</a:t>
            </a:r>
            <a:r>
              <a:rPr lang="en-US" sz="2800" dirty="0">
                <a:solidFill>
                  <a:srgbClr val="002060"/>
                </a:solidFill>
                <a:latin typeface="Times New Roman" panose="02020603050405020304" pitchFamily="18" charset="0"/>
                <a:cs typeface="Times New Roman" panose="02020603050405020304" pitchFamily="18" charset="0"/>
              </a:rPr>
              <a:t> t</a:t>
            </a:r>
            <a:r>
              <a:rPr lang="vi-VN" sz="2800" dirty="0">
                <a:solidFill>
                  <a:srgbClr val="002060"/>
                </a:solidFill>
                <a:latin typeface="Times New Roman" panose="02020603050405020304" pitchFamily="18" charset="0"/>
                <a:cs typeface="Times New Roman" panose="02020603050405020304" pitchFamily="18" charset="0"/>
              </a:rPr>
              <a:t>ư</a:t>
            </a:r>
            <a:r>
              <a:rPr lang="en-US" sz="2800" dirty="0" err="1">
                <a:solidFill>
                  <a:srgbClr val="002060"/>
                </a:solidFill>
                <a:latin typeface="Times New Roman" panose="02020603050405020304" pitchFamily="18" charset="0"/>
                <a:cs typeface="Times New Roman" panose="02020603050405020304" pitchFamily="18" charset="0"/>
              </a:rPr>
              <a:t>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ứng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1 ô </a:t>
            </a:r>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đúng</a:t>
            </a:r>
            <a:r>
              <a:rPr lang="en-US" sz="2800" dirty="0">
                <a:solidFill>
                  <a:srgbClr val="002060"/>
                </a:solidFill>
                <a:latin typeface="Times New Roman" panose="02020603050405020304" pitchFamily="18" charset="0"/>
                <a:cs typeface="Times New Roman" panose="02020603050405020304" pitchFamily="18" charset="0"/>
              </a:rPr>
              <a:t> ô </a:t>
            </a:r>
            <a:r>
              <a:rPr lang="en-US" sz="2800" dirty="0" err="1">
                <a:solidFill>
                  <a:srgbClr val="002060"/>
                </a:solidFill>
                <a:latin typeface="Times New Roman" panose="02020603050405020304" pitchFamily="18" charset="0"/>
                <a:cs typeface="Times New Roman" panose="02020603050405020304" pitchFamily="18" charset="0"/>
              </a:rPr>
              <a:t>vuông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sẽ</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để</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lộ</a:t>
            </a:r>
            <a:r>
              <a:rPr lang="en-US" sz="2800" dirty="0">
                <a:solidFill>
                  <a:srgbClr val="002060"/>
                </a:solidFill>
                <a:latin typeface="Times New Roman" panose="02020603050405020304" pitchFamily="18" charset="0"/>
                <a:cs typeface="Times New Roman" panose="02020603050405020304" pitchFamily="18" charset="0"/>
              </a:rPr>
              <a:t> 1 </a:t>
            </a:r>
            <a:r>
              <a:rPr lang="en-US" sz="2800" dirty="0" err="1">
                <a:solidFill>
                  <a:srgbClr val="002060"/>
                </a:solidFill>
                <a:latin typeface="Times New Roman" panose="02020603050405020304" pitchFamily="18" charset="0"/>
                <a:cs typeface="Times New Roman" panose="02020603050405020304" pitchFamily="18" charset="0"/>
              </a:rPr>
              <a:t>phần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ảnh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với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mỗi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đúng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chơi</a:t>
            </a:r>
            <a:r>
              <a:rPr lang="en-US" sz="2800" dirty="0">
                <a:solidFill>
                  <a:srgbClr val="FF0000"/>
                </a:solidFill>
                <a:latin typeface="Times New Roman" panose="02020603050405020304" pitchFamily="18" charset="0"/>
                <a:cs typeface="Times New Roman" panose="02020603050405020304" pitchFamily="18" charset="0"/>
              </a:rPr>
              <a:t>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ợc</a:t>
            </a:r>
            <a:r>
              <a:rPr lang="en-US" sz="2800" dirty="0">
                <a:solidFill>
                  <a:srgbClr val="FF0000"/>
                </a:solidFill>
                <a:latin typeface="Times New Roman" panose="02020603050405020304" pitchFamily="18" charset="0"/>
                <a:cs typeface="Times New Roman" panose="02020603050405020304" pitchFamily="18" charset="0"/>
              </a:rPr>
              <a:t> 10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002060"/>
                </a:solidFill>
                <a:latin typeface="Times New Roman" panose="02020603050405020304" pitchFamily="18" charset="0"/>
                <a:cs typeface="Times New Roman" panose="02020603050405020304" pitchFamily="18" charset="0"/>
              </a:rPr>
              <a:t>. </a:t>
            </a:r>
          </a:p>
          <a:p>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chơi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nhanh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đoán</a:t>
            </a:r>
            <a:r>
              <a:rPr lang="en-US" sz="2800" dirty="0">
                <a:solidFill>
                  <a:srgbClr val="FF0000"/>
                </a:solidFill>
                <a:latin typeface="Times New Roman" panose="02020603050405020304" pitchFamily="18" charset="0"/>
                <a:cs typeface="Times New Roman" panose="02020603050405020304" pitchFamily="18" charset="0"/>
              </a:rPr>
              <a:t>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sẽ</a:t>
            </a:r>
            <a:r>
              <a:rPr lang="en-US" sz="2800" dirty="0">
                <a:solidFill>
                  <a:srgbClr val="FF0000"/>
                </a:solidFill>
                <a:latin typeface="Times New Roman" panose="02020603050405020304" pitchFamily="18" charset="0"/>
                <a:cs typeface="Times New Roman" panose="02020603050405020304" pitchFamily="18" charset="0"/>
              </a:rPr>
              <a:t> đ</a:t>
            </a:r>
            <a:r>
              <a:rPr lang="vi-VN" sz="2800" dirty="0">
                <a:solidFill>
                  <a:srgbClr val="FF0000"/>
                </a:solidFill>
                <a:latin typeface="Times New Roman" panose="02020603050405020304" pitchFamily="18" charset="0"/>
                <a:cs typeface="Times New Roman" panose="02020603050405020304" pitchFamily="18" charset="0"/>
              </a:rPr>
              <a:t>ư</a:t>
            </a:r>
            <a:r>
              <a:rPr lang="en-US" sz="2800" dirty="0" err="1">
                <a:solidFill>
                  <a:srgbClr val="FF0000"/>
                </a:solidFill>
                <a:latin typeface="Times New Roman" panose="02020603050405020304" pitchFamily="18" charset="0"/>
                <a:cs typeface="Times New Roman" panose="02020603050405020304" pitchFamily="18" charset="0"/>
              </a:rPr>
              <a:t>ợc</a:t>
            </a:r>
            <a:r>
              <a:rPr lang="en-US" sz="2800" dirty="0">
                <a:solidFill>
                  <a:srgbClr val="FF0000"/>
                </a:solidFill>
                <a:latin typeface="Times New Roman" panose="02020603050405020304" pitchFamily="18" charset="0"/>
                <a:cs typeface="Times New Roman" panose="02020603050405020304" pitchFamily="18" charset="0"/>
              </a:rPr>
              <a:t> 20 </a:t>
            </a:r>
            <a:r>
              <a:rPr lang="en-US" sz="2800" dirty="0" err="1">
                <a:solidFill>
                  <a:srgbClr val="FF0000"/>
                </a:solidFill>
                <a:latin typeface="Times New Roman" panose="02020603050405020304" pitchFamily="18" charset="0"/>
                <a:cs typeface="Times New Roman" panose="02020603050405020304" pitchFamily="18" charset="0"/>
              </a:rPr>
              <a:t>điểm</a:t>
            </a:r>
            <a:r>
              <a:rPr lang="en-US" sz="2800" dirty="0">
                <a:solidFill>
                  <a:srgbClr val="002060"/>
                </a:solidFill>
                <a:latin typeface="Times New Roman" panose="02020603050405020304" pitchFamily="18" charset="0"/>
                <a:cs typeface="Times New Roman" panose="02020603050405020304" pitchFamily="18" charset="0"/>
              </a:rPr>
              <a:t>. </a:t>
            </a:r>
          </a:p>
          <a:p>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Nhóm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nào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số</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điểm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cao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nhất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chiến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thắng</a:t>
            </a:r>
            <a:r>
              <a:rPr lang="en-US" sz="2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683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Đồ họa 32" descr="Biểu tượng ngón trở trái chỉ sang phải">
            <a:extLst>
              <a:ext uri="{FF2B5EF4-FFF2-40B4-BE49-F238E27FC236}">
                <a16:creationId xmlns:a16="http://schemas.microsoft.com/office/drawing/2014/main" id="{4E367ED4-F05A-4CD4-B84D-3EA56CEE494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953" y="4264641"/>
            <a:ext cx="914400" cy="914400"/>
          </a:xfrm>
          <a:prstGeom prst="rect">
            <a:avLst/>
          </a:prstGeom>
        </p:spPr>
      </p:pic>
      <p:sp>
        <p:nvSpPr>
          <p:cNvPr id="3" name="TextBox 2"/>
          <p:cNvSpPr txBox="1"/>
          <p:nvPr/>
        </p:nvSpPr>
        <p:spPr>
          <a:xfrm>
            <a:off x="3225060" y="284958"/>
            <a:ext cx="3168352" cy="523220"/>
          </a:xfrm>
          <a:prstGeom prst="rect">
            <a:avLst/>
          </a:prstGeom>
          <a:noFill/>
        </p:spPr>
        <p:txBody>
          <a:bodyPr wrap="square" rtlCol="0">
            <a:spAutoFit/>
          </a:bodyPr>
          <a:lstStyle/>
          <a:p>
            <a:pPr algn="ctr"/>
            <a:r>
              <a:rPr lang="en-US" sz="2800" b="1" dirty="0">
                <a:solidFill>
                  <a:srgbClr val="FF0000"/>
                </a:solidFill>
                <a:latin typeface="Times New Roman" pitchFamily="18" charset="0"/>
                <a:cs typeface="Times New Roman" pitchFamily="18" charset="0"/>
              </a:rPr>
              <a:t>ĐÂY LÀ CÁI GÌ?</a:t>
            </a:r>
            <a:endParaRPr lang="vi-VN" sz="2800" b="1" dirty="0">
              <a:solidFill>
                <a:srgbClr val="FF0000"/>
              </a:solidFill>
              <a:latin typeface="Times New Roman" pitchFamily="18" charset="0"/>
              <a:cs typeface="Times New Roman" pitchFamily="18" charset="0"/>
            </a:endParaRPr>
          </a:p>
        </p:txBody>
      </p:sp>
      <p:pic>
        <p:nvPicPr>
          <p:cNvPr id="134" name="Picture 2" descr="Phong Cách Cổ điển Hình Lục Giác đèn Lồng Hình ảnh | Định dạng hình ảnh PSD  611347648| vn.lovepik.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347614"/>
            <a:ext cx="3690360" cy="3690361"/>
          </a:xfrm>
          <a:prstGeom prst="rect">
            <a:avLst/>
          </a:prstGeom>
          <a:noFill/>
          <a:extLst>
            <a:ext uri="{909E8E84-426E-40DD-AFC4-6F175D3DCCD1}">
              <a14:hiddenFill xmlns:a14="http://schemas.microsoft.com/office/drawing/2010/main">
                <a:solidFill>
                  <a:srgbClr val="FFFFFF"/>
                </a:solidFill>
              </a14:hiddenFill>
            </a:ext>
          </a:extLst>
        </p:spPr>
      </p:pic>
      <p:sp>
        <p:nvSpPr>
          <p:cNvPr id="135" name="Hình chữ nhật 7">
            <a:extLst>
              <a:ext uri="{FF2B5EF4-FFF2-40B4-BE49-F238E27FC236}">
                <a16:creationId xmlns:a16="http://schemas.microsoft.com/office/drawing/2014/main" id="{9ADCE8E3-3159-4C87-B47B-8DF378F45A38}"/>
              </a:ext>
            </a:extLst>
          </p:cNvPr>
          <p:cNvSpPr/>
          <p:nvPr/>
        </p:nvSpPr>
        <p:spPr>
          <a:xfrm>
            <a:off x="2988568" y="1295400"/>
            <a:ext cx="1295400" cy="127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1</a:t>
            </a:r>
          </a:p>
        </p:txBody>
      </p:sp>
      <p:sp>
        <p:nvSpPr>
          <p:cNvPr id="136" name="Hình chữ nhật 8">
            <a:extLst>
              <a:ext uri="{FF2B5EF4-FFF2-40B4-BE49-F238E27FC236}">
                <a16:creationId xmlns:a16="http://schemas.microsoft.com/office/drawing/2014/main" id="{0F18B51D-D41F-45CD-801B-5AFEC10D71A6}"/>
              </a:ext>
            </a:extLst>
          </p:cNvPr>
          <p:cNvSpPr/>
          <p:nvPr/>
        </p:nvSpPr>
        <p:spPr>
          <a:xfrm>
            <a:off x="4270702" y="1275606"/>
            <a:ext cx="1295400" cy="127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2</a:t>
            </a:r>
          </a:p>
        </p:txBody>
      </p:sp>
      <p:sp>
        <p:nvSpPr>
          <p:cNvPr id="137" name="Hình chữ nhật 9">
            <a:extLst>
              <a:ext uri="{FF2B5EF4-FFF2-40B4-BE49-F238E27FC236}">
                <a16:creationId xmlns:a16="http://schemas.microsoft.com/office/drawing/2014/main" id="{0B0CC3D4-90C5-4BB8-A2D5-28CDDA8588A5}"/>
              </a:ext>
            </a:extLst>
          </p:cNvPr>
          <p:cNvSpPr/>
          <p:nvPr/>
        </p:nvSpPr>
        <p:spPr>
          <a:xfrm>
            <a:off x="5532408" y="1275606"/>
            <a:ext cx="1343847" cy="127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3</a:t>
            </a:r>
          </a:p>
        </p:txBody>
      </p:sp>
      <p:sp>
        <p:nvSpPr>
          <p:cNvPr id="138" name="Hình chữ nhật 13">
            <a:extLst>
              <a:ext uri="{FF2B5EF4-FFF2-40B4-BE49-F238E27FC236}">
                <a16:creationId xmlns:a16="http://schemas.microsoft.com/office/drawing/2014/main" id="{A635F4D9-3CD0-4B3B-857A-6114DF521A44}"/>
              </a:ext>
            </a:extLst>
          </p:cNvPr>
          <p:cNvSpPr/>
          <p:nvPr/>
        </p:nvSpPr>
        <p:spPr>
          <a:xfrm>
            <a:off x="2979780" y="2548828"/>
            <a:ext cx="1295400" cy="127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4</a:t>
            </a:r>
          </a:p>
        </p:txBody>
      </p:sp>
      <p:sp>
        <p:nvSpPr>
          <p:cNvPr id="139" name="Hình chữ nhật 14">
            <a:extLst>
              <a:ext uri="{FF2B5EF4-FFF2-40B4-BE49-F238E27FC236}">
                <a16:creationId xmlns:a16="http://schemas.microsoft.com/office/drawing/2014/main" id="{A5C63493-126F-45E7-BDB9-3D9DC4E787AE}"/>
              </a:ext>
            </a:extLst>
          </p:cNvPr>
          <p:cNvSpPr/>
          <p:nvPr/>
        </p:nvSpPr>
        <p:spPr>
          <a:xfrm>
            <a:off x="4277027" y="2541436"/>
            <a:ext cx="1295400" cy="127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5</a:t>
            </a:r>
          </a:p>
        </p:txBody>
      </p:sp>
      <p:sp>
        <p:nvSpPr>
          <p:cNvPr id="140" name="Hình chữ nhật 15">
            <a:extLst>
              <a:ext uri="{FF2B5EF4-FFF2-40B4-BE49-F238E27FC236}">
                <a16:creationId xmlns:a16="http://schemas.microsoft.com/office/drawing/2014/main" id="{1981E6B8-13D4-4D69-A51F-9EA9DA5D78D4}"/>
              </a:ext>
            </a:extLst>
          </p:cNvPr>
          <p:cNvSpPr/>
          <p:nvPr/>
        </p:nvSpPr>
        <p:spPr>
          <a:xfrm>
            <a:off x="5580856" y="2561768"/>
            <a:ext cx="1295400" cy="127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6</a:t>
            </a:r>
          </a:p>
        </p:txBody>
      </p:sp>
      <p:sp>
        <p:nvSpPr>
          <p:cNvPr id="141" name="Hình chữ nhật 19">
            <a:extLst>
              <a:ext uri="{FF2B5EF4-FFF2-40B4-BE49-F238E27FC236}">
                <a16:creationId xmlns:a16="http://schemas.microsoft.com/office/drawing/2014/main" id="{6B04CF49-FE87-4A05-B3CE-3C8587C21FCB}"/>
              </a:ext>
            </a:extLst>
          </p:cNvPr>
          <p:cNvSpPr/>
          <p:nvPr/>
        </p:nvSpPr>
        <p:spPr>
          <a:xfrm>
            <a:off x="2975514" y="3847926"/>
            <a:ext cx="1295400" cy="127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7</a:t>
            </a:r>
          </a:p>
        </p:txBody>
      </p:sp>
      <p:sp>
        <p:nvSpPr>
          <p:cNvPr id="142" name="Hình chữ nhật 20">
            <a:extLst>
              <a:ext uri="{FF2B5EF4-FFF2-40B4-BE49-F238E27FC236}">
                <a16:creationId xmlns:a16="http://schemas.microsoft.com/office/drawing/2014/main" id="{21C3D112-4A74-4A1E-B794-935D9E0D46F3}"/>
              </a:ext>
            </a:extLst>
          </p:cNvPr>
          <p:cNvSpPr/>
          <p:nvPr/>
        </p:nvSpPr>
        <p:spPr>
          <a:xfrm>
            <a:off x="4272761" y="3840534"/>
            <a:ext cx="1295400" cy="12763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8</a:t>
            </a:r>
          </a:p>
        </p:txBody>
      </p:sp>
      <p:sp>
        <p:nvSpPr>
          <p:cNvPr id="143" name="Hình chữ nhật 21">
            <a:extLst>
              <a:ext uri="{FF2B5EF4-FFF2-40B4-BE49-F238E27FC236}">
                <a16:creationId xmlns:a16="http://schemas.microsoft.com/office/drawing/2014/main" id="{D0022253-1446-45E2-8316-3B02C48037B7}"/>
              </a:ext>
            </a:extLst>
          </p:cNvPr>
          <p:cNvSpPr/>
          <p:nvPr/>
        </p:nvSpPr>
        <p:spPr>
          <a:xfrm>
            <a:off x="5528142" y="3840534"/>
            <a:ext cx="1348114" cy="128374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solidFill>
                  <a:srgbClr val="002060"/>
                </a:solidFill>
                <a:latin typeface="Times New Roman" panose="02020603050405020304" pitchFamily="18" charset="0"/>
                <a:cs typeface="Times New Roman" panose="02020603050405020304" pitchFamily="18" charset="0"/>
              </a:rPr>
              <a:t>9</a:t>
            </a:r>
          </a:p>
        </p:txBody>
      </p:sp>
      <p:sp>
        <p:nvSpPr>
          <p:cNvPr id="144" name="Lục giác 37">
            <a:hlinkClick r:id="rId5" action="ppaction://hlinksldjump"/>
            <a:extLst>
              <a:ext uri="{FF2B5EF4-FFF2-40B4-BE49-F238E27FC236}">
                <a16:creationId xmlns:a16="http://schemas.microsoft.com/office/drawing/2014/main" id="{D00FEF20-6A26-438F-B9A6-45C3BC9F314E}"/>
              </a:ext>
            </a:extLst>
          </p:cNvPr>
          <p:cNvSpPr/>
          <p:nvPr/>
        </p:nvSpPr>
        <p:spPr>
          <a:xfrm>
            <a:off x="2984613" y="1275606"/>
            <a:ext cx="1295400"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ục giác 38">
            <a:hlinkClick r:id="rId6" action="ppaction://hlinksldjump"/>
            <a:extLst>
              <a:ext uri="{FF2B5EF4-FFF2-40B4-BE49-F238E27FC236}">
                <a16:creationId xmlns:a16="http://schemas.microsoft.com/office/drawing/2014/main" id="{C956E776-4EEB-4873-82A4-D659BC5739FE}"/>
              </a:ext>
            </a:extLst>
          </p:cNvPr>
          <p:cNvSpPr/>
          <p:nvPr/>
        </p:nvSpPr>
        <p:spPr>
          <a:xfrm>
            <a:off x="4271767" y="1276671"/>
            <a:ext cx="1253249"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ục giác 39">
            <a:hlinkClick r:id="rId7" action="ppaction://hlinksldjump"/>
            <a:extLst>
              <a:ext uri="{FF2B5EF4-FFF2-40B4-BE49-F238E27FC236}">
                <a16:creationId xmlns:a16="http://schemas.microsoft.com/office/drawing/2014/main" id="{245BC89F-0854-4846-B2B6-133E2208098A}"/>
              </a:ext>
            </a:extLst>
          </p:cNvPr>
          <p:cNvSpPr/>
          <p:nvPr/>
        </p:nvSpPr>
        <p:spPr>
          <a:xfrm>
            <a:off x="5552950" y="1278734"/>
            <a:ext cx="1295400"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Lục giác 43">
            <a:hlinkClick r:id="rId8" action="ppaction://hlinksldjump"/>
            <a:extLst>
              <a:ext uri="{FF2B5EF4-FFF2-40B4-BE49-F238E27FC236}">
                <a16:creationId xmlns:a16="http://schemas.microsoft.com/office/drawing/2014/main" id="{E616099B-D10D-49D1-8D4B-2886AA10482C}"/>
              </a:ext>
            </a:extLst>
          </p:cNvPr>
          <p:cNvSpPr/>
          <p:nvPr/>
        </p:nvSpPr>
        <p:spPr>
          <a:xfrm>
            <a:off x="4284712" y="2548856"/>
            <a:ext cx="1287155"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Lục giác 44">
            <a:hlinkClick r:id="rId9" action="ppaction://hlinksldjump"/>
            <a:extLst>
              <a:ext uri="{FF2B5EF4-FFF2-40B4-BE49-F238E27FC236}">
                <a16:creationId xmlns:a16="http://schemas.microsoft.com/office/drawing/2014/main" id="{D43C8A30-4D33-40E9-94C1-552EA6A91C67}"/>
              </a:ext>
            </a:extLst>
          </p:cNvPr>
          <p:cNvSpPr/>
          <p:nvPr/>
        </p:nvSpPr>
        <p:spPr>
          <a:xfrm>
            <a:off x="2988568" y="2586362"/>
            <a:ext cx="1249445"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Lục giác 46">
            <a:hlinkClick r:id="rId10" action="ppaction://hlinksldjump"/>
            <a:extLst>
              <a:ext uri="{FF2B5EF4-FFF2-40B4-BE49-F238E27FC236}">
                <a16:creationId xmlns:a16="http://schemas.microsoft.com/office/drawing/2014/main" id="{48F137C1-14F7-453E-B50C-A8A0DB1228E8}"/>
              </a:ext>
            </a:extLst>
          </p:cNvPr>
          <p:cNvSpPr/>
          <p:nvPr/>
        </p:nvSpPr>
        <p:spPr>
          <a:xfrm>
            <a:off x="5580856" y="2586362"/>
            <a:ext cx="1249445"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ục giác 50">
            <a:hlinkClick r:id="rId11" action="ppaction://hlinksldjump"/>
            <a:extLst>
              <a:ext uri="{FF2B5EF4-FFF2-40B4-BE49-F238E27FC236}">
                <a16:creationId xmlns:a16="http://schemas.microsoft.com/office/drawing/2014/main" id="{AACB9878-9AAB-4699-973B-410E4EAF5B1C}"/>
              </a:ext>
            </a:extLst>
          </p:cNvPr>
          <p:cNvSpPr/>
          <p:nvPr/>
        </p:nvSpPr>
        <p:spPr>
          <a:xfrm>
            <a:off x="3003554" y="3852866"/>
            <a:ext cx="1287155"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Lục giác 52">
            <a:hlinkClick r:id="rId12" action="ppaction://hlinksldjump"/>
            <a:extLst>
              <a:ext uri="{FF2B5EF4-FFF2-40B4-BE49-F238E27FC236}">
                <a16:creationId xmlns:a16="http://schemas.microsoft.com/office/drawing/2014/main" id="{3EBDDACA-BC29-43C6-A875-91A2ADA2F13A}"/>
              </a:ext>
            </a:extLst>
          </p:cNvPr>
          <p:cNvSpPr/>
          <p:nvPr/>
        </p:nvSpPr>
        <p:spPr>
          <a:xfrm>
            <a:off x="4246780" y="3869180"/>
            <a:ext cx="1287155"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ục giác 53">
            <a:hlinkClick r:id="rId13" action="ppaction://hlinksldjump"/>
            <a:extLst>
              <a:ext uri="{FF2B5EF4-FFF2-40B4-BE49-F238E27FC236}">
                <a16:creationId xmlns:a16="http://schemas.microsoft.com/office/drawing/2014/main" id="{64BC9B2E-4EFD-4D3F-9FC1-BC632038FA7D}"/>
              </a:ext>
            </a:extLst>
          </p:cNvPr>
          <p:cNvSpPr/>
          <p:nvPr/>
        </p:nvSpPr>
        <p:spPr>
          <a:xfrm>
            <a:off x="5544314" y="3830120"/>
            <a:ext cx="1287155" cy="1250474"/>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iley Face 3">
            <a:hlinkClick r:id="rId14" action="ppaction://hlinksldjump"/>
          </p:cNvPr>
          <p:cNvSpPr/>
          <p:nvPr/>
        </p:nvSpPr>
        <p:spPr>
          <a:xfrm>
            <a:off x="8601980" y="51470"/>
            <a:ext cx="504056" cy="495098"/>
          </a:xfrm>
          <a:prstGeom prst="smileyFac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Tree>
    <p:extLst>
      <p:ext uri="{BB962C8B-B14F-4D97-AF65-F5344CB8AC3E}">
        <p14:creationId xmlns:p14="http://schemas.microsoft.com/office/powerpoint/2010/main" val="3201114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5"/>
                    </p:tgtEl>
                  </p:cond>
                </p:stCondLst>
                <p:endSync evt="end" delay="0">
                  <p:rtn val="all"/>
                </p:endSync>
                <p:childTnLst>
                  <p:par>
                    <p:cTn id="9" fill="hold">
                      <p:stCondLst>
                        <p:cond delay="0"/>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5"/>
                                        </p:tgtEl>
                                        <p:attrNameLst>
                                          <p:attrName>style.visibility</p:attrName>
                                        </p:attrNameLst>
                                      </p:cBhvr>
                                      <p:to>
                                        <p:strVal val="hidden"/>
                                      </p:to>
                                    </p:set>
                                  </p:childTnLst>
                                </p:cTn>
                              </p:par>
                            </p:childTnLst>
                          </p:cTn>
                        </p:par>
                        <p:par>
                          <p:cTn id="13" fill="hold">
                            <p:stCondLst>
                              <p:cond delay="0"/>
                            </p:stCondLst>
                            <p:childTnLst>
                              <p:par>
                                <p:cTn id="14" presetID="1" presetClass="exit" presetSubtype="0" fill="hold" grpId="0" nodeType="afterEffect">
                                  <p:stCondLst>
                                    <p:cond delay="0"/>
                                  </p:stCondLst>
                                  <p:childTnLst>
                                    <p:set>
                                      <p:cBhvr>
                                        <p:cTn id="15" dur="1" fill="hold">
                                          <p:stCondLst>
                                            <p:cond delay="0"/>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35"/>
                  </p:tgtEl>
                </p:cond>
              </p:nextCondLst>
            </p:seq>
            <p:seq concurrent="1" nextAc="seek">
              <p:cTn id="16" restart="whenNotActive" fill="hold" evtFilter="cancelBubble" nodeType="interactiveSeq">
                <p:stCondLst>
                  <p:cond evt="onClick" delay="0">
                    <p:tgtEl>
                      <p:spTgt spid="136"/>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36"/>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seq concurrent="1" nextAc="seek">
              <p:cTn id="23" restart="whenNotActive" fill="hold" evtFilter="cancelBubble" nodeType="interactiveSeq">
                <p:stCondLst>
                  <p:cond evt="onClick" delay="0">
                    <p:tgtEl>
                      <p:spTgt spid="137"/>
                    </p:tgtEl>
                  </p:cond>
                </p:stCondLst>
                <p:endSync evt="end" delay="0">
                  <p:rtn val="all"/>
                </p:endSync>
                <p:childTnLst>
                  <p:par>
                    <p:cTn id="24" fill="hold">
                      <p:stCondLst>
                        <p:cond delay="0"/>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137"/>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37"/>
                  </p:tgtEl>
                </p:cond>
              </p:nextCondLst>
            </p:seq>
            <p:seq concurrent="1" nextAc="seek">
              <p:cTn id="30" restart="whenNotActive" fill="hold" evtFilter="cancelBubble" nodeType="interactiveSeq">
                <p:stCondLst>
                  <p:cond evt="onClick" delay="0">
                    <p:tgtEl>
                      <p:spTgt spid="138"/>
                    </p:tgtEl>
                  </p:cond>
                </p:stCondLst>
                <p:endSync evt="end" delay="0">
                  <p:rtn val="all"/>
                </p:endSync>
                <p:childTnLst>
                  <p:par>
                    <p:cTn id="31" fill="hold">
                      <p:stCondLst>
                        <p:cond delay="0"/>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8"/>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138"/>
                  </p:tgtEl>
                </p:cond>
              </p:nextCondLst>
            </p:seq>
            <p:seq concurrent="1" nextAc="seek">
              <p:cTn id="37" restart="whenNotActive" fill="hold" evtFilter="cancelBubble" nodeType="interactiveSeq">
                <p:stCondLst>
                  <p:cond evt="onClick" delay="0">
                    <p:tgtEl>
                      <p:spTgt spid="139"/>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39"/>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44" restart="whenNotActive" fill="hold" evtFilter="cancelBubble" nodeType="interactiveSeq">
                <p:stCondLst>
                  <p:cond evt="onClick" delay="0">
                    <p:tgtEl>
                      <p:spTgt spid="140"/>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40"/>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51" restart="whenNotActive" fill="hold" evtFilter="cancelBubble" nodeType="interactiveSeq">
                <p:stCondLst>
                  <p:cond evt="onClick" delay="0">
                    <p:tgtEl>
                      <p:spTgt spid="141"/>
                    </p:tgtEl>
                  </p:cond>
                </p:stCondLst>
                <p:endSync evt="end" delay="0">
                  <p:rtn val="all"/>
                </p:endSync>
                <p:childTnLst>
                  <p:par>
                    <p:cTn id="52" fill="hold">
                      <p:stCondLst>
                        <p:cond delay="0"/>
                      </p:stCondLst>
                      <p:childTnLst>
                        <p:par>
                          <p:cTn id="53" fill="hold">
                            <p:stCondLst>
                              <p:cond delay="0"/>
                            </p:stCondLst>
                            <p:childTnLst>
                              <p:par>
                                <p:cTn id="54" presetID="1" presetClass="exit" presetSubtype="0" fill="hold" grpId="0" nodeType="clickEffect">
                                  <p:stCondLst>
                                    <p:cond delay="0"/>
                                  </p:stCondLst>
                                  <p:childTnLst>
                                    <p:set>
                                      <p:cBhvr>
                                        <p:cTn id="55" dur="1" fill="hold">
                                          <p:stCondLst>
                                            <p:cond delay="0"/>
                                          </p:stCondLst>
                                        </p:cTn>
                                        <p:tgtEl>
                                          <p:spTgt spid="141"/>
                                        </p:tgtEl>
                                        <p:attrNameLst>
                                          <p:attrName>style.visibility</p:attrName>
                                        </p:attrNameLst>
                                      </p:cBhvr>
                                      <p:to>
                                        <p:strVal val="hidden"/>
                                      </p:to>
                                    </p:set>
                                  </p:childTnLst>
                                </p:cTn>
                              </p:par>
                              <p:par>
                                <p:cTn id="56" presetID="1" presetClass="exit" presetSubtype="0" fill="hold" grpId="0" nodeType="withEffect">
                                  <p:stCondLst>
                                    <p:cond delay="0"/>
                                  </p:stCondLst>
                                  <p:childTnLst>
                                    <p:set>
                                      <p:cBhvr>
                                        <p:cTn id="57" dur="1" fill="hold">
                                          <p:stCondLst>
                                            <p:cond delay="0"/>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58" restart="whenNotActive" fill="hold" evtFilter="cancelBubble" nodeType="interactiveSeq">
                <p:stCondLst>
                  <p:cond evt="onClick" delay="0">
                    <p:tgtEl>
                      <p:spTgt spid="142"/>
                    </p:tgtEl>
                  </p:cond>
                </p:stCondLst>
                <p:endSync evt="end" delay="0">
                  <p:rtn val="all"/>
                </p:endSync>
                <p:childTnLst>
                  <p:par>
                    <p:cTn id="59" fill="hold">
                      <p:stCondLst>
                        <p:cond delay="0"/>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142"/>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65" restart="whenNotActive" fill="hold" evtFilter="cancelBubble" nodeType="interactiveSeq">
                <p:stCondLst>
                  <p:cond evt="onClick" delay="0">
                    <p:tgtEl>
                      <p:spTgt spid="14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14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childTnLst>
        </p:cTn>
      </p:par>
    </p:tnLst>
    <p:bldLst>
      <p:bldP spid="3" grpId="0"/>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0" y="1"/>
                <a:ext cx="9123376" cy="2139702"/>
              </a:xfrm>
              <a:solidFill>
                <a:srgbClr val="FFFF00"/>
              </a:solidFill>
            </p:spPr>
            <p:txBody>
              <a:bodyPr>
                <a:normAutofit/>
              </a:bodyPr>
              <a:lstStyle/>
              <a:p>
                <a:pPr marL="0" indent="0" algn="ctr">
                  <a:buNone/>
                </a:pPr>
                <a:r>
                  <a:rPr lang="en-US" sz="4800" b="1" dirty="0" err="1">
                    <a:solidFill>
                      <a:srgbClr val="4F3BE7"/>
                    </a:solidFill>
                    <a:latin typeface="Times New Roman" panose="02020603050405020304" pitchFamily="18" charset="0"/>
                    <a:cs typeface="Times New Roman" panose="02020603050405020304" pitchFamily="18" charset="0"/>
                  </a:rPr>
                  <a:t>Câu</a:t>
                </a:r>
                <a:r>
                  <a:rPr lang="en-US" sz="4800" b="1" dirty="0">
                    <a:solidFill>
                      <a:srgbClr val="4F3BE7"/>
                    </a:solidFill>
                    <a:latin typeface="Times New Roman" panose="02020603050405020304" pitchFamily="18" charset="0"/>
                    <a:cs typeface="Times New Roman" panose="02020603050405020304" pitchFamily="18" charset="0"/>
                  </a:rPr>
                  <a:t> 1: </a:t>
                </a:r>
                <a:r>
                  <a:rPr lang="en-US" sz="4800" b="1" dirty="0">
                    <a:solidFill>
                      <a:srgbClr val="002060"/>
                    </a:solidFill>
                    <a:latin typeface="Times New Roman" panose="02020603050405020304" pitchFamily="18" charset="0"/>
                    <a:cs typeface="Times New Roman" panose="02020603050405020304" pitchFamily="18" charset="0"/>
                  </a:rPr>
                  <a:t>Chu vi </a:t>
                </a:r>
                <a:r>
                  <a:rPr lang="en-US" sz="4800" b="1" dirty="0" err="1">
                    <a:solidFill>
                      <a:srgbClr val="002060"/>
                    </a:solidFill>
                    <a:latin typeface="Times New Roman" panose="02020603050405020304" pitchFamily="18" charset="0"/>
                    <a:cs typeface="Times New Roman" panose="02020603050405020304" pitchFamily="18" charset="0"/>
                  </a:rPr>
                  <a:t>của</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hình</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vuông</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có</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diện</a:t>
                </a:r>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tích</a:t>
                </a:r>
                <a:r>
                  <a:rPr lang="en-US" sz="4800" b="1"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4800" b="1" i="1" smtClean="0">
                            <a:solidFill>
                              <a:srgbClr val="002060"/>
                            </a:solidFill>
                            <a:latin typeface="Cambria Math" panose="02040503050406030204" pitchFamily="18" charset="0"/>
                          </a:rPr>
                        </m:ctrlPr>
                      </m:sSupPr>
                      <m:e>
                        <m:r>
                          <a:rPr lang="en-US" sz="4800" b="1" i="1" smtClean="0">
                            <a:solidFill>
                              <a:srgbClr val="002060"/>
                            </a:solidFill>
                            <a:latin typeface="Cambria Math"/>
                          </a:rPr>
                          <m:t>𝟑𝟔</m:t>
                        </m:r>
                        <m:r>
                          <a:rPr lang="en-US" sz="4800" b="1" i="1" smtClean="0">
                            <a:solidFill>
                              <a:srgbClr val="002060"/>
                            </a:solidFill>
                            <a:latin typeface="Cambria Math"/>
                          </a:rPr>
                          <m:t> </m:t>
                        </m:r>
                        <m:r>
                          <a:rPr lang="en-US" sz="4800" b="1" i="1" smtClean="0">
                            <a:solidFill>
                              <a:srgbClr val="002060"/>
                            </a:solidFill>
                            <a:latin typeface="Cambria Math" panose="02040503050406030204" pitchFamily="18" charset="0"/>
                          </a:rPr>
                          <m:t>𝒄𝒎</m:t>
                        </m:r>
                      </m:e>
                      <m:sup>
                        <m:r>
                          <a:rPr lang="en-US" sz="4800" b="1" i="1" smtClean="0">
                            <a:solidFill>
                              <a:srgbClr val="002060"/>
                            </a:solidFill>
                            <a:latin typeface="Cambria Math" panose="02040503050406030204" pitchFamily="18" charset="0"/>
                          </a:rPr>
                          <m:t>𝟐</m:t>
                        </m:r>
                      </m:sup>
                    </m:sSup>
                  </m:oMath>
                </a14:m>
                <a:r>
                  <a:rPr lang="en-US" sz="4800" b="1" dirty="0">
                    <a:solidFill>
                      <a:srgbClr val="002060"/>
                    </a:solidFill>
                    <a:latin typeface="Times New Roman" panose="02020603050405020304" pitchFamily="18" charset="0"/>
                    <a:cs typeface="Times New Roman" panose="02020603050405020304" pitchFamily="18" charset="0"/>
                  </a:rPr>
                  <a:t> </a:t>
                </a:r>
                <a:r>
                  <a:rPr lang="en-US" sz="4800" b="1" dirty="0" err="1">
                    <a:solidFill>
                      <a:srgbClr val="002060"/>
                    </a:solidFill>
                    <a:latin typeface="Times New Roman" panose="02020603050405020304" pitchFamily="18" charset="0"/>
                    <a:cs typeface="Times New Roman" panose="02020603050405020304" pitchFamily="18" charset="0"/>
                  </a:rPr>
                  <a:t>là</a:t>
                </a:r>
                <a:r>
                  <a:rPr lang="en-US" sz="4800" b="1" dirty="0">
                    <a:solidFill>
                      <a:srgbClr val="002060"/>
                    </a:solidFill>
                    <a:latin typeface="Times New Roman" panose="02020603050405020304" pitchFamily="18" charset="0"/>
                    <a:cs typeface="Times New Roman" panose="02020603050405020304" pitchFamily="18" charset="0"/>
                  </a:rPr>
                  <a:t> bao </a:t>
                </a:r>
                <a:r>
                  <a:rPr lang="en-US" sz="4800" b="1" dirty="0" err="1">
                    <a:solidFill>
                      <a:srgbClr val="002060"/>
                    </a:solidFill>
                    <a:latin typeface="Times New Roman" panose="02020603050405020304" pitchFamily="18" charset="0"/>
                    <a:cs typeface="Times New Roman" panose="02020603050405020304" pitchFamily="18" charset="0"/>
                  </a:rPr>
                  <a:t>nhiêu</a:t>
                </a:r>
                <a:r>
                  <a:rPr lang="en-US" sz="4800" b="1" dirty="0">
                    <a:solidFill>
                      <a:srgbClr val="002060"/>
                    </a:solidFill>
                    <a:latin typeface="Times New Roman" panose="02020603050405020304" pitchFamily="18" charset="0"/>
                    <a:cs typeface="Times New Roman" panose="02020603050405020304" pitchFamily="18" charset="0"/>
                  </a:rPr>
                  <a:t> ?</a:t>
                </a:r>
              </a:p>
            </p:txBody>
          </p:sp>
        </mc:Choice>
        <mc:Fallback xmlns="">
          <p:sp>
            <p:nvSpPr>
              <p:cNvPr id="3" name="Chỗ dành sẵn cho Nội dung 2">
                <a:extLst>
                  <a:ext uri="{FF2B5EF4-FFF2-40B4-BE49-F238E27FC236}">
                    <a16:creationId xmlns:a16="http://schemas.microsoft.com/office/drawing/2014/main" xmlns:a14="http://schemas.microsoft.com/office/drawing/2010/main" xmlns="" id="{4CE5637B-1598-4EEE-95EF-3B1425060095}"/>
                  </a:ext>
                </a:extLst>
              </p:cNvPr>
              <p:cNvSpPr>
                <a:spLocks noGrp="1" noRot="1" noChangeAspect="1" noMove="1" noResize="1" noEditPoints="1" noAdjustHandles="1" noChangeArrowheads="1" noChangeShapeType="1" noTextEdit="1"/>
              </p:cNvSpPr>
              <p:nvPr>
                <p:ph idx="1"/>
              </p:nvPr>
            </p:nvSpPr>
            <p:spPr>
              <a:xfrm>
                <a:off x="0" y="1"/>
                <a:ext cx="9123376" cy="2139702"/>
              </a:xfrm>
              <a:blipFill rotWithShape="1">
                <a:blip r:embed="rId3"/>
                <a:stretch>
                  <a:fillRect l="-735" t="-6268" r="-735"/>
                </a:stretch>
              </a:blipFill>
            </p:spPr>
            <p:txBody>
              <a:bodyPr/>
              <a:lstStyle/>
              <a:p>
                <a:r>
                  <a:rPr lang="vi-VN">
                    <a:noFill/>
                  </a:rPr>
                  <a:t> </a:t>
                </a:r>
              </a:p>
            </p:txBody>
          </p:sp>
        </mc:Fallback>
      </mc:AlternateContent>
      <p:pic>
        <p:nvPicPr>
          <p:cNvPr id="6"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65976" y="227965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Nhóm 7">
            <a:extLst>
              <a:ext uri="{FF2B5EF4-FFF2-40B4-BE49-F238E27FC236}">
                <a16:creationId xmlns:a16="http://schemas.microsoft.com/office/drawing/2014/main" id="{39BA4DB8-0AA9-4D03-A32B-44D22706A5E8}"/>
              </a:ext>
            </a:extLst>
          </p:cNvPr>
          <p:cNvGrpSpPr/>
          <p:nvPr/>
        </p:nvGrpSpPr>
        <p:grpSpPr>
          <a:xfrm>
            <a:off x="457200" y="3409950"/>
            <a:ext cx="8229600" cy="1417082"/>
            <a:chOff x="457200" y="3409950"/>
            <a:chExt cx="8229600" cy="1417082"/>
          </a:xfrm>
        </p:grpSpPr>
        <p:sp>
          <p:nvSpPr>
            <p:cNvPr id="5" name="Chỗ dành sẵn cho Nội dung 2">
              <a:extLst>
                <a:ext uri="{FF2B5EF4-FFF2-40B4-BE49-F238E27FC236}">
                  <a16:creationId xmlns:a16="http://schemas.microsoft.com/office/drawing/2014/main" id="{1460332B-D317-4571-9139-A5650DFCCE6E}"/>
                </a:ext>
              </a:extLst>
            </p:cNvPr>
            <p:cNvSpPr txBox="1">
              <a:spLocks/>
            </p:cNvSpPr>
            <p:nvPr/>
          </p:nvSpPr>
          <p:spPr>
            <a:xfrm>
              <a:off x="457200" y="3546872"/>
              <a:ext cx="8229600" cy="1280160"/>
            </a:xfrm>
            <a:prstGeom prst="rect">
              <a:avLst/>
            </a:prstGeom>
            <a:solidFill>
              <a:srgbClr val="92D05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Font typeface="Arial" pitchFamily="34" charset="0"/>
                <a:buNone/>
              </a:pPr>
              <a:r>
                <a:rPr lang="en-US" sz="4800" b="1" dirty="0">
                  <a:solidFill>
                    <a:srgbClr val="002060"/>
                  </a:solidFill>
                  <a:latin typeface="Times New Roman" panose="02020603050405020304" pitchFamily="18" charset="0"/>
                  <a:cs typeface="Times New Roman" panose="02020603050405020304" pitchFamily="18" charset="0"/>
                </a:rPr>
                <a:t>24 cm</a:t>
              </a:r>
            </a:p>
          </p:txBody>
        </p:sp>
        <p:sp>
          <p:nvSpPr>
            <p:cNvPr id="7" name="Hình chữ nhật 6">
              <a:extLst>
                <a:ext uri="{FF2B5EF4-FFF2-40B4-BE49-F238E27FC236}">
                  <a16:creationId xmlns:a16="http://schemas.microsoft.com/office/drawing/2014/main" id="{06EFB8B8-28D2-4B51-B9D3-9718689E6351}"/>
                </a:ext>
              </a:extLst>
            </p:cNvPr>
            <p:cNvSpPr/>
            <p:nvPr/>
          </p:nvSpPr>
          <p:spPr>
            <a:xfrm>
              <a:off x="457200" y="3409950"/>
              <a:ext cx="2210862" cy="923330"/>
            </a:xfrm>
            <a:prstGeom prst="rect">
              <a:avLst/>
            </a:prstGeom>
            <a:noFill/>
          </p:spPr>
          <p:txBody>
            <a:bodyPr wrap="non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rPr>
                <a:t>Đáp</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án</a:t>
              </a:r>
              <a:endParaRPr lang="vi-VN" sz="5400" b="1" cap="none" spc="0" dirty="0">
                <a:ln w="22225">
                  <a:solidFill>
                    <a:schemeClr val="accent2"/>
                  </a:solidFill>
                  <a:prstDash val="solid"/>
                </a:ln>
                <a:solidFill>
                  <a:schemeClr val="accent2">
                    <a:lumMod val="40000"/>
                    <a:lumOff val="60000"/>
                  </a:schemeClr>
                </a:solidFill>
                <a:effectLst/>
              </a:endParaRPr>
            </a:p>
          </p:txBody>
        </p:sp>
      </p:grpSp>
      <p:pic>
        <p:nvPicPr>
          <p:cNvPr id="4" name="Đồ họa 3" descr="Biểu tượng ngón trở trái chỉ sang phải">
            <a:hlinkClick r:id="rId5"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767" y="4229100"/>
            <a:ext cx="914400" cy="914400"/>
          </a:xfrm>
          <a:prstGeom prst="rect">
            <a:avLst/>
          </a:prstGeom>
        </p:spPr>
      </p:pic>
    </p:spTree>
    <p:extLst>
      <p:ext uri="{BB962C8B-B14F-4D97-AF65-F5344CB8AC3E}">
        <p14:creationId xmlns:p14="http://schemas.microsoft.com/office/powerpoint/2010/main" val="326786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6055" y="14657"/>
            <a:ext cx="9123376" cy="1728192"/>
          </a:xfrm>
          <a:solidFill>
            <a:srgbClr val="FFFF00"/>
          </a:solidFill>
        </p:spPr>
        <p:txBody>
          <a:bodyPr>
            <a:noAutofit/>
          </a:bodyPr>
          <a:lstStyle/>
          <a:p>
            <a:pPr marL="0" indent="0" algn="ctr">
              <a:buNone/>
            </a:pPr>
            <a:r>
              <a:rPr lang="en-US" b="1" dirty="0" err="1">
                <a:solidFill>
                  <a:srgbClr val="4F3BE7"/>
                </a:solidFill>
                <a:latin typeface="Times New Roman" panose="02020603050405020304" pitchFamily="18" charset="0"/>
                <a:cs typeface="Times New Roman" panose="02020603050405020304" pitchFamily="18" charset="0"/>
              </a:rPr>
              <a:t>Câu</a:t>
            </a:r>
            <a:r>
              <a:rPr lang="en-US" b="1" dirty="0">
                <a:solidFill>
                  <a:srgbClr val="4F3BE7"/>
                </a:solidFill>
                <a:latin typeface="Times New Roman" panose="02020603050405020304" pitchFamily="18" charset="0"/>
                <a:cs typeface="Times New Roman" panose="02020603050405020304" pitchFamily="18" charset="0"/>
              </a:rPr>
              <a:t> 2: </a:t>
            </a:r>
            <a:r>
              <a:rPr lang="en-US" b="1" dirty="0" err="1">
                <a:solidFill>
                  <a:srgbClr val="002060"/>
                </a:solidFill>
                <a:latin typeface="Times New Roman" panose="02020603050405020304" pitchFamily="18" charset="0"/>
                <a:cs typeface="Times New Roman" panose="02020603050405020304" pitchFamily="18" charset="0"/>
              </a:rPr>
              <a:t>Vẽ</a:t>
            </a:r>
            <a:r>
              <a:rPr lang="en-US" b="1" dirty="0">
                <a:solidFill>
                  <a:srgbClr val="002060"/>
                </a:solidFill>
                <a:latin typeface="Times New Roman" panose="02020603050405020304" pitchFamily="18" charset="0"/>
                <a:cs typeface="Times New Roman" panose="02020603050405020304" pitchFamily="18" charset="0"/>
              </a:rPr>
              <a:t> tam </a:t>
            </a:r>
            <a:r>
              <a:rPr lang="en-US" b="1" dirty="0" err="1">
                <a:solidFill>
                  <a:srgbClr val="002060"/>
                </a:solidFill>
                <a:latin typeface="Times New Roman" panose="02020603050405020304" pitchFamily="18" charset="0"/>
                <a:cs typeface="Times New Roman" panose="02020603050405020304" pitchFamily="18" charset="0"/>
              </a:rPr>
              <a:t>giác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đều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bằng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thước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compa</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có</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mấy</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bước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Nêu</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bước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vẽ</a:t>
            </a:r>
            <a:r>
              <a:rPr lang="en-US" b="1" dirty="0">
                <a:solidFill>
                  <a:srgbClr val="002060"/>
                </a:solidFill>
                <a:latin typeface="Times New Roman" panose="02020603050405020304" pitchFamily="18" charset="0"/>
                <a:cs typeface="Times New Roman" panose="02020603050405020304" pitchFamily="18" charset="0"/>
              </a:rPr>
              <a:t> tam </a:t>
            </a:r>
            <a:r>
              <a:rPr lang="en-US" b="1" dirty="0" err="1">
                <a:solidFill>
                  <a:srgbClr val="002060"/>
                </a:solidFill>
                <a:latin typeface="Times New Roman" panose="02020603050405020304" pitchFamily="18" charset="0"/>
                <a:cs typeface="Times New Roman" panose="02020603050405020304" pitchFamily="18" charset="0"/>
              </a:rPr>
              <a:t>giác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đều</a:t>
            </a:r>
            <a:r>
              <a:rPr lang="en-US" b="1" dirty="0">
                <a:solidFill>
                  <a:srgbClr val="002060"/>
                </a:solidFill>
                <a:latin typeface="Times New Roman" panose="02020603050405020304" pitchFamily="18" charset="0"/>
                <a:cs typeface="Times New Roman" panose="02020603050405020304" pitchFamily="18" charset="0"/>
              </a:rPr>
              <a:t> ABC </a:t>
            </a:r>
            <a:r>
              <a:rPr lang="en-US" b="1" dirty="0" err="1">
                <a:solidFill>
                  <a:srgbClr val="002060"/>
                </a:solidFill>
                <a:latin typeface="Times New Roman" panose="02020603050405020304" pitchFamily="18" charset="0"/>
                <a:cs typeface="Times New Roman" panose="02020603050405020304" pitchFamily="18" charset="0"/>
              </a:rPr>
              <a:t>cạnh</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bằng</a:t>
            </a:r>
            <a:r>
              <a:rPr lang="en-US" b="1" dirty="0">
                <a:solidFill>
                  <a:srgbClr val="002060"/>
                </a:solidFill>
                <a:latin typeface="Times New Roman" panose="02020603050405020304" pitchFamily="18" charset="0"/>
                <a:cs typeface="Times New Roman" panose="02020603050405020304" pitchFamily="18" charset="0"/>
              </a:rPr>
              <a:t> 3 cm </a:t>
            </a:r>
            <a:r>
              <a:rPr lang="en-US" b="1" dirty="0" err="1">
                <a:solidFill>
                  <a:srgbClr val="002060"/>
                </a:solidFill>
                <a:latin typeface="Times New Roman" panose="02020603050405020304" pitchFamily="18" charset="0"/>
                <a:cs typeface="Times New Roman" panose="02020603050405020304" pitchFamily="18" charset="0"/>
              </a:rPr>
              <a:t>bằng</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thước</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và</a:t>
            </a:r>
            <a:r>
              <a:rPr lang="en-US" b="1" dirty="0">
                <a:solidFill>
                  <a:srgbClr val="002060"/>
                </a:solidFill>
                <a:latin typeface="Times New Roman" panose="02020603050405020304" pitchFamily="18" charset="0"/>
                <a:cs typeface="Times New Roman" panose="02020603050405020304" pitchFamily="18" charset="0"/>
              </a:rPr>
              <a:t> </a:t>
            </a:r>
            <a:r>
              <a:rPr lang="en-US" b="1" dirty="0" err="1">
                <a:solidFill>
                  <a:srgbClr val="002060"/>
                </a:solidFill>
                <a:latin typeface="Times New Roman" panose="02020603050405020304" pitchFamily="18" charset="0"/>
                <a:cs typeface="Times New Roman" panose="02020603050405020304" pitchFamily="18" charset="0"/>
              </a:rPr>
              <a:t>compa</a:t>
            </a: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6"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6080" y="147666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Nhóm 7">
            <a:extLst>
              <a:ext uri="{FF2B5EF4-FFF2-40B4-BE49-F238E27FC236}">
                <a16:creationId xmlns:a16="http://schemas.microsoft.com/office/drawing/2014/main" id="{39BA4DB8-0AA9-4D03-A32B-44D22706A5E8}"/>
              </a:ext>
            </a:extLst>
          </p:cNvPr>
          <p:cNvGrpSpPr/>
          <p:nvPr/>
        </p:nvGrpSpPr>
        <p:grpSpPr>
          <a:xfrm>
            <a:off x="94379" y="1568324"/>
            <a:ext cx="9028997" cy="3575177"/>
            <a:chOff x="499906" y="3312733"/>
            <a:chExt cx="8272326" cy="2620494"/>
          </a:xfrm>
        </p:grpSpPr>
        <mc:AlternateContent xmlns:mc="http://schemas.openxmlformats.org/markup-compatibility/2006" xmlns:a14="http://schemas.microsoft.com/office/drawing/2010/main">
          <mc:Choice Requires="a14">
            <p:sp>
              <p:nvSpPr>
                <p:cNvPr id="5" name="Chỗ dành sẵn cho Nội dung 2">
                  <a:extLst>
                    <a:ext uri="{FF2B5EF4-FFF2-40B4-BE49-F238E27FC236}">
                      <a16:creationId xmlns:a16="http://schemas.microsoft.com/office/drawing/2014/main" id="{1460332B-D317-4571-9139-A5650DFCCE6E}"/>
                    </a:ext>
                  </a:extLst>
                </p:cNvPr>
                <p:cNvSpPr txBox="1">
                  <a:spLocks/>
                </p:cNvSpPr>
                <p:nvPr/>
              </p:nvSpPr>
              <p:spPr>
                <a:xfrm>
                  <a:off x="775824" y="3937814"/>
                  <a:ext cx="7996408" cy="1995413"/>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b="1" dirty="0">
                      <a:solidFill>
                        <a:schemeClr val="bg1"/>
                      </a:solidFill>
                      <a:latin typeface="Times New Roman" panose="02020603050405020304" pitchFamily="18" charset="0"/>
                      <a:cs typeface="Times New Roman" panose="02020603050405020304" pitchFamily="18" charset="0"/>
                    </a:rPr>
                    <a:t>4 </a:t>
                  </a:r>
                  <a:r>
                    <a:rPr lang="en-US" sz="2400" b="1" dirty="0" err="1">
                      <a:solidFill>
                        <a:schemeClr val="bg1"/>
                      </a:solidFill>
                      <a:latin typeface="Times New Roman" panose="02020603050405020304" pitchFamily="18" charset="0"/>
                      <a:cs typeface="Times New Roman" panose="02020603050405020304" pitchFamily="18" charset="0"/>
                    </a:rPr>
                    <a:t>bước</a:t>
                  </a:r>
                  <a:endParaRPr lang="en-US" sz="2400" b="1" dirty="0">
                    <a:solidFill>
                      <a:schemeClr val="bg1"/>
                    </a:solidFill>
                    <a:latin typeface="Times New Roman" panose="02020603050405020304" pitchFamily="18" charset="0"/>
                    <a:cs typeface="Times New Roman" panose="02020603050405020304" pitchFamily="18" charset="0"/>
                  </a:endParaRPr>
                </a:p>
                <a:p>
                  <a:pPr marL="0" indent="0">
                    <a:buFont typeface="Arial" pitchFamily="34" charset="0"/>
                    <a:buNone/>
                  </a:pPr>
                  <a:r>
                    <a:rPr lang="en-US" sz="2400" b="1" dirty="0" err="1">
                      <a:solidFill>
                        <a:schemeClr val="bg1"/>
                      </a:solidFill>
                      <a:latin typeface="Times New Roman" panose="02020603050405020304" pitchFamily="18" charset="0"/>
                      <a:cs typeface="Times New Roman" panose="02020603050405020304" pitchFamily="18" charset="0"/>
                    </a:rPr>
                    <a:t>Bước</a:t>
                  </a:r>
                  <a:r>
                    <a:rPr lang="en-US" sz="2400" b="1" dirty="0">
                      <a:solidFill>
                        <a:schemeClr val="bg1"/>
                      </a:solidFill>
                      <a:latin typeface="Times New Roman" panose="02020603050405020304" pitchFamily="18" charset="0"/>
                      <a:cs typeface="Times New Roman" panose="02020603050405020304" pitchFamily="18" charset="0"/>
                    </a:rPr>
                    <a:t> 1: </a:t>
                  </a:r>
                  <a:r>
                    <a:rPr lang="en-US" sz="2400" b="1" dirty="0" err="1">
                      <a:solidFill>
                        <a:schemeClr val="bg1"/>
                      </a:solidFill>
                      <a:latin typeface="Times New Roman" panose="02020603050405020304" pitchFamily="18" charset="0"/>
                      <a:cs typeface="Times New Roman" panose="02020603050405020304" pitchFamily="18" charset="0"/>
                    </a:rPr>
                    <a:t>Dùng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thước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thẳng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vẽ</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đoạn</a:t>
                  </a:r>
                  <a:r>
                    <a:rPr lang="en-US" sz="2400" b="1" dirty="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sz="2400" b="1" i="1" smtClean="0">
                          <a:solidFill>
                            <a:schemeClr val="bg1"/>
                          </a:solidFill>
                          <a:latin typeface="Cambria Math"/>
                          <a:cs typeface="Times New Roman" panose="02020603050405020304" pitchFamily="18" charset="0"/>
                        </a:rPr>
                        <m:t>𝑨𝑩</m:t>
                      </m:r>
                      <m:r>
                        <a:rPr lang="en-US" sz="2400" b="1" i="1" smtClean="0">
                          <a:solidFill>
                            <a:schemeClr val="bg1"/>
                          </a:solidFill>
                          <a:latin typeface="Cambria Math"/>
                          <a:cs typeface="Times New Roman" panose="02020603050405020304" pitchFamily="18" charset="0"/>
                        </a:rPr>
                        <m:t>=</m:t>
                      </m:r>
                      <m:r>
                        <a:rPr lang="en-US" sz="2400" b="1" i="1" smtClean="0">
                          <a:solidFill>
                            <a:schemeClr val="bg1"/>
                          </a:solidFill>
                          <a:latin typeface="Cambria Math"/>
                          <a:cs typeface="Times New Roman" panose="02020603050405020304" pitchFamily="18" charset="0"/>
                        </a:rPr>
                        <m:t>𝟑</m:t>
                      </m:r>
                      <m:r>
                        <a:rPr lang="en-US" sz="2400" b="1" i="1" smtClean="0">
                          <a:solidFill>
                            <a:schemeClr val="bg1"/>
                          </a:solidFill>
                          <a:latin typeface="Cambria Math"/>
                          <a:cs typeface="Times New Roman" panose="02020603050405020304" pitchFamily="18" charset="0"/>
                        </a:rPr>
                        <m:t>𝒄𝒎</m:t>
                      </m:r>
                    </m:oMath>
                  </a14:m>
                  <a:endParaRPr lang="en-US" sz="2400" b="1" dirty="0">
                    <a:solidFill>
                      <a:schemeClr val="bg1"/>
                    </a:solidFill>
                    <a:latin typeface="Times New Roman" panose="02020603050405020304" pitchFamily="18" charset="0"/>
                    <a:cs typeface="Times New Roman" panose="02020603050405020304" pitchFamily="18" charset="0"/>
                  </a:endParaRPr>
                </a:p>
                <a:p>
                  <a:pPr marL="0" indent="0">
                    <a:buNone/>
                  </a:pPr>
                  <a:r>
                    <a:rPr lang="vi-VN" sz="2400" b="1" dirty="0">
                      <a:solidFill>
                        <a:schemeClr val="bg1"/>
                      </a:solidFill>
                      <a:latin typeface="Times New Roman" panose="02020603050405020304" pitchFamily="18" charset="0"/>
                      <a:cs typeface="Times New Roman" panose="02020603050405020304" pitchFamily="18" charset="0"/>
                    </a:rPr>
                    <a:t>Bước 2: Dùng compa vẽ một phần đường tròn tâm A bán kính 3 cm  và một phần đường tròn tâm bbán kính 3 cm </a:t>
                  </a:r>
                </a:p>
                <a:p>
                  <a:pPr marL="0" indent="0">
                    <a:buNone/>
                  </a:pPr>
                  <a:r>
                    <a:rPr lang="vi-VN" sz="2400" b="1" dirty="0">
                      <a:solidFill>
                        <a:schemeClr val="bg1"/>
                      </a:solidFill>
                      <a:latin typeface="Times New Roman" panose="02020603050405020304" pitchFamily="18" charset="0"/>
                      <a:cs typeface="Times New Roman" panose="02020603050405020304" pitchFamily="18" charset="0"/>
                    </a:rPr>
                    <a:t>Bước 3: Hai đường tròn trên cắt nhau tại C</a:t>
                  </a:r>
                </a:p>
                <a:p>
                  <a:pPr marL="0" indent="0">
                    <a:buNone/>
                  </a:pPr>
                  <a:r>
                    <a:rPr lang="vi-VN" sz="2400" b="1" dirty="0">
                      <a:solidFill>
                        <a:schemeClr val="bg1"/>
                      </a:solidFill>
                      <a:latin typeface="Times New Roman" panose="02020603050405020304" pitchFamily="18" charset="0"/>
                      <a:cs typeface="Times New Roman" panose="02020603050405020304" pitchFamily="18" charset="0"/>
                    </a:rPr>
                    <a:t>Bước 4: Nối A với C, B với C ta được tam giác đều ABC.</a:t>
                  </a:r>
                  <a:endParaRPr lang="en-US" sz="24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Chỗ dành sẵn cho Nội dung 2">
                  <a:extLst>
                    <a:ext uri="{FF2B5EF4-FFF2-40B4-BE49-F238E27FC236}">
                      <a16:creationId xmlns:a16="http://schemas.microsoft.com/office/drawing/2014/main" xmlns="" id="{1460332B-D317-4571-9139-A5650DFCCE6E}"/>
                    </a:ext>
                  </a:extLst>
                </p:cNvPr>
                <p:cNvSpPr txBox="1">
                  <a:spLocks noRot="1" noChangeAspect="1" noMove="1" noResize="1" noEditPoints="1" noAdjustHandles="1" noChangeArrowheads="1" noChangeShapeType="1" noTextEdit="1"/>
                </p:cNvSpPr>
                <p:nvPr/>
              </p:nvSpPr>
              <p:spPr>
                <a:xfrm>
                  <a:off x="775824" y="3937814"/>
                  <a:ext cx="7996408" cy="1995413"/>
                </a:xfrm>
                <a:prstGeom prst="rect">
                  <a:avLst/>
                </a:prstGeom>
                <a:blipFill rotWithShape="1">
                  <a:blip r:embed="rId4"/>
                  <a:stretch>
                    <a:fillRect/>
                  </a:stretch>
                </a:blipFill>
              </p:spPr>
              <p:txBody>
                <a:bodyPr/>
                <a:lstStyle/>
                <a:p>
                  <a:r>
                    <a:rPr lang="vi-VN">
                      <a:noFill/>
                    </a:rPr>
                    <a:t> </a:t>
                  </a:r>
                </a:p>
              </p:txBody>
            </p:sp>
          </mc:Fallback>
        </mc:AlternateContent>
        <p:sp>
          <p:nvSpPr>
            <p:cNvPr id="7" name="Hình chữ nhật 6">
              <a:extLst>
                <a:ext uri="{FF2B5EF4-FFF2-40B4-BE49-F238E27FC236}">
                  <a16:creationId xmlns:a16="http://schemas.microsoft.com/office/drawing/2014/main" id="{06EFB8B8-28D2-4B51-B9D3-9718689E6351}"/>
                </a:ext>
              </a:extLst>
            </p:cNvPr>
            <p:cNvSpPr/>
            <p:nvPr/>
          </p:nvSpPr>
          <p:spPr>
            <a:xfrm>
              <a:off x="499906" y="3312733"/>
              <a:ext cx="2125451" cy="676772"/>
            </a:xfrm>
            <a:prstGeom prst="rect">
              <a:avLst/>
            </a:prstGeom>
            <a:noFill/>
          </p:spPr>
          <p:txBody>
            <a:bodyPr wrap="non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Đáp</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án</a:t>
              </a:r>
              <a:endParaRPr lang="vi-VN"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grpSp>
      <p:pic>
        <p:nvPicPr>
          <p:cNvPr id="4" name="Đồ họa 3" descr="Biểu tượng ngón trở trái chỉ sang phải">
            <a:hlinkClick r:id="rId5"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0528" y="4465662"/>
            <a:ext cx="914400" cy="914400"/>
          </a:xfrm>
          <a:prstGeom prst="rect">
            <a:avLst/>
          </a:prstGeom>
        </p:spPr>
      </p:pic>
    </p:spTree>
    <p:extLst>
      <p:ext uri="{BB962C8B-B14F-4D97-AF65-F5344CB8AC3E}">
        <p14:creationId xmlns:p14="http://schemas.microsoft.com/office/powerpoint/2010/main" val="10141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0" y="0"/>
            <a:ext cx="9144000" cy="1512168"/>
          </a:xfrm>
          <a:solidFill>
            <a:srgbClr val="FFFF00"/>
          </a:solidFill>
        </p:spPr>
        <p:txBody>
          <a:bodyPr>
            <a:noAutofit/>
          </a:bodyPr>
          <a:lstStyle/>
          <a:p>
            <a:pPr marL="0" indent="0" algn="ctr">
              <a:buNone/>
            </a:pPr>
            <a:r>
              <a:rPr lang="en-US" sz="2800" b="1" dirty="0" err="1">
                <a:solidFill>
                  <a:srgbClr val="4F3BE7"/>
                </a:solidFill>
                <a:latin typeface="Times New Roman" panose="02020603050405020304" pitchFamily="18" charset="0"/>
                <a:cs typeface="Times New Roman" panose="02020603050405020304" pitchFamily="18" charset="0"/>
              </a:rPr>
              <a:t>Câu</a:t>
            </a:r>
            <a:r>
              <a:rPr lang="en-US" sz="2800" b="1" dirty="0">
                <a:solidFill>
                  <a:srgbClr val="4F3BE7"/>
                </a:solidFill>
                <a:latin typeface="Times New Roman" panose="02020603050405020304" pitchFamily="18" charset="0"/>
                <a:cs typeface="Times New Roman" panose="02020603050405020304" pitchFamily="18" charset="0"/>
              </a:rPr>
              <a:t> 3: </a:t>
            </a:r>
            <a:r>
              <a:rPr lang="en-US" sz="2800" b="1" dirty="0">
                <a:solidFill>
                  <a:srgbClr val="002060"/>
                </a:solidFill>
                <a:latin typeface="Times New Roman" panose="02020603050405020304" pitchFamily="18" charset="0"/>
                <a:cs typeface="Times New Roman" panose="02020603050405020304" pitchFamily="18" charset="0"/>
              </a:rPr>
              <a:t>CẢ THẾ GIỚI BỊ ẢNH HƯỞNG BỞI DỊCH BỆNH NÀO MÀ TRUNG QUỐC LÀ QUỐC GIA XUẤT HIỆN DỊCH BỆNH NÀY ĐẦU TIÊN? </a:t>
            </a:r>
          </a:p>
        </p:txBody>
      </p:sp>
      <p:pic>
        <p:nvPicPr>
          <p:cNvPr id="6"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6080" y="147666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Nhóm 7">
            <a:extLst>
              <a:ext uri="{FF2B5EF4-FFF2-40B4-BE49-F238E27FC236}">
                <a16:creationId xmlns:a16="http://schemas.microsoft.com/office/drawing/2014/main" id="{39BA4DB8-0AA9-4D03-A32B-44D22706A5E8}"/>
              </a:ext>
            </a:extLst>
          </p:cNvPr>
          <p:cNvGrpSpPr/>
          <p:nvPr/>
        </p:nvGrpSpPr>
        <p:grpSpPr>
          <a:xfrm>
            <a:off x="100704" y="2398116"/>
            <a:ext cx="5441331" cy="1925736"/>
            <a:chOff x="506544" y="2945768"/>
            <a:chExt cx="1689704" cy="1530713"/>
          </a:xfrm>
        </p:grpSpPr>
        <p:sp>
          <p:nvSpPr>
            <p:cNvPr id="5" name="Chỗ dành sẵn cho Nội dung 2">
              <a:extLst>
                <a:ext uri="{FF2B5EF4-FFF2-40B4-BE49-F238E27FC236}">
                  <a16:creationId xmlns:a16="http://schemas.microsoft.com/office/drawing/2014/main" id="{1460332B-D317-4571-9139-A5650DFCCE6E}"/>
                </a:ext>
              </a:extLst>
            </p:cNvPr>
            <p:cNvSpPr txBox="1">
              <a:spLocks/>
            </p:cNvSpPr>
            <p:nvPr/>
          </p:nvSpPr>
          <p:spPr>
            <a:xfrm>
              <a:off x="519192" y="3846873"/>
              <a:ext cx="1677056" cy="629608"/>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vi-VN" sz="3600" b="1" dirty="0">
                  <a:solidFill>
                    <a:schemeClr val="bg1"/>
                  </a:solidFill>
                  <a:latin typeface="Times New Roman" panose="02020603050405020304" pitchFamily="18" charset="0"/>
                  <a:cs typeface="Times New Roman" panose="02020603050405020304" pitchFamily="18" charset="0"/>
                </a:rPr>
                <a:t>COVID – 19 </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06EFB8B8-28D2-4B51-B9D3-9718689E6351}"/>
                </a:ext>
              </a:extLst>
            </p:cNvPr>
            <p:cNvSpPr/>
            <p:nvPr/>
          </p:nvSpPr>
          <p:spPr>
            <a:xfrm>
              <a:off x="506544" y="2945768"/>
              <a:ext cx="782626" cy="733929"/>
            </a:xfrm>
            <a:prstGeom prst="rect">
              <a:avLst/>
            </a:prstGeom>
            <a:noFill/>
          </p:spPr>
          <p:txBody>
            <a:bodyPr wrap="squar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Đáp</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án</a:t>
              </a:r>
              <a:endParaRPr lang="vi-VN"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grpSp>
      <p:pic>
        <p:nvPicPr>
          <p:cNvPr id="4" name="Đồ họa 3" descr="Biểu tượng ngón trở trái chỉ sang phải">
            <a:hlinkClick r:id="rId4"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65" y="4443958"/>
            <a:ext cx="914400" cy="914400"/>
          </a:xfrm>
          <a:prstGeom prst="rect">
            <a:avLst/>
          </a:prstGeom>
        </p:spPr>
      </p:pic>
    </p:spTree>
    <p:extLst>
      <p:ext uri="{BB962C8B-B14F-4D97-AF65-F5344CB8AC3E}">
        <p14:creationId xmlns:p14="http://schemas.microsoft.com/office/powerpoint/2010/main" val="62913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0" y="0"/>
            <a:ext cx="9036496" cy="1728192"/>
          </a:xfrm>
          <a:solidFill>
            <a:srgbClr val="FFFF00"/>
          </a:solidFill>
        </p:spPr>
        <p:txBody>
          <a:bodyPr>
            <a:noAutofit/>
          </a:bodyPr>
          <a:lstStyle/>
          <a:p>
            <a:pPr marL="0" indent="0" algn="ctr">
              <a:buNone/>
            </a:pPr>
            <a:r>
              <a:rPr lang="en-US" b="1" dirty="0" err="1">
                <a:solidFill>
                  <a:srgbClr val="4F3BE7"/>
                </a:solidFill>
                <a:latin typeface="Times New Roman" panose="02020603050405020304" pitchFamily="18" charset="0"/>
                <a:cs typeface="Times New Roman" panose="02020603050405020304" pitchFamily="18" charset="0"/>
              </a:rPr>
              <a:t>Câu</a:t>
            </a:r>
            <a:r>
              <a:rPr lang="en-US" b="1" dirty="0">
                <a:solidFill>
                  <a:srgbClr val="4F3BE7"/>
                </a:solidFill>
                <a:latin typeface="Times New Roman" panose="02020603050405020304" pitchFamily="18" charset="0"/>
                <a:cs typeface="Times New Roman" panose="02020603050405020304" pitchFamily="18" charset="0"/>
              </a:rPr>
              <a:t> 4</a:t>
            </a:r>
            <a:r>
              <a:rPr lang="en-US" b="1" dirty="0">
                <a:latin typeface="Times New Roman" panose="02020603050405020304" pitchFamily="18" charset="0"/>
                <a:cs typeface="Times New Roman" panose="02020603050405020304" pitchFamily="18" charset="0"/>
              </a:rPr>
              <a:t>:Nêu </a:t>
            </a:r>
            <a:r>
              <a:rPr lang="en-US" b="1" dirty="0" err="1">
                <a:latin typeface="Times New Roman" panose="02020603050405020304" pitchFamily="18" charset="0"/>
                <a:cs typeface="Times New Roman" panose="02020603050405020304" pitchFamily="18" charset="0"/>
              </a:rPr>
              <a:t>mối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quan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hệ</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cạnh</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tam </a:t>
            </a:r>
            <a:r>
              <a:rPr lang="en-US" b="1" dirty="0" err="1">
                <a:latin typeface="Times New Roman" panose="02020603050405020304" pitchFamily="18" charset="0"/>
                <a:cs typeface="Times New Roman" panose="02020603050405020304" pitchFamily="18" charset="0"/>
              </a:rPr>
              <a:t>giác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đều</a:t>
            </a:r>
            <a:endParaRPr lang="en-US" b="1" dirty="0">
              <a:latin typeface="Times New Roman" panose="02020603050405020304" pitchFamily="18" charset="0"/>
              <a:cs typeface="Times New Roman" panose="02020603050405020304" pitchFamily="18" charset="0"/>
            </a:endParaRPr>
          </a:p>
        </p:txBody>
      </p:sp>
      <p:grpSp>
        <p:nvGrpSpPr>
          <p:cNvPr id="8" name="Nhóm 7">
            <a:extLst>
              <a:ext uri="{FF2B5EF4-FFF2-40B4-BE49-F238E27FC236}">
                <a16:creationId xmlns:a16="http://schemas.microsoft.com/office/drawing/2014/main" id="{39BA4DB8-0AA9-4D03-A32B-44D22706A5E8}"/>
              </a:ext>
            </a:extLst>
          </p:cNvPr>
          <p:cNvGrpSpPr/>
          <p:nvPr/>
        </p:nvGrpSpPr>
        <p:grpSpPr>
          <a:xfrm>
            <a:off x="100704" y="2398116"/>
            <a:ext cx="5695431" cy="2503043"/>
            <a:chOff x="506544" y="2945768"/>
            <a:chExt cx="1768610" cy="1989598"/>
          </a:xfrm>
        </p:grpSpPr>
        <p:sp>
          <p:nvSpPr>
            <p:cNvPr id="5" name="Chỗ dành sẵn cho Nội dung 2">
              <a:extLst>
                <a:ext uri="{FF2B5EF4-FFF2-40B4-BE49-F238E27FC236}">
                  <a16:creationId xmlns:a16="http://schemas.microsoft.com/office/drawing/2014/main" id="{1460332B-D317-4571-9139-A5650DFCCE6E}"/>
                </a:ext>
              </a:extLst>
            </p:cNvPr>
            <p:cNvSpPr txBox="1">
              <a:spLocks/>
            </p:cNvSpPr>
            <p:nvPr/>
          </p:nvSpPr>
          <p:spPr>
            <a:xfrm>
              <a:off x="519192" y="3846873"/>
              <a:ext cx="1755962" cy="1088493"/>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Char char="-"/>
              </a:pPr>
              <a:r>
                <a:rPr lang="vi-VN" sz="3600" b="1" dirty="0">
                  <a:solidFill>
                    <a:schemeClr val="bg1"/>
                  </a:solidFill>
                  <a:latin typeface="Times New Roman" panose="02020603050405020304" pitchFamily="18" charset="0"/>
                  <a:cs typeface="Times New Roman" panose="02020603050405020304" pitchFamily="18" charset="0"/>
                </a:rPr>
                <a:t>Ba cạnh bằng nhau</a:t>
              </a:r>
            </a:p>
            <a:p>
              <a:pPr algn="ctr">
                <a:buFontTx/>
                <a:buChar char="-"/>
              </a:pPr>
              <a:r>
                <a:rPr lang="vi-VN" sz="3600" b="1" dirty="0">
                  <a:solidFill>
                    <a:schemeClr val="bg1"/>
                  </a:solidFill>
                  <a:latin typeface="Times New Roman" panose="02020603050405020304" pitchFamily="18" charset="0"/>
                  <a:cs typeface="Times New Roman" panose="02020603050405020304" pitchFamily="18" charset="0"/>
                </a:rPr>
                <a:t>Ba góc bằng nhau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06EFB8B8-28D2-4B51-B9D3-9718689E6351}"/>
                </a:ext>
              </a:extLst>
            </p:cNvPr>
            <p:cNvSpPr/>
            <p:nvPr/>
          </p:nvSpPr>
          <p:spPr>
            <a:xfrm>
              <a:off x="506544" y="2945768"/>
              <a:ext cx="782626" cy="733929"/>
            </a:xfrm>
            <a:prstGeom prst="rect">
              <a:avLst/>
            </a:prstGeom>
            <a:noFill/>
          </p:spPr>
          <p:txBody>
            <a:bodyPr wrap="squar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Đáp</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án</a:t>
              </a:r>
              <a:endParaRPr lang="vi-VN"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grpSp>
      <p:pic>
        <p:nvPicPr>
          <p:cNvPr id="4" name="Đồ họa 3" descr="Biểu tượng ngón trở trái chỉ sang phải">
            <a:hlinkClick r:id="rId3"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65" y="4443958"/>
            <a:ext cx="914400" cy="914400"/>
          </a:xfrm>
          <a:prstGeom prst="rect">
            <a:avLst/>
          </a:prstGeom>
        </p:spPr>
      </p:pic>
      <p:pic>
        <p:nvPicPr>
          <p:cNvPr id="78"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96080" y="147666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1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iterate type="lt">
                                    <p:tmPct val="0"/>
                                  </p:iterate>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78"/>
                                        </p:tgtEl>
                                        <p:attrNameLst>
                                          <p:attrName>ppt_w</p:attrName>
                                        </p:attrNameLst>
                                      </p:cBhvr>
                                      <p:tavLst>
                                        <p:tav tm="0">
                                          <p:val>
                                            <p:strVal val="ppt_w"/>
                                          </p:val>
                                        </p:tav>
                                        <p:tav tm="100000">
                                          <p:val>
                                            <p:fltVal val="0"/>
                                          </p:val>
                                        </p:tav>
                                      </p:tavLst>
                                    </p:anim>
                                    <p:anim calcmode="lin" valueType="num">
                                      <p:cBhvr>
                                        <p:cTn id="12" dur="1000"/>
                                        <p:tgtEl>
                                          <p:spTgt spid="78"/>
                                        </p:tgtEl>
                                        <p:attrNameLst>
                                          <p:attrName>ppt_h</p:attrName>
                                        </p:attrNameLst>
                                      </p:cBhvr>
                                      <p:tavLst>
                                        <p:tav tm="0">
                                          <p:val>
                                            <p:strVal val="ppt_h"/>
                                          </p:val>
                                        </p:tav>
                                        <p:tav tm="100000">
                                          <p:val>
                                            <p:fltVal val="0"/>
                                          </p:val>
                                        </p:tav>
                                      </p:tavLst>
                                    </p:anim>
                                    <p:anim calcmode="lin" valueType="num">
                                      <p:cBhvr>
                                        <p:cTn id="13" dur="1000"/>
                                        <p:tgtEl>
                                          <p:spTgt spid="78"/>
                                        </p:tgtEl>
                                        <p:attrNameLst>
                                          <p:attrName>style.rotation</p:attrName>
                                        </p:attrNameLst>
                                      </p:cBhvr>
                                      <p:tavLst>
                                        <p:tav tm="0">
                                          <p:val>
                                            <p:fltVal val="0"/>
                                          </p:val>
                                        </p:tav>
                                        <p:tav tm="100000">
                                          <p:val>
                                            <p:fltVal val="90"/>
                                          </p:val>
                                        </p:tav>
                                      </p:tavLst>
                                    </p:anim>
                                    <p:animEffect transition="out" filter="fade">
                                      <p:cBhvr>
                                        <p:cTn id="14" dur="1000"/>
                                        <p:tgtEl>
                                          <p:spTgt spid="78"/>
                                        </p:tgtEl>
                                      </p:cBhvr>
                                    </p:animEffect>
                                    <p:set>
                                      <p:cBhvr>
                                        <p:cTn id="15"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0" y="7937"/>
            <a:ext cx="9036496" cy="1728192"/>
          </a:xfrm>
          <a:solidFill>
            <a:srgbClr val="FFFF00"/>
          </a:solidFill>
        </p:spPr>
        <p:txBody>
          <a:bodyPr>
            <a:noAutofit/>
          </a:bodyPr>
          <a:lstStyle/>
          <a:p>
            <a:pPr marL="0" indent="0" algn="ctr">
              <a:buNone/>
            </a:pPr>
            <a:r>
              <a:rPr lang="en-US" b="1" dirty="0" err="1">
                <a:solidFill>
                  <a:srgbClr val="4F3BE7"/>
                </a:solidFill>
                <a:latin typeface="Times New Roman" panose="02020603050405020304" pitchFamily="18" charset="0"/>
                <a:cs typeface="Times New Roman" panose="02020603050405020304" pitchFamily="18" charset="0"/>
              </a:rPr>
              <a:t>Câu</a:t>
            </a:r>
            <a:r>
              <a:rPr lang="en-US" b="1" dirty="0">
                <a:solidFill>
                  <a:srgbClr val="4F3BE7"/>
                </a:solidFill>
                <a:latin typeface="Times New Roman" panose="02020603050405020304" pitchFamily="18" charset="0"/>
                <a:cs typeface="Times New Roman" panose="02020603050405020304" pitchFamily="18" charset="0"/>
              </a:rPr>
              <a:t> 5:</a:t>
            </a:r>
            <a:r>
              <a:rPr lang="en-US" dirty="0">
                <a:latin typeface="Times New Roman" panose="02020603050405020304" pitchFamily="18" charset="0"/>
                <a:cs typeface="Times New Roman" panose="02020603050405020304" pitchFamily="18" charset="0"/>
              </a:rPr>
              <a:t>Với 6 </a:t>
            </a:r>
            <a:r>
              <a:rPr lang="en-US" dirty="0" err="1">
                <a:latin typeface="Times New Roman" panose="02020603050405020304" pitchFamily="18" charset="0"/>
                <a:cs typeface="Times New Roman" panose="02020603050405020304" pitchFamily="18" charset="0"/>
              </a:rPr>
              <a:t>que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tam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đều</a:t>
            </a:r>
            <a:endParaRPr lang="en-US" dirty="0">
              <a:latin typeface="Times New Roman" panose="02020603050405020304" pitchFamily="18" charset="0"/>
              <a:cs typeface="Times New Roman" panose="02020603050405020304" pitchFamily="18" charset="0"/>
            </a:endParaRPr>
          </a:p>
        </p:txBody>
      </p:sp>
      <p:pic>
        <p:nvPicPr>
          <p:cNvPr id="6"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6080" y="1417327"/>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6">
            <a:extLst>
              <a:ext uri="{FF2B5EF4-FFF2-40B4-BE49-F238E27FC236}">
                <a16:creationId xmlns:a16="http://schemas.microsoft.com/office/drawing/2014/main" id="{06EFB8B8-28D2-4B51-B9D3-9718689E6351}"/>
              </a:ext>
            </a:extLst>
          </p:cNvPr>
          <p:cNvSpPr/>
          <p:nvPr/>
        </p:nvSpPr>
        <p:spPr>
          <a:xfrm>
            <a:off x="-186700" y="3198713"/>
            <a:ext cx="2520280" cy="923330"/>
          </a:xfrm>
          <a:prstGeom prst="rect">
            <a:avLst/>
          </a:prstGeom>
          <a:noFill/>
        </p:spPr>
        <p:txBody>
          <a:bodyPr wrap="squar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Đáp</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án</a:t>
            </a:r>
            <a:endParaRPr lang="vi-VN"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pic>
        <p:nvPicPr>
          <p:cNvPr id="4" name="Đồ họa 3" descr="Biểu tượng ngón trở trái chỉ sang phải">
            <a:hlinkClick r:id="rId4"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65" y="4443958"/>
            <a:ext cx="914400" cy="914400"/>
          </a:xfrm>
          <a:prstGeom prst="rect">
            <a:avLst/>
          </a:prstGeom>
        </p:spPr>
      </p:pic>
      <p:sp>
        <p:nvSpPr>
          <p:cNvPr id="2" name="AutoShape 2" descr="Loài cá nào ở Việt Nam có cùng họ hàng với trâu? - VnExpres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3580" y="2043658"/>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2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147"/>
                                        </p:tgtEl>
                                        <p:attrNameLst>
                                          <p:attrName>style.visibility</p:attrName>
                                        </p:attrNameLst>
                                      </p:cBhvr>
                                      <p:to>
                                        <p:strVal val="visible"/>
                                      </p:to>
                                    </p:set>
                                    <p:animEffect transition="in" filter="fade">
                                      <p:cBhvr>
                                        <p:cTn id="25" dur="1000"/>
                                        <p:tgtEl>
                                          <p:spTgt spid="6147"/>
                                        </p:tgtEl>
                                      </p:cBhvr>
                                    </p:animEffect>
                                    <p:anim calcmode="lin" valueType="num">
                                      <p:cBhvr>
                                        <p:cTn id="26" dur="1000" fill="hold"/>
                                        <p:tgtEl>
                                          <p:spTgt spid="6147"/>
                                        </p:tgtEl>
                                        <p:attrNameLst>
                                          <p:attrName>ppt_x</p:attrName>
                                        </p:attrNameLst>
                                      </p:cBhvr>
                                      <p:tavLst>
                                        <p:tav tm="0">
                                          <p:val>
                                            <p:strVal val="#ppt_x"/>
                                          </p:val>
                                        </p:tav>
                                        <p:tav tm="100000">
                                          <p:val>
                                            <p:strVal val="#ppt_x"/>
                                          </p:val>
                                        </p:tav>
                                      </p:tavLst>
                                    </p:anim>
                                    <p:anim calcmode="lin" valueType="num">
                                      <p:cBhvr>
                                        <p:cTn id="27" dur="1000" fill="hold"/>
                                        <p:tgtEl>
                                          <p:spTgt spid="6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0" y="0"/>
                <a:ext cx="9153480" cy="1635646"/>
              </a:xfrm>
              <a:solidFill>
                <a:srgbClr val="FFFF00"/>
              </a:solidFill>
            </p:spPr>
            <p:txBody>
              <a:bodyPr>
                <a:noAutofit/>
              </a:bodyPr>
              <a:lstStyle/>
              <a:p>
                <a:pPr marL="0" indent="0" algn="ctr">
                  <a:buNone/>
                </a:pPr>
                <a:r>
                  <a:rPr lang="en-US" b="1" dirty="0">
                    <a:solidFill>
                      <a:srgbClr val="4F3BE7"/>
                    </a:solidFill>
                    <a:latin typeface="Times New Roman" pitchFamily="18" charset="0"/>
                    <a:cs typeface="Times New Roman" panose="02020603050405020304" pitchFamily="18" charset="0"/>
                  </a:rPr>
                  <a:t>Câu 6:</a:t>
                </a:r>
                <a:r>
                  <a:rPr lang="en-US" dirty="0">
                    <a:latin typeface="Times New Roman" pitchFamily="18" charset="0"/>
                    <a:cs typeface="Times New Roman" pitchFamily="18" charset="0"/>
                  </a:rPr>
                  <a:t>Một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14:m>
                  <m:oMath xmlns:m="http://schemas.openxmlformats.org/officeDocument/2006/math">
                    <m:r>
                      <a:rPr lang="en-US" b="0" i="1" smtClean="0">
                        <a:latin typeface="Cambria Math"/>
                        <a:cs typeface="Times New Roman" pitchFamily="18" charset="0"/>
                      </a:rPr>
                      <m:t>𝐴𝐵𝐶𝐷</m:t>
                    </m:r>
                  </m:oMath>
                </a14:m>
                <a:r>
                  <a:rPr lang="en-US" b="1"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chu</a:t>
                </a:r>
                <a:r>
                  <a:rPr lang="en-US" dirty="0">
                    <a:solidFill>
                      <a:srgbClr val="002060"/>
                    </a:solidFill>
                    <a:latin typeface="Times New Roman" panose="02020603050405020304" pitchFamily="18" charset="0"/>
                    <a:cs typeface="Times New Roman" panose="02020603050405020304" pitchFamily="18" charset="0"/>
                  </a:rPr>
                  <a:t> vi </a:t>
                </a:r>
                <a:r>
                  <a:rPr lang="en-US" dirty="0" err="1">
                    <a:solidFill>
                      <a:srgbClr val="002060"/>
                    </a:solidFill>
                    <a:latin typeface="Times New Roman" panose="02020603050405020304" pitchFamily="18" charset="0"/>
                    <a:cs typeface="Times New Roman" panose="02020603050405020304" pitchFamily="18" charset="0"/>
                  </a:rPr>
                  <a:t>là</a:t>
                </a:r>
                <a:r>
                  <a:rPr lang="en-US" dirty="0">
                    <a:solidFill>
                      <a:srgbClr val="002060"/>
                    </a:solidFill>
                    <a:latin typeface="Times New Roman" panose="02020603050405020304" pitchFamily="18" charset="0"/>
                    <a:cs typeface="Times New Roman" panose="02020603050405020304" pitchFamily="18" charset="0"/>
                  </a:rPr>
                  <a:t> 24 cm. </a:t>
                </a:r>
                <a:r>
                  <a:rPr lang="en-US" dirty="0" err="1">
                    <a:solidFill>
                      <a:srgbClr val="002060"/>
                    </a:solidFill>
                    <a:latin typeface="Times New Roman" panose="02020603050405020304" pitchFamily="18" charset="0"/>
                    <a:cs typeface="Times New Roman" panose="02020603050405020304" pitchFamily="18" charset="0"/>
                  </a:rPr>
                  <a:t>Hình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vuông</a:t>
                </a:r>
                <a:r>
                  <a:rPr lang="en-US" dirty="0">
                    <a:solidFill>
                      <a:srgbClr val="002060"/>
                    </a:solidFill>
                    <a:latin typeface="Times New Roman" panose="02020603050405020304" pitchFamily="18" charset="0"/>
                    <a:cs typeface="Times New Roman" panose="02020603050405020304" pitchFamily="18" charset="0"/>
                  </a:rPr>
                  <a:t> </a:t>
                </a:r>
                <a14:m>
                  <m:oMath xmlns:m="http://schemas.openxmlformats.org/officeDocument/2006/math">
                    <m:r>
                      <a:rPr lang="en-US" b="0" i="1" smtClean="0">
                        <a:solidFill>
                          <a:srgbClr val="002060"/>
                        </a:solidFill>
                        <a:latin typeface="Cambria Math"/>
                        <a:cs typeface="Times New Roman" panose="02020603050405020304" pitchFamily="18" charset="0"/>
                      </a:rPr>
                      <m:t>𝐹𝐸𝐻𝐺</m:t>
                    </m:r>
                  </m:oMath>
                </a14:m>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có</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chu</a:t>
                </a:r>
                <a:r>
                  <a:rPr lang="en-US" dirty="0">
                    <a:solidFill>
                      <a:srgbClr val="002060"/>
                    </a:solidFill>
                    <a:latin typeface="Times New Roman" panose="02020603050405020304" pitchFamily="18" charset="0"/>
                    <a:cs typeface="Times New Roman" panose="02020603050405020304" pitchFamily="18" charset="0"/>
                  </a:rPr>
                  <a:t> vi </a:t>
                </a:r>
                <a:r>
                  <a:rPr lang="en-US" dirty="0" err="1">
                    <a:solidFill>
                      <a:srgbClr val="002060"/>
                    </a:solidFill>
                    <a:latin typeface="Times New Roman" panose="02020603050405020304" pitchFamily="18" charset="0"/>
                    <a:cs typeface="Times New Roman" panose="02020603050405020304" pitchFamily="18" charset="0"/>
                  </a:rPr>
                  <a:t>là</a:t>
                </a:r>
                <a:r>
                  <a:rPr lang="en-US" dirty="0">
                    <a:solidFill>
                      <a:srgbClr val="002060"/>
                    </a:solidFill>
                    <a:latin typeface="Times New Roman" panose="02020603050405020304" pitchFamily="18" charset="0"/>
                    <a:cs typeface="Times New Roman" panose="02020603050405020304" pitchFamily="18" charset="0"/>
                  </a:rPr>
                  <a:t> 16 cm . </a:t>
                </a:r>
                <a:r>
                  <a:rPr lang="en-US" dirty="0" err="1">
                    <a:solidFill>
                      <a:srgbClr val="002060"/>
                    </a:solidFill>
                    <a:latin typeface="Times New Roman" panose="02020603050405020304" pitchFamily="18" charset="0"/>
                    <a:cs typeface="Times New Roman" panose="02020603050405020304" pitchFamily="18" charset="0"/>
                  </a:rPr>
                  <a:t>Tính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diện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tích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phần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tô</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đậm</a:t>
                </a:r>
                <a:endParaRPr lang="en-US"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3" name="Chỗ dành sẵn cho Nội dung 2">
                <a:extLst>
                  <a:ext uri="{FF2B5EF4-FFF2-40B4-BE49-F238E27FC236}">
                    <a16:creationId xmlns:a16="http://schemas.microsoft.com/office/drawing/2014/main" xmlns:a14="http://schemas.microsoft.com/office/drawing/2010/main" xmlns="" id="{4CE5637B-1598-4EEE-95EF-3B1425060095}"/>
                  </a:ext>
                </a:extLst>
              </p:cNvPr>
              <p:cNvSpPr>
                <a:spLocks noGrp="1" noRot="1" noChangeAspect="1" noMove="1" noResize="1" noEditPoints="1" noAdjustHandles="1" noChangeArrowheads="1" noChangeShapeType="1" noTextEdit="1"/>
              </p:cNvSpPr>
              <p:nvPr>
                <p:ph idx="1"/>
              </p:nvPr>
            </p:nvSpPr>
            <p:spPr>
              <a:xfrm>
                <a:off x="0" y="0"/>
                <a:ext cx="9153480" cy="1635646"/>
              </a:xfrm>
              <a:blipFill rotWithShape="1">
                <a:blip r:embed="rId3"/>
                <a:stretch>
                  <a:fillRect l="-732" t="-5224" r="-666" b="-7090"/>
                </a:stretch>
              </a:blipFill>
            </p:spPr>
            <p:txBody>
              <a:bodyPr/>
              <a:lstStyle/>
              <a:p>
                <a:r>
                  <a:rPr lang="vi-VN">
                    <a:noFill/>
                  </a:rPr>
                  <a:t> </a:t>
                </a:r>
              </a:p>
            </p:txBody>
          </p:sp>
        </mc:Fallback>
      </mc:AlternateContent>
      <p:pic>
        <p:nvPicPr>
          <p:cNvPr id="6"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96080" y="147666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Nhóm 7">
            <a:extLst>
              <a:ext uri="{FF2B5EF4-FFF2-40B4-BE49-F238E27FC236}">
                <a16:creationId xmlns:a16="http://schemas.microsoft.com/office/drawing/2014/main" id="{39BA4DB8-0AA9-4D03-A32B-44D22706A5E8}"/>
              </a:ext>
            </a:extLst>
          </p:cNvPr>
          <p:cNvGrpSpPr/>
          <p:nvPr/>
        </p:nvGrpSpPr>
        <p:grpSpPr>
          <a:xfrm>
            <a:off x="881358" y="3217764"/>
            <a:ext cx="5441331" cy="1925736"/>
            <a:chOff x="506544" y="2945768"/>
            <a:chExt cx="1689704" cy="1530713"/>
          </a:xfrm>
        </p:grpSpPr>
        <mc:AlternateContent xmlns:mc="http://schemas.openxmlformats.org/markup-compatibility/2006" xmlns:a14="http://schemas.microsoft.com/office/drawing/2010/main">
          <mc:Choice Requires="a14">
            <p:sp>
              <p:nvSpPr>
                <p:cNvPr id="5" name="Chỗ dành sẵn cho Nội dung 2">
                  <a:extLst>
                    <a:ext uri="{FF2B5EF4-FFF2-40B4-BE49-F238E27FC236}">
                      <a16:creationId xmlns:a16="http://schemas.microsoft.com/office/drawing/2014/main" id="{1460332B-D317-4571-9139-A5650DFCCE6E}"/>
                    </a:ext>
                  </a:extLst>
                </p:cNvPr>
                <p:cNvSpPr txBox="1">
                  <a:spLocks/>
                </p:cNvSpPr>
                <p:nvPr/>
              </p:nvSpPr>
              <p:spPr>
                <a:xfrm>
                  <a:off x="519192" y="3846873"/>
                  <a:ext cx="1677056" cy="629608"/>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14:m>
                    <m:oMathPara xmlns:m="http://schemas.openxmlformats.org/officeDocument/2006/math">
                      <m:oMathParaPr>
                        <m:jc m:val="centerGroup"/>
                      </m:oMathParaPr>
                      <m:oMath xmlns:m="http://schemas.openxmlformats.org/officeDocument/2006/math">
                        <m:r>
                          <a:rPr lang="vi-VN" sz="3600" b="1" i="1" smtClean="0">
                            <a:solidFill>
                              <a:schemeClr val="bg1"/>
                            </a:solidFill>
                            <a:latin typeface="Cambria Math"/>
                            <a:cs typeface="Times New Roman" panose="02020603050405020304" pitchFamily="18" charset="0"/>
                          </a:rPr>
                          <m:t>𝟐𝟎</m:t>
                        </m:r>
                        <m:r>
                          <a:rPr lang="vi-VN" sz="3600" b="1" i="1" smtClean="0">
                            <a:solidFill>
                              <a:schemeClr val="bg1"/>
                            </a:solidFill>
                            <a:latin typeface="Cambria Math"/>
                            <a:cs typeface="Times New Roman" panose="02020603050405020304" pitchFamily="18" charset="0"/>
                          </a:rPr>
                          <m:t> </m:t>
                        </m:r>
                        <m:r>
                          <a:rPr lang="vi-VN" sz="3600" b="1" i="1" smtClean="0">
                            <a:solidFill>
                              <a:schemeClr val="bg1"/>
                            </a:solidFill>
                            <a:latin typeface="Cambria Math"/>
                            <a:cs typeface="Times New Roman" panose="02020603050405020304" pitchFamily="18" charset="0"/>
                          </a:rPr>
                          <m:t>𝒄</m:t>
                        </m:r>
                        <m:sSup>
                          <m:sSupPr>
                            <m:ctrlPr>
                              <a:rPr lang="vi-VN" sz="3600" b="1" i="1" smtClean="0">
                                <a:solidFill>
                                  <a:schemeClr val="bg1"/>
                                </a:solidFill>
                                <a:latin typeface="Cambria Math" panose="02040503050406030204" pitchFamily="18" charset="0"/>
                                <a:cs typeface="Times New Roman" panose="02020603050405020304" pitchFamily="18" charset="0"/>
                              </a:rPr>
                            </m:ctrlPr>
                          </m:sSupPr>
                          <m:e>
                            <m:r>
                              <a:rPr lang="vi-VN" sz="3600" b="1" i="1" smtClean="0">
                                <a:solidFill>
                                  <a:schemeClr val="bg1"/>
                                </a:solidFill>
                                <a:latin typeface="Cambria Math"/>
                                <a:cs typeface="Times New Roman" panose="02020603050405020304" pitchFamily="18" charset="0"/>
                              </a:rPr>
                              <m:t>𝒎</m:t>
                            </m:r>
                          </m:e>
                          <m:sup>
                            <m:r>
                              <a:rPr lang="vi-VN" sz="3600" b="1" i="1" smtClean="0">
                                <a:solidFill>
                                  <a:schemeClr val="bg1"/>
                                </a:solidFill>
                                <a:latin typeface="Cambria Math"/>
                                <a:cs typeface="Times New Roman" panose="02020603050405020304" pitchFamily="18" charset="0"/>
                              </a:rPr>
                              <m:t>𝟐</m:t>
                            </m:r>
                          </m:sup>
                        </m:sSup>
                      </m:oMath>
                    </m:oMathPara>
                  </a14:m>
                  <a:endParaRPr lang="vi-VN" sz="3600" b="1" dirty="0">
                    <a:solidFill>
                      <a:schemeClr val="bg1"/>
                    </a:solidFill>
                    <a:latin typeface="Times New Roman" panose="02020603050405020304" pitchFamily="18" charset="0"/>
                    <a:cs typeface="Times New Roman" panose="02020603050405020304" pitchFamily="18" charset="0"/>
                  </a:endParaRPr>
                </a:p>
                <a:p>
                  <a:pPr marL="0" indent="0" algn="ctr">
                    <a:buFont typeface="Arial" pitchFamily="34" charset="0"/>
                    <a:buNone/>
                  </a:pPr>
                  <a:endParaRPr lang="en-US" sz="36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Chỗ dành sẵn cho Nội dung 2">
                  <a:extLst>
                    <a:ext uri="{FF2B5EF4-FFF2-40B4-BE49-F238E27FC236}">
                      <a16:creationId xmlns:a16="http://schemas.microsoft.com/office/drawing/2014/main" xmlns="" id="{1460332B-D317-4571-9139-A5650DFCCE6E}"/>
                    </a:ext>
                  </a:extLst>
                </p:cNvPr>
                <p:cNvSpPr txBox="1">
                  <a:spLocks noRot="1" noChangeAspect="1" noMove="1" noResize="1" noEditPoints="1" noAdjustHandles="1" noChangeArrowheads="1" noChangeShapeType="1" noTextEdit="1"/>
                </p:cNvSpPr>
                <p:nvPr/>
              </p:nvSpPr>
              <p:spPr>
                <a:xfrm>
                  <a:off x="519192" y="3846873"/>
                  <a:ext cx="1677056" cy="629608"/>
                </a:xfrm>
                <a:prstGeom prst="rect">
                  <a:avLst/>
                </a:prstGeom>
                <a:blipFill rotWithShape="1">
                  <a:blip r:embed="rId5"/>
                  <a:stretch>
                    <a:fillRect/>
                  </a:stretch>
                </a:blipFill>
              </p:spPr>
              <p:txBody>
                <a:bodyPr/>
                <a:lstStyle/>
                <a:p>
                  <a:r>
                    <a:rPr lang="vi-VN">
                      <a:noFill/>
                    </a:rPr>
                    <a:t> </a:t>
                  </a:r>
                </a:p>
              </p:txBody>
            </p:sp>
          </mc:Fallback>
        </mc:AlternateContent>
        <p:sp>
          <p:nvSpPr>
            <p:cNvPr id="7" name="Hình chữ nhật 6">
              <a:extLst>
                <a:ext uri="{FF2B5EF4-FFF2-40B4-BE49-F238E27FC236}">
                  <a16:creationId xmlns:a16="http://schemas.microsoft.com/office/drawing/2014/main" id="{06EFB8B8-28D2-4B51-B9D3-9718689E6351}"/>
                </a:ext>
              </a:extLst>
            </p:cNvPr>
            <p:cNvSpPr/>
            <p:nvPr/>
          </p:nvSpPr>
          <p:spPr>
            <a:xfrm>
              <a:off x="506544" y="2945768"/>
              <a:ext cx="782626" cy="733929"/>
            </a:xfrm>
            <a:prstGeom prst="rect">
              <a:avLst/>
            </a:prstGeom>
            <a:noFill/>
          </p:spPr>
          <p:txBody>
            <a:bodyPr wrap="squar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Đáp</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án</a:t>
              </a:r>
              <a:endParaRPr lang="vi-VN"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grpSp>
      <p:pic>
        <p:nvPicPr>
          <p:cNvPr id="4" name="Đồ họa 3" descr="Biểu tượng ngón trở trái chỉ sang phải">
            <a:hlinkClick r:id="rId6"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665" y="4443958"/>
            <a:ext cx="914400" cy="914400"/>
          </a:xfrm>
          <a:prstGeom prst="rect">
            <a:avLst/>
          </a:prstGeom>
        </p:spPr>
      </p:pic>
      <p:pic>
        <p:nvPicPr>
          <p:cNvPr id="9" name="Picture 8"/>
          <p:cNvPicPr/>
          <p:nvPr/>
        </p:nvPicPr>
        <p:blipFill>
          <a:blip r:embed="rId9"/>
          <a:stretch>
            <a:fillRect/>
          </a:stretch>
        </p:blipFill>
        <p:spPr>
          <a:xfrm>
            <a:off x="3505164" y="1635646"/>
            <a:ext cx="2762607" cy="2220322"/>
          </a:xfrm>
          <a:prstGeom prst="rect">
            <a:avLst/>
          </a:prstGeom>
        </p:spPr>
      </p:pic>
    </p:spTree>
    <p:extLst>
      <p:ext uri="{BB962C8B-B14F-4D97-AF65-F5344CB8AC3E}">
        <p14:creationId xmlns:p14="http://schemas.microsoft.com/office/powerpoint/2010/main" val="344383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35496" y="-20538"/>
            <a:ext cx="9036496" cy="1728192"/>
          </a:xfrm>
          <a:solidFill>
            <a:srgbClr val="FFFF00"/>
          </a:solidFill>
        </p:spPr>
        <p:txBody>
          <a:bodyPr>
            <a:noAutofit/>
          </a:bodyPr>
          <a:lstStyle/>
          <a:p>
            <a:pPr marL="0" indent="0" algn="ctr">
              <a:buNone/>
            </a:pPr>
            <a:r>
              <a:rPr lang="en-US" b="1" dirty="0">
                <a:solidFill>
                  <a:srgbClr val="4F3BE7"/>
                </a:solidFill>
                <a:latin typeface="Times New Roman" panose="02020603050405020304" pitchFamily="18" charset="0"/>
                <a:cs typeface="Times New Roman" panose="02020603050405020304" pitchFamily="18" charset="0"/>
              </a:rPr>
              <a:t> </a:t>
            </a:r>
            <a:r>
              <a:rPr lang="en-US" b="1" dirty="0" err="1">
                <a:solidFill>
                  <a:srgbClr val="4F3BE7"/>
                </a:solidFill>
                <a:latin typeface="Times New Roman" panose="02020603050405020304" pitchFamily="18" charset="0"/>
                <a:cs typeface="Times New Roman" panose="02020603050405020304" pitchFamily="18" charset="0"/>
              </a:rPr>
              <a:t>Câu</a:t>
            </a:r>
            <a:r>
              <a:rPr lang="en-US" b="1" dirty="0">
                <a:solidFill>
                  <a:srgbClr val="4F3BE7"/>
                </a:solidFill>
                <a:latin typeface="Times New Roman" panose="02020603050405020304" pitchFamily="18" charset="0"/>
                <a:cs typeface="Times New Roman" panose="02020603050405020304" pitchFamily="18" charset="0"/>
              </a:rPr>
              <a:t> 7: </a:t>
            </a:r>
            <a:r>
              <a:rPr lang="en-US" b="1" dirty="0">
                <a:solidFill>
                  <a:srgbClr val="002060"/>
                </a:solidFill>
                <a:latin typeface="Times New Roman" panose="02020603050405020304" pitchFamily="18" charset="0"/>
                <a:cs typeface="Times New Roman" panose="02020603050405020304" pitchFamily="18" charset="0"/>
              </a:rPr>
              <a:t>RẰM THÁNG 8 ÂM LỊCH HẰNG NĂM CÒN ĐƯỢC GỌI BẰNG TÊN GÌ ? </a:t>
            </a:r>
          </a:p>
        </p:txBody>
      </p:sp>
      <p:grpSp>
        <p:nvGrpSpPr>
          <p:cNvPr id="8" name="Nhóm 7">
            <a:extLst>
              <a:ext uri="{FF2B5EF4-FFF2-40B4-BE49-F238E27FC236}">
                <a16:creationId xmlns:a16="http://schemas.microsoft.com/office/drawing/2014/main" id="{39BA4DB8-0AA9-4D03-A32B-44D22706A5E8}"/>
              </a:ext>
            </a:extLst>
          </p:cNvPr>
          <p:cNvGrpSpPr/>
          <p:nvPr/>
        </p:nvGrpSpPr>
        <p:grpSpPr>
          <a:xfrm>
            <a:off x="100704" y="2398116"/>
            <a:ext cx="5441331" cy="1925736"/>
            <a:chOff x="506544" y="2945768"/>
            <a:chExt cx="1689704" cy="1530713"/>
          </a:xfrm>
        </p:grpSpPr>
        <p:sp>
          <p:nvSpPr>
            <p:cNvPr id="5" name="Chỗ dành sẵn cho Nội dung 2">
              <a:extLst>
                <a:ext uri="{FF2B5EF4-FFF2-40B4-BE49-F238E27FC236}">
                  <a16:creationId xmlns:a16="http://schemas.microsoft.com/office/drawing/2014/main" id="{1460332B-D317-4571-9139-A5650DFCCE6E}"/>
                </a:ext>
              </a:extLst>
            </p:cNvPr>
            <p:cNvSpPr txBox="1">
              <a:spLocks/>
            </p:cNvSpPr>
            <p:nvPr/>
          </p:nvSpPr>
          <p:spPr>
            <a:xfrm>
              <a:off x="519192" y="3846873"/>
              <a:ext cx="1677056" cy="629608"/>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vi-VN" sz="3600" b="1" dirty="0">
                  <a:solidFill>
                    <a:schemeClr val="bg1"/>
                  </a:solidFill>
                  <a:latin typeface="Times New Roman" panose="02020603050405020304" pitchFamily="18" charset="0"/>
                  <a:cs typeface="Times New Roman" panose="02020603050405020304" pitchFamily="18" charset="0"/>
                </a:rPr>
                <a:t>TẾT TRUNG THU</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06EFB8B8-28D2-4B51-B9D3-9718689E6351}"/>
                </a:ext>
              </a:extLst>
            </p:cNvPr>
            <p:cNvSpPr/>
            <p:nvPr/>
          </p:nvSpPr>
          <p:spPr>
            <a:xfrm>
              <a:off x="506544" y="2945768"/>
              <a:ext cx="782626" cy="733929"/>
            </a:xfrm>
            <a:prstGeom prst="rect">
              <a:avLst/>
            </a:prstGeom>
            <a:noFill/>
          </p:spPr>
          <p:txBody>
            <a:bodyPr wrap="squar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Đáp</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án</a:t>
              </a:r>
              <a:endParaRPr lang="vi-VN"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grpSp>
      <p:pic>
        <p:nvPicPr>
          <p:cNvPr id="4" name="Đồ họa 3" descr="Biểu tượng ngón trở trái chỉ sang phải">
            <a:hlinkClick r:id="rId3"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87" y="4466678"/>
            <a:ext cx="914400" cy="914400"/>
          </a:xfrm>
          <a:prstGeom prst="rect">
            <a:avLst/>
          </a:prstGeom>
        </p:spPr>
      </p:pic>
      <p:pic>
        <p:nvPicPr>
          <p:cNvPr id="78"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96080" y="1801490"/>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2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4" fill="hold" nodeType="afterEffect">
                                  <p:stCondLst>
                                    <p:cond delay="0"/>
                                  </p:stCondLst>
                                  <p:iterate type="lt">
                                    <p:tmPct val="0"/>
                                  </p:iterate>
                                  <p:childTnLst>
                                    <p:set>
                                      <p:cBhvr>
                                        <p:cTn id="6" dur="1" fill="hold">
                                          <p:stCondLst>
                                            <p:cond delay="0"/>
                                          </p:stCondLst>
                                        </p:cTn>
                                        <p:tgtEl>
                                          <p:spTgt spid="78"/>
                                        </p:tgtEl>
                                        <p:attrNameLst>
                                          <p:attrName>style.visibility</p:attrName>
                                        </p:attrNameLst>
                                      </p:cBhvr>
                                      <p:to>
                                        <p:strVal val="visible"/>
                                      </p:to>
                                    </p:set>
                                    <p:animEffect transition="in" filter="wipe(down)">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78"/>
                                        </p:tgtEl>
                                        <p:attrNameLst>
                                          <p:attrName>ppt_w</p:attrName>
                                        </p:attrNameLst>
                                      </p:cBhvr>
                                      <p:tavLst>
                                        <p:tav tm="0">
                                          <p:val>
                                            <p:strVal val="ppt_w"/>
                                          </p:val>
                                        </p:tav>
                                        <p:tav tm="100000">
                                          <p:val>
                                            <p:fltVal val="0"/>
                                          </p:val>
                                        </p:tav>
                                      </p:tavLst>
                                    </p:anim>
                                    <p:anim calcmode="lin" valueType="num">
                                      <p:cBhvr>
                                        <p:cTn id="12" dur="1000"/>
                                        <p:tgtEl>
                                          <p:spTgt spid="78"/>
                                        </p:tgtEl>
                                        <p:attrNameLst>
                                          <p:attrName>ppt_h</p:attrName>
                                        </p:attrNameLst>
                                      </p:cBhvr>
                                      <p:tavLst>
                                        <p:tav tm="0">
                                          <p:val>
                                            <p:strVal val="ppt_h"/>
                                          </p:val>
                                        </p:tav>
                                        <p:tav tm="100000">
                                          <p:val>
                                            <p:fltVal val="0"/>
                                          </p:val>
                                        </p:tav>
                                      </p:tavLst>
                                    </p:anim>
                                    <p:anim calcmode="lin" valueType="num">
                                      <p:cBhvr>
                                        <p:cTn id="13" dur="1000"/>
                                        <p:tgtEl>
                                          <p:spTgt spid="78"/>
                                        </p:tgtEl>
                                        <p:attrNameLst>
                                          <p:attrName>style.rotation</p:attrName>
                                        </p:attrNameLst>
                                      </p:cBhvr>
                                      <p:tavLst>
                                        <p:tav tm="0">
                                          <p:val>
                                            <p:fltVal val="0"/>
                                          </p:val>
                                        </p:tav>
                                        <p:tav tm="100000">
                                          <p:val>
                                            <p:fltVal val="90"/>
                                          </p:val>
                                        </p:tav>
                                      </p:tavLst>
                                    </p:anim>
                                    <p:animEffect transition="out" filter="fade">
                                      <p:cBhvr>
                                        <p:cTn id="14" dur="1000"/>
                                        <p:tgtEl>
                                          <p:spTgt spid="78"/>
                                        </p:tgtEl>
                                      </p:cBhvr>
                                    </p:animEffect>
                                    <p:set>
                                      <p:cBhvr>
                                        <p:cTn id="15"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13642" y="20001"/>
                <a:ext cx="9036496" cy="1728192"/>
              </a:xfrm>
              <a:solidFill>
                <a:srgbClr val="FFFF00"/>
              </a:solidFill>
            </p:spPr>
            <p:txBody>
              <a:bodyPr>
                <a:noAutofit/>
              </a:bodyPr>
              <a:lstStyle/>
              <a:p>
                <a:pPr marL="0" indent="0" algn="ctr">
                  <a:buNone/>
                </a:pPr>
                <a:r>
                  <a:rPr lang="en-US" b="1" dirty="0" err="1">
                    <a:solidFill>
                      <a:srgbClr val="4F3BE7"/>
                    </a:solidFill>
                    <a:latin typeface="Times New Roman" pitchFamily="18" charset="0"/>
                    <a:cs typeface="Times New Roman" panose="02020603050405020304" pitchFamily="18" charset="0"/>
                  </a:rPr>
                  <a:t>Câu</a:t>
                </a:r>
                <a:r>
                  <a:rPr lang="en-US" b="1" dirty="0">
                    <a:solidFill>
                      <a:srgbClr val="4F3BE7"/>
                    </a:solidFill>
                    <a:latin typeface="Times New Roman" pitchFamily="18" charset="0"/>
                    <a:cs typeface="Times New Roman" panose="02020603050405020304" pitchFamily="18" charset="0"/>
                  </a:rPr>
                  <a:t> 8:</a:t>
                </a:r>
                <a:r>
                  <a:rPr lang="en-US" dirty="0">
                    <a:latin typeface="Times New Roman" pitchFamily="18" charset="0"/>
                    <a:cs typeface="Times New Roman" pitchFamily="18" charset="0"/>
                  </a:rPr>
                  <a:t>Một </a:t>
                </a:r>
                <a:r>
                  <a:rPr lang="en-US" dirty="0" err="1">
                    <a:latin typeface="Times New Roman" pitchFamily="18" charset="0"/>
                    <a:cs typeface="Times New Roman" pitchFamily="18" charset="0"/>
                  </a:rPr>
                  <a:t>miếng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cắt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thành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chữ</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lượt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16 </a:t>
                </a:r>
                <a14:m>
                  <m:oMath xmlns:m="http://schemas.openxmlformats.org/officeDocument/2006/math">
                    <m:r>
                      <a:rPr lang="en-US" b="0" i="1" smtClean="0">
                        <a:latin typeface="Cambria Math"/>
                      </a:rPr>
                      <m:t>𝑐</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oMath>
                </a14:m>
                <a:r>
                  <a:rPr lang="en-US" dirty="0">
                    <a:latin typeface="Times New Roman" pitchFamily="18" charset="0"/>
                    <a:cs typeface="Times New Roman" pitchFamily="18" charset="0"/>
                  </a:rPr>
                  <a:t> ; 20 </a:t>
                </a:r>
                <a14:m>
                  <m:oMath xmlns:m="http://schemas.openxmlformats.org/officeDocument/2006/math">
                    <m:r>
                      <a:rPr lang="en-US" i="1">
                        <a:latin typeface="Cambria Math"/>
                      </a:rPr>
                      <m:t>𝑐</m:t>
                    </m:r>
                    <m:sSup>
                      <m:sSupPr>
                        <m:ctrlPr>
                          <a:rPr lang="en-US" i="1">
                            <a:latin typeface="Cambria Math" panose="02040503050406030204" pitchFamily="18" charset="0"/>
                          </a:rPr>
                        </m:ctrlPr>
                      </m:sSupPr>
                      <m:e>
                        <m:r>
                          <a:rPr lang="en-US" i="1">
                            <a:latin typeface="Cambria Math"/>
                          </a:rPr>
                          <m:t>𝑚</m:t>
                        </m:r>
                      </m:e>
                      <m:sup>
                        <m:r>
                          <a:rPr lang="en-US" i="1">
                            <a:latin typeface="Cambria Math"/>
                          </a:rPr>
                          <m:t>2</m:t>
                        </m:r>
                      </m:sup>
                    </m:sSup>
                  </m:oMath>
                </a14:m>
                <a:r>
                  <a:rPr lang="en-US" dirty="0">
                    <a:latin typeface="Times New Roman" pitchFamily="18" charset="0"/>
                    <a:cs typeface="Times New Roman" pitchFamily="18" charset="0"/>
                  </a:rPr>
                  <a:t> ;13 </a:t>
                </a:r>
                <a14:m>
                  <m:oMath xmlns:m="http://schemas.openxmlformats.org/officeDocument/2006/math">
                    <m:r>
                      <a:rPr lang="en-US" i="1">
                        <a:latin typeface="Cambria Math"/>
                      </a:rPr>
                      <m:t>𝑐</m:t>
                    </m:r>
                    <m:sSup>
                      <m:sSupPr>
                        <m:ctrlPr>
                          <a:rPr lang="en-US" i="1">
                            <a:latin typeface="Cambria Math" panose="02040503050406030204" pitchFamily="18" charset="0"/>
                          </a:rPr>
                        </m:ctrlPr>
                      </m:sSupPr>
                      <m:e>
                        <m:r>
                          <a:rPr lang="en-US" i="1">
                            <a:latin typeface="Cambria Math"/>
                          </a:rPr>
                          <m:t>𝑚</m:t>
                        </m:r>
                      </m:e>
                      <m:sup>
                        <m:r>
                          <a:rPr lang="en-US" i="1">
                            <a:latin typeface="Cambria Math"/>
                          </a:rPr>
                          <m:t>2</m:t>
                        </m:r>
                      </m:sup>
                    </m:sSup>
                  </m:oMath>
                </a14:m>
                <a:r>
                  <a:rPr lang="en-US" dirty="0">
                    <a:latin typeface="Times New Roman" pitchFamily="18" charset="0"/>
                    <a:cs typeface="Times New Roman" pitchFamily="18" charset="0"/>
                  </a:rPr>
                  <a:t> .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cạnh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của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miếng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bìa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vuông</a:t>
                </a:r>
                <a:r>
                  <a:rPr lang="en-US" dirty="0">
                    <a:latin typeface="Times New Roman" pitchFamily="18" charset="0"/>
                    <a:cs typeface="Times New Roman" pitchFamily="18" charset="0"/>
                  </a:rPr>
                  <a:t>?</a:t>
                </a:r>
                <a:r>
                  <a:rPr lang="en-US" b="1" dirty="0">
                    <a:solidFill>
                      <a:srgbClr val="002060"/>
                    </a:solidFill>
                    <a:latin typeface="Times New Roman" panose="02020603050405020304" pitchFamily="18" charset="0"/>
                    <a:cs typeface="Times New Roman" panose="02020603050405020304" pitchFamily="18" charset="0"/>
                  </a:rPr>
                  <a:t>? </a:t>
                </a:r>
              </a:p>
            </p:txBody>
          </p:sp>
        </mc:Choice>
        <mc:Fallback xmlns="">
          <p:sp>
            <p:nvSpPr>
              <p:cNvPr id="3" name="Chỗ dành sẵn cho Nội dung 2">
                <a:extLst>
                  <a:ext uri="{FF2B5EF4-FFF2-40B4-BE49-F238E27FC236}">
                    <a16:creationId xmlns:a16="http://schemas.microsoft.com/office/drawing/2014/main" xmlns="" xmlns:a14="http://schemas.microsoft.com/office/drawing/2010/main" id="{4CE5637B-1598-4EEE-95EF-3B1425060095}"/>
                  </a:ext>
                </a:extLst>
              </p:cNvPr>
              <p:cNvSpPr>
                <a:spLocks noGrp="1" noRot="1" noChangeAspect="1" noMove="1" noResize="1" noEditPoints="1" noAdjustHandles="1" noChangeArrowheads="1" noChangeShapeType="1" noTextEdit="1"/>
              </p:cNvSpPr>
              <p:nvPr>
                <p:ph idx="1"/>
              </p:nvPr>
            </p:nvSpPr>
            <p:spPr>
              <a:xfrm>
                <a:off x="13642" y="20001"/>
                <a:ext cx="9036496" cy="1728192"/>
              </a:xfrm>
              <a:blipFill rotWithShape="1">
                <a:blip r:embed="rId3"/>
                <a:stretch>
                  <a:fillRect l="-270" t="-4930" r="-2765" b="-1056"/>
                </a:stretch>
              </a:blipFill>
            </p:spPr>
            <p:txBody>
              <a:bodyPr/>
              <a:lstStyle/>
              <a:p>
                <a:r>
                  <a:rPr lang="vi-VN">
                    <a:noFill/>
                  </a:rPr>
                  <a:t> </a:t>
                </a:r>
              </a:p>
            </p:txBody>
          </p:sp>
        </mc:Fallback>
      </mc:AlternateContent>
      <p:pic>
        <p:nvPicPr>
          <p:cNvPr id="6"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96080" y="147666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Nhóm 7">
            <a:extLst>
              <a:ext uri="{FF2B5EF4-FFF2-40B4-BE49-F238E27FC236}">
                <a16:creationId xmlns:a16="http://schemas.microsoft.com/office/drawing/2014/main" id="{39BA4DB8-0AA9-4D03-A32B-44D22706A5E8}"/>
              </a:ext>
            </a:extLst>
          </p:cNvPr>
          <p:cNvGrpSpPr/>
          <p:nvPr/>
        </p:nvGrpSpPr>
        <p:grpSpPr>
          <a:xfrm>
            <a:off x="100704" y="2398116"/>
            <a:ext cx="5441331" cy="1925736"/>
            <a:chOff x="506544" y="2945768"/>
            <a:chExt cx="1689704" cy="1530713"/>
          </a:xfrm>
        </p:grpSpPr>
        <p:sp>
          <p:nvSpPr>
            <p:cNvPr id="5" name="Chỗ dành sẵn cho Nội dung 2">
              <a:extLst>
                <a:ext uri="{FF2B5EF4-FFF2-40B4-BE49-F238E27FC236}">
                  <a16:creationId xmlns:a16="http://schemas.microsoft.com/office/drawing/2014/main" id="{1460332B-D317-4571-9139-A5650DFCCE6E}"/>
                </a:ext>
              </a:extLst>
            </p:cNvPr>
            <p:cNvSpPr txBox="1">
              <a:spLocks/>
            </p:cNvSpPr>
            <p:nvPr/>
          </p:nvSpPr>
          <p:spPr>
            <a:xfrm>
              <a:off x="519192" y="3846873"/>
              <a:ext cx="1677056" cy="629608"/>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vi-VN" sz="3600" b="1" dirty="0">
                  <a:solidFill>
                    <a:schemeClr val="bg1"/>
                  </a:solidFill>
                  <a:latin typeface="Times New Roman" panose="02020603050405020304" pitchFamily="18" charset="0"/>
                  <a:cs typeface="Times New Roman" panose="02020603050405020304" pitchFamily="18" charset="0"/>
                </a:rPr>
                <a:t>7 cm</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06EFB8B8-28D2-4B51-B9D3-9718689E6351}"/>
                </a:ext>
              </a:extLst>
            </p:cNvPr>
            <p:cNvSpPr/>
            <p:nvPr/>
          </p:nvSpPr>
          <p:spPr>
            <a:xfrm>
              <a:off x="506544" y="2945768"/>
              <a:ext cx="782626" cy="733929"/>
            </a:xfrm>
            <a:prstGeom prst="rect">
              <a:avLst/>
            </a:prstGeom>
            <a:noFill/>
          </p:spPr>
          <p:txBody>
            <a:bodyPr wrap="squar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Đáp</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án</a:t>
              </a:r>
              <a:endParaRPr lang="vi-VN"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grpSp>
      <p:pic>
        <p:nvPicPr>
          <p:cNvPr id="4" name="Đồ họa 3" descr="Biểu tượng ngón trở trái chỉ sang phải">
            <a:hlinkClick r:id="rId5"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65" y="4443958"/>
            <a:ext cx="914400" cy="914400"/>
          </a:xfrm>
          <a:prstGeom prst="rect">
            <a:avLst/>
          </a:prstGeom>
        </p:spPr>
      </p:pic>
    </p:spTree>
    <p:extLst>
      <p:ext uri="{BB962C8B-B14F-4D97-AF65-F5344CB8AC3E}">
        <p14:creationId xmlns:p14="http://schemas.microsoft.com/office/powerpoint/2010/main" val="356816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randombar(horizontal)">
                                      <p:cBhvr>
                                        <p:cTn id="7" dur="500"/>
                                        <p:tgtEl>
                                          <p:spTgt spid="3">
                                            <p:bg/>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childTnLst>
                          </p:cTn>
                        </p:par>
                        <p:par>
                          <p:cTn id="11" fill="hold">
                            <p:stCondLst>
                              <p:cond delay="500"/>
                            </p:stCondLst>
                            <p:childTnLst>
                              <p:par>
                                <p:cTn id="12" presetID="22" presetClass="entr" presetSubtype="4" fill="hold" nodeType="afterEffect">
                                  <p:stCondLst>
                                    <p:cond delay="0"/>
                                  </p:stCondLst>
                                  <p:iterate type="lt">
                                    <p:tmPct val="0"/>
                                  </p:iterate>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xit" presetSubtype="0" fill="hold" nodeType="clickEffect">
                                  <p:stCondLst>
                                    <p:cond delay="0"/>
                                  </p:stCondLst>
                                  <p:iterate type="lt">
                                    <p:tmPct val="5000"/>
                                  </p:iterate>
                                  <p:childTnLst>
                                    <p:anim calcmode="lin" valueType="num">
                                      <p:cBhvr>
                                        <p:cTn id="18" dur="1000"/>
                                        <p:tgtEl>
                                          <p:spTgt spid="6"/>
                                        </p:tgtEl>
                                        <p:attrNameLst>
                                          <p:attrName>ppt_w</p:attrName>
                                        </p:attrNameLst>
                                      </p:cBhvr>
                                      <p:tavLst>
                                        <p:tav tm="0">
                                          <p:val>
                                            <p:strVal val="ppt_w"/>
                                          </p:val>
                                        </p:tav>
                                        <p:tav tm="100000">
                                          <p:val>
                                            <p:fltVal val="0"/>
                                          </p:val>
                                        </p:tav>
                                      </p:tavLst>
                                    </p:anim>
                                    <p:anim calcmode="lin" valueType="num">
                                      <p:cBhvr>
                                        <p:cTn id="19" dur="1000"/>
                                        <p:tgtEl>
                                          <p:spTgt spid="6"/>
                                        </p:tgtEl>
                                        <p:attrNameLst>
                                          <p:attrName>ppt_h</p:attrName>
                                        </p:attrNameLst>
                                      </p:cBhvr>
                                      <p:tavLst>
                                        <p:tav tm="0">
                                          <p:val>
                                            <p:strVal val="ppt_h"/>
                                          </p:val>
                                        </p:tav>
                                        <p:tav tm="100000">
                                          <p:val>
                                            <p:fltVal val="0"/>
                                          </p:val>
                                        </p:tav>
                                      </p:tavLst>
                                    </p:anim>
                                    <p:anim calcmode="lin" valueType="num">
                                      <p:cBhvr>
                                        <p:cTn id="20" dur="1000"/>
                                        <p:tgtEl>
                                          <p:spTgt spid="6"/>
                                        </p:tgtEl>
                                        <p:attrNameLst>
                                          <p:attrName>style.rotation</p:attrName>
                                        </p:attrNameLst>
                                      </p:cBhvr>
                                      <p:tavLst>
                                        <p:tav tm="0">
                                          <p:val>
                                            <p:fltVal val="0"/>
                                          </p:val>
                                        </p:tav>
                                        <p:tav tm="100000">
                                          <p:val>
                                            <p:fltVal val="90"/>
                                          </p:val>
                                        </p:tav>
                                      </p:tavLst>
                                    </p:anim>
                                    <p:animEffect transition="out" filter="fade">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RINGIN.WAV"/>
                                        </p:tgtEl>
                                      </p:cMediaNode>
                                    </p:audio>
                                  </p:subTnLst>
                                </p:cTn>
                              </p:par>
                            </p:childTnLst>
                          </p:cTn>
                        </p:par>
                        <p:par>
                          <p:cTn id="23" fill="hold">
                            <p:stCondLst>
                              <p:cond delay="1000"/>
                            </p:stCondLst>
                            <p:childTnLst>
                              <p:par>
                                <p:cTn id="24" presetID="14" presetClass="entr" presetSubtype="1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1567"/>
            <a:ext cx="8229600" cy="1200150"/>
          </a:xfrm>
        </p:spPr>
        <p:txBody>
          <a:bodyPr/>
          <a:lstStyle/>
          <a:p>
            <a:r>
              <a:rPr lang="en-US" b="1" dirty="0">
                <a:solidFill>
                  <a:srgbClr val="C00000"/>
                </a:solidFill>
                <a:latin typeface="Times New Roman" pitchFamily="18" charset="0"/>
                <a:cs typeface="Times New Roman" pitchFamily="18" charset="0"/>
              </a:rPr>
              <a:t>CÁCH CHƠI</a:t>
            </a:r>
          </a:p>
        </p:txBody>
      </p:sp>
      <p:sp>
        <p:nvSpPr>
          <p:cNvPr id="3" name="Content Placeholder 2"/>
          <p:cNvSpPr>
            <a:spLocks noGrp="1"/>
          </p:cNvSpPr>
          <p:nvPr>
            <p:ph idx="1"/>
          </p:nvPr>
        </p:nvSpPr>
        <p:spPr>
          <a:xfrm>
            <a:off x="609600" y="1085850"/>
            <a:ext cx="7927848" cy="3429000"/>
          </a:xfrm>
        </p:spPr>
        <p:txBody>
          <a:bodyPr>
            <a:noAutofit/>
          </a:bodyPr>
          <a:lstStyle/>
          <a:p>
            <a:pPr marL="0" indent="0" algn="just">
              <a:buNone/>
            </a:pPr>
            <a:r>
              <a:rPr lang="en-US" sz="2400" b="1" dirty="0" err="1">
                <a:solidFill>
                  <a:schemeClr val="tx1"/>
                </a:solidFill>
                <a:latin typeface="Times New Roman" pitchFamily="18" charset="0"/>
                <a:cs typeface="Times New Roman" pitchFamily="18" charset="0"/>
              </a:rPr>
              <a:t>Thanh</a:t>
            </a:r>
            <a:r>
              <a:rPr lang="en-US" sz="2400" b="1" dirty="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Gióng</a:t>
            </a:r>
            <a:r>
              <a:rPr lang="en-US" sz="2400" b="1"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tướng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xuống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giúp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nước</a:t>
            </a:r>
            <a:r>
              <a:rPr lang="en-US" sz="2400" dirty="0">
                <a:solidFill>
                  <a:schemeClr val="tx1"/>
                </a:solidFill>
                <a:latin typeface="Times New Roman" pitchFamily="18" charset="0"/>
                <a:cs typeface="Times New Roman" pitchFamily="18" charset="0"/>
              </a:rPr>
              <a:t> ta </a:t>
            </a:r>
            <a:r>
              <a:rPr lang="en-US" sz="2400" dirty="0" err="1">
                <a:solidFill>
                  <a:schemeClr val="tx1"/>
                </a:solidFill>
                <a:latin typeface="Times New Roman" pitchFamily="18" charset="0"/>
                <a:cs typeface="Times New Roman" pitchFamily="18" charset="0"/>
              </a:rPr>
              <a:t>chống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Ân</a:t>
            </a:r>
            <a:r>
              <a:rPr lang="en-US" sz="2400" dirty="0">
                <a:solidFill>
                  <a:schemeClr val="tx1"/>
                </a:solidFill>
                <a:latin typeface="Times New Roman" pitchFamily="18" charset="0"/>
                <a:cs typeface="Times New Roman" pitchFamily="18" charset="0"/>
              </a:rPr>
              <a:t>.</a:t>
            </a:r>
          </a:p>
          <a:p>
            <a:pPr marL="0" indent="0" algn="just">
              <a:buNone/>
            </a:pPr>
            <a:r>
              <a:rPr lang="en-US" sz="2400" dirty="0" err="1">
                <a:solidFill>
                  <a:schemeClr val="tx1"/>
                </a:solidFill>
                <a:latin typeface="Times New Roman" pitchFamily="18" charset="0"/>
                <a:cs typeface="Times New Roman" pitchFamily="18" charset="0"/>
              </a:rPr>
              <a:t>Trước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Thánh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cần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giặc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Ân</a:t>
            </a:r>
            <a:r>
              <a:rPr lang="en-US" sz="2400" dirty="0">
                <a:solidFill>
                  <a:schemeClr val="tx1"/>
                </a:solidFill>
                <a:latin typeface="Times New Roman" pitchFamily="18" charset="0"/>
                <a:cs typeface="Times New Roman" pitchFamily="18" charset="0"/>
              </a:rPr>
              <a:t>.</a:t>
            </a:r>
          </a:p>
          <a:p>
            <a:pPr marL="0" indent="0" algn="just">
              <a:buNone/>
            </a:pP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hãy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giúp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Thánh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đánh</a:t>
            </a:r>
            <a:r>
              <a:rPr lang="en-US" sz="2400" dirty="0">
                <a:solidFill>
                  <a:schemeClr val="tx1"/>
                </a:solidFill>
                <a:latin typeface="Times New Roman" pitchFamily="18" charset="0"/>
                <a:cs typeface="Times New Roman" pitchFamily="18" charset="0"/>
              </a:rPr>
              <a:t> tan </a:t>
            </a:r>
            <a:r>
              <a:rPr lang="en-US" sz="2400" dirty="0" err="1">
                <a:solidFill>
                  <a:schemeClr val="tx1"/>
                </a:solidFill>
                <a:latin typeface="Times New Roman" pitchFamily="18" charset="0"/>
                <a:cs typeface="Times New Roman" pitchFamily="18" charset="0"/>
              </a:rPr>
              <a:t>quân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lính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bằng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lựa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chọn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lính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ghi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số</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đúng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câu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hỏi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tương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ứng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diệt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1 </a:t>
            </a: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lính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Ân</a:t>
            </a:r>
            <a:endParaRPr lang="en-US" sz="2400" dirty="0">
              <a:solidFill>
                <a:schemeClr val="tx1"/>
              </a:solidFill>
              <a:latin typeface="Times New Roman" pitchFamily="18" charset="0"/>
              <a:cs typeface="Times New Roman" pitchFamily="18" charset="0"/>
            </a:endParaRPr>
          </a:p>
          <a:p>
            <a:pPr algn="just"/>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6 </a:t>
            </a: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lính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tương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ứng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6 </a:t>
            </a:r>
            <a:r>
              <a:rPr lang="en-US" sz="2400" dirty="0" err="1">
                <a:solidFill>
                  <a:schemeClr val="tx1"/>
                </a:solidFill>
                <a:latin typeface="Times New Roman" pitchFamily="18" charset="0"/>
                <a:cs typeface="Times New Roman" pitchFamily="18" charset="0"/>
              </a:rPr>
              <a:t>câu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hỏi</a:t>
            </a:r>
            <a:r>
              <a:rPr lang="en-US" sz="2400" dirty="0">
                <a:solidFill>
                  <a:schemeClr val="tx1"/>
                </a:solidFill>
                <a:latin typeface="Times New Roman" pitchFamily="18" charset="0"/>
                <a:cs typeface="Times New Roman" pitchFamily="18" charset="0"/>
              </a:rPr>
              <a:t>.</a:t>
            </a:r>
          </a:p>
          <a:p>
            <a:pPr algn="just"/>
            <a:r>
              <a:rPr lang="en-US" sz="2400" dirty="0" err="1">
                <a:solidFill>
                  <a:schemeClr val="tx1"/>
                </a:solidFill>
                <a:latin typeface="Times New Roman" pitchFamily="18" charset="0"/>
                <a:cs typeface="Times New Roman" pitchFamily="18" charset="0"/>
              </a:rPr>
              <a:t>Mỗi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câu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hỏi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suy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nghĩ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là</a:t>
            </a:r>
            <a:r>
              <a:rPr lang="en-US" sz="2400" dirty="0">
                <a:solidFill>
                  <a:schemeClr val="tx1"/>
                </a:solidFill>
                <a:latin typeface="Times New Roman" pitchFamily="18" charset="0"/>
                <a:cs typeface="Times New Roman" pitchFamily="18" charset="0"/>
              </a:rPr>
              <a:t> 10 </a:t>
            </a:r>
            <a:r>
              <a:rPr lang="en-US" sz="2400" dirty="0" err="1">
                <a:solidFill>
                  <a:schemeClr val="tx1"/>
                </a:solidFill>
                <a:latin typeface="Times New Roman" pitchFamily="18" charset="0"/>
                <a:cs typeface="Times New Roman" pitchFamily="18" charset="0"/>
              </a:rPr>
              <a:t>giây</a:t>
            </a:r>
            <a:r>
              <a:rPr lang="en-US" sz="2400" dirty="0">
                <a:solidFill>
                  <a:schemeClr val="tx1"/>
                </a:solidFill>
                <a:latin typeface="Times New Roman" pitchFamily="18" charset="0"/>
                <a:cs typeface="Times New Roman" pitchFamily="18" charset="0"/>
              </a:rPr>
              <a:t>.</a:t>
            </a:r>
          </a:p>
        </p:txBody>
      </p:sp>
      <p:pic>
        <p:nvPicPr>
          <p:cNvPr id="5" name="Ảnh 4">
            <a:hlinkClick r:id="rId2" action="ppaction://hlinksldjump"/>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68821" y="20473"/>
            <a:ext cx="1600200" cy="888111"/>
          </a:xfrm>
          <a:prstGeom prst="rect">
            <a:avLst/>
          </a:prstGeom>
        </p:spPr>
      </p:pic>
    </p:spTree>
    <p:extLst>
      <p:ext uri="{BB962C8B-B14F-4D97-AF65-F5344CB8AC3E}">
        <p14:creationId xmlns:p14="http://schemas.microsoft.com/office/powerpoint/2010/main" val="370689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down)">
                                      <p:cBhvr>
                                        <p:cTn id="21" dur="500"/>
                                        <p:tgtEl>
                                          <p:spTgt spid="3">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4CE5637B-1598-4EEE-95EF-3B1425060095}"/>
              </a:ext>
            </a:extLst>
          </p:cNvPr>
          <p:cNvSpPr>
            <a:spLocks noGrp="1"/>
          </p:cNvSpPr>
          <p:nvPr>
            <p:ph idx="1"/>
          </p:nvPr>
        </p:nvSpPr>
        <p:spPr>
          <a:xfrm>
            <a:off x="0" y="-13692"/>
            <a:ext cx="9144000" cy="1649338"/>
          </a:xfrm>
          <a:solidFill>
            <a:srgbClr val="FFFF00"/>
          </a:solidFill>
        </p:spPr>
        <p:txBody>
          <a:bodyPr>
            <a:noAutofit/>
          </a:bodyPr>
          <a:lstStyle/>
          <a:p>
            <a:pPr marL="0" indent="0" algn="ctr">
              <a:buNone/>
            </a:pPr>
            <a:r>
              <a:rPr lang="en-US" b="1" dirty="0" err="1">
                <a:solidFill>
                  <a:srgbClr val="4F3BE7"/>
                </a:solidFill>
                <a:latin typeface="Times New Roman" panose="02020603050405020304" pitchFamily="18" charset="0"/>
                <a:cs typeface="Times New Roman" panose="02020603050405020304" pitchFamily="18" charset="0"/>
              </a:rPr>
              <a:t>Câu</a:t>
            </a:r>
            <a:r>
              <a:rPr lang="en-US" b="1" dirty="0">
                <a:solidFill>
                  <a:srgbClr val="4F3BE7"/>
                </a:solidFill>
                <a:latin typeface="Times New Roman" panose="02020603050405020304" pitchFamily="18" charset="0"/>
                <a:cs typeface="Times New Roman" panose="02020603050405020304" pitchFamily="18" charset="0"/>
              </a:rPr>
              <a:t> 9:</a:t>
            </a:r>
            <a:r>
              <a:rPr lang="vi-VN" dirty="0">
                <a:latin typeface="Times New Roman" pitchFamily="18" charset="0"/>
                <a:cs typeface="Times New Roman" pitchFamily="18" charset="0"/>
              </a:rPr>
              <a:t>Từ sáu tam giác đều giống nhau có chu vi  bằng 32 cm,  ghép lại được hình lục giác đều như hình vẽ. Chu vi của lục giác đều là: </a:t>
            </a:r>
          </a:p>
          <a:p>
            <a:pPr marL="0" indent="0" algn="ctr">
              <a:buNone/>
            </a:pPr>
            <a:endParaRPr lang="en-US" b="1" dirty="0">
              <a:solidFill>
                <a:srgbClr val="002060"/>
              </a:solidFill>
              <a:latin typeface="Times New Roman" panose="02020603050405020304" pitchFamily="18" charset="0"/>
              <a:cs typeface="Times New Roman" panose="02020603050405020304" pitchFamily="18" charset="0"/>
            </a:endParaRPr>
          </a:p>
        </p:txBody>
      </p:sp>
      <p:pic>
        <p:nvPicPr>
          <p:cNvPr id="6" name="Picture 11" descr="Digit 30">
            <a:extLst>
              <a:ext uri="{FF2B5EF4-FFF2-40B4-BE49-F238E27FC236}">
                <a16:creationId xmlns:a16="http://schemas.microsoft.com/office/drawing/2014/main" id="{485C36E1-FEDA-4C90-A756-E05EE4AD223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96080" y="1417327"/>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Nhóm 7">
            <a:extLst>
              <a:ext uri="{FF2B5EF4-FFF2-40B4-BE49-F238E27FC236}">
                <a16:creationId xmlns:a16="http://schemas.microsoft.com/office/drawing/2014/main" id="{39BA4DB8-0AA9-4D03-A32B-44D22706A5E8}"/>
              </a:ext>
            </a:extLst>
          </p:cNvPr>
          <p:cNvGrpSpPr/>
          <p:nvPr/>
        </p:nvGrpSpPr>
        <p:grpSpPr>
          <a:xfrm>
            <a:off x="611560" y="3217764"/>
            <a:ext cx="5441331" cy="1925736"/>
            <a:chOff x="506544" y="2945768"/>
            <a:chExt cx="1689704" cy="1530713"/>
          </a:xfrm>
        </p:grpSpPr>
        <mc:AlternateContent xmlns:mc="http://schemas.openxmlformats.org/markup-compatibility/2006" xmlns:a14="http://schemas.microsoft.com/office/drawing/2010/main">
          <mc:Choice Requires="a14">
            <p:sp>
              <p:nvSpPr>
                <p:cNvPr id="5" name="Chỗ dành sẵn cho Nội dung 2">
                  <a:extLst>
                    <a:ext uri="{FF2B5EF4-FFF2-40B4-BE49-F238E27FC236}">
                      <a16:creationId xmlns:a16="http://schemas.microsoft.com/office/drawing/2014/main" id="{1460332B-D317-4571-9139-A5650DFCCE6E}"/>
                    </a:ext>
                  </a:extLst>
                </p:cNvPr>
                <p:cNvSpPr txBox="1">
                  <a:spLocks/>
                </p:cNvSpPr>
                <p:nvPr/>
              </p:nvSpPr>
              <p:spPr>
                <a:xfrm>
                  <a:off x="519192" y="3846873"/>
                  <a:ext cx="1677056" cy="629608"/>
                </a:xfrm>
                <a:prstGeom prst="rect">
                  <a:avLst/>
                </a:prstGeom>
                <a:solidFill>
                  <a:srgbClr val="00B050"/>
                </a:soli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14:m>
                    <m:oMathPara xmlns:m="http://schemas.openxmlformats.org/officeDocument/2006/math">
                      <m:oMathParaPr>
                        <m:jc m:val="centerGroup"/>
                      </m:oMathParaPr>
                      <m:oMath xmlns:m="http://schemas.openxmlformats.org/officeDocument/2006/math">
                        <m:r>
                          <a:rPr lang="vi-VN" sz="3600" b="1" i="1" smtClean="0">
                            <a:solidFill>
                              <a:schemeClr val="bg1"/>
                            </a:solidFill>
                            <a:latin typeface="Cambria Math"/>
                            <a:cs typeface="Times New Roman" panose="02020603050405020304" pitchFamily="18" charset="0"/>
                          </a:rPr>
                          <m:t>𝟒𝟖</m:t>
                        </m:r>
                        <m:r>
                          <a:rPr lang="vi-VN" sz="3600" b="1" i="1" smtClean="0">
                            <a:solidFill>
                              <a:schemeClr val="bg1"/>
                            </a:solidFill>
                            <a:latin typeface="Cambria Math"/>
                            <a:cs typeface="Times New Roman" panose="02020603050405020304" pitchFamily="18" charset="0"/>
                          </a:rPr>
                          <m:t>𝒄𝒎</m:t>
                        </m:r>
                      </m:oMath>
                    </m:oMathPara>
                  </a14:m>
                  <a:endParaRPr lang="en-US" sz="3600" b="1" dirty="0">
                    <a:solidFill>
                      <a:schemeClr val="bg1"/>
                    </a:solidFill>
                    <a:latin typeface="Times New Roman" panose="02020603050405020304" pitchFamily="18" charset="0"/>
                    <a:cs typeface="Times New Roman" panose="02020603050405020304" pitchFamily="18" charset="0"/>
                  </a:endParaRPr>
                </a:p>
              </p:txBody>
            </p:sp>
          </mc:Choice>
          <mc:Fallback xmlns="">
            <p:sp>
              <p:nvSpPr>
                <p:cNvPr id="5" name="Chỗ dành sẵn cho Nội dung 2">
                  <a:extLst>
                    <a:ext uri="{FF2B5EF4-FFF2-40B4-BE49-F238E27FC236}">
                      <a16:creationId xmlns:a16="http://schemas.microsoft.com/office/drawing/2014/main" xmlns="" id="{1460332B-D317-4571-9139-A5650DFCCE6E}"/>
                    </a:ext>
                  </a:extLst>
                </p:cNvPr>
                <p:cNvSpPr txBox="1">
                  <a:spLocks noRot="1" noChangeAspect="1" noMove="1" noResize="1" noEditPoints="1" noAdjustHandles="1" noChangeArrowheads="1" noChangeShapeType="1" noTextEdit="1"/>
                </p:cNvSpPr>
                <p:nvPr/>
              </p:nvSpPr>
              <p:spPr>
                <a:xfrm>
                  <a:off x="519192" y="3846873"/>
                  <a:ext cx="1677056" cy="629608"/>
                </a:xfrm>
                <a:prstGeom prst="rect">
                  <a:avLst/>
                </a:prstGeom>
                <a:blipFill rotWithShape="1">
                  <a:blip r:embed="rId4"/>
                  <a:stretch>
                    <a:fillRect/>
                  </a:stretch>
                </a:blipFill>
              </p:spPr>
              <p:txBody>
                <a:bodyPr/>
                <a:lstStyle/>
                <a:p>
                  <a:r>
                    <a:rPr lang="vi-VN">
                      <a:noFill/>
                    </a:rPr>
                    <a:t> </a:t>
                  </a:r>
                </a:p>
              </p:txBody>
            </p:sp>
          </mc:Fallback>
        </mc:AlternateContent>
        <p:sp>
          <p:nvSpPr>
            <p:cNvPr id="7" name="Hình chữ nhật 6">
              <a:extLst>
                <a:ext uri="{FF2B5EF4-FFF2-40B4-BE49-F238E27FC236}">
                  <a16:creationId xmlns:a16="http://schemas.microsoft.com/office/drawing/2014/main" id="{06EFB8B8-28D2-4B51-B9D3-9718689E6351}"/>
                </a:ext>
              </a:extLst>
            </p:cNvPr>
            <p:cNvSpPr/>
            <p:nvPr/>
          </p:nvSpPr>
          <p:spPr>
            <a:xfrm>
              <a:off x="506544" y="2945768"/>
              <a:ext cx="782626" cy="733929"/>
            </a:xfrm>
            <a:prstGeom prst="rect">
              <a:avLst/>
            </a:prstGeom>
            <a:noFill/>
          </p:spPr>
          <p:txBody>
            <a:bodyPr wrap="square" lIns="91440" tIns="45720" rIns="91440" bIns="45720">
              <a:spAutoFit/>
            </a:bodyPr>
            <a:lstStyle/>
            <a:p>
              <a:pPr algn="ct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Đáp</a:t>
              </a:r>
              <a:r>
                <a:rPr lang="en-US" sz="5400" b="1" dirty="0">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 </a:t>
              </a:r>
              <a:r>
                <a:rPr lang="en-US" sz="5400" b="1" dirty="0" err="1">
                  <a:ln w="22225">
                    <a:solidFill>
                      <a:schemeClr val="accent2"/>
                    </a:solidFill>
                    <a:prstDash val="solid"/>
                  </a:ln>
                  <a:solidFill>
                    <a:schemeClr val="accent2">
                      <a:lumMod val="40000"/>
                      <a:lumOff val="60000"/>
                    </a:schemeClr>
                  </a:solidFill>
                  <a:latin typeface="Times New Roman" pitchFamily="18" charset="0"/>
                  <a:cs typeface="Times New Roman" pitchFamily="18" charset="0"/>
                </a:rPr>
                <a:t>án</a:t>
              </a:r>
              <a:endParaRPr lang="vi-VN" sz="5400" b="1" cap="none" spc="0" dirty="0">
                <a:ln w="22225">
                  <a:solidFill>
                    <a:schemeClr val="accent2"/>
                  </a:solidFill>
                  <a:prstDash val="solid"/>
                </a:ln>
                <a:solidFill>
                  <a:schemeClr val="accent2">
                    <a:lumMod val="40000"/>
                    <a:lumOff val="60000"/>
                  </a:schemeClr>
                </a:solidFill>
                <a:effectLst/>
                <a:latin typeface="Times New Roman" pitchFamily="18" charset="0"/>
                <a:cs typeface="Times New Roman" pitchFamily="18" charset="0"/>
              </a:endParaRPr>
            </a:p>
          </p:txBody>
        </p:sp>
      </p:grpSp>
      <p:pic>
        <p:nvPicPr>
          <p:cNvPr id="4" name="Đồ họa 3" descr="Biểu tượng ngón trở trái chỉ sang phải">
            <a:hlinkClick r:id="rId5" action="ppaction://hlinksldjump"/>
            <a:extLst>
              <a:ext uri="{FF2B5EF4-FFF2-40B4-BE49-F238E27FC236}">
                <a16:creationId xmlns:a16="http://schemas.microsoft.com/office/drawing/2014/main" id="{4CAB337E-F494-46E2-9235-5BB8E5430D0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665" y="4443958"/>
            <a:ext cx="914400" cy="914400"/>
          </a:xfrm>
          <a:prstGeom prst="rect">
            <a:avLst/>
          </a:prstGeom>
        </p:spPr>
      </p:pic>
      <p:pic>
        <p:nvPicPr>
          <p:cNvPr id="9" name="Picture 8"/>
          <p:cNvPicPr/>
          <p:nvPr/>
        </p:nvPicPr>
        <p:blipFill>
          <a:blip r:embed="rId8">
            <a:extLst>
              <a:ext uri="{28A0092B-C50C-407E-A947-70E740481C1C}">
                <a14:useLocalDpi xmlns:a14="http://schemas.microsoft.com/office/drawing/2010/main" val="0"/>
              </a:ext>
            </a:extLst>
          </a:blip>
          <a:srcRect/>
          <a:stretch>
            <a:fillRect/>
          </a:stretch>
        </p:blipFill>
        <p:spPr bwMode="auto">
          <a:xfrm>
            <a:off x="1871701" y="1714500"/>
            <a:ext cx="4571962" cy="1714500"/>
          </a:xfrm>
          <a:prstGeom prst="rect">
            <a:avLst/>
          </a:prstGeom>
          <a:noFill/>
          <a:ln>
            <a:noFill/>
          </a:ln>
        </p:spPr>
      </p:pic>
    </p:spTree>
    <p:extLst>
      <p:ext uri="{BB962C8B-B14F-4D97-AF65-F5344CB8AC3E}">
        <p14:creationId xmlns:p14="http://schemas.microsoft.com/office/powerpoint/2010/main" val="27398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par>
                          <p:cTn id="16" fill="hold">
                            <p:stCondLst>
                              <p:cond delay="1000"/>
                            </p:stCondLst>
                            <p:childTnLst>
                              <p:par>
                                <p:cTn id="17" presetID="14" presetClass="entr" presetSubtype="1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9991" y="3454"/>
            <a:ext cx="4656169" cy="262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Phong Cách Cổ điển Hình Lục Giác đèn Lồng Hình ảnh | Định dạng hình ảnh PSD  611347648| vn.lovepik.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48" y="0"/>
            <a:ext cx="3208337" cy="32083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5" y="3291830"/>
            <a:ext cx="1897145" cy="189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ách làm lồng đèn trung thu bằng ống hú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992" y="2406783"/>
            <a:ext cx="4661737" cy="27111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80552" y="2633093"/>
            <a:ext cx="4032448"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3600" b="1" dirty="0">
                <a:effectLst>
                  <a:outerShdw blurRad="50800" dist="38100" dir="2700000" algn="tl" rotWithShape="0">
                    <a:prstClr val="black">
                      <a:alpha val="40000"/>
                    </a:prstClr>
                  </a:outerShdw>
                </a:effectLst>
                <a:latin typeface="Times New Roman" pitchFamily="18" charset="0"/>
                <a:cs typeface="Times New Roman" pitchFamily="18" charset="0"/>
              </a:rPr>
              <a:t>ĐÈN KÉO QUÂN</a:t>
            </a:r>
          </a:p>
          <a:p>
            <a:pPr algn="ctr"/>
            <a:r>
              <a:rPr lang="en-US" sz="3600" b="1" dirty="0">
                <a:effectLst>
                  <a:outerShdw blurRad="50800" dist="38100" dir="2700000" algn="tl" rotWithShape="0">
                    <a:prstClr val="black">
                      <a:alpha val="40000"/>
                    </a:prstClr>
                  </a:outerShdw>
                </a:effectLst>
                <a:latin typeface="Times New Roman" pitchFamily="18" charset="0"/>
                <a:cs typeface="Times New Roman" pitchFamily="18" charset="0"/>
              </a:rPr>
              <a:t> (ĐÈN CÙ) </a:t>
            </a:r>
            <a:endParaRPr lang="vi-VN" sz="3600" b="1" dirty="0">
              <a:effectLst>
                <a:outerShdw blurRad="50800" dist="38100" dir="2700000" algn="tl" rotWithShape="0">
                  <a:prstClr val="black">
                    <a:alpha val="40000"/>
                  </a:prst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27734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circle(in)">
                                      <p:cBhvr>
                                        <p:cTn id="11" dur="2000"/>
                                        <p:tgtEl>
                                          <p:spTgt spid="2052"/>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circle(in)">
                                      <p:cBhvr>
                                        <p:cTn id="15" dur="2000"/>
                                        <p:tgtEl>
                                          <p:spTgt spid="2054"/>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par>
                          <p:cTn id="20" fill="hold">
                            <p:stCondLst>
                              <p:cond delay="8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5486"/>
            <a:ext cx="9144000" cy="1938992"/>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b="1" dirty="0">
                <a:solidFill>
                  <a:srgbClr val="FF0000"/>
                </a:solidFill>
                <a:latin typeface="Times New Roman" pitchFamily="18" charset="0"/>
                <a:cs typeface="Times New Roman" pitchFamily="18" charset="0"/>
              </a:rPr>
              <a:t>Đèn kéo quân</a:t>
            </a:r>
            <a:r>
              <a:rPr lang="vi-VN" sz="2400" dirty="0">
                <a:latin typeface="Times New Roman" pitchFamily="18" charset="0"/>
                <a:cs typeface="Times New Roman" pitchFamily="18" charset="0"/>
              </a:rPr>
              <a:t>, hay còn gọi là </a:t>
            </a:r>
            <a:r>
              <a:rPr lang="vi-VN" sz="2400" b="1" dirty="0">
                <a:solidFill>
                  <a:srgbClr val="00B050"/>
                </a:solidFill>
                <a:latin typeface="Times New Roman" pitchFamily="18" charset="0"/>
                <a:cs typeface="Times New Roman" pitchFamily="18" charset="0"/>
              </a:rPr>
              <a:t>đèn cù</a:t>
            </a:r>
            <a:r>
              <a:rPr lang="vi-VN" sz="2400" dirty="0">
                <a:solidFill>
                  <a:srgbClr val="00B050"/>
                </a:solidFill>
                <a:latin typeface="Times New Roman" pitchFamily="18" charset="0"/>
                <a:cs typeface="Times New Roman" pitchFamily="18" charset="0"/>
              </a:rPr>
              <a:t>, </a:t>
            </a:r>
            <a:r>
              <a:rPr lang="vi-VN" sz="2400" dirty="0">
                <a:latin typeface="Times New Roman" pitchFamily="18" charset="0"/>
                <a:cs typeface="Times New Roman" pitchFamily="18" charset="0"/>
              </a:rPr>
              <a:t>là một loại đồ chơi bằng giấy có nguồn gốc từ </a:t>
            </a:r>
            <a:r>
              <a:rPr lang="vi-VN" sz="2400" dirty="0">
                <a:latin typeface="Times New Roman" pitchFamily="18" charset="0"/>
                <a:cs typeface="Times New Roman" pitchFamily="18" charset="0"/>
                <a:hlinkClick r:id="rId2" tooltip="Trung Quốc"/>
              </a:rPr>
              <a:t>Trung Quốc</a:t>
            </a:r>
            <a:r>
              <a:rPr lang="vi-VN" sz="2400" dirty="0">
                <a:latin typeface="Times New Roman" pitchFamily="18" charset="0"/>
                <a:cs typeface="Times New Roman" pitchFamily="18" charset="0"/>
              </a:rPr>
              <a:t> ; ngày xưa phổ biến trong nhiều dịp lễ tết, nay chỉ còn xuất hiện trong dịp </a:t>
            </a:r>
            <a:r>
              <a:rPr lang="vi-VN" sz="2400" dirty="0">
                <a:solidFill>
                  <a:schemeClr val="accent6">
                    <a:lumMod val="75000"/>
                  </a:schemeClr>
                </a:solidFill>
                <a:latin typeface="Times New Roman" pitchFamily="18" charset="0"/>
                <a:cs typeface="Times New Roman" pitchFamily="18" charset="0"/>
                <a:hlinkClick r:id="rId3" tooltip="Tết Trung Thu"/>
              </a:rPr>
              <a:t>Tết Trung Thu</a:t>
            </a:r>
            <a:r>
              <a:rPr lang="vi-VN" sz="2400" dirty="0">
                <a:latin typeface="Times New Roman" pitchFamily="18" charset="0"/>
                <a:cs typeface="Times New Roman" pitchFamily="18" charset="0"/>
              </a:rPr>
              <a:t>. Đèn có đặc điểm khi thắp nến thì những hình ảnh được thiết kế bên trong sẽ hiện ra trên mặt đèn giống như </a:t>
            </a:r>
            <a:r>
              <a:rPr lang="vi-VN" sz="2400" dirty="0">
                <a:latin typeface="Times New Roman" pitchFamily="18" charset="0"/>
                <a:cs typeface="Times New Roman" pitchFamily="18" charset="0"/>
                <a:hlinkClick r:id="rId4" tooltip="Rối bóng"/>
              </a:rPr>
              <a:t>rối bóng</a:t>
            </a:r>
            <a:r>
              <a:rPr lang="vi-VN" sz="2400" dirty="0">
                <a:latin typeface="Times New Roman" pitchFamily="18" charset="0"/>
                <a:cs typeface="Times New Roman" pitchFamily="18" charset="0"/>
              </a:rPr>
              <a:t> và xoay vòng theo cùng một chiều liên tục không dừng lại.</a:t>
            </a:r>
          </a:p>
        </p:txBody>
      </p:sp>
      <p:sp>
        <p:nvSpPr>
          <p:cNvPr id="5" name="Rectangle 4"/>
          <p:cNvSpPr/>
          <p:nvPr/>
        </p:nvSpPr>
        <p:spPr>
          <a:xfrm>
            <a:off x="11864" y="3003798"/>
            <a:ext cx="9144000" cy="1569660"/>
          </a:xfrm>
          <a:prstGeom prst="rect">
            <a:avLst/>
          </a:prstGeom>
          <a:ln w="38100">
            <a:solidFill>
              <a:srgbClr val="00B050"/>
            </a:solidFill>
          </a:ln>
        </p:spPr>
        <p:style>
          <a:lnRef idx="2">
            <a:schemeClr val="accent3"/>
          </a:lnRef>
          <a:fillRef idx="1">
            <a:schemeClr val="lt1"/>
          </a:fillRef>
          <a:effectRef idx="0">
            <a:schemeClr val="accent3"/>
          </a:effectRef>
          <a:fontRef idx="minor">
            <a:schemeClr val="dk1"/>
          </a:fontRef>
        </p:style>
        <p:txBody>
          <a:bodyPr wrap="square">
            <a:spAutoFit/>
          </a:bodyPr>
          <a:lstStyle/>
          <a:p>
            <a:r>
              <a:rPr lang="vi-VN" sz="2400" b="1" dirty="0">
                <a:solidFill>
                  <a:srgbClr val="FF0000"/>
                </a:solidFill>
                <a:latin typeface="+mj-lt"/>
              </a:rPr>
              <a:t>Ý NGHĨA: </a:t>
            </a:r>
            <a:r>
              <a:rPr lang="vi-VN" sz="2400" dirty="0">
                <a:latin typeface="+mj-lt"/>
              </a:rPr>
              <a:t>Cây đèn kéo quân có mục đích ban đầu là để trẻ em nhớ về lịch sử cũng như giáo dục lòng yêu nước. nên hình ảnh trên cây đèn thường nói về việc nghĩa, về những đoàn quân lính xung trận (nguồn gốc của tên gọi "kéo quân").</a:t>
            </a:r>
          </a:p>
        </p:txBody>
      </p:sp>
    </p:spTree>
    <p:extLst>
      <p:ext uri="{BB962C8B-B14F-4D97-AF65-F5344CB8AC3E}">
        <p14:creationId xmlns:p14="http://schemas.microsoft.com/office/powerpoint/2010/main" val="125648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2089" t="11940" r="13022" b="13632"/>
          <a:stretch>
            <a:fillRect/>
          </a:stretch>
        </p:blipFill>
        <p:spPr>
          <a:xfrm>
            <a:off x="685800" y="-19048"/>
            <a:ext cx="7981950" cy="5139055"/>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52601" y="3257550"/>
            <a:ext cx="2191407" cy="1885950"/>
          </a:xfrm>
          <a:prstGeom prst="rect">
            <a:avLst/>
          </a:prstGeom>
        </p:spPr>
      </p:pic>
      <p:sp>
        <p:nvSpPr>
          <p:cNvPr id="5" name="TextBox 5"/>
          <p:cNvSpPr txBox="1"/>
          <p:nvPr/>
        </p:nvSpPr>
        <p:spPr>
          <a:xfrm>
            <a:off x="2667006" y="361954"/>
            <a:ext cx="3206115" cy="584775"/>
          </a:xfrm>
          <a:prstGeom prst="rect">
            <a:avLst/>
          </a:prstGeom>
          <a:noFill/>
        </p:spPr>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Hướng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dẫn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nhà</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p:nvPr/>
        </p:nvSpPr>
        <p:spPr>
          <a:xfrm>
            <a:off x="1051565" y="813435"/>
            <a:ext cx="5638165" cy="4154984"/>
          </a:xfrm>
          <a:prstGeom prst="rect">
            <a:avLst/>
          </a:prstGeom>
          <a:noFill/>
        </p:spPr>
        <p:txBody>
          <a:bodyPr wrap="square" rtlCol="0">
            <a:spAutoFit/>
          </a:bodyPr>
          <a:lstStyle/>
          <a:p>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Xem</a:t>
            </a: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lại</a:t>
            </a: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ghi</a:t>
            </a: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nhớ</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các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đặc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điểm</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nhận</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biết</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và</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các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yếu</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tố</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về</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cạnh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đường</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chéo</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của</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hình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vuông</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hình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lục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giác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đều</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cách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vẽ</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hình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vuông</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bằng</a:t>
            </a:r>
            <a:r>
              <a:rPr lang="en-GB" altLang="en-US" sz="2400" i="1" dirty="0">
                <a:solidFill>
                  <a:schemeClr val="bg1"/>
                </a:solidFill>
                <a:latin typeface="Times New Roman" panose="02020603050405020304" pitchFamily="18" charset="0"/>
                <a:cs typeface="Times New Roman" panose="02020603050405020304" pitchFamily="18" charset="0"/>
              </a:rPr>
              <a:t> eke </a:t>
            </a:r>
            <a:r>
              <a:rPr lang="en-GB" altLang="en-US" sz="2400" i="1" dirty="0" err="1">
                <a:solidFill>
                  <a:schemeClr val="bg1"/>
                </a:solidFill>
                <a:latin typeface="Times New Roman" panose="02020603050405020304" pitchFamily="18" charset="0"/>
                <a:cs typeface="Times New Roman" panose="02020603050405020304" pitchFamily="18" charset="0"/>
              </a:rPr>
              <a:t>khi</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biết</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độ</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dài</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cạnh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công</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thức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tính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chu</a:t>
            </a:r>
            <a:r>
              <a:rPr lang="en-GB" altLang="en-US" sz="2400" i="1" dirty="0">
                <a:solidFill>
                  <a:schemeClr val="bg1"/>
                </a:solidFill>
                <a:latin typeface="Times New Roman" panose="02020603050405020304" pitchFamily="18" charset="0"/>
                <a:cs typeface="Times New Roman" panose="02020603050405020304" pitchFamily="18" charset="0"/>
              </a:rPr>
              <a:t> vi, </a:t>
            </a:r>
            <a:r>
              <a:rPr lang="en-GB" altLang="en-US" sz="2400" i="1" dirty="0" err="1">
                <a:solidFill>
                  <a:schemeClr val="bg1"/>
                </a:solidFill>
                <a:latin typeface="Times New Roman" panose="02020603050405020304" pitchFamily="18" charset="0"/>
                <a:cs typeface="Times New Roman" panose="02020603050405020304" pitchFamily="18" charset="0"/>
              </a:rPr>
              <a:t>diện</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tích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của</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hình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vuông</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nhận</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biết</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hình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lục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giác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đều</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ôn</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lại</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các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bài</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tập</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đã</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làm</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trên</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lớp</a:t>
            </a:r>
            <a:r>
              <a:rPr lang="en-GB" altLang="en-US" sz="2400" i="1" dirty="0">
                <a:solidFill>
                  <a:schemeClr val="bg1"/>
                </a:solidFill>
                <a:latin typeface="Times New Roman" panose="02020603050405020304" pitchFamily="18" charset="0"/>
                <a:cs typeface="Times New Roman" panose="02020603050405020304" pitchFamily="18" charset="0"/>
              </a:rPr>
              <a:t>.</a:t>
            </a:r>
          </a:p>
          <a:p>
            <a:pPr marL="342900" indent="-342900">
              <a:buFontTx/>
              <a:buChar char="-"/>
            </a:pPr>
            <a:r>
              <a:rPr lang="en-GB" altLang="en-US" sz="2400" i="1" dirty="0" err="1">
                <a:solidFill>
                  <a:srgbClr val="FFC000"/>
                </a:solidFill>
                <a:latin typeface="Times New Roman" panose="02020603050405020304" pitchFamily="18" charset="0"/>
                <a:cs typeface="Times New Roman" panose="02020603050405020304" pitchFamily="18" charset="0"/>
                <a:sym typeface="+mn-ea"/>
              </a:rPr>
              <a:t>Chuẩn</a:t>
            </a:r>
            <a:r>
              <a:rPr lang="en-GB" altLang="en-US" sz="2400" i="1" dirty="0">
                <a:solidFill>
                  <a:srgbClr val="FFC000"/>
                </a:solidFill>
                <a:latin typeface="Times New Roman" panose="02020603050405020304" pitchFamily="18" charset="0"/>
                <a:cs typeface="Times New Roman" panose="02020603050405020304" pitchFamily="18" charset="0"/>
                <a:sym typeface="+mn-ea"/>
              </a:rPr>
              <a:t> </a:t>
            </a:r>
            <a:r>
              <a:rPr lang="en-GB" altLang="en-US" sz="2400" i="1" dirty="0" err="1">
                <a:solidFill>
                  <a:srgbClr val="FFC000"/>
                </a:solidFill>
                <a:latin typeface="Times New Roman" panose="02020603050405020304" pitchFamily="18" charset="0"/>
                <a:cs typeface="Times New Roman" panose="02020603050405020304" pitchFamily="18" charset="0"/>
                <a:sym typeface="+mn-ea"/>
              </a:rPr>
              <a:t>bị</a:t>
            </a:r>
            <a:r>
              <a:rPr lang="en-GB" altLang="en-US" sz="2400" i="1" dirty="0">
                <a:solidFill>
                  <a:srgbClr val="FFC000"/>
                </a:solidFill>
                <a:latin typeface="Times New Roman" panose="02020603050405020304" pitchFamily="18" charset="0"/>
                <a:cs typeface="Times New Roman" panose="02020603050405020304" pitchFamily="18" charset="0"/>
                <a:sym typeface="+mn-ea"/>
              </a:rPr>
              <a:t> </a:t>
            </a:r>
            <a:r>
              <a:rPr lang="en-GB" altLang="en-US" sz="2400" i="1" dirty="0" err="1">
                <a:solidFill>
                  <a:srgbClr val="FFC000"/>
                </a:solidFill>
                <a:latin typeface="Times New Roman" panose="02020603050405020304" pitchFamily="18" charset="0"/>
                <a:cs typeface="Times New Roman" panose="02020603050405020304" pitchFamily="18" charset="0"/>
                <a:sym typeface="+mn-ea"/>
              </a:rPr>
              <a:t>bài</a:t>
            </a:r>
            <a:r>
              <a:rPr lang="en-GB" altLang="en-US" sz="2400" i="1" dirty="0">
                <a:solidFill>
                  <a:srgbClr val="FFC000"/>
                </a:solidFill>
                <a:latin typeface="Times New Roman" panose="02020603050405020304" pitchFamily="18" charset="0"/>
                <a:cs typeface="Times New Roman" panose="02020603050405020304" pitchFamily="18" charset="0"/>
                <a:sym typeface="+mn-ea"/>
              </a:rPr>
              <a:t> </a:t>
            </a:r>
            <a:r>
              <a:rPr lang="en-GB" altLang="en-US" sz="2400" i="1" dirty="0" err="1">
                <a:solidFill>
                  <a:srgbClr val="FFC000"/>
                </a:solidFill>
                <a:latin typeface="Times New Roman" panose="02020603050405020304" pitchFamily="18" charset="0"/>
                <a:cs typeface="Times New Roman" panose="02020603050405020304" pitchFamily="18" charset="0"/>
                <a:sym typeface="+mn-ea"/>
              </a:rPr>
              <a:t>mới</a:t>
            </a:r>
            <a:r>
              <a:rPr lang="en-GB" altLang="en-US" sz="2400" i="1" dirty="0">
                <a:solidFill>
                  <a:srgbClr val="FFC000"/>
                </a:solidFill>
                <a:latin typeface="Times New Roman" panose="02020603050405020304" pitchFamily="18" charset="0"/>
                <a:cs typeface="Times New Roman" panose="02020603050405020304" pitchFamily="18" charset="0"/>
                <a:sym typeface="+mn-ea"/>
              </a:rPr>
              <a:t>:</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đọc</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trước</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toàn</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bộ</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nội</a:t>
            </a:r>
            <a:r>
              <a:rPr lang="en-GB" altLang="en-US" sz="2400" i="1" dirty="0">
                <a:solidFill>
                  <a:schemeClr val="bg1"/>
                </a:solidFill>
                <a:latin typeface="Times New Roman" panose="02020603050405020304" pitchFamily="18" charset="0"/>
                <a:cs typeface="Times New Roman" panose="02020603050405020304" pitchFamily="18" charset="0"/>
                <a:sym typeface="+mn-ea"/>
              </a:rPr>
              <a:t> dung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bài</a:t>
            </a:r>
            <a:r>
              <a:rPr lang="en-GB" altLang="en-US" sz="2400" i="1" dirty="0">
                <a:solidFill>
                  <a:schemeClr val="bg1"/>
                </a:solidFill>
                <a:latin typeface="Times New Roman" panose="02020603050405020304" pitchFamily="18" charset="0"/>
                <a:cs typeface="Times New Roman" panose="02020603050405020304" pitchFamily="18" charset="0"/>
                <a:sym typeface="+mn-ea"/>
              </a:rPr>
              <a:t> 2: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hình</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chữ</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nhật</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hình</a:t>
            </a:r>
            <a:r>
              <a:rPr lang="en-GB" altLang="en-US" sz="2400" i="1" dirty="0">
                <a:solidFill>
                  <a:schemeClr val="bg1"/>
                </a:solidFill>
                <a:latin typeface="Times New Roman" panose="02020603050405020304" pitchFamily="18" charset="0"/>
                <a:cs typeface="Times New Roman" panose="02020603050405020304" pitchFamily="18" charset="0"/>
                <a:sym typeface="+mn-ea"/>
              </a:rPr>
              <a:t> </a:t>
            </a:r>
            <a:r>
              <a:rPr lang="en-GB" altLang="en-US" sz="2400" i="1" dirty="0" err="1">
                <a:solidFill>
                  <a:schemeClr val="bg1"/>
                </a:solidFill>
                <a:latin typeface="Times New Roman" panose="02020603050405020304" pitchFamily="18" charset="0"/>
                <a:cs typeface="Times New Roman" panose="02020603050405020304" pitchFamily="18" charset="0"/>
                <a:sym typeface="+mn-ea"/>
              </a:rPr>
              <a:t>thoi</a:t>
            </a:r>
            <a:endParaRPr lang="en-GB" altLang="en-US" sz="2400" i="1" dirty="0">
              <a:solidFill>
                <a:schemeClr val="bg1"/>
              </a:solidFill>
              <a:latin typeface="Times New Roman" panose="02020603050405020304" pitchFamily="18" charset="0"/>
              <a:cs typeface="Times New Roman" panose="02020603050405020304" pitchFamily="18" charset="0"/>
              <a:sym typeface="+mn-ea"/>
            </a:endParaRPr>
          </a:p>
          <a:p>
            <a:pPr marL="342900" indent="-342900">
              <a:buFontTx/>
              <a:buChar char="-"/>
            </a:pP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Bài</a:t>
            </a:r>
            <a:r>
              <a:rPr lang="en-GB" altLang="en-US" sz="2400" i="1" dirty="0">
                <a:solidFill>
                  <a:srgbClr val="FFC000"/>
                </a:solidFill>
                <a:latin typeface="Times New Roman" panose="02020603050405020304" pitchFamily="18" charset="0"/>
                <a:cs typeface="Times New Roman" panose="02020603050405020304" pitchFamily="18" charset="0"/>
              </a:rPr>
              <a:t> </a:t>
            </a:r>
            <a:r>
              <a:rPr lang="en-GB" altLang="en-US" sz="2400" i="1" dirty="0" err="1">
                <a:solidFill>
                  <a:srgbClr val="FFC000"/>
                </a:solidFill>
                <a:latin typeface="Times New Roman" panose="02020603050405020304" pitchFamily="18" charset="0"/>
                <a:cs typeface="Times New Roman" panose="02020603050405020304" pitchFamily="18" charset="0"/>
              </a:rPr>
              <a:t>tập</a:t>
            </a:r>
            <a:r>
              <a:rPr lang="en-GB" altLang="en-US" sz="2400" i="1" dirty="0">
                <a:solidFill>
                  <a:srgbClr val="FFC000"/>
                </a:solidFill>
                <a:latin typeface="Times New Roman" panose="02020603050405020304" pitchFamily="18" charset="0"/>
                <a:cs typeface="Times New Roman" panose="02020603050405020304" pitchFamily="18" charset="0"/>
              </a:rPr>
              <a:t>:</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Làm</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tất</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các</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bài</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tập</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của</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bài</a:t>
            </a:r>
            <a:r>
              <a:rPr lang="en-GB" altLang="en-US" sz="2400" i="1" dirty="0">
                <a:solidFill>
                  <a:schemeClr val="bg1"/>
                </a:solidFill>
                <a:latin typeface="Times New Roman" panose="02020603050405020304" pitchFamily="18" charset="0"/>
                <a:cs typeface="Times New Roman" panose="02020603050405020304" pitchFamily="18" charset="0"/>
              </a:rPr>
              <a:t> 1  </a:t>
            </a:r>
            <a:r>
              <a:rPr lang="en-GB" altLang="en-US" sz="2400" i="1" dirty="0" err="1">
                <a:solidFill>
                  <a:schemeClr val="bg1"/>
                </a:solidFill>
                <a:latin typeface="Times New Roman" panose="02020603050405020304" pitchFamily="18" charset="0"/>
                <a:cs typeface="Times New Roman" panose="02020603050405020304" pitchFamily="18" charset="0"/>
              </a:rPr>
              <a:t>trong</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sách</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bài</a:t>
            </a:r>
            <a:r>
              <a:rPr lang="en-GB" altLang="en-US" sz="2400" i="1" dirty="0">
                <a:solidFill>
                  <a:schemeClr val="bg1"/>
                </a:solidFill>
                <a:latin typeface="Times New Roman" panose="02020603050405020304" pitchFamily="18" charset="0"/>
                <a:cs typeface="Times New Roman" panose="02020603050405020304" pitchFamily="18" charset="0"/>
              </a:rPr>
              <a:t> </a:t>
            </a:r>
            <a:r>
              <a:rPr lang="en-GB" altLang="en-US" sz="2400" i="1" dirty="0" err="1">
                <a:solidFill>
                  <a:schemeClr val="bg1"/>
                </a:solidFill>
                <a:latin typeface="Times New Roman" panose="02020603050405020304" pitchFamily="18" charset="0"/>
                <a:cs typeface="Times New Roman" panose="02020603050405020304" pitchFamily="18" charset="0"/>
              </a:rPr>
              <a:t>tập</a:t>
            </a:r>
            <a:r>
              <a:rPr lang="en-GB" altLang="en-US" sz="2400" i="1"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033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barn(inVertical)">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arn(inVertical)">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arn(inVertical)">
                                      <p:cBhvr>
                                        <p:cTn id="3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2" y="-13552"/>
            <a:ext cx="9086345" cy="5164931"/>
          </a:xfrm>
          <a:prstGeom prst="rect">
            <a:avLst/>
          </a:prstGeom>
          <a:noFill/>
          <a:extLst>
            <a:ext uri="{909E8E84-426E-40DD-AFC4-6F175D3DCCD1}">
              <a14:hiddenFill xmlns:a14="http://schemas.microsoft.com/office/drawing/2010/main">
                <a:solidFill>
                  <a:srgbClr val="FFFFFF"/>
                </a:solidFill>
              </a14:hiddenFill>
            </a:ext>
          </a:extLst>
        </p:spPr>
      </p:pic>
      <p:pic>
        <p:nvPicPr>
          <p:cNvPr id="7" name="Ảnh 6"/>
          <p:cNvPicPr>
            <a:picLocks noChangeAspect="1"/>
          </p:cNvPicPr>
          <p:nvPr/>
        </p:nvPicPr>
        <p:blipFill>
          <a:blip r:embed="rId3">
            <a:extLst>
              <a:ext uri="{BEBA8EAE-BF5A-486C-A8C5-ECC9F3942E4B}">
                <a14:imgProps xmlns:a14="http://schemas.microsoft.com/office/drawing/2010/main">
                  <a14:imgLayer r:embed="rId4">
                    <a14:imgEffect>
                      <a14:backgroundRemoval t="10000" b="100000" l="10000" r="90000">
                        <a14:backgroundMark x1="79375" y1="61806" x2="79375" y2="61806"/>
                        <a14:backgroundMark x1="74922" y1="69861" x2="74922" y2="69861"/>
                        <a14:backgroundMark x1="70938" y1="72500" x2="70938" y2="72500"/>
                        <a14:backgroundMark x1="65703" y1="74167" x2="65703" y2="74167"/>
                        <a14:backgroundMark x1="66484" y1="57778" x2="66484" y2="57778"/>
                        <a14:backgroundMark x1="69375" y1="57222" x2="69375" y2="57222"/>
                        <a14:backgroundMark x1="65234" y1="63333" x2="65234" y2="63333"/>
                        <a14:backgroundMark x1="66797" y1="72500" x2="66797" y2="72500"/>
                        <a14:backgroundMark x1="67969" y1="86389" x2="67969" y2="86389"/>
                        <a14:backgroundMark x1="75859" y1="82222" x2="75859" y2="82222"/>
                        <a14:backgroundMark x1="82031" y1="78472" x2="82031" y2="78472"/>
                        <a14:backgroundMark x1="85547" y1="74167" x2="85547" y2="74167"/>
                        <a14:backgroundMark x1="82031" y1="78472" x2="82031" y2="78472"/>
                        <a14:backgroundMark x1="79531" y1="61806" x2="79531" y2="61806"/>
                        <a14:backgroundMark x1="75547" y1="69028" x2="75547" y2="69028"/>
                        <a14:backgroundMark x1="75547" y1="69028" x2="75547" y2="69028"/>
                        <a14:backgroundMark x1="84688" y1="82917" x2="84688" y2="82917"/>
                        <a14:backgroundMark x1="86328" y1="72917" x2="86328" y2="72917"/>
                        <a14:backgroundMark x1="72031" y1="85417" x2="72031" y2="85417"/>
                        <a14:backgroundMark x1="61250" y1="80694" x2="61250" y2="80694"/>
                        <a14:backgroundMark x1="63047" y1="84167" x2="63047" y2="84167"/>
                        <a14:backgroundMark x1="66719" y1="85000" x2="66719" y2="85000"/>
                        <a14:backgroundMark x1="27578" y1="84861" x2="27578" y2="84861"/>
                        <a14:backgroundMark x1="27969" y1="90139" x2="27969" y2="90139"/>
                        <a14:backgroundMark x1="73906" y1="83472" x2="73906" y2="83472"/>
                      </a14:backgroundRemoval>
                    </a14:imgEffect>
                  </a14:imgLayer>
                </a14:imgProps>
              </a:ext>
              <a:ext uri="{28A0092B-C50C-407E-A947-70E740481C1C}">
                <a14:useLocalDpi xmlns:a14="http://schemas.microsoft.com/office/drawing/2010/main" val="0"/>
              </a:ext>
            </a:extLst>
          </a:blip>
          <a:stretch>
            <a:fillRect/>
          </a:stretch>
        </p:blipFill>
        <p:spPr>
          <a:xfrm rot="203577">
            <a:off x="-2038886" y="2230136"/>
            <a:ext cx="6619127" cy="2937237"/>
          </a:xfrm>
          <a:prstGeom prst="rect">
            <a:avLst/>
          </a:prstGeom>
          <a:effectLst>
            <a:outerShdw blurRad="50800" dist="50800" dir="5400000" algn="ctr" rotWithShape="0">
              <a:srgbClr val="000000">
                <a:alpha val="89000"/>
              </a:srgbClr>
            </a:outerShdw>
          </a:effectLst>
        </p:spPr>
      </p:pic>
      <p:pic>
        <p:nvPicPr>
          <p:cNvPr id="9" name="2"/>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3189290" y="3482341"/>
            <a:ext cx="2085203" cy="1285875"/>
          </a:xfrm>
          <a:prstGeom prst="rect">
            <a:avLst/>
          </a:prstGeom>
        </p:spPr>
      </p:pic>
      <p:pic>
        <p:nvPicPr>
          <p:cNvPr id="10" name="3"/>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3962482" y="3371654"/>
            <a:ext cx="2085203" cy="1285875"/>
          </a:xfrm>
          <a:prstGeom prst="rect">
            <a:avLst/>
          </a:prstGeom>
        </p:spPr>
      </p:pic>
      <p:pic>
        <p:nvPicPr>
          <p:cNvPr id="12" name="4"/>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4755447" y="3992276"/>
            <a:ext cx="2085203" cy="1285875"/>
          </a:xfrm>
          <a:prstGeom prst="rect">
            <a:avLst/>
          </a:prstGeom>
        </p:spPr>
      </p:pic>
      <p:pic>
        <p:nvPicPr>
          <p:cNvPr id="11" name="5"/>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5446850" y="3371654"/>
            <a:ext cx="2085203" cy="1285875"/>
          </a:xfrm>
          <a:prstGeom prst="rect">
            <a:avLst/>
          </a:prstGeom>
        </p:spPr>
      </p:pic>
      <p:pic>
        <p:nvPicPr>
          <p:cNvPr id="13" name="6"/>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6272839" y="3958780"/>
            <a:ext cx="2085203" cy="1285875"/>
          </a:xfrm>
          <a:prstGeom prst="rect">
            <a:avLst/>
          </a:prstGeom>
        </p:spPr>
      </p:pic>
      <p:pic>
        <p:nvPicPr>
          <p:cNvPr id="15" name="8"/>
          <p:cNvPicPr>
            <a:picLocks noChangeAspect="1"/>
          </p:cNvPicPr>
          <p:nvPr/>
        </p:nvPicPr>
        <p:blipFill>
          <a:blip r:embed="rId5" cstate="print">
            <a:extLst>
              <a:ext uri="{BEBA8EAE-BF5A-486C-A8C5-ECC9F3942E4B}">
                <a14:imgProps xmlns:a14="http://schemas.microsoft.com/office/drawing/2010/main">
                  <a14:imgLayer r:embed="rId6">
                    <a14:imgEffect>
                      <a14:backgroundRemoval t="3108" b="94189" l="10000" r="90778">
                        <a14:foregroundMark x1="52111" y1="85946" x2="52111" y2="85946"/>
                        <a14:foregroundMark x1="68333" y1="86622" x2="68333" y2="86622"/>
                      </a14:backgroundRemoval>
                    </a14:imgEffect>
                  </a14:imgLayer>
                </a14:imgProps>
              </a:ext>
              <a:ext uri="{28A0092B-C50C-407E-A947-70E740481C1C}">
                <a14:useLocalDpi xmlns:a14="http://schemas.microsoft.com/office/drawing/2010/main" val="0"/>
              </a:ext>
            </a:extLst>
          </a:blip>
          <a:stretch>
            <a:fillRect/>
          </a:stretch>
        </p:blipFill>
        <p:spPr>
          <a:xfrm>
            <a:off x="7316735" y="3928889"/>
            <a:ext cx="2085203" cy="1285875"/>
          </a:xfrm>
          <a:prstGeom prst="rect">
            <a:avLst/>
          </a:prstGeom>
        </p:spPr>
      </p:pic>
      <p:pic>
        <p:nvPicPr>
          <p:cNvPr id="4102" name="Picture 6" descr="Káº¿t quáº£ hÃ¬nh áº£nh cho cá» hoáº¡t hÃ¬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114081" y="4657531"/>
            <a:ext cx="879088" cy="49384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Káº¿t quáº£ hÃ¬nh áº£nh cho cá» hoáº¡t hÃ¬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352794" y="4641609"/>
            <a:ext cx="879088" cy="49384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cá» hoáº¡t hÃ¬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31518" y="4660948"/>
            <a:ext cx="879088" cy="4938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cá» hoáº¡t hÃ¬nh"/>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811977" y="4635214"/>
            <a:ext cx="879088" cy="49384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cá» hoáº¡t hÃ¬nh"/>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7381" l="0" r="10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67698" y="4768215"/>
            <a:ext cx="606052" cy="340464"/>
          </a:xfrm>
          <a:prstGeom prst="rect">
            <a:avLst/>
          </a:prstGeom>
          <a:noFill/>
          <a:extLst>
            <a:ext uri="{909E8E84-426E-40DD-AFC4-6F175D3DCCD1}">
              <a14:hiddenFill xmlns:a14="http://schemas.microsoft.com/office/drawing/2010/main">
                <a:solidFill>
                  <a:srgbClr val="FFFFFF"/>
                </a:solidFill>
              </a14:hiddenFill>
            </a:ext>
          </a:extLst>
        </p:spPr>
      </p:pic>
      <p:sp>
        <p:nvSpPr>
          <p:cNvPr id="16" name="a1">
            <a:hlinkClick r:id="rId11" action="ppaction://hlinksldjump"/>
          </p:cNvPr>
          <p:cNvSpPr/>
          <p:nvPr/>
        </p:nvSpPr>
        <p:spPr>
          <a:xfrm>
            <a:off x="1028144" y="104503"/>
            <a:ext cx="731520" cy="54864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accent1">
                    <a:lumMod val="75000"/>
                  </a:schemeClr>
                </a:solidFill>
              </a:rPr>
              <a:t>1</a:t>
            </a:r>
          </a:p>
        </p:txBody>
      </p:sp>
      <p:sp>
        <p:nvSpPr>
          <p:cNvPr id="24" name="a2">
            <a:hlinkClick r:id="rId12" action="ppaction://hlinksldjump"/>
          </p:cNvPr>
          <p:cNvSpPr/>
          <p:nvPr/>
        </p:nvSpPr>
        <p:spPr>
          <a:xfrm>
            <a:off x="1830740" y="114300"/>
            <a:ext cx="731520" cy="54864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accent1">
                    <a:lumMod val="75000"/>
                  </a:schemeClr>
                </a:solidFill>
              </a:rPr>
              <a:t>2</a:t>
            </a:r>
          </a:p>
        </p:txBody>
      </p:sp>
      <p:sp>
        <p:nvSpPr>
          <p:cNvPr id="25" name="a3">
            <a:hlinkClick r:id="rId13" action="ppaction://hlinksldjump"/>
          </p:cNvPr>
          <p:cNvSpPr/>
          <p:nvPr/>
        </p:nvSpPr>
        <p:spPr>
          <a:xfrm>
            <a:off x="2726760" y="114300"/>
            <a:ext cx="731520" cy="54864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accent1">
                    <a:lumMod val="75000"/>
                  </a:schemeClr>
                </a:solidFill>
              </a:rPr>
              <a:t>3</a:t>
            </a:r>
          </a:p>
        </p:txBody>
      </p:sp>
      <p:sp>
        <p:nvSpPr>
          <p:cNvPr id="26" name="a4">
            <a:hlinkClick r:id="rId14" action="ppaction://hlinksldjump"/>
          </p:cNvPr>
          <p:cNvSpPr/>
          <p:nvPr/>
        </p:nvSpPr>
        <p:spPr>
          <a:xfrm>
            <a:off x="3559104" y="114300"/>
            <a:ext cx="731520" cy="54864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4</a:t>
            </a:r>
          </a:p>
        </p:txBody>
      </p:sp>
      <p:sp>
        <p:nvSpPr>
          <p:cNvPr id="27" name="a5">
            <a:hlinkClick r:id="rId15" action="ppaction://hlinksldjump"/>
          </p:cNvPr>
          <p:cNvSpPr/>
          <p:nvPr/>
        </p:nvSpPr>
        <p:spPr>
          <a:xfrm>
            <a:off x="4391448" y="114300"/>
            <a:ext cx="731520" cy="54864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accent1">
                    <a:lumMod val="75000"/>
                  </a:schemeClr>
                </a:solidFill>
              </a:rPr>
              <a:t>5</a:t>
            </a:r>
          </a:p>
        </p:txBody>
      </p:sp>
      <p:sp>
        <p:nvSpPr>
          <p:cNvPr id="28" name="a6">
            <a:hlinkClick r:id="rId16" action="ppaction://hlinksldjump"/>
          </p:cNvPr>
          <p:cNvSpPr/>
          <p:nvPr/>
        </p:nvSpPr>
        <p:spPr>
          <a:xfrm>
            <a:off x="5223792" y="114300"/>
            <a:ext cx="731520" cy="548640"/>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accent1">
                    <a:lumMod val="75000"/>
                  </a:schemeClr>
                </a:solidFill>
              </a:rPr>
              <a:t>6</a:t>
            </a:r>
          </a:p>
        </p:txBody>
      </p:sp>
      <p:pic>
        <p:nvPicPr>
          <p:cNvPr id="31" name="Mode"/>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7225" y="47353"/>
            <a:ext cx="943454" cy="523617"/>
          </a:xfrm>
          <a:prstGeom prst="rect">
            <a:avLst/>
          </a:prstGeom>
        </p:spPr>
      </p:pic>
      <p:pic>
        <p:nvPicPr>
          <p:cNvPr id="40"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24298" y="114965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7136350" y="979282"/>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785645" y="180594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080984"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65777" y="337185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59657" y="1661166"/>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554547" y="1620883"/>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614022" y="3046800"/>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755447" y="2487931"/>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2080984" y="228763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92503" y="1633138"/>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159657" y="2287639"/>
            <a:ext cx="2209800" cy="198882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D:\GIAO AN\MAU POWER POINT DEP\ANH DONG PP\Phao hoa.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6346434" y="1657350"/>
            <a:ext cx="1543833" cy="1389450"/>
          </a:xfrm>
          <a:prstGeom prst="rect">
            <a:avLst/>
          </a:prstGeom>
          <a:noFill/>
          <a:extLst>
            <a:ext uri="{909E8E84-426E-40DD-AFC4-6F175D3DCCD1}">
              <a14:hiddenFill xmlns:a14="http://schemas.microsoft.com/office/drawing/2010/main">
                <a:solidFill>
                  <a:srgbClr val="FFFFFF"/>
                </a:solidFill>
              </a14:hiddenFill>
            </a:ext>
          </a:extLst>
        </p:spPr>
      </p:pic>
      <p:pic>
        <p:nvPicPr>
          <p:cNvPr id="53" name="Mode">
            <a:hlinkClick r:id="rId19" action="ppaction://hlinksldjump"/>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507" y="104503"/>
            <a:ext cx="882250" cy="489649"/>
          </a:xfrm>
          <a:prstGeom prst="rect">
            <a:avLst/>
          </a:prstGeom>
        </p:spPr>
      </p:pic>
    </p:spTree>
    <p:extLst>
      <p:ext uri="{BB962C8B-B14F-4D97-AF65-F5344CB8AC3E}">
        <p14:creationId xmlns:p14="http://schemas.microsoft.com/office/powerpoint/2010/main" val="120994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9"/>
                                        </p:tgtEl>
                                        <p:attrNameLst>
                                          <p:attrName>r</p:attrName>
                                        </p:attrNameLst>
                                      </p:cBhvr>
                                    </p:animRot>
                                    <p:animRot by="-240000">
                                      <p:cBhvr>
                                        <p:cTn id="13" dur="400" fill="hold">
                                          <p:stCondLst>
                                            <p:cond delay="400"/>
                                          </p:stCondLst>
                                        </p:cTn>
                                        <p:tgtEl>
                                          <p:spTgt spid="9"/>
                                        </p:tgtEl>
                                        <p:attrNameLst>
                                          <p:attrName>r</p:attrName>
                                        </p:attrNameLst>
                                      </p:cBhvr>
                                    </p:animRot>
                                    <p:animRot by="240000">
                                      <p:cBhvr>
                                        <p:cTn id="14" dur="400" fill="hold">
                                          <p:stCondLst>
                                            <p:cond delay="800"/>
                                          </p:stCondLst>
                                        </p:cTn>
                                        <p:tgtEl>
                                          <p:spTgt spid="9"/>
                                        </p:tgtEl>
                                        <p:attrNameLst>
                                          <p:attrName>r</p:attrName>
                                        </p:attrNameLst>
                                      </p:cBhvr>
                                    </p:animRot>
                                    <p:animRot by="-240000">
                                      <p:cBhvr>
                                        <p:cTn id="15" dur="400" fill="hold">
                                          <p:stCondLst>
                                            <p:cond delay="1200"/>
                                          </p:stCondLst>
                                        </p:cTn>
                                        <p:tgtEl>
                                          <p:spTgt spid="9"/>
                                        </p:tgtEl>
                                        <p:attrNameLst>
                                          <p:attrName>r</p:attrName>
                                        </p:attrNameLst>
                                      </p:cBhvr>
                                    </p:animRot>
                                    <p:animRot by="120000">
                                      <p:cBhvr>
                                        <p:cTn id="16" dur="400" fill="hold">
                                          <p:stCondLst>
                                            <p:cond delay="16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10"/>
                                        </p:tgtEl>
                                        <p:attrNameLst>
                                          <p:attrName>r</p:attrName>
                                        </p:attrNameLst>
                                      </p:cBhvr>
                                    </p:animRot>
                                    <p:animRot by="-240000">
                                      <p:cBhvr>
                                        <p:cTn id="19" dur="400" fill="hold">
                                          <p:stCondLst>
                                            <p:cond delay="400"/>
                                          </p:stCondLst>
                                        </p:cTn>
                                        <p:tgtEl>
                                          <p:spTgt spid="10"/>
                                        </p:tgtEl>
                                        <p:attrNameLst>
                                          <p:attrName>r</p:attrName>
                                        </p:attrNameLst>
                                      </p:cBhvr>
                                    </p:animRot>
                                    <p:animRot by="240000">
                                      <p:cBhvr>
                                        <p:cTn id="20" dur="400" fill="hold">
                                          <p:stCondLst>
                                            <p:cond delay="800"/>
                                          </p:stCondLst>
                                        </p:cTn>
                                        <p:tgtEl>
                                          <p:spTgt spid="10"/>
                                        </p:tgtEl>
                                        <p:attrNameLst>
                                          <p:attrName>r</p:attrName>
                                        </p:attrNameLst>
                                      </p:cBhvr>
                                    </p:animRot>
                                    <p:animRot by="-240000">
                                      <p:cBhvr>
                                        <p:cTn id="21" dur="400" fill="hold">
                                          <p:stCondLst>
                                            <p:cond delay="1200"/>
                                          </p:stCondLst>
                                        </p:cTn>
                                        <p:tgtEl>
                                          <p:spTgt spid="10"/>
                                        </p:tgtEl>
                                        <p:attrNameLst>
                                          <p:attrName>r</p:attrName>
                                        </p:attrNameLst>
                                      </p:cBhvr>
                                    </p:animRot>
                                    <p:animRot by="120000">
                                      <p:cBhvr>
                                        <p:cTn id="22" dur="400" fill="hold">
                                          <p:stCondLst>
                                            <p:cond delay="1600"/>
                                          </p:stCondLst>
                                        </p:cTn>
                                        <p:tgtEl>
                                          <p:spTgt spid="10"/>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11"/>
                                        </p:tgtEl>
                                        <p:attrNameLst>
                                          <p:attrName>r</p:attrName>
                                        </p:attrNameLst>
                                      </p:cBhvr>
                                    </p:animRot>
                                    <p:animRot by="-240000">
                                      <p:cBhvr>
                                        <p:cTn id="25" dur="400" fill="hold">
                                          <p:stCondLst>
                                            <p:cond delay="400"/>
                                          </p:stCondLst>
                                        </p:cTn>
                                        <p:tgtEl>
                                          <p:spTgt spid="11"/>
                                        </p:tgtEl>
                                        <p:attrNameLst>
                                          <p:attrName>r</p:attrName>
                                        </p:attrNameLst>
                                      </p:cBhvr>
                                    </p:animRot>
                                    <p:animRot by="240000">
                                      <p:cBhvr>
                                        <p:cTn id="26" dur="400" fill="hold">
                                          <p:stCondLst>
                                            <p:cond delay="800"/>
                                          </p:stCondLst>
                                        </p:cTn>
                                        <p:tgtEl>
                                          <p:spTgt spid="11"/>
                                        </p:tgtEl>
                                        <p:attrNameLst>
                                          <p:attrName>r</p:attrName>
                                        </p:attrNameLst>
                                      </p:cBhvr>
                                    </p:animRot>
                                    <p:animRot by="-240000">
                                      <p:cBhvr>
                                        <p:cTn id="27" dur="400" fill="hold">
                                          <p:stCondLst>
                                            <p:cond delay="1200"/>
                                          </p:stCondLst>
                                        </p:cTn>
                                        <p:tgtEl>
                                          <p:spTgt spid="11"/>
                                        </p:tgtEl>
                                        <p:attrNameLst>
                                          <p:attrName>r</p:attrName>
                                        </p:attrNameLst>
                                      </p:cBhvr>
                                    </p:animRot>
                                    <p:animRot by="120000">
                                      <p:cBhvr>
                                        <p:cTn id="28" dur="400" fill="hold">
                                          <p:stCondLst>
                                            <p:cond delay="1600"/>
                                          </p:stCondLst>
                                        </p:cTn>
                                        <p:tgtEl>
                                          <p:spTgt spid="11"/>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200" fill="hold">
                                          <p:stCondLst>
                                            <p:cond delay="0"/>
                                          </p:stCondLst>
                                        </p:cTn>
                                        <p:tgtEl>
                                          <p:spTgt spid="12"/>
                                        </p:tgtEl>
                                        <p:attrNameLst>
                                          <p:attrName>r</p:attrName>
                                        </p:attrNameLst>
                                      </p:cBhvr>
                                    </p:animRot>
                                    <p:animRot by="-240000">
                                      <p:cBhvr>
                                        <p:cTn id="31" dur="400" fill="hold">
                                          <p:stCondLst>
                                            <p:cond delay="400"/>
                                          </p:stCondLst>
                                        </p:cTn>
                                        <p:tgtEl>
                                          <p:spTgt spid="12"/>
                                        </p:tgtEl>
                                        <p:attrNameLst>
                                          <p:attrName>r</p:attrName>
                                        </p:attrNameLst>
                                      </p:cBhvr>
                                    </p:animRot>
                                    <p:animRot by="240000">
                                      <p:cBhvr>
                                        <p:cTn id="32" dur="400" fill="hold">
                                          <p:stCondLst>
                                            <p:cond delay="800"/>
                                          </p:stCondLst>
                                        </p:cTn>
                                        <p:tgtEl>
                                          <p:spTgt spid="12"/>
                                        </p:tgtEl>
                                        <p:attrNameLst>
                                          <p:attrName>r</p:attrName>
                                        </p:attrNameLst>
                                      </p:cBhvr>
                                    </p:animRot>
                                    <p:animRot by="-240000">
                                      <p:cBhvr>
                                        <p:cTn id="33" dur="400" fill="hold">
                                          <p:stCondLst>
                                            <p:cond delay="1200"/>
                                          </p:stCondLst>
                                        </p:cTn>
                                        <p:tgtEl>
                                          <p:spTgt spid="12"/>
                                        </p:tgtEl>
                                        <p:attrNameLst>
                                          <p:attrName>r</p:attrName>
                                        </p:attrNameLst>
                                      </p:cBhvr>
                                    </p:animRot>
                                    <p:animRot by="120000">
                                      <p:cBhvr>
                                        <p:cTn id="34" dur="400" fill="hold">
                                          <p:stCondLst>
                                            <p:cond delay="1600"/>
                                          </p:stCondLst>
                                        </p:cTn>
                                        <p:tgtEl>
                                          <p:spTgt spid="12"/>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200" fill="hold">
                                          <p:stCondLst>
                                            <p:cond delay="0"/>
                                          </p:stCondLst>
                                        </p:cTn>
                                        <p:tgtEl>
                                          <p:spTgt spid="13"/>
                                        </p:tgtEl>
                                        <p:attrNameLst>
                                          <p:attrName>r</p:attrName>
                                        </p:attrNameLst>
                                      </p:cBhvr>
                                    </p:animRot>
                                    <p:animRot by="-240000">
                                      <p:cBhvr>
                                        <p:cTn id="37" dur="400" fill="hold">
                                          <p:stCondLst>
                                            <p:cond delay="400"/>
                                          </p:stCondLst>
                                        </p:cTn>
                                        <p:tgtEl>
                                          <p:spTgt spid="13"/>
                                        </p:tgtEl>
                                        <p:attrNameLst>
                                          <p:attrName>r</p:attrName>
                                        </p:attrNameLst>
                                      </p:cBhvr>
                                    </p:animRot>
                                    <p:animRot by="240000">
                                      <p:cBhvr>
                                        <p:cTn id="38" dur="400" fill="hold">
                                          <p:stCondLst>
                                            <p:cond delay="800"/>
                                          </p:stCondLst>
                                        </p:cTn>
                                        <p:tgtEl>
                                          <p:spTgt spid="13"/>
                                        </p:tgtEl>
                                        <p:attrNameLst>
                                          <p:attrName>r</p:attrName>
                                        </p:attrNameLst>
                                      </p:cBhvr>
                                    </p:animRot>
                                    <p:animRot by="-240000">
                                      <p:cBhvr>
                                        <p:cTn id="39" dur="400" fill="hold">
                                          <p:stCondLst>
                                            <p:cond delay="1200"/>
                                          </p:stCondLst>
                                        </p:cTn>
                                        <p:tgtEl>
                                          <p:spTgt spid="13"/>
                                        </p:tgtEl>
                                        <p:attrNameLst>
                                          <p:attrName>r</p:attrName>
                                        </p:attrNameLst>
                                      </p:cBhvr>
                                    </p:animRot>
                                    <p:animRot by="120000">
                                      <p:cBhvr>
                                        <p:cTn id="40" dur="400" fill="hold">
                                          <p:stCondLst>
                                            <p:cond delay="1600"/>
                                          </p:stCondLst>
                                        </p:cTn>
                                        <p:tgtEl>
                                          <p:spTgt spid="13"/>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200" fill="hold">
                                          <p:stCondLst>
                                            <p:cond delay="0"/>
                                          </p:stCondLst>
                                        </p:cTn>
                                        <p:tgtEl>
                                          <p:spTgt spid="15"/>
                                        </p:tgtEl>
                                        <p:attrNameLst>
                                          <p:attrName>r</p:attrName>
                                        </p:attrNameLst>
                                      </p:cBhvr>
                                    </p:animRot>
                                    <p:animRot by="-240000">
                                      <p:cBhvr>
                                        <p:cTn id="43" dur="400" fill="hold">
                                          <p:stCondLst>
                                            <p:cond delay="400"/>
                                          </p:stCondLst>
                                        </p:cTn>
                                        <p:tgtEl>
                                          <p:spTgt spid="15"/>
                                        </p:tgtEl>
                                        <p:attrNameLst>
                                          <p:attrName>r</p:attrName>
                                        </p:attrNameLst>
                                      </p:cBhvr>
                                    </p:animRot>
                                    <p:animRot by="240000">
                                      <p:cBhvr>
                                        <p:cTn id="44" dur="400" fill="hold">
                                          <p:stCondLst>
                                            <p:cond delay="800"/>
                                          </p:stCondLst>
                                        </p:cTn>
                                        <p:tgtEl>
                                          <p:spTgt spid="15"/>
                                        </p:tgtEl>
                                        <p:attrNameLst>
                                          <p:attrName>r</p:attrName>
                                        </p:attrNameLst>
                                      </p:cBhvr>
                                    </p:animRot>
                                    <p:animRot by="-240000">
                                      <p:cBhvr>
                                        <p:cTn id="45" dur="400" fill="hold">
                                          <p:stCondLst>
                                            <p:cond delay="1200"/>
                                          </p:stCondLst>
                                        </p:cTn>
                                        <p:tgtEl>
                                          <p:spTgt spid="15"/>
                                        </p:tgtEl>
                                        <p:attrNameLst>
                                          <p:attrName>r</p:attrName>
                                        </p:attrNameLst>
                                      </p:cBhvr>
                                    </p:animRot>
                                    <p:animRot by="120000">
                                      <p:cBhvr>
                                        <p:cTn id="46" dur="400" fill="hold">
                                          <p:stCondLst>
                                            <p:cond delay="16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9"/>
                    </p:tgtEl>
                  </p:cond>
                </p:stCondLst>
                <p:endSync evt="end" delay="0">
                  <p:rtn val="all"/>
                </p:endSync>
                <p:childTnLst>
                  <p:par>
                    <p:cTn id="48" fill="hold">
                      <p:stCondLst>
                        <p:cond delay="0"/>
                      </p:stCondLst>
                      <p:childTnLst>
                        <p:par>
                          <p:cTn id="49" fill="hold">
                            <p:stCondLst>
                              <p:cond delay="0"/>
                            </p:stCondLst>
                            <p:childTnLst>
                              <p:par>
                                <p:cTn id="50" presetID="23" presetClass="exit" presetSubtype="32" fill="hold" nodeType="clickEffect">
                                  <p:stCondLst>
                                    <p:cond delay="0"/>
                                  </p:stCondLst>
                                  <p:childTnLst>
                                    <p:anim calcmode="lin" valueType="num">
                                      <p:cBhvr>
                                        <p:cTn id="51" dur="500"/>
                                        <p:tgtEl>
                                          <p:spTgt spid="9"/>
                                        </p:tgtEl>
                                        <p:attrNameLst>
                                          <p:attrName>ppt_w</p:attrName>
                                        </p:attrNameLst>
                                      </p:cBhvr>
                                      <p:tavLst>
                                        <p:tav tm="0">
                                          <p:val>
                                            <p:strVal val="ppt_w"/>
                                          </p:val>
                                        </p:tav>
                                        <p:tav tm="100000">
                                          <p:val>
                                            <p:fltVal val="0"/>
                                          </p:val>
                                        </p:tav>
                                      </p:tavLst>
                                    </p:anim>
                                    <p:anim calcmode="lin" valueType="num">
                                      <p:cBhvr>
                                        <p:cTn id="52" dur="500"/>
                                        <p:tgtEl>
                                          <p:spTgt spid="9"/>
                                        </p:tgtEl>
                                        <p:attrNameLst>
                                          <p:attrName>ppt_h</p:attrName>
                                        </p:attrNameLst>
                                      </p:cBhvr>
                                      <p:tavLst>
                                        <p:tav tm="0">
                                          <p:val>
                                            <p:strVal val="ppt_h"/>
                                          </p:val>
                                        </p:tav>
                                        <p:tav tm="100000">
                                          <p:val>
                                            <p:fltVal val="0"/>
                                          </p:val>
                                        </p:tav>
                                      </p:tavLst>
                                    </p:anim>
                                    <p:set>
                                      <p:cBhvr>
                                        <p:cTn id="5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4" restart="whenNotActive" fill="hold" evtFilter="cancelBubble" nodeType="interactiveSeq">
                <p:stCondLst>
                  <p:cond evt="onClick" delay="0">
                    <p:tgtEl>
                      <p:spTgt spid="10"/>
                    </p:tgtEl>
                  </p:cond>
                </p:stCondLst>
                <p:endSync evt="end" delay="0">
                  <p:rtn val="all"/>
                </p:endSync>
                <p:childTnLst>
                  <p:par>
                    <p:cTn id="55" fill="hold">
                      <p:stCondLst>
                        <p:cond delay="0"/>
                      </p:stCondLst>
                      <p:childTnLst>
                        <p:par>
                          <p:cTn id="56" fill="hold">
                            <p:stCondLst>
                              <p:cond delay="0"/>
                            </p:stCondLst>
                            <p:childTnLst>
                              <p:par>
                                <p:cTn id="57" presetID="23" presetClass="exit" presetSubtype="32" fill="hold" nodeType="clickEffect">
                                  <p:stCondLst>
                                    <p:cond delay="0"/>
                                  </p:stCondLst>
                                  <p:childTnLst>
                                    <p:anim calcmode="lin" valueType="num">
                                      <p:cBhvr>
                                        <p:cTn id="58" dur="500"/>
                                        <p:tgtEl>
                                          <p:spTgt spid="10"/>
                                        </p:tgtEl>
                                        <p:attrNameLst>
                                          <p:attrName>ppt_w</p:attrName>
                                        </p:attrNameLst>
                                      </p:cBhvr>
                                      <p:tavLst>
                                        <p:tav tm="0">
                                          <p:val>
                                            <p:strVal val="ppt_w"/>
                                          </p:val>
                                        </p:tav>
                                        <p:tav tm="100000">
                                          <p:val>
                                            <p:fltVal val="0"/>
                                          </p:val>
                                        </p:tav>
                                      </p:tavLst>
                                    </p:anim>
                                    <p:anim calcmode="lin" valueType="num">
                                      <p:cBhvr>
                                        <p:cTn id="59" dur="500"/>
                                        <p:tgtEl>
                                          <p:spTgt spid="10"/>
                                        </p:tgtEl>
                                        <p:attrNameLst>
                                          <p:attrName>ppt_h</p:attrName>
                                        </p:attrNameLst>
                                      </p:cBhvr>
                                      <p:tavLst>
                                        <p:tav tm="0">
                                          <p:val>
                                            <p:strVal val="ppt_h"/>
                                          </p:val>
                                        </p:tav>
                                        <p:tav tm="100000">
                                          <p:val>
                                            <p:fltVal val="0"/>
                                          </p:val>
                                        </p:tav>
                                      </p:tavLst>
                                    </p:anim>
                                    <p:set>
                                      <p:cBhvr>
                                        <p:cTn id="6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1" restart="whenNotActive" fill="hold" evtFilter="cancelBubble" nodeType="interactiveSeq">
                <p:stCondLst>
                  <p:cond evt="onClick" delay="0">
                    <p:tgtEl>
                      <p:spTgt spid="12"/>
                    </p:tgtEl>
                  </p:cond>
                </p:stCondLst>
                <p:endSync evt="end" delay="0">
                  <p:rtn val="all"/>
                </p:endSync>
                <p:childTnLst>
                  <p:par>
                    <p:cTn id="62" fill="hold">
                      <p:stCondLst>
                        <p:cond delay="0"/>
                      </p:stCondLst>
                      <p:childTnLst>
                        <p:par>
                          <p:cTn id="63" fill="hold">
                            <p:stCondLst>
                              <p:cond delay="0"/>
                            </p:stCondLst>
                            <p:childTnLst>
                              <p:par>
                                <p:cTn id="64" presetID="23" presetClass="exit" presetSubtype="32" fill="hold" nodeType="clickEffect">
                                  <p:stCondLst>
                                    <p:cond delay="0"/>
                                  </p:stCondLst>
                                  <p:childTnLst>
                                    <p:anim calcmode="lin" valueType="num">
                                      <p:cBhvr>
                                        <p:cTn id="65" dur="500"/>
                                        <p:tgtEl>
                                          <p:spTgt spid="12"/>
                                        </p:tgtEl>
                                        <p:attrNameLst>
                                          <p:attrName>ppt_w</p:attrName>
                                        </p:attrNameLst>
                                      </p:cBhvr>
                                      <p:tavLst>
                                        <p:tav tm="0">
                                          <p:val>
                                            <p:strVal val="ppt_w"/>
                                          </p:val>
                                        </p:tav>
                                        <p:tav tm="100000">
                                          <p:val>
                                            <p:fltVal val="0"/>
                                          </p:val>
                                        </p:tav>
                                      </p:tavLst>
                                    </p:anim>
                                    <p:anim calcmode="lin" valueType="num">
                                      <p:cBhvr>
                                        <p:cTn id="66" dur="500"/>
                                        <p:tgtEl>
                                          <p:spTgt spid="12"/>
                                        </p:tgtEl>
                                        <p:attrNameLst>
                                          <p:attrName>ppt_h</p:attrName>
                                        </p:attrNameLst>
                                      </p:cBhvr>
                                      <p:tavLst>
                                        <p:tav tm="0">
                                          <p:val>
                                            <p:strVal val="ppt_h"/>
                                          </p:val>
                                        </p:tav>
                                        <p:tav tm="100000">
                                          <p:val>
                                            <p:fltVal val="0"/>
                                          </p:val>
                                        </p:tav>
                                      </p:tavLst>
                                    </p:anim>
                                    <p:set>
                                      <p:cBhvr>
                                        <p:cTn id="6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p:stCondLst>
                        <p:cond delay="0"/>
                      </p:stCondLst>
                      <p:childTnLst>
                        <p:par>
                          <p:cTn id="70" fill="hold">
                            <p:stCondLst>
                              <p:cond delay="0"/>
                            </p:stCondLst>
                            <p:childTnLst>
                              <p:par>
                                <p:cTn id="71" presetID="23" presetClass="exit" presetSubtype="32" fill="hold" nodeType="clickEffect">
                                  <p:stCondLst>
                                    <p:cond delay="0"/>
                                  </p:stCondLst>
                                  <p:childTnLst>
                                    <p:anim calcmode="lin" valueType="num">
                                      <p:cBhvr>
                                        <p:cTn id="72" dur="500"/>
                                        <p:tgtEl>
                                          <p:spTgt spid="11"/>
                                        </p:tgtEl>
                                        <p:attrNameLst>
                                          <p:attrName>ppt_w</p:attrName>
                                        </p:attrNameLst>
                                      </p:cBhvr>
                                      <p:tavLst>
                                        <p:tav tm="0">
                                          <p:val>
                                            <p:strVal val="ppt_w"/>
                                          </p:val>
                                        </p:tav>
                                        <p:tav tm="100000">
                                          <p:val>
                                            <p:fltVal val="0"/>
                                          </p:val>
                                        </p:tav>
                                      </p:tavLst>
                                    </p:anim>
                                    <p:anim calcmode="lin" valueType="num">
                                      <p:cBhvr>
                                        <p:cTn id="73" dur="500"/>
                                        <p:tgtEl>
                                          <p:spTgt spid="11"/>
                                        </p:tgtEl>
                                        <p:attrNameLst>
                                          <p:attrName>ppt_h</p:attrName>
                                        </p:attrNameLst>
                                      </p:cBhvr>
                                      <p:tavLst>
                                        <p:tav tm="0">
                                          <p:val>
                                            <p:strVal val="ppt_h"/>
                                          </p:val>
                                        </p:tav>
                                        <p:tav tm="100000">
                                          <p:val>
                                            <p:fltVal val="0"/>
                                          </p:val>
                                        </p:tav>
                                      </p:tavLst>
                                    </p:anim>
                                    <p:set>
                                      <p:cBhvr>
                                        <p:cTn id="74"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23" presetClass="exit" presetSubtype="32" fill="hold" nodeType="clickEffect">
                                  <p:stCondLst>
                                    <p:cond delay="0"/>
                                  </p:stCondLst>
                                  <p:childTnLst>
                                    <p:anim calcmode="lin" valueType="num">
                                      <p:cBhvr>
                                        <p:cTn id="79" dur="500"/>
                                        <p:tgtEl>
                                          <p:spTgt spid="13"/>
                                        </p:tgtEl>
                                        <p:attrNameLst>
                                          <p:attrName>ppt_w</p:attrName>
                                        </p:attrNameLst>
                                      </p:cBhvr>
                                      <p:tavLst>
                                        <p:tav tm="0">
                                          <p:val>
                                            <p:strVal val="ppt_w"/>
                                          </p:val>
                                        </p:tav>
                                        <p:tav tm="100000">
                                          <p:val>
                                            <p:fltVal val="0"/>
                                          </p:val>
                                        </p:tav>
                                      </p:tavLst>
                                    </p:anim>
                                    <p:anim calcmode="lin" valueType="num">
                                      <p:cBhvr>
                                        <p:cTn id="80" dur="500"/>
                                        <p:tgtEl>
                                          <p:spTgt spid="13"/>
                                        </p:tgtEl>
                                        <p:attrNameLst>
                                          <p:attrName>ppt_h</p:attrName>
                                        </p:attrNameLst>
                                      </p:cBhvr>
                                      <p:tavLst>
                                        <p:tav tm="0">
                                          <p:val>
                                            <p:strVal val="ppt_h"/>
                                          </p:val>
                                        </p:tav>
                                        <p:tav tm="100000">
                                          <p:val>
                                            <p:fltVal val="0"/>
                                          </p:val>
                                        </p:tav>
                                      </p:tavLst>
                                    </p:anim>
                                    <p:set>
                                      <p:cBhvr>
                                        <p:cTn id="8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2" restart="whenNotActive" fill="hold" evtFilter="cancelBubble" nodeType="interactiveSeq">
                <p:stCondLst>
                  <p:cond evt="onClick" delay="0">
                    <p:tgtEl>
                      <p:spTgt spid="15"/>
                    </p:tgtEl>
                  </p:cond>
                </p:stCondLst>
                <p:endSync evt="end" delay="0">
                  <p:rtn val="all"/>
                </p:endSync>
                <p:childTnLst>
                  <p:par>
                    <p:cTn id="83" fill="hold">
                      <p:stCondLst>
                        <p:cond delay="0"/>
                      </p:stCondLst>
                      <p:childTnLst>
                        <p:par>
                          <p:cTn id="84" fill="hold">
                            <p:stCondLst>
                              <p:cond delay="0"/>
                            </p:stCondLst>
                            <p:childTnLst>
                              <p:par>
                                <p:cTn id="85" presetID="23" presetClass="exit" presetSubtype="32" fill="hold" nodeType="clickEffect">
                                  <p:stCondLst>
                                    <p:cond delay="0"/>
                                  </p:stCondLst>
                                  <p:childTnLst>
                                    <p:anim calcmode="lin" valueType="num">
                                      <p:cBhvr>
                                        <p:cTn id="86" dur="500"/>
                                        <p:tgtEl>
                                          <p:spTgt spid="15"/>
                                        </p:tgtEl>
                                        <p:attrNameLst>
                                          <p:attrName>ppt_w</p:attrName>
                                        </p:attrNameLst>
                                      </p:cBhvr>
                                      <p:tavLst>
                                        <p:tav tm="0">
                                          <p:val>
                                            <p:strVal val="ppt_w"/>
                                          </p:val>
                                        </p:tav>
                                        <p:tav tm="100000">
                                          <p:val>
                                            <p:fltVal val="0"/>
                                          </p:val>
                                        </p:tav>
                                      </p:tavLst>
                                    </p:anim>
                                    <p:anim calcmode="lin" valueType="num">
                                      <p:cBhvr>
                                        <p:cTn id="87" dur="500"/>
                                        <p:tgtEl>
                                          <p:spTgt spid="15"/>
                                        </p:tgtEl>
                                        <p:attrNameLst>
                                          <p:attrName>ppt_h</p:attrName>
                                        </p:attrNameLst>
                                      </p:cBhvr>
                                      <p:tavLst>
                                        <p:tav tm="0">
                                          <p:val>
                                            <p:strVal val="ppt_h"/>
                                          </p:val>
                                        </p:tav>
                                        <p:tav tm="100000">
                                          <p:val>
                                            <p:fltVal val="0"/>
                                          </p:val>
                                        </p:tav>
                                      </p:tavLst>
                                    </p:anim>
                                    <p:set>
                                      <p:cBhvr>
                                        <p:cTn id="8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9" restart="whenNotActive" fill="hold" evtFilter="cancelBubble" nodeType="interactiveSeq">
                <p:stCondLst>
                  <p:cond evt="onClick" delay="0">
                    <p:tgtEl>
                      <p:spTgt spid="31"/>
                    </p:tgtEl>
                  </p:cond>
                </p:stCondLst>
                <p:endSync evt="end" delay="0">
                  <p:rtn val="all"/>
                </p:endSync>
                <p:childTnLst>
                  <p:par>
                    <p:cTn id="90" fill="hold">
                      <p:stCondLst>
                        <p:cond delay="0"/>
                      </p:stCondLst>
                      <p:childTnLst>
                        <p:par>
                          <p:cTn id="91" fill="hold">
                            <p:stCondLst>
                              <p:cond delay="0"/>
                            </p:stCondLst>
                            <p:childTnLst>
                              <p:par>
                                <p:cTn id="92" presetID="56" presetClass="path" presetSubtype="0" accel="50000" decel="50000" fill="hold" nodeType="clickEffect">
                                  <p:stCondLst>
                                    <p:cond delay="0"/>
                                  </p:stCondLst>
                                  <p:childTnLst>
                                    <p:animMotion origin="layout" path="M -1.94444E-6 -3.7037E-7 L 1.08837 -0.73125 " pathEditMode="relative" rAng="0" ptsTypes="AA">
                                      <p:cBhvr>
                                        <p:cTn id="93" dur="3000" fill="hold"/>
                                        <p:tgtEl>
                                          <p:spTgt spid="7"/>
                                        </p:tgtEl>
                                        <p:attrNameLst>
                                          <p:attrName>ppt_x</p:attrName>
                                          <p:attrName>ppt_y</p:attrName>
                                        </p:attrNameLst>
                                      </p:cBhvr>
                                      <p:rCtr x="54410" y="-36574"/>
                                    </p:animMotion>
                                  </p:childTnLst>
                                </p:cTn>
                              </p:par>
                              <p:par>
                                <p:cTn id="94" presetID="1" presetClass="entr" presetSubtype="0"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childTnLst>
                                </p:cTn>
                              </p:par>
                              <p:par>
                                <p:cTn id="96" presetID="1" presetClass="entr" presetSubtype="0" fill="hold" nodeType="withEffect">
                                  <p:stCondLst>
                                    <p:cond delay="0"/>
                                  </p:stCondLst>
                                  <p:childTnLst>
                                    <p:set>
                                      <p:cBhvr>
                                        <p:cTn id="97" dur="1" fill="hold">
                                          <p:stCondLst>
                                            <p:cond delay="0"/>
                                          </p:stCondLst>
                                        </p:cTn>
                                        <p:tgtEl>
                                          <p:spTgt spid="41"/>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43"/>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44"/>
                                        </p:tgtEl>
                                        <p:attrNameLst>
                                          <p:attrName>style.visibility</p:attrName>
                                        </p:attrNameLst>
                                      </p:cBhvr>
                                      <p:to>
                                        <p:strVal val="visible"/>
                                      </p:to>
                                    </p:set>
                                  </p:childTnLst>
                                </p:cTn>
                              </p:par>
                              <p:par>
                                <p:cTn id="104" presetID="1" presetClass="entr" presetSubtype="0" fill="hold" nodeType="withEffect">
                                  <p:stCondLst>
                                    <p:cond delay="0"/>
                                  </p:stCondLst>
                                  <p:childTnLst>
                                    <p:set>
                                      <p:cBhvr>
                                        <p:cTn id="105" dur="1" fill="hold">
                                          <p:stCondLst>
                                            <p:cond delay="0"/>
                                          </p:stCondLst>
                                        </p:cTn>
                                        <p:tgtEl>
                                          <p:spTgt spid="45"/>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6"/>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49"/>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50"/>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20" restart="whenNotActive" fill="hold" evtFilter="cancelBubble" nodeType="interactiveSeq">
                <p:stCondLst>
                  <p:cond evt="onClick" delay="0">
                    <p:tgtEl>
                      <p:spTgt spid="16"/>
                    </p:tgtEl>
                  </p:cond>
                </p:stCondLst>
                <p:endSync evt="end" delay="0">
                  <p:rtn val="all"/>
                </p:endSync>
                <p:childTnLst>
                  <p:par>
                    <p:cTn id="121" fill="hold">
                      <p:stCondLst>
                        <p:cond delay="0"/>
                      </p:stCondLst>
                      <p:childTnLst>
                        <p:par>
                          <p:cTn id="122" fill="hold">
                            <p:stCondLst>
                              <p:cond delay="0"/>
                            </p:stCondLst>
                            <p:childTnLst>
                              <p:par>
                                <p:cTn id="123" presetID="42" presetClass="exit" presetSubtype="0" fill="hold" grpId="0" nodeType="clickEffect">
                                  <p:stCondLst>
                                    <p:cond delay="0"/>
                                  </p:stCondLst>
                                  <p:childTnLst>
                                    <p:animEffect transition="out" filter="fade">
                                      <p:cBhvr>
                                        <p:cTn id="124" dur="1000"/>
                                        <p:tgtEl>
                                          <p:spTgt spid="16"/>
                                        </p:tgtEl>
                                      </p:cBhvr>
                                    </p:animEffect>
                                    <p:anim calcmode="lin" valueType="num">
                                      <p:cBhvr>
                                        <p:cTn id="125" dur="1000"/>
                                        <p:tgtEl>
                                          <p:spTgt spid="16"/>
                                        </p:tgtEl>
                                        <p:attrNameLst>
                                          <p:attrName>ppt_x</p:attrName>
                                        </p:attrNameLst>
                                      </p:cBhvr>
                                      <p:tavLst>
                                        <p:tav tm="0">
                                          <p:val>
                                            <p:strVal val="ppt_x"/>
                                          </p:val>
                                        </p:tav>
                                        <p:tav tm="100000">
                                          <p:val>
                                            <p:strVal val="ppt_x"/>
                                          </p:val>
                                        </p:tav>
                                      </p:tavLst>
                                    </p:anim>
                                    <p:anim calcmode="lin" valueType="num">
                                      <p:cBhvr>
                                        <p:cTn id="126" dur="1000"/>
                                        <p:tgtEl>
                                          <p:spTgt spid="16"/>
                                        </p:tgtEl>
                                        <p:attrNameLst>
                                          <p:attrName>ppt_y</p:attrName>
                                        </p:attrNameLst>
                                      </p:cBhvr>
                                      <p:tavLst>
                                        <p:tav tm="0">
                                          <p:val>
                                            <p:strVal val="ppt_y"/>
                                          </p:val>
                                        </p:tav>
                                        <p:tav tm="100000">
                                          <p:val>
                                            <p:strVal val="ppt_y+.1"/>
                                          </p:val>
                                        </p:tav>
                                      </p:tavLst>
                                    </p:anim>
                                    <p:set>
                                      <p:cBhvr>
                                        <p:cTn id="127"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28" restart="whenNotActive" fill="hold" evtFilter="cancelBubble" nodeType="interactiveSeq">
                <p:stCondLst>
                  <p:cond evt="onClick" delay="0">
                    <p:tgtEl>
                      <p:spTgt spid="24"/>
                    </p:tgtEl>
                  </p:cond>
                </p:stCondLst>
                <p:endSync evt="end" delay="0">
                  <p:rtn val="all"/>
                </p:endSync>
                <p:childTnLst>
                  <p:par>
                    <p:cTn id="129" fill="hold">
                      <p:stCondLst>
                        <p:cond delay="0"/>
                      </p:stCondLst>
                      <p:childTnLst>
                        <p:par>
                          <p:cTn id="130" fill="hold">
                            <p:stCondLst>
                              <p:cond delay="0"/>
                            </p:stCondLst>
                            <p:childTnLst>
                              <p:par>
                                <p:cTn id="131" presetID="42" presetClass="exit" presetSubtype="0" fill="hold" grpId="0" nodeType="clickEffect">
                                  <p:stCondLst>
                                    <p:cond delay="0"/>
                                  </p:stCondLst>
                                  <p:childTnLst>
                                    <p:animEffect transition="out" filter="fade">
                                      <p:cBhvr>
                                        <p:cTn id="132" dur="1000"/>
                                        <p:tgtEl>
                                          <p:spTgt spid="24"/>
                                        </p:tgtEl>
                                      </p:cBhvr>
                                    </p:animEffect>
                                    <p:anim calcmode="lin" valueType="num">
                                      <p:cBhvr>
                                        <p:cTn id="133" dur="1000"/>
                                        <p:tgtEl>
                                          <p:spTgt spid="24"/>
                                        </p:tgtEl>
                                        <p:attrNameLst>
                                          <p:attrName>ppt_x</p:attrName>
                                        </p:attrNameLst>
                                      </p:cBhvr>
                                      <p:tavLst>
                                        <p:tav tm="0">
                                          <p:val>
                                            <p:strVal val="ppt_x"/>
                                          </p:val>
                                        </p:tav>
                                        <p:tav tm="100000">
                                          <p:val>
                                            <p:strVal val="ppt_x"/>
                                          </p:val>
                                        </p:tav>
                                      </p:tavLst>
                                    </p:anim>
                                    <p:anim calcmode="lin" valueType="num">
                                      <p:cBhvr>
                                        <p:cTn id="134" dur="1000"/>
                                        <p:tgtEl>
                                          <p:spTgt spid="24"/>
                                        </p:tgtEl>
                                        <p:attrNameLst>
                                          <p:attrName>ppt_y</p:attrName>
                                        </p:attrNameLst>
                                      </p:cBhvr>
                                      <p:tavLst>
                                        <p:tav tm="0">
                                          <p:val>
                                            <p:strVal val="ppt_y"/>
                                          </p:val>
                                        </p:tav>
                                        <p:tav tm="100000">
                                          <p:val>
                                            <p:strVal val="ppt_y+.1"/>
                                          </p:val>
                                        </p:tav>
                                      </p:tavLst>
                                    </p:anim>
                                    <p:set>
                                      <p:cBhvr>
                                        <p:cTn id="135"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36" restart="whenNotActive" fill="hold" evtFilter="cancelBubble" nodeType="interactiveSeq">
                <p:stCondLst>
                  <p:cond evt="onClick" delay="0">
                    <p:tgtEl>
                      <p:spTgt spid="25"/>
                    </p:tgtEl>
                  </p:cond>
                </p:stCondLst>
                <p:endSync evt="end" delay="0">
                  <p:rtn val="all"/>
                </p:endSync>
                <p:childTnLst>
                  <p:par>
                    <p:cTn id="137" fill="hold">
                      <p:stCondLst>
                        <p:cond delay="0"/>
                      </p:stCondLst>
                      <p:childTnLst>
                        <p:par>
                          <p:cTn id="138" fill="hold">
                            <p:stCondLst>
                              <p:cond delay="0"/>
                            </p:stCondLst>
                            <p:childTnLst>
                              <p:par>
                                <p:cTn id="139" presetID="42" presetClass="exit" presetSubtype="0" fill="hold" grpId="0" nodeType="clickEffect">
                                  <p:stCondLst>
                                    <p:cond delay="0"/>
                                  </p:stCondLst>
                                  <p:childTnLst>
                                    <p:animEffect transition="out" filter="fade">
                                      <p:cBhvr>
                                        <p:cTn id="140" dur="1000"/>
                                        <p:tgtEl>
                                          <p:spTgt spid="25"/>
                                        </p:tgtEl>
                                      </p:cBhvr>
                                    </p:animEffect>
                                    <p:anim calcmode="lin" valueType="num">
                                      <p:cBhvr>
                                        <p:cTn id="141" dur="1000"/>
                                        <p:tgtEl>
                                          <p:spTgt spid="25"/>
                                        </p:tgtEl>
                                        <p:attrNameLst>
                                          <p:attrName>ppt_x</p:attrName>
                                        </p:attrNameLst>
                                      </p:cBhvr>
                                      <p:tavLst>
                                        <p:tav tm="0">
                                          <p:val>
                                            <p:strVal val="ppt_x"/>
                                          </p:val>
                                        </p:tav>
                                        <p:tav tm="100000">
                                          <p:val>
                                            <p:strVal val="ppt_x"/>
                                          </p:val>
                                        </p:tav>
                                      </p:tavLst>
                                    </p:anim>
                                    <p:anim calcmode="lin" valueType="num">
                                      <p:cBhvr>
                                        <p:cTn id="142" dur="1000"/>
                                        <p:tgtEl>
                                          <p:spTgt spid="25"/>
                                        </p:tgtEl>
                                        <p:attrNameLst>
                                          <p:attrName>ppt_y</p:attrName>
                                        </p:attrNameLst>
                                      </p:cBhvr>
                                      <p:tavLst>
                                        <p:tav tm="0">
                                          <p:val>
                                            <p:strVal val="ppt_y"/>
                                          </p:val>
                                        </p:tav>
                                        <p:tav tm="100000">
                                          <p:val>
                                            <p:strVal val="ppt_y+.1"/>
                                          </p:val>
                                        </p:tav>
                                      </p:tavLst>
                                    </p:anim>
                                    <p:set>
                                      <p:cBhvr>
                                        <p:cTn id="143"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44" restart="whenNotActive" fill="hold" evtFilter="cancelBubble" nodeType="interactiveSeq">
                <p:stCondLst>
                  <p:cond evt="onClick" delay="0">
                    <p:tgtEl>
                      <p:spTgt spid="26"/>
                    </p:tgtEl>
                  </p:cond>
                </p:stCondLst>
                <p:endSync evt="end" delay="0">
                  <p:rtn val="all"/>
                </p:endSync>
                <p:childTnLst>
                  <p:par>
                    <p:cTn id="145" fill="hold">
                      <p:stCondLst>
                        <p:cond delay="0"/>
                      </p:stCondLst>
                      <p:childTnLst>
                        <p:par>
                          <p:cTn id="146" fill="hold">
                            <p:stCondLst>
                              <p:cond delay="0"/>
                            </p:stCondLst>
                            <p:childTnLst>
                              <p:par>
                                <p:cTn id="147" presetID="42" presetClass="exit" presetSubtype="0" fill="hold" grpId="0" nodeType="clickEffect">
                                  <p:stCondLst>
                                    <p:cond delay="0"/>
                                  </p:stCondLst>
                                  <p:childTnLst>
                                    <p:animEffect transition="out" filter="fade">
                                      <p:cBhvr>
                                        <p:cTn id="148" dur="1000"/>
                                        <p:tgtEl>
                                          <p:spTgt spid="26"/>
                                        </p:tgtEl>
                                      </p:cBhvr>
                                    </p:animEffect>
                                    <p:anim calcmode="lin" valueType="num">
                                      <p:cBhvr>
                                        <p:cTn id="149" dur="1000"/>
                                        <p:tgtEl>
                                          <p:spTgt spid="26"/>
                                        </p:tgtEl>
                                        <p:attrNameLst>
                                          <p:attrName>ppt_x</p:attrName>
                                        </p:attrNameLst>
                                      </p:cBhvr>
                                      <p:tavLst>
                                        <p:tav tm="0">
                                          <p:val>
                                            <p:strVal val="ppt_x"/>
                                          </p:val>
                                        </p:tav>
                                        <p:tav tm="100000">
                                          <p:val>
                                            <p:strVal val="ppt_x"/>
                                          </p:val>
                                        </p:tav>
                                      </p:tavLst>
                                    </p:anim>
                                    <p:anim calcmode="lin" valueType="num">
                                      <p:cBhvr>
                                        <p:cTn id="150" dur="1000"/>
                                        <p:tgtEl>
                                          <p:spTgt spid="26"/>
                                        </p:tgtEl>
                                        <p:attrNameLst>
                                          <p:attrName>ppt_y</p:attrName>
                                        </p:attrNameLst>
                                      </p:cBhvr>
                                      <p:tavLst>
                                        <p:tav tm="0">
                                          <p:val>
                                            <p:strVal val="ppt_y"/>
                                          </p:val>
                                        </p:tav>
                                        <p:tav tm="100000">
                                          <p:val>
                                            <p:strVal val="ppt_y+.1"/>
                                          </p:val>
                                        </p:tav>
                                      </p:tavLst>
                                    </p:anim>
                                    <p:set>
                                      <p:cBhvr>
                                        <p:cTn id="151"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52" restart="whenNotActive" fill="hold" evtFilter="cancelBubble" nodeType="interactiveSeq">
                <p:stCondLst>
                  <p:cond evt="onClick" delay="0">
                    <p:tgtEl>
                      <p:spTgt spid="27"/>
                    </p:tgtEl>
                  </p:cond>
                </p:stCondLst>
                <p:endSync evt="end" delay="0">
                  <p:rtn val="all"/>
                </p:endSync>
                <p:childTnLst>
                  <p:par>
                    <p:cTn id="153" fill="hold">
                      <p:stCondLst>
                        <p:cond delay="0"/>
                      </p:stCondLst>
                      <p:childTnLst>
                        <p:par>
                          <p:cTn id="154" fill="hold">
                            <p:stCondLst>
                              <p:cond delay="0"/>
                            </p:stCondLst>
                            <p:childTnLst>
                              <p:par>
                                <p:cTn id="155" presetID="42" presetClass="exit" presetSubtype="0" fill="hold" grpId="0" nodeType="clickEffect">
                                  <p:stCondLst>
                                    <p:cond delay="0"/>
                                  </p:stCondLst>
                                  <p:childTnLst>
                                    <p:animEffect transition="out" filter="fade">
                                      <p:cBhvr>
                                        <p:cTn id="156" dur="1000"/>
                                        <p:tgtEl>
                                          <p:spTgt spid="27"/>
                                        </p:tgtEl>
                                      </p:cBhvr>
                                    </p:animEffect>
                                    <p:anim calcmode="lin" valueType="num">
                                      <p:cBhvr>
                                        <p:cTn id="157" dur="1000"/>
                                        <p:tgtEl>
                                          <p:spTgt spid="27"/>
                                        </p:tgtEl>
                                        <p:attrNameLst>
                                          <p:attrName>ppt_x</p:attrName>
                                        </p:attrNameLst>
                                      </p:cBhvr>
                                      <p:tavLst>
                                        <p:tav tm="0">
                                          <p:val>
                                            <p:strVal val="ppt_x"/>
                                          </p:val>
                                        </p:tav>
                                        <p:tav tm="100000">
                                          <p:val>
                                            <p:strVal val="ppt_x"/>
                                          </p:val>
                                        </p:tav>
                                      </p:tavLst>
                                    </p:anim>
                                    <p:anim calcmode="lin" valueType="num">
                                      <p:cBhvr>
                                        <p:cTn id="158" dur="1000"/>
                                        <p:tgtEl>
                                          <p:spTgt spid="27"/>
                                        </p:tgtEl>
                                        <p:attrNameLst>
                                          <p:attrName>ppt_y</p:attrName>
                                        </p:attrNameLst>
                                      </p:cBhvr>
                                      <p:tavLst>
                                        <p:tav tm="0">
                                          <p:val>
                                            <p:strVal val="ppt_y"/>
                                          </p:val>
                                        </p:tav>
                                        <p:tav tm="100000">
                                          <p:val>
                                            <p:strVal val="ppt_y+.1"/>
                                          </p:val>
                                        </p:tav>
                                      </p:tavLst>
                                    </p:anim>
                                    <p:set>
                                      <p:cBhvr>
                                        <p:cTn id="159"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60" restart="whenNotActive" fill="hold" evtFilter="cancelBubble" nodeType="interactiveSeq">
                <p:stCondLst>
                  <p:cond evt="onClick" delay="0">
                    <p:tgtEl>
                      <p:spTgt spid="28"/>
                    </p:tgtEl>
                  </p:cond>
                </p:stCondLst>
                <p:endSync evt="end" delay="0">
                  <p:rtn val="all"/>
                </p:endSync>
                <p:childTnLst>
                  <p:par>
                    <p:cTn id="161" fill="hold">
                      <p:stCondLst>
                        <p:cond delay="0"/>
                      </p:stCondLst>
                      <p:childTnLst>
                        <p:par>
                          <p:cTn id="162" fill="hold">
                            <p:stCondLst>
                              <p:cond delay="0"/>
                            </p:stCondLst>
                            <p:childTnLst>
                              <p:par>
                                <p:cTn id="163" presetID="42" presetClass="exit" presetSubtype="0" fill="hold" grpId="0" nodeType="clickEffect">
                                  <p:stCondLst>
                                    <p:cond delay="0"/>
                                  </p:stCondLst>
                                  <p:childTnLst>
                                    <p:animEffect transition="out" filter="fade">
                                      <p:cBhvr>
                                        <p:cTn id="164" dur="1000"/>
                                        <p:tgtEl>
                                          <p:spTgt spid="28"/>
                                        </p:tgtEl>
                                      </p:cBhvr>
                                    </p:animEffect>
                                    <p:anim calcmode="lin" valueType="num">
                                      <p:cBhvr>
                                        <p:cTn id="165" dur="1000"/>
                                        <p:tgtEl>
                                          <p:spTgt spid="28"/>
                                        </p:tgtEl>
                                        <p:attrNameLst>
                                          <p:attrName>ppt_x</p:attrName>
                                        </p:attrNameLst>
                                      </p:cBhvr>
                                      <p:tavLst>
                                        <p:tav tm="0">
                                          <p:val>
                                            <p:strVal val="ppt_x"/>
                                          </p:val>
                                        </p:tav>
                                        <p:tav tm="100000">
                                          <p:val>
                                            <p:strVal val="ppt_x"/>
                                          </p:val>
                                        </p:tav>
                                      </p:tavLst>
                                    </p:anim>
                                    <p:anim calcmode="lin" valueType="num">
                                      <p:cBhvr>
                                        <p:cTn id="166" dur="1000"/>
                                        <p:tgtEl>
                                          <p:spTgt spid="28"/>
                                        </p:tgtEl>
                                        <p:attrNameLst>
                                          <p:attrName>ppt_y</p:attrName>
                                        </p:attrNameLst>
                                      </p:cBhvr>
                                      <p:tavLst>
                                        <p:tav tm="0">
                                          <p:val>
                                            <p:strVal val="ppt_y"/>
                                          </p:val>
                                        </p:tav>
                                        <p:tav tm="100000">
                                          <p:val>
                                            <p:strVal val="ppt_y+.1"/>
                                          </p:val>
                                        </p:tav>
                                      </p:tavLst>
                                    </p:anim>
                                    <p:set>
                                      <p:cBhvr>
                                        <p:cTn id="167"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6" grpId="0" animBg="1"/>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Oval 3"/>
              <p:cNvSpPr/>
              <p:nvPr/>
            </p:nvSpPr>
            <p:spPr>
              <a:xfrm>
                <a:off x="-33802" y="0"/>
                <a:ext cx="9502345" cy="169320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3200" dirty="0">
                    <a:latin typeface="+mj-lt"/>
                  </a:rPr>
                  <a:t>Lục giác </a:t>
                </a:r>
                <a14:m>
                  <m:oMath xmlns:m="http://schemas.openxmlformats.org/officeDocument/2006/math">
                    <m:r>
                      <a:rPr lang="vi-VN" sz="3200" i="1">
                        <a:latin typeface="Cambria Math"/>
                      </a:rPr>
                      <m:t>𝐴𝐵𝐶𝐷𝐸𝐺</m:t>
                    </m:r>
                  </m:oMath>
                </a14:m>
                <a:r>
                  <a:rPr lang="vi-VN" sz="3200" dirty="0">
                    <a:latin typeface="+mj-lt"/>
                  </a:rPr>
                  <a:t> là lục giác đều. Ba đường chéo chính cắt nhau tại O thì:</a:t>
                </a:r>
                <a:endParaRPr lang="vi-VN" sz="3200" dirty="0">
                  <a:latin typeface="+mj-lt"/>
                  <a:cs typeface="Times New Roman" pitchFamily="18" charset="0"/>
                </a:endParaRPr>
              </a:p>
            </p:txBody>
          </p:sp>
        </mc:Choice>
        <mc:Fallback xmlns="">
          <p:sp>
            <p:nvSpPr>
              <p:cNvPr id="4" name="Oval 3"/>
              <p:cNvSpPr>
                <a:spLocks noRot="1" noChangeAspect="1" noMove="1" noResize="1" noEditPoints="1" noAdjustHandles="1" noChangeArrowheads="1" noChangeShapeType="1" noTextEdit="1"/>
              </p:cNvSpPr>
              <p:nvPr/>
            </p:nvSpPr>
            <p:spPr>
              <a:xfrm>
                <a:off x="-33802" y="0"/>
                <a:ext cx="9502345" cy="1693203"/>
              </a:xfrm>
              <a:prstGeom prst="ellipse">
                <a:avLst/>
              </a:prstGeom>
              <a:blipFill rotWithShape="1">
                <a:blip r:embed="rId6"/>
                <a:stretch>
                  <a:fillRect/>
                </a:stretch>
              </a:blipFill>
            </p:spPr>
            <p:txBody>
              <a:bodyPr/>
              <a:lstStyle/>
              <a:p>
                <a:r>
                  <a:rPr lang="vi-VN">
                    <a:noFill/>
                  </a:rPr>
                  <a:t> </a:t>
                </a:r>
              </a:p>
            </p:txBody>
          </p:sp>
        </mc:Fallback>
      </mc:AlternateContent>
      <p:sp>
        <p:nvSpPr>
          <p:cNvPr id="6" name="Rectangle 5"/>
          <p:cNvSpPr/>
          <p:nvPr/>
        </p:nvSpPr>
        <p:spPr>
          <a:xfrm>
            <a:off x="318040" y="2715766"/>
            <a:ext cx="115499" cy="377322"/>
          </a:xfrm>
          <a:prstGeom prst="rect">
            <a:avLst/>
          </a:prstGeom>
        </p:spPr>
        <p:txBody>
          <a:bodyPr wrap="square">
            <a:spAutoFit/>
          </a:bodyPr>
          <a:lstStyle/>
          <a:p>
            <a:endParaRPr lang="vi-VN" sz="32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392909" y="2864136"/>
                <a:ext cx="4016503" cy="670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US" sz="3200" b="1" dirty="0">
                    <a:latin typeface="Times New Roman" pitchFamily="18" charset="0"/>
                    <a:cs typeface="Times New Roman" pitchFamily="18" charset="0"/>
                  </a:rPr>
                  <a:t> </a:t>
                </a:r>
                <a14:m>
                  <m:oMath xmlns:m="http://schemas.openxmlformats.org/officeDocument/2006/math">
                    <m:r>
                      <m:rPr>
                        <m:sty m:val="p"/>
                      </m:rPr>
                      <a:rPr lang="vi-VN" sz="3200">
                        <a:latin typeface="Cambria Math"/>
                      </a:rPr>
                      <m:t>AD</m:t>
                    </m:r>
                    <m:r>
                      <a:rPr lang="vi-VN" sz="3200">
                        <a:latin typeface="Cambria Math"/>
                      </a:rPr>
                      <m:t>=</m:t>
                    </m:r>
                    <m:r>
                      <m:rPr>
                        <m:sty m:val="p"/>
                      </m:rPr>
                      <a:rPr lang="vi-VN" sz="3200">
                        <a:latin typeface="Cambria Math"/>
                      </a:rPr>
                      <m:t>BE</m:t>
                    </m:r>
                    <m:r>
                      <a:rPr lang="vi-VN" sz="3200">
                        <a:latin typeface="Cambria Math"/>
                      </a:rPr>
                      <m:t>=</m:t>
                    </m:r>
                    <m:r>
                      <m:rPr>
                        <m:sty m:val="p"/>
                      </m:rPr>
                      <a:rPr lang="vi-VN" sz="3200">
                        <a:latin typeface="Cambria Math"/>
                      </a:rPr>
                      <m:t>BC</m:t>
                    </m:r>
                    <m:r>
                      <a:rPr lang="vi-VN" sz="3200" i="1">
                        <a:latin typeface="Cambria Math"/>
                      </a:rPr>
                      <m:t>	</m:t>
                    </m:r>
                  </m:oMath>
                </a14:m>
                <a:endParaRPr lang="vi-VN" sz="3200" dirty="0"/>
              </a:p>
            </p:txBody>
          </p:sp>
        </mc:Choice>
        <mc:Fallback xmlns="">
          <p:sp>
            <p:nvSpPr>
              <p:cNvPr id="7" name="Rectangle 6"/>
              <p:cNvSpPr>
                <a:spLocks noRot="1" noChangeAspect="1" noMove="1" noResize="1" noEditPoints="1" noAdjustHandles="1" noChangeArrowheads="1" noChangeShapeType="1" noTextEdit="1"/>
              </p:cNvSpPr>
              <p:nvPr/>
            </p:nvSpPr>
            <p:spPr>
              <a:xfrm>
                <a:off x="392909" y="2864136"/>
                <a:ext cx="4016503" cy="670801"/>
              </a:xfrm>
              <a:prstGeom prst="rect">
                <a:avLst/>
              </a:prstGeom>
              <a:blipFill rotWithShape="1">
                <a:blip r:embed="rId7"/>
                <a:stretch>
                  <a:fillRect l="-3017" b="-1578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36095" y="3065560"/>
                <a:ext cx="3707905" cy="5820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 New Roman" pitchFamily="18" charset="0"/>
                    <a:cs typeface="Times New Roman" pitchFamily="18" charset="0"/>
                  </a:rPr>
                  <a:t>B. </a:t>
                </a:r>
                <a14:m>
                  <m:oMath xmlns:m="http://schemas.openxmlformats.org/officeDocument/2006/math">
                    <m:r>
                      <a:rPr lang="vi-VN" sz="3200" i="1">
                        <a:latin typeface="Cambria Math"/>
                      </a:rPr>
                      <m:t>𝐴𝐷</m:t>
                    </m:r>
                    <m:r>
                      <a:rPr lang="vi-VN" sz="3200" i="1">
                        <a:latin typeface="Cambria Math"/>
                      </a:rPr>
                      <m:t>=</m:t>
                    </m:r>
                    <m:r>
                      <a:rPr lang="vi-VN" sz="3200" i="1">
                        <a:latin typeface="Cambria Math"/>
                      </a:rPr>
                      <m:t>𝐵𝐸</m:t>
                    </m:r>
                    <m:r>
                      <a:rPr lang="vi-VN" sz="3200" i="1">
                        <a:latin typeface="Cambria Math"/>
                      </a:rPr>
                      <m:t>=</m:t>
                    </m:r>
                    <m:r>
                      <a:rPr lang="vi-VN" sz="3200" i="1">
                        <a:latin typeface="Cambria Math"/>
                      </a:rPr>
                      <m:t>𝐶𝐺</m:t>
                    </m:r>
                  </m:oMath>
                </a14:m>
                <a:endParaRPr lang="vi-VN" sz="3200" dirty="0"/>
              </a:p>
            </p:txBody>
          </p:sp>
        </mc:Choice>
        <mc:Fallback xmlns="">
          <p:sp>
            <p:nvSpPr>
              <p:cNvPr id="8" name="Rectangle 7"/>
              <p:cNvSpPr>
                <a:spLocks noRot="1" noChangeAspect="1" noMove="1" noResize="1" noEditPoints="1" noAdjustHandles="1" noChangeArrowheads="1" noChangeShapeType="1" noTextEdit="1"/>
              </p:cNvSpPr>
              <p:nvPr/>
            </p:nvSpPr>
            <p:spPr>
              <a:xfrm>
                <a:off x="5436095" y="3065560"/>
                <a:ext cx="3707905" cy="582068"/>
              </a:xfrm>
              <a:prstGeom prst="rect">
                <a:avLst/>
              </a:prstGeom>
              <a:blipFill rotWithShape="1">
                <a:blip r:embed="rId8"/>
                <a:stretch>
                  <a:fillRect l="-3922" t="-12121" b="-3030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66947" y="4410039"/>
                <a:ext cx="4064250" cy="623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C. </a:t>
                </a:r>
                <a14:m>
                  <m:oMath xmlns:m="http://schemas.openxmlformats.org/officeDocument/2006/math">
                    <m:r>
                      <a:rPr lang="en-US" sz="3200" b="1" i="1" smtClean="0">
                        <a:latin typeface="Cambria Math"/>
                        <a:cs typeface="Times New Roman" pitchFamily="18" charset="0"/>
                      </a:rPr>
                      <m:t>𝑨𝑩</m:t>
                    </m:r>
                    <m:r>
                      <a:rPr lang="en-US" sz="3200" b="1" i="1" smtClean="0">
                        <a:latin typeface="Cambria Math"/>
                        <a:cs typeface="Times New Roman" pitchFamily="18" charset="0"/>
                      </a:rPr>
                      <m:t>=</m:t>
                    </m:r>
                    <m:r>
                      <a:rPr lang="en-US" sz="3200" b="1" i="1" smtClean="0">
                        <a:latin typeface="Cambria Math"/>
                        <a:cs typeface="Times New Roman" pitchFamily="18" charset="0"/>
                      </a:rPr>
                      <m:t>𝑶𝑮</m:t>
                    </m:r>
                    <m:r>
                      <a:rPr lang="en-US" sz="3200" b="1" i="1" smtClean="0">
                        <a:latin typeface="Cambria Math"/>
                        <a:cs typeface="Times New Roman" pitchFamily="18" charset="0"/>
                      </a:rPr>
                      <m:t>=</m:t>
                    </m:r>
                    <m:r>
                      <a:rPr lang="en-US" sz="3200" b="1" i="1" smtClean="0">
                        <a:latin typeface="Cambria Math"/>
                        <a:cs typeface="Times New Roman" pitchFamily="18" charset="0"/>
                      </a:rPr>
                      <m:t>𝑩𝑬</m:t>
                    </m:r>
                  </m:oMath>
                </a14:m>
                <a:endParaRPr lang="vi-VN" sz="3200" dirty="0">
                  <a:latin typeface="Times New Roman"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66947" y="4410039"/>
                <a:ext cx="4064250" cy="623452"/>
              </a:xfrm>
              <a:prstGeom prst="rect">
                <a:avLst/>
              </a:prstGeom>
              <a:blipFill rotWithShape="1">
                <a:blip r:embed="rId9"/>
                <a:stretch>
                  <a:fillRect t="-7477" b="-2429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508103" y="4479398"/>
                <a:ext cx="3575480" cy="6390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  D.</a:t>
                </a:r>
                <a14:m>
                  <m:oMath xmlns:m="http://schemas.openxmlformats.org/officeDocument/2006/math">
                    <m:r>
                      <a:rPr lang="en-US" sz="3200" b="1" i="0" smtClean="0">
                        <a:latin typeface="Cambria Math"/>
                        <a:cs typeface="Times New Roman" pitchFamily="18" charset="0"/>
                      </a:rPr>
                      <m:t>  </m:t>
                    </m:r>
                    <m:r>
                      <a:rPr lang="en-US" sz="3200" b="1" i="1" smtClean="0">
                        <a:latin typeface="Cambria Math"/>
                        <a:cs typeface="Times New Roman" pitchFamily="18" charset="0"/>
                      </a:rPr>
                      <m:t>𝑶𝑨</m:t>
                    </m:r>
                    <m:r>
                      <a:rPr lang="en-US" sz="3200" b="1" i="1" smtClean="0">
                        <a:latin typeface="Cambria Math"/>
                        <a:cs typeface="Times New Roman" pitchFamily="18" charset="0"/>
                      </a:rPr>
                      <m:t>=</m:t>
                    </m:r>
                    <m:r>
                      <a:rPr lang="en-US" sz="3200" b="1" i="1" smtClean="0">
                        <a:latin typeface="Cambria Math"/>
                        <a:cs typeface="Times New Roman" pitchFamily="18" charset="0"/>
                      </a:rPr>
                      <m:t>𝑩𝑬</m:t>
                    </m:r>
                  </m:oMath>
                </a14:m>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508103" y="4479398"/>
                <a:ext cx="3575480" cy="639046"/>
              </a:xfrm>
              <a:prstGeom prst="rect">
                <a:avLst/>
              </a:prstGeom>
              <a:blipFill rotWithShape="1">
                <a:blip r:embed="rId10"/>
                <a:stretch>
                  <a:fillRect t="-6422" b="-22936"/>
                </a:stretch>
              </a:blipFill>
            </p:spPr>
            <p:txBody>
              <a:bodyPr/>
              <a:lstStyle/>
              <a:p>
                <a:r>
                  <a:rPr lang="vi-VN">
                    <a:noFill/>
                  </a:rPr>
                  <a:t> </a:t>
                </a:r>
              </a:p>
            </p:txBody>
          </p:sp>
        </mc:Fallback>
      </mc:AlternateContent>
      <p:pic>
        <p:nvPicPr>
          <p:cNvPr id="1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38134" y="2702173"/>
            <a:ext cx="869969" cy="104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12" y="2949994"/>
            <a:ext cx="444908" cy="605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19369" y="4529808"/>
            <a:ext cx="493865" cy="6721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150" y="4486549"/>
            <a:ext cx="444908" cy="605481"/>
          </a:xfrm>
          <a:prstGeom prst="rect">
            <a:avLst/>
          </a:prstGeom>
          <a:noFill/>
          <a:extLst>
            <a:ext uri="{909E8E84-426E-40DD-AFC4-6F175D3DCCD1}">
              <a14:hiddenFill xmlns:a14="http://schemas.microsoft.com/office/drawing/2010/main">
                <a:solidFill>
                  <a:srgbClr val="FFFFFF"/>
                </a:solidFill>
              </a14:hiddenFill>
            </a:ext>
          </a:extLst>
        </p:spPr>
      </p:pic>
      <p:pic>
        <p:nvPicPr>
          <p:cNvPr id="2" name="Am-thanh-that-vong-www_tiengdong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252519" y="2566889"/>
            <a:ext cx="784730" cy="945352"/>
          </a:xfrm>
          <a:prstGeom prst="rect">
            <a:avLst/>
          </a:prstGeom>
        </p:spPr>
      </p:pic>
      <p:pic>
        <p:nvPicPr>
          <p:cNvPr id="3" name="Am-thanh-phep-thuat-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252519" y="3277534"/>
            <a:ext cx="784730" cy="945352"/>
          </a:xfrm>
          <a:prstGeom prst="rect">
            <a:avLst/>
          </a:prstGeom>
        </p:spPr>
      </p:pic>
      <p:pic>
        <p:nvPicPr>
          <p:cNvPr id="18" name="Ảnh 4">
            <a:hlinkClick r:id="rId14" action="ppaction://hlinksldjump"/>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68343" y="-41510"/>
            <a:ext cx="1600200" cy="888111"/>
          </a:xfrm>
          <a:prstGeom prst="rect">
            <a:avLst/>
          </a:prstGeom>
        </p:spPr>
      </p:pic>
    </p:spTree>
    <p:extLst>
      <p:ext uri="{BB962C8B-B14F-4D97-AF65-F5344CB8AC3E}">
        <p14:creationId xmlns:p14="http://schemas.microsoft.com/office/powerpoint/2010/main" val="2330563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12549" l="25098"/>
                                      </p:by>
                                    </p:animClr>
                                    <p:animClr clrSpc="hsl" dir="cw">
                                      <p:cBhvr>
                                        <p:cTn id="7" dur="500" fill="hold"/>
                                        <p:tgtEl>
                                          <p:spTgt spid="7"/>
                                        </p:tgtEl>
                                        <p:attrNameLst>
                                          <p:attrName>fillcolor</p:attrName>
                                        </p:attrNameLst>
                                      </p:cBhvr>
                                      <p:by>
                                        <p:hsl h="0" s="12549" l="25098"/>
                                      </p:by>
                                    </p:animClr>
                                    <p:animClr clrSpc="hsl" dir="cw">
                                      <p:cBhvr>
                                        <p:cTn id="8" dur="500" fill="hold"/>
                                        <p:tgtEl>
                                          <p:spTgt spid="7"/>
                                        </p:tgtEl>
                                        <p:attrNameLst>
                                          <p:attrName>stroke.color</p:attrName>
                                        </p:attrNameLst>
                                      </p:cBhvr>
                                      <p:by>
                                        <p:hsl h="0" s="12549" l="25098"/>
                                      </p:by>
                                    </p:animClr>
                                    <p:set>
                                      <p:cBhvr>
                                        <p:cTn id="9" dur="500" fill="hold"/>
                                        <p:tgtEl>
                                          <p:spTgt spid="7"/>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 presetClass="mediacall" presetSubtype="0" fill="hold" nodeType="withEffect">
                                  <p:stCondLst>
                                    <p:cond delay="0"/>
                                  </p:stCondLst>
                                  <p:childTnLst>
                                    <p:cmd type="call" cmd="playFrom(0.0)">
                                      <p:cBhvr>
                                        <p:cTn id="14" dur="7860" fill="hold"/>
                                        <p:tgtEl>
                                          <p:spTgt spid="2"/>
                                        </p:tgtEl>
                                      </p:cBhvr>
                                    </p:cmd>
                                  </p:childTnLst>
                                </p:cTn>
                              </p:par>
                            </p:childTnLst>
                          </p:cTn>
                        </p:par>
                      </p:childTnLst>
                    </p:cTn>
                  </p:par>
                </p:childTnLst>
              </p:cTn>
              <p:nextCondLst>
                <p:cond evt="onClick" delay="0">
                  <p:tgtEl>
                    <p:spTgt spid="7"/>
                  </p:tgtEl>
                </p:cond>
              </p:nextCondLst>
            </p:seq>
            <p:audio>
              <p:cMediaNode vol="80000">
                <p:cTn id="15" fill="hold" display="0">
                  <p:stCondLst>
                    <p:cond delay="indefinite"/>
                  </p:stCondLst>
                  <p:endCondLst>
                    <p:cond evt="onStopAudio" delay="0">
                      <p:tgtEl>
                        <p:sldTgt/>
                      </p:tgtEl>
                    </p:cond>
                  </p:endCondLst>
                </p:cTn>
                <p:tgtEl>
                  <p:spTgt spid="2"/>
                </p:tgtEl>
              </p:cMediaNode>
            </p:audio>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chemeClr val="accent2"/>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par>
                                <p:cTn id="23" presetID="26"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par>
                                <p:cTn id="39" presetID="1" presetClass="mediacall" presetSubtype="0" fill="hold" nodeType="withEffect">
                                  <p:stCondLst>
                                    <p:cond delay="0"/>
                                  </p:stCondLst>
                                  <p:childTnLst>
                                    <p:cmd type="call" cmd="playFrom(0.0)">
                                      <p:cBhvr>
                                        <p:cTn id="40" dur="5197" fill="hold"/>
                                        <p:tgtEl>
                                          <p:spTgt spid="3"/>
                                        </p:tgtEl>
                                      </p:cBhvr>
                                    </p:cmd>
                                  </p:childTnLst>
                                </p:cTn>
                              </p:par>
                            </p:childTnLst>
                          </p:cTn>
                        </p:par>
                      </p:childTnLst>
                    </p:cTn>
                  </p:par>
                </p:childTnLst>
              </p:cTn>
              <p:nextCondLst>
                <p:cond evt="onClick" delay="0">
                  <p:tgtEl>
                    <p:spTgt spid="8"/>
                  </p:tgtEl>
                </p:cond>
              </p:nextCondLst>
            </p:seq>
            <p:audio>
              <p:cMediaNode vol="80000">
                <p:cTn id="41" fill="hold" display="0">
                  <p:stCondLst>
                    <p:cond delay="indefinite"/>
                  </p:stCondLst>
                  <p:endCondLst>
                    <p:cond evt="onStopAudio" delay="0">
                      <p:tgtEl>
                        <p:sldTgt/>
                      </p:tgtEl>
                    </p:cond>
                  </p:endCondLst>
                </p:cTn>
                <p:tgtEl>
                  <p:spTgt spid="3"/>
                </p:tgtEl>
              </p:cMediaNode>
            </p:audio>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9" presetClass="emph" presetSubtype="0" grpId="0" nodeType="clickEffect">
                                  <p:stCondLst>
                                    <p:cond delay="0"/>
                                  </p:stCondLst>
                                  <p:childTnLst>
                                    <p:set>
                                      <p:cBhvr rctx="PPT">
                                        <p:cTn id="46" dur="indefinite"/>
                                        <p:tgtEl>
                                          <p:spTgt spid="9"/>
                                        </p:tgtEl>
                                        <p:attrNameLst>
                                          <p:attrName>style.opacity</p:attrName>
                                        </p:attrNameLst>
                                      </p:cBhvr>
                                      <p:to>
                                        <p:strVal val="0.5"/>
                                      </p:to>
                                    </p:set>
                                    <p:animEffect filter="image" prLst="opacity: 0.5">
                                      <p:cBhvr rctx="IE">
                                        <p:cTn id="47" dur="indefinite"/>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 presetClass="mediacall" presetSubtype="0" fill="hold" nodeType="withEffect">
                                  <p:stCondLst>
                                    <p:cond delay="0"/>
                                  </p:stCondLst>
                                  <p:childTnLst>
                                    <p:cmd type="call" cmd="playFrom(0.0)">
                                      <p:cBhvr>
                                        <p:cTn id="52" dur="7860" fill="hold"/>
                                        <p:tgtEl>
                                          <p:spTgt spid="2"/>
                                        </p:tgtEl>
                                      </p:cBhvr>
                                    </p:cmd>
                                  </p:childTnLst>
                                </p:cTn>
                              </p:par>
                            </p:childTnLst>
                          </p:cTn>
                        </p:par>
                      </p:childTnLst>
                    </p:cTn>
                  </p:par>
                </p:childTnLst>
              </p:cTn>
              <p:nextCondLst>
                <p:cond evt="onClick" delay="0">
                  <p:tgtEl>
                    <p:spTgt spid="9"/>
                  </p:tgtEl>
                </p:cond>
              </p:nextCondLst>
            </p:seq>
            <p:seq concurrent="1" nextAc="seek">
              <p:cTn id="53" restart="whenNotActive" fill="hold" evtFilter="cancelBubble" nodeType="interactiveSeq">
                <p:stCondLst>
                  <p:cond evt="onClick" delay="0">
                    <p:tgtEl>
                      <p:spTgt spid="10"/>
                    </p:tgtEl>
                  </p:cond>
                </p:stCondLst>
                <p:endSync evt="end" delay="0">
                  <p:rtn val="all"/>
                </p:endSync>
                <p:childTnLst>
                  <p:par>
                    <p:cTn id="54" fill="hold">
                      <p:stCondLst>
                        <p:cond delay="0"/>
                      </p:stCondLst>
                      <p:childTnLst>
                        <p:par>
                          <p:cTn id="55" fill="hold">
                            <p:stCondLst>
                              <p:cond delay="0"/>
                            </p:stCondLst>
                            <p:childTnLst>
                              <p:par>
                                <p:cTn id="56" presetID="9" presetClass="emph" presetSubtype="0" grpId="0" nodeType="clickEffect">
                                  <p:stCondLst>
                                    <p:cond delay="0"/>
                                  </p:stCondLst>
                                  <p:childTnLst>
                                    <p:set>
                                      <p:cBhvr rctx="PPT">
                                        <p:cTn id="57" dur="indefinite"/>
                                        <p:tgtEl>
                                          <p:spTgt spid="10"/>
                                        </p:tgtEl>
                                        <p:attrNameLst>
                                          <p:attrName>style.opacity</p:attrName>
                                        </p:attrNameLst>
                                      </p:cBhvr>
                                      <p:to>
                                        <p:strVal val="0.5"/>
                                      </p:to>
                                    </p:set>
                                    <p:animEffect filter="image" prLst="opacity: 0.5">
                                      <p:cBhvr rctx="IE">
                                        <p:cTn id="58" dur="indefinite"/>
                                        <p:tgtEl>
                                          <p:spTgt spid="10"/>
                                        </p:tgtEl>
                                      </p:cBhvr>
                                    </p:animEffec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 presetClass="mediacall" presetSubtype="0" fill="hold" nodeType="withEffect">
                                  <p:stCondLst>
                                    <p:cond delay="0"/>
                                  </p:stCondLst>
                                  <p:childTnLst>
                                    <p:cmd type="call" cmd="playFrom(0.0)">
                                      <p:cBhvr>
                                        <p:cTn id="63" dur="7860" fill="hold"/>
                                        <p:tgtEl>
                                          <p:spTgt spid="2"/>
                                        </p:tgtEl>
                                      </p:cBhvr>
                                    </p:cmd>
                                  </p:childTnLst>
                                </p:cTn>
                              </p:par>
                            </p:childTnLst>
                          </p:cTn>
                        </p:par>
                      </p:childTnLst>
                    </p:cTn>
                  </p:par>
                </p:childTnLst>
              </p:cTn>
              <p:nextCondLst>
                <p:cond evt="onClick" delay="0">
                  <p:tgtEl>
                    <p:spTgt spid="10"/>
                  </p:tgtEl>
                </p:cond>
              </p:nextCondLst>
            </p:seq>
          </p:childTnLst>
        </p:cTn>
      </p:par>
    </p:tnLst>
    <p:bldLst>
      <p:bldP spid="7"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41385" y="0"/>
                <a:ext cx="9144000" cy="1181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Cho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14:m>
                  <m:oMath xmlns:m="http://schemas.openxmlformats.org/officeDocument/2006/math">
                    <m:r>
                      <a:rPr lang="en-US" sz="3200" b="0" i="1" smtClean="0">
                        <a:latin typeface="Cambria Math"/>
                      </a:rPr>
                      <m:t>8 </m:t>
                    </m:r>
                    <m:r>
                      <a:rPr lang="en-US" sz="3200" b="0" i="1" smtClean="0">
                        <a:latin typeface="Cambria Math"/>
                      </a:rPr>
                      <m:t>𝑚</m:t>
                    </m:r>
                  </m:oMath>
                </a14:m>
                <a:r>
                  <a:rPr lang="en-US" sz="3200" dirty="0">
                    <a:latin typeface="Times New Roman" pitchFamily="18" charset="0"/>
                    <a:cs typeface="Times New Roman" pitchFamily="18" charset="0"/>
                  </a:rPr>
                  <a:t>. </a:t>
                </a:r>
              </a:p>
              <a:p>
                <a:pPr algn="ct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1385" y="0"/>
                <a:ext cx="9144000" cy="1181134"/>
              </a:xfrm>
              <a:prstGeom prst="rect">
                <a:avLst/>
              </a:prstGeom>
              <a:blipFill rotWithShape="1">
                <a:blip r:embed="rId6"/>
                <a:stretch>
                  <a:fillRect t="-1515" b="-1010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716663" y="2397445"/>
                <a:ext cx="3530891" cy="8011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lgn="ctr">
                  <a:buAutoNum type="alphaUcPeriod"/>
                </a:pPr>
                <a14:m>
                  <m:oMath xmlns:m="http://schemas.openxmlformats.org/officeDocument/2006/math">
                    <m:r>
                      <a:rPr lang="en-US" sz="3200" b="1" i="1" smtClean="0">
                        <a:latin typeface="Cambria Math"/>
                        <a:cs typeface="Times New Roman" pitchFamily="18" charset="0"/>
                      </a:rPr>
                      <m:t>𝟒</m:t>
                    </m:r>
                    <m:sSup>
                      <m:sSupPr>
                        <m:ctrlPr>
                          <a:rPr lang="en-US" sz="3200" b="1" i="1" smtClean="0">
                            <a:latin typeface="Cambria Math" panose="02040503050406030204" pitchFamily="18" charset="0"/>
                            <a:cs typeface="Times New Roman" pitchFamily="18" charset="0"/>
                          </a:rPr>
                        </m:ctrlPr>
                      </m:sSupPr>
                      <m:e>
                        <m:r>
                          <a:rPr lang="en-US" sz="3200" b="1" i="1" smtClean="0">
                            <a:latin typeface="Cambria Math"/>
                            <a:cs typeface="Times New Roman" pitchFamily="18" charset="0"/>
                          </a:rPr>
                          <m:t>𝒎</m:t>
                        </m:r>
                      </m:e>
                      <m:sup>
                        <m:r>
                          <a:rPr lang="en-US" sz="3200" b="1" i="1" smtClean="0">
                            <a:latin typeface="Cambria Math"/>
                            <a:cs typeface="Times New Roman" pitchFamily="18" charset="0"/>
                          </a:rPr>
                          <m:t>𝟐</m:t>
                        </m:r>
                      </m:sup>
                    </m:sSup>
                  </m:oMath>
                </a14:m>
                <a:endParaRPr lang="en-US" sz="3200" b="1" dirty="0">
                  <a:latin typeface="Times New Roman" pitchFamily="18" charset="0"/>
                  <a:cs typeface="Times New Roman" pitchFamily="18" charset="0"/>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716663" y="2397445"/>
                <a:ext cx="3530891" cy="801164"/>
              </a:xfrm>
              <a:prstGeom prst="roundRect">
                <a:avLst/>
              </a:prstGeom>
              <a:blipFill rotWithShape="1">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716661" y="4228744"/>
                <a:ext cx="3196991" cy="9147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latin typeface="Times New Roman" pitchFamily="18" charset="0"/>
                    <a:cs typeface="Times New Roman" pitchFamily="18" charset="0"/>
                  </a:rPr>
                  <a:t>C. </a:t>
                </a:r>
                <a14:m>
                  <m:oMath xmlns:m="http://schemas.openxmlformats.org/officeDocument/2006/math">
                    <m:r>
                      <a:rPr lang="en-US" sz="3200" b="1" i="0" smtClean="0">
                        <a:latin typeface="Cambria Math"/>
                        <a:cs typeface="Times New Roman" pitchFamily="18" charset="0"/>
                      </a:rPr>
                      <m:t>𝟔</m:t>
                    </m:r>
                    <m:r>
                      <a:rPr lang="en-US" sz="3200" b="1" i="1">
                        <a:latin typeface="Cambria Math"/>
                        <a:cs typeface="Times New Roman" pitchFamily="18" charset="0"/>
                      </a:rPr>
                      <m:t>𝟒</m:t>
                    </m:r>
                    <m:sSup>
                      <m:sSupPr>
                        <m:ctrlPr>
                          <a:rPr lang="en-US" sz="3200" b="1" i="1">
                            <a:latin typeface="Cambria Math" panose="02040503050406030204" pitchFamily="18" charset="0"/>
                            <a:cs typeface="Times New Roman" pitchFamily="18" charset="0"/>
                          </a:rPr>
                        </m:ctrlPr>
                      </m:sSupPr>
                      <m:e>
                        <m:r>
                          <a:rPr lang="en-US" sz="3200" b="1" i="1">
                            <a:latin typeface="Cambria Math"/>
                            <a:cs typeface="Times New Roman" pitchFamily="18" charset="0"/>
                          </a:rPr>
                          <m:t>𝒎</m:t>
                        </m:r>
                      </m:e>
                      <m:sup>
                        <m:r>
                          <a:rPr lang="en-US" sz="3200" b="1" i="1">
                            <a:latin typeface="Cambria Math"/>
                            <a:cs typeface="Times New Roman" pitchFamily="18" charset="0"/>
                          </a:rPr>
                          <m:t>𝟐</m:t>
                        </m:r>
                      </m:sup>
                    </m:sSup>
                  </m:oMath>
                </a14:m>
                <a:endParaRPr lang="en-US" sz="3200" b="1" dirty="0">
                  <a:latin typeface="Times New Roman" pitchFamily="18" charset="0"/>
                  <a:cs typeface="Times New Roman" pitchFamily="18"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716661" y="4228744"/>
                <a:ext cx="3196991" cy="914756"/>
              </a:xfrm>
              <a:prstGeom prst="roundRect">
                <a:avLst/>
              </a:prstGeom>
              <a:blipFill rotWithShape="1">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5724128" y="2323121"/>
                <a:ext cx="3419872" cy="8754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latin typeface="Times New Roman" pitchFamily="18" charset="0"/>
                    <a:cs typeface="Times New Roman" pitchFamily="18" charset="0"/>
                  </a:rPr>
                  <a:t>B. </a:t>
                </a:r>
                <a14:m>
                  <m:oMath xmlns:m="http://schemas.openxmlformats.org/officeDocument/2006/math">
                    <m:r>
                      <a:rPr lang="en-US" sz="3200" b="1" i="0" smtClean="0">
                        <a:latin typeface="Cambria Math"/>
                        <a:cs typeface="Times New Roman" pitchFamily="18" charset="0"/>
                      </a:rPr>
                      <m:t>𝟏</m:t>
                    </m:r>
                    <m:r>
                      <a:rPr lang="en-US" sz="3200" b="1" i="1">
                        <a:latin typeface="Cambria Math"/>
                        <a:cs typeface="Times New Roman" pitchFamily="18" charset="0"/>
                      </a:rPr>
                      <m:t>𝟔</m:t>
                    </m:r>
                    <m:sSup>
                      <m:sSupPr>
                        <m:ctrlPr>
                          <a:rPr lang="en-US" sz="3200" b="1" i="1">
                            <a:latin typeface="Cambria Math" panose="02040503050406030204" pitchFamily="18" charset="0"/>
                            <a:cs typeface="Times New Roman" pitchFamily="18" charset="0"/>
                          </a:rPr>
                        </m:ctrlPr>
                      </m:sSupPr>
                      <m:e>
                        <m:r>
                          <a:rPr lang="en-US" sz="3200" b="1" i="1">
                            <a:latin typeface="Cambria Math"/>
                            <a:cs typeface="Times New Roman" pitchFamily="18" charset="0"/>
                          </a:rPr>
                          <m:t>𝒎</m:t>
                        </m:r>
                      </m:e>
                      <m:sup>
                        <m:r>
                          <a:rPr lang="en-US" sz="3200" b="1" i="1">
                            <a:latin typeface="Cambria Math"/>
                            <a:cs typeface="Times New Roman" pitchFamily="18" charset="0"/>
                          </a:rPr>
                          <m:t>𝟐</m:t>
                        </m:r>
                      </m:sup>
                    </m:sSup>
                  </m:oMath>
                </a14:m>
                <a:endParaRPr lang="en-US" sz="3200" b="1" dirty="0">
                  <a:latin typeface="Times New Roman" pitchFamily="18" charset="0"/>
                  <a:cs typeface="Times New Roman"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5724128" y="2323121"/>
                <a:ext cx="3419872" cy="875488"/>
              </a:xfrm>
              <a:prstGeom prst="roundRect">
                <a:avLst/>
              </a:prstGeom>
              <a:blipFill rotWithShape="1">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5868144" y="4321290"/>
                <a:ext cx="3275856" cy="772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a:latin typeface="Times New Roman" pitchFamily="18" charset="0"/>
                    <a:cs typeface="Times New Roman" pitchFamily="18" charset="0"/>
                  </a:rPr>
                  <a:t>D. 128 </a:t>
                </a:r>
                <a14:m>
                  <m:oMath xmlns:m="http://schemas.openxmlformats.org/officeDocument/2006/math">
                    <m:sSup>
                      <m:sSupPr>
                        <m:ctrlPr>
                          <a:rPr lang="en-US" sz="3200" b="1" i="1">
                            <a:latin typeface="Cambria Math" panose="02040503050406030204" pitchFamily="18" charset="0"/>
                            <a:cs typeface="Times New Roman" pitchFamily="18" charset="0"/>
                          </a:rPr>
                        </m:ctrlPr>
                      </m:sSupPr>
                      <m:e>
                        <m:r>
                          <a:rPr lang="en-US" sz="3200" b="1" i="1">
                            <a:latin typeface="Cambria Math"/>
                            <a:cs typeface="Times New Roman" pitchFamily="18" charset="0"/>
                          </a:rPr>
                          <m:t>𝒎</m:t>
                        </m:r>
                      </m:e>
                      <m:sup>
                        <m:r>
                          <a:rPr lang="en-US" sz="3200" b="1" i="1">
                            <a:latin typeface="Cambria Math"/>
                            <a:cs typeface="Times New Roman" pitchFamily="18" charset="0"/>
                          </a:rPr>
                          <m:t>𝟐</m:t>
                        </m:r>
                      </m:sup>
                    </m:sSup>
                  </m:oMath>
                </a14:m>
                <a:endParaRPr lang="en-US" sz="3200" b="1" dirty="0">
                  <a:latin typeface="Times New Roman" pitchFamily="18" charset="0"/>
                  <a:cs typeface="Times New Roman"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5868144" y="4321290"/>
                <a:ext cx="3275856" cy="772066"/>
              </a:xfrm>
              <a:prstGeom prst="roundRect">
                <a:avLst/>
              </a:prstGeom>
              <a:blipFill rotWithShape="1">
                <a:blip r:embed="rId10"/>
                <a:stretch>
                  <a:fillRect/>
                </a:stretch>
              </a:blipFill>
            </p:spPr>
            <p:txBody>
              <a:bodyPr/>
              <a:lstStyle/>
              <a:p>
                <a:r>
                  <a:rPr lang="vi-VN">
                    <a:noFill/>
                  </a:rPr>
                  <a:t> </a:t>
                </a:r>
              </a:p>
            </p:txBody>
          </p:sp>
        </mc:Fallback>
      </mc:AlternateContent>
      <p:pic>
        <p:nvPicPr>
          <p:cNvPr id="1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193" y="2538139"/>
            <a:ext cx="660470" cy="66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0072" y="2586246"/>
            <a:ext cx="374937" cy="4235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49191" y="4578958"/>
            <a:ext cx="374937" cy="4235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661" y="4707459"/>
            <a:ext cx="374937" cy="423561"/>
          </a:xfrm>
          <a:prstGeom prst="rect">
            <a:avLst/>
          </a:prstGeom>
          <a:noFill/>
          <a:extLst>
            <a:ext uri="{909E8E84-426E-40DD-AFC4-6F175D3DCCD1}">
              <a14:hiddenFill xmlns:a14="http://schemas.microsoft.com/office/drawing/2010/main">
                <a:solidFill>
                  <a:srgbClr val="FFFFFF"/>
                </a:solidFill>
              </a14:hiddenFill>
            </a:ext>
          </a:extLst>
        </p:spPr>
      </p:pic>
      <p:pic>
        <p:nvPicPr>
          <p:cNvPr id="3" name="Am-thanh-phep-thua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71455" y="2580826"/>
            <a:ext cx="609600" cy="609600"/>
          </a:xfrm>
          <a:prstGeom prst="rect">
            <a:avLst/>
          </a:prstGeom>
        </p:spPr>
      </p:pic>
      <p:pic>
        <p:nvPicPr>
          <p:cNvPr id="4" name="Am-thanh-that-vong-www_tiengdong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612560" y="3219822"/>
            <a:ext cx="609600" cy="609600"/>
          </a:xfrm>
          <a:prstGeom prst="rect">
            <a:avLst/>
          </a:prstGeom>
        </p:spPr>
      </p:pic>
      <p:pic>
        <p:nvPicPr>
          <p:cNvPr id="17" name="Ảnh 4">
            <a:hlinkClick r:id="rId14" action="ppaction://hlinksldjump"/>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8344" y="20473"/>
            <a:ext cx="1600200" cy="888111"/>
          </a:xfrm>
          <a:prstGeom prst="rect">
            <a:avLst/>
          </a:prstGeom>
        </p:spPr>
      </p:pic>
    </p:spTree>
    <p:extLst>
      <p:ext uri="{BB962C8B-B14F-4D97-AF65-F5344CB8AC3E}">
        <p14:creationId xmlns:p14="http://schemas.microsoft.com/office/powerpoint/2010/main" val="2218397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4"/>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21" presetClass="emph" presetSubtype="0" fill="hold" grpId="1" nodeType="clickEffect">
                                  <p:stCondLst>
                                    <p:cond delay="0"/>
                                  </p:stCondLst>
                                  <p:childTnLst>
                                    <p:animClr clrSpc="hsl" dir="cw">
                                      <p:cBhvr override="childStyle">
                                        <p:cTn id="29" dur="500" fill="hold"/>
                                        <p:tgtEl>
                                          <p:spTgt spid="6"/>
                                        </p:tgtEl>
                                        <p:attrNameLst>
                                          <p:attrName>style.color</p:attrName>
                                        </p:attrNameLst>
                                      </p:cBhvr>
                                      <p:by>
                                        <p:hsl h="7200000" s="0" l="0"/>
                                      </p:by>
                                    </p:animClr>
                                    <p:animClr clrSpc="hsl" dir="cw">
                                      <p:cBhvr>
                                        <p:cTn id="30" dur="500" fill="hold"/>
                                        <p:tgtEl>
                                          <p:spTgt spid="6"/>
                                        </p:tgtEl>
                                        <p:attrNameLst>
                                          <p:attrName>fillcolor</p:attrName>
                                        </p:attrNameLst>
                                      </p:cBhvr>
                                      <p:by>
                                        <p:hsl h="7200000" s="0" l="0"/>
                                      </p:by>
                                    </p:animClr>
                                    <p:animClr clrSpc="hsl" dir="cw">
                                      <p:cBhvr>
                                        <p:cTn id="31" dur="500" fill="hold"/>
                                        <p:tgtEl>
                                          <p:spTgt spid="6"/>
                                        </p:tgtEl>
                                        <p:attrNameLst>
                                          <p:attrName>stroke.color</p:attrName>
                                        </p:attrNameLst>
                                      </p:cBhvr>
                                      <p:by>
                                        <p:hsl h="7200000" s="0" l="0"/>
                                      </p:by>
                                    </p:animClr>
                                    <p:set>
                                      <p:cBhvr>
                                        <p:cTn id="32" dur="500" fill="hold"/>
                                        <p:tgtEl>
                                          <p:spTgt spid="6"/>
                                        </p:tgtEl>
                                        <p:attrNameLst>
                                          <p:attrName>fill.type</p:attrName>
                                        </p:attrNameLst>
                                      </p:cBhvr>
                                      <p:to>
                                        <p:strVal val="solid"/>
                                      </p:to>
                                    </p:set>
                                  </p:childTnLst>
                                </p:cTn>
                              </p:par>
                              <p:par>
                                <p:cTn id="33" presetID="26"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80">
                                          <p:stCondLst>
                                            <p:cond delay="0"/>
                                          </p:stCondLst>
                                        </p:cTn>
                                        <p:tgtEl>
                                          <p:spTgt spid="11"/>
                                        </p:tgtEl>
                                      </p:cBhvr>
                                    </p:animEffect>
                                    <p:anim calcmode="lin" valueType="num">
                                      <p:cBhvr>
                                        <p:cTn id="3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1" dur="26">
                                          <p:stCondLst>
                                            <p:cond delay="650"/>
                                          </p:stCondLst>
                                        </p:cTn>
                                        <p:tgtEl>
                                          <p:spTgt spid="11"/>
                                        </p:tgtEl>
                                      </p:cBhvr>
                                      <p:to x="100000" y="60000"/>
                                    </p:animScale>
                                    <p:animScale>
                                      <p:cBhvr>
                                        <p:cTn id="42" dur="166" decel="50000">
                                          <p:stCondLst>
                                            <p:cond delay="676"/>
                                          </p:stCondLst>
                                        </p:cTn>
                                        <p:tgtEl>
                                          <p:spTgt spid="11"/>
                                        </p:tgtEl>
                                      </p:cBhvr>
                                      <p:to x="100000" y="100000"/>
                                    </p:animScale>
                                    <p:animScale>
                                      <p:cBhvr>
                                        <p:cTn id="43" dur="26">
                                          <p:stCondLst>
                                            <p:cond delay="1312"/>
                                          </p:stCondLst>
                                        </p:cTn>
                                        <p:tgtEl>
                                          <p:spTgt spid="11"/>
                                        </p:tgtEl>
                                      </p:cBhvr>
                                      <p:to x="100000" y="80000"/>
                                    </p:animScale>
                                    <p:animScale>
                                      <p:cBhvr>
                                        <p:cTn id="44" dur="166" decel="50000">
                                          <p:stCondLst>
                                            <p:cond delay="1338"/>
                                          </p:stCondLst>
                                        </p:cTn>
                                        <p:tgtEl>
                                          <p:spTgt spid="11"/>
                                        </p:tgtEl>
                                      </p:cBhvr>
                                      <p:to x="100000" y="100000"/>
                                    </p:animScale>
                                    <p:animScale>
                                      <p:cBhvr>
                                        <p:cTn id="45" dur="26">
                                          <p:stCondLst>
                                            <p:cond delay="1642"/>
                                          </p:stCondLst>
                                        </p:cTn>
                                        <p:tgtEl>
                                          <p:spTgt spid="11"/>
                                        </p:tgtEl>
                                      </p:cBhvr>
                                      <p:to x="100000" y="90000"/>
                                    </p:animScale>
                                    <p:animScale>
                                      <p:cBhvr>
                                        <p:cTn id="46" dur="166" decel="50000">
                                          <p:stCondLst>
                                            <p:cond delay="1668"/>
                                          </p:stCondLst>
                                        </p:cTn>
                                        <p:tgtEl>
                                          <p:spTgt spid="11"/>
                                        </p:tgtEl>
                                      </p:cBhvr>
                                      <p:to x="100000" y="100000"/>
                                    </p:animScale>
                                    <p:animScale>
                                      <p:cBhvr>
                                        <p:cTn id="47" dur="26">
                                          <p:stCondLst>
                                            <p:cond delay="1808"/>
                                          </p:stCondLst>
                                        </p:cTn>
                                        <p:tgtEl>
                                          <p:spTgt spid="11"/>
                                        </p:tgtEl>
                                      </p:cBhvr>
                                      <p:to x="100000" y="95000"/>
                                    </p:animScale>
                                    <p:animScale>
                                      <p:cBhvr>
                                        <p:cTn id="48" dur="166" decel="50000">
                                          <p:stCondLst>
                                            <p:cond delay="1834"/>
                                          </p:stCondLst>
                                        </p:cTn>
                                        <p:tgtEl>
                                          <p:spTgt spid="11"/>
                                        </p:tgtEl>
                                      </p:cBhvr>
                                      <p:to x="100000" y="100000"/>
                                    </p:animScale>
                                  </p:childTnLst>
                                </p:cTn>
                              </p:par>
                              <p:par>
                                <p:cTn id="49" presetID="1" presetClass="mediacall" presetSubtype="0" fill="hold" nodeType="withEffect">
                                  <p:stCondLst>
                                    <p:cond delay="0"/>
                                  </p:stCondLst>
                                  <p:childTnLst>
                                    <p:cmd type="call" cmd="playFrom(0.0)">
                                      <p:cBhvr>
                                        <p:cTn id="50" dur="5197" fill="hold"/>
                                        <p:tgtEl>
                                          <p:spTgt spid="3"/>
                                        </p:tgtEl>
                                      </p:cBhvr>
                                    </p:cmd>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9" presetClass="emph" presetSubtype="0" grpId="1" nodeType="clickEffect">
                                  <p:stCondLst>
                                    <p:cond delay="0"/>
                                  </p:stCondLst>
                                  <p:childTnLst>
                                    <p:set>
                                      <p:cBhvr rctx="PPT">
                                        <p:cTn id="55" dur="indefinite"/>
                                        <p:tgtEl>
                                          <p:spTgt spid="8"/>
                                        </p:tgtEl>
                                        <p:attrNameLst>
                                          <p:attrName>style.opacity</p:attrName>
                                        </p:attrNameLst>
                                      </p:cBhvr>
                                      <p:to>
                                        <p:strVal val="0.5"/>
                                      </p:to>
                                    </p:set>
                                    <p:animEffect filter="image" prLst="opacity: 0.5">
                                      <p:cBhvr rctx="IE">
                                        <p:cTn id="56" dur="indefinite"/>
                                        <p:tgtEl>
                                          <p:spTgt spid="8"/>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 presetClass="mediacall" presetSubtype="0" fill="hold" nodeType="withEffect">
                                  <p:stCondLst>
                                    <p:cond delay="0"/>
                                  </p:stCondLst>
                                  <p:childTnLst>
                                    <p:cmd type="call" cmd="playFrom(0.0)">
                                      <p:cBhvr>
                                        <p:cTn id="61" dur="7860" fill="hold"/>
                                        <p:tgtEl>
                                          <p:spTgt spid="4"/>
                                        </p:tgtEl>
                                      </p:cBhvr>
                                    </p:cmd>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9" presetClass="emph" presetSubtype="0" grpId="1" nodeType="clickEffect">
                                  <p:stCondLst>
                                    <p:cond delay="0"/>
                                  </p:stCondLst>
                                  <p:childTnLst>
                                    <p:set>
                                      <p:cBhvr rctx="PPT">
                                        <p:cTn id="66" dur="indefinite"/>
                                        <p:tgtEl>
                                          <p:spTgt spid="7"/>
                                        </p:tgtEl>
                                        <p:attrNameLst>
                                          <p:attrName>style.opacity</p:attrName>
                                        </p:attrNameLst>
                                      </p:cBhvr>
                                      <p:to>
                                        <p:strVal val="0.5"/>
                                      </p:to>
                                    </p:set>
                                    <p:animEffect filter="image" prLst="opacity: 0.5">
                                      <p:cBhvr rctx="IE">
                                        <p:cTn id="67" dur="indefinite"/>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 presetClass="mediacall" presetSubtype="0" fill="hold" nodeType="withEffect">
                                  <p:stCondLst>
                                    <p:cond delay="0"/>
                                  </p:stCondLst>
                                  <p:childTnLst>
                                    <p:cmd type="call" cmd="playFrom(0.0)">
                                      <p:cBhvr>
                                        <p:cTn id="72" dur="7860" fill="hold"/>
                                        <p:tgtEl>
                                          <p:spTgt spid="4"/>
                                        </p:tgtEl>
                                      </p:cBhvr>
                                    </p:cmd>
                                  </p:childTnLst>
                                </p:cTn>
                              </p:par>
                            </p:childTnLst>
                          </p:cTn>
                        </p:par>
                      </p:childTnLst>
                    </p:cTn>
                  </p:par>
                </p:childTnLst>
              </p:cTn>
              <p:nextCondLst>
                <p:cond evt="onClick" delay="0">
                  <p:tgtEl>
                    <p:spTgt spid="7"/>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9" presetClass="emph" presetSubtype="0" grpId="1" nodeType="clickEffect">
                                  <p:stCondLst>
                                    <p:cond delay="0"/>
                                  </p:stCondLst>
                                  <p:childTnLst>
                                    <p:set>
                                      <p:cBhvr rctx="PPT">
                                        <p:cTn id="77" dur="indefinite"/>
                                        <p:tgtEl>
                                          <p:spTgt spid="9"/>
                                        </p:tgtEl>
                                        <p:attrNameLst>
                                          <p:attrName>style.opacity</p:attrName>
                                        </p:attrNameLst>
                                      </p:cBhvr>
                                      <p:to>
                                        <p:strVal val="0.5"/>
                                      </p:to>
                                    </p:set>
                                    <p:animEffect filter="image" prLst="opacity: 0.5">
                                      <p:cBhvr rctx="IE">
                                        <p:cTn id="78" dur="indefinite"/>
                                        <p:tgtEl>
                                          <p:spTgt spid="9"/>
                                        </p:tgtEl>
                                      </p:cBhvr>
                                    </p:animEffect>
                                  </p:childTnLst>
                                </p:cTn>
                              </p:par>
                              <p:par>
                                <p:cTn id="79" presetID="10"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 presetClass="mediacall" presetSubtype="0" fill="hold" nodeType="withEffect">
                                  <p:stCondLst>
                                    <p:cond delay="0"/>
                                  </p:stCondLst>
                                  <p:childTnLst>
                                    <p:cmd type="call" cmd="playFrom(0.0)">
                                      <p:cBhvr>
                                        <p:cTn id="83" dur="7860" fill="hold"/>
                                        <p:tgtEl>
                                          <p:spTgt spid="4"/>
                                        </p:tgtEl>
                                      </p:cBhvr>
                                    </p:cmd>
                                  </p:childTnLst>
                                </p:cTn>
                              </p:par>
                            </p:childTnLst>
                          </p:cTn>
                        </p:par>
                      </p:childTnLst>
                    </p:cTn>
                  </p:par>
                </p:childTnLst>
              </p:cTn>
              <p:nextCondLst>
                <p:cond evt="onClick" delay="0">
                  <p:tgtEl>
                    <p:spTgt spid="9"/>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2"/>
              <p:cNvSpPr>
                <a:spLocks noChangeArrowheads="1"/>
              </p:cNvSpPr>
              <p:nvPr/>
            </p:nvSpPr>
            <p:spPr bwMode="auto">
              <a:xfrm>
                <a:off x="35090" y="-8959"/>
                <a:ext cx="8065302" cy="1408937"/>
              </a:xfrm>
              <a:prstGeom prst="rect">
                <a:avLst/>
              </a:prstGeom>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800" i="0" u="none" strike="noStrike" cap="none" normalizeH="0" baseline="0" dirty="0">
                    <a:ln>
                      <a:noFill/>
                    </a:ln>
                    <a:solidFill>
                      <a:schemeClr val="tx1"/>
                    </a:solidFill>
                    <a:effectLst/>
                    <a:latin typeface="+mj-lt"/>
                    <a:ea typeface="Calibri" pitchFamily="34" charset="0"/>
                    <a:cs typeface="Times New Roman" pitchFamily="18" charset="0"/>
                  </a:rPr>
                  <a:t>Từ sáu tam giác đều bằng</a:t>
                </a:r>
                <a:r>
                  <a:rPr kumimoji="0" lang="vi-VN" sz="2800" i="0" u="none" strike="noStrike" cap="none" normalizeH="0" dirty="0">
                    <a:ln>
                      <a:noFill/>
                    </a:ln>
                    <a:solidFill>
                      <a:schemeClr val="tx1"/>
                    </a:solidFill>
                    <a:effectLst/>
                    <a:latin typeface="+mj-lt"/>
                    <a:ea typeface="Calibri" pitchFamily="34" charset="0"/>
                    <a:cs typeface="Times New Roman" pitchFamily="18" charset="0"/>
                  </a:rPr>
                  <a:t> nhau, mỗi tam giác có diện tích bằng </a:t>
                </a:r>
                <a14:m>
                  <m:oMath xmlns:m="http://schemas.openxmlformats.org/officeDocument/2006/math">
                    <m:r>
                      <a:rPr kumimoji="0" lang="vi-VN" sz="2800" b="0" i="1" u="none" strike="noStrike" cap="none" normalizeH="0" smtClean="0">
                        <a:ln>
                          <a:noFill/>
                        </a:ln>
                        <a:solidFill>
                          <a:schemeClr val="tx1"/>
                        </a:solidFill>
                        <a:effectLst/>
                        <a:latin typeface="Cambria Math"/>
                        <a:ea typeface="Calibri" pitchFamily="34" charset="0"/>
                        <a:cs typeface="Times New Roman" pitchFamily="18" charset="0"/>
                      </a:rPr>
                      <m:t>12 </m:t>
                    </m:r>
                    <m:r>
                      <a:rPr kumimoji="0" lang="vi-VN" sz="2800" b="0" i="1" u="none" strike="noStrike" cap="none" normalizeH="0" smtClean="0">
                        <a:ln>
                          <a:noFill/>
                        </a:ln>
                        <a:solidFill>
                          <a:schemeClr val="tx1"/>
                        </a:solidFill>
                        <a:effectLst/>
                        <a:latin typeface="Cambria Math"/>
                        <a:ea typeface="Calibri" pitchFamily="34" charset="0"/>
                        <a:cs typeface="Times New Roman" pitchFamily="18" charset="0"/>
                      </a:rPr>
                      <m:t>𝑐</m:t>
                    </m:r>
                    <m:sSup>
                      <m:sSupPr>
                        <m:ctrlPr>
                          <a:rPr kumimoji="0" lang="vi-VN" sz="2800" i="1" u="none" strike="noStrike" cap="none" normalizeH="0" smtClean="0">
                            <a:ln>
                              <a:noFill/>
                            </a:ln>
                            <a:solidFill>
                              <a:schemeClr val="tx1"/>
                            </a:solidFill>
                            <a:effectLst/>
                            <a:latin typeface="Cambria Math" panose="02040503050406030204" pitchFamily="18" charset="0"/>
                            <a:ea typeface="Calibri" pitchFamily="34" charset="0"/>
                            <a:cs typeface="Times New Roman" pitchFamily="18" charset="0"/>
                          </a:rPr>
                        </m:ctrlPr>
                      </m:sSupPr>
                      <m:e>
                        <m:r>
                          <a:rPr kumimoji="0" lang="vi-VN" sz="2800" b="0" i="1" u="none" strike="noStrike" cap="none" normalizeH="0" smtClean="0">
                            <a:ln>
                              <a:noFill/>
                            </a:ln>
                            <a:solidFill>
                              <a:schemeClr val="tx1"/>
                            </a:solidFill>
                            <a:effectLst/>
                            <a:latin typeface="Cambria Math"/>
                            <a:ea typeface="Calibri" pitchFamily="34" charset="0"/>
                            <a:cs typeface="Times New Roman" pitchFamily="18" charset="0"/>
                          </a:rPr>
                          <m:t>𝑚</m:t>
                        </m:r>
                      </m:e>
                      <m:sup>
                        <m:r>
                          <a:rPr kumimoji="0" lang="vi-VN" sz="2800" b="0" i="1" u="none" strike="noStrike" cap="none" normalizeH="0" smtClean="0">
                            <a:ln>
                              <a:noFill/>
                            </a:ln>
                            <a:solidFill>
                              <a:schemeClr val="tx1"/>
                            </a:solidFill>
                            <a:effectLst/>
                            <a:latin typeface="Cambria Math"/>
                            <a:ea typeface="Calibri" pitchFamily="34" charset="0"/>
                            <a:cs typeface="Times New Roman" pitchFamily="18" charset="0"/>
                          </a:rPr>
                          <m:t>2</m:t>
                        </m:r>
                      </m:sup>
                    </m:sSup>
                  </m:oMath>
                </a14:m>
                <a:r>
                  <a:rPr kumimoji="0" lang="vi-VN" sz="2800" i="0" u="none" strike="noStrike" cap="none" normalizeH="0" baseline="0" dirty="0">
                    <a:ln>
                      <a:noFill/>
                    </a:ln>
                    <a:solidFill>
                      <a:schemeClr val="tx1"/>
                    </a:solidFill>
                    <a:effectLst/>
                    <a:latin typeface="+mj-lt"/>
                    <a:ea typeface="Calibri" pitchFamily="34" charset="0"/>
                    <a:cs typeface="Times New Roman" pitchFamily="18" charset="0"/>
                  </a:rPr>
                  <a:t>, người ta ghép thành hình lục giác đều như hình vẽ. Khi đó diện</a:t>
                </a:r>
                <a:r>
                  <a:rPr kumimoji="0" lang="vi-VN" sz="2800" i="0" u="none" strike="noStrike" cap="none" normalizeH="0" dirty="0">
                    <a:ln>
                      <a:noFill/>
                    </a:ln>
                    <a:solidFill>
                      <a:schemeClr val="tx1"/>
                    </a:solidFill>
                    <a:effectLst/>
                    <a:latin typeface="+mj-lt"/>
                    <a:ea typeface="Calibri" pitchFamily="34" charset="0"/>
                    <a:cs typeface="Times New Roman" pitchFamily="18" charset="0"/>
                  </a:rPr>
                  <a:t> tích </a:t>
                </a:r>
                <a:r>
                  <a:rPr kumimoji="0" lang="vi-VN" sz="2800" i="0" u="none" strike="noStrike" cap="none" normalizeH="0" baseline="0" dirty="0">
                    <a:ln>
                      <a:noFill/>
                    </a:ln>
                    <a:solidFill>
                      <a:schemeClr val="tx1"/>
                    </a:solidFill>
                    <a:effectLst/>
                    <a:latin typeface="+mj-lt"/>
                    <a:ea typeface="Calibri" pitchFamily="34" charset="0"/>
                    <a:cs typeface="Times New Roman" pitchFamily="18" charset="0"/>
                  </a:rPr>
                  <a:t>của hình lục giác là:</a:t>
                </a:r>
                <a:endParaRPr kumimoji="0" lang="vi-VN" sz="1400" i="0" u="none" strike="noStrike" cap="none" normalizeH="0" baseline="0" dirty="0">
                  <a:ln>
                    <a:noFill/>
                  </a:ln>
                  <a:solidFill>
                    <a:schemeClr val="tx1"/>
                  </a:solidFill>
                  <a:effectLst/>
                  <a:latin typeface="+mj-lt"/>
                  <a:cs typeface="Arial" pitchFamily="34" charset="0"/>
                </a:endParaRPr>
              </a:p>
            </p:txBody>
          </p:sp>
        </mc:Choice>
        <mc:Fallback xmlns="">
          <p:sp>
            <p:nvSpPr>
              <p:cNvPr id="2" name="Rectangle 2"/>
              <p:cNvSpPr>
                <a:spLocks noRot="1" noChangeAspect="1" noMove="1" noResize="1" noEditPoints="1" noAdjustHandles="1" noChangeArrowheads="1" noChangeShapeType="1" noTextEdit="1"/>
              </p:cNvSpPr>
              <p:nvPr/>
            </p:nvSpPr>
            <p:spPr bwMode="auto">
              <a:xfrm>
                <a:off x="35090" y="-8959"/>
                <a:ext cx="8065302" cy="1408937"/>
              </a:xfrm>
              <a:prstGeom prst="rect">
                <a:avLst/>
              </a:prstGeom>
              <a:blipFill rotWithShape="1">
                <a:blip r:embed="rId6"/>
                <a:stretch>
                  <a:fillRect/>
                </a:stretch>
              </a:blipFill>
              <a:ln/>
            </p:spPr>
            <p:txBody>
              <a:bodyPr/>
              <a:lstStyle/>
              <a:p>
                <a:r>
                  <a:rPr lang="vi-VN">
                    <a:noFill/>
                  </a:rPr>
                  <a:t> </a:t>
                </a:r>
              </a:p>
            </p:txBody>
          </p:sp>
        </mc:Fallback>
      </mc:AlternateContent>
      <p:pic>
        <p:nvPicPr>
          <p:cNvPr id="1025"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1416080"/>
            <a:ext cx="4896544" cy="20485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9592" y="2859782"/>
            <a:ext cx="184731" cy="400110"/>
          </a:xfrm>
          <a:prstGeom prst="rect">
            <a:avLst/>
          </a:prstGeom>
        </p:spPr>
        <p:txBody>
          <a:bodyPr wrap="none">
            <a:spAutoFit/>
          </a:bodyPr>
          <a:lstStyle/>
          <a:p>
            <a:endParaRPr lang="vi-VN" sz="2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1091828" y="3707109"/>
                <a:ext cx="2539838" cy="556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UcPeriod"/>
                </a:pPr>
                <a:r>
                  <a:rPr lang="en-US" sz="2800" b="1" dirty="0">
                    <a:latin typeface="Times New Roman" pitchFamily="18" charset="0"/>
                    <a:cs typeface="Times New Roman" pitchFamily="18" charset="0"/>
                  </a:rPr>
                  <a:t> </a:t>
                </a:r>
                <a14:m>
                  <m:oMath xmlns:m="http://schemas.openxmlformats.org/officeDocument/2006/math">
                    <m:r>
                      <a:rPr lang="vi-VN" sz="2800" b="1" i="1" smtClean="0">
                        <a:latin typeface="Cambria Math"/>
                      </a:rPr>
                      <m:t>𝟏</m:t>
                    </m:r>
                    <m:r>
                      <a:rPr lang="vi-VN" sz="2800" b="1" i="0" smtClean="0">
                        <a:latin typeface="Cambria Math"/>
                      </a:rPr>
                      <m:t>𝟐</m:t>
                    </m:r>
                    <m:r>
                      <a:rPr lang="vi-VN" sz="2800" b="1" i="1" smtClean="0">
                        <a:latin typeface="Cambria Math"/>
                      </a:rPr>
                      <m:t> </m:t>
                    </m:r>
                    <m:r>
                      <a:rPr lang="vi-VN" sz="2800" b="1" i="1" smtClean="0">
                        <a:latin typeface="Cambria Math"/>
                      </a:rPr>
                      <m:t>𝒄</m:t>
                    </m:r>
                    <m:sSup>
                      <m:sSupPr>
                        <m:ctrlPr>
                          <a:rPr lang="vi-VN" sz="2800" b="1" i="1" smtClean="0">
                            <a:latin typeface="Cambria Math" panose="02040503050406030204" pitchFamily="18" charset="0"/>
                          </a:rPr>
                        </m:ctrlPr>
                      </m:sSupPr>
                      <m:e>
                        <m:r>
                          <a:rPr lang="vi-VN" sz="2800" b="1" i="1" smtClean="0">
                            <a:latin typeface="Cambria Math"/>
                          </a:rPr>
                          <m:t>𝒎</m:t>
                        </m:r>
                      </m:e>
                      <m:sup>
                        <m:r>
                          <a:rPr lang="vi-VN" sz="2800" b="1" i="1" smtClean="0">
                            <a:latin typeface="Cambria Math"/>
                          </a:rPr>
                          <m:t>𝟐</m:t>
                        </m:r>
                      </m:sup>
                    </m:sSup>
                    <m:r>
                      <a:rPr lang="vi-VN" sz="2800" b="1" i="1">
                        <a:latin typeface="Cambria Math"/>
                      </a:rPr>
                      <m:t>	</m:t>
                    </m:r>
                  </m:oMath>
                </a14:m>
                <a:endParaRPr lang="vi-VN" sz="2800" b="1" dirty="0"/>
              </a:p>
            </p:txBody>
          </p:sp>
        </mc:Choice>
        <mc:Fallback xmlns="">
          <p:sp>
            <p:nvSpPr>
              <p:cNvPr id="6" name="Rectangle 5"/>
              <p:cNvSpPr>
                <a:spLocks noRot="1" noChangeAspect="1" noMove="1" noResize="1" noEditPoints="1" noAdjustHandles="1" noChangeArrowheads="1" noChangeShapeType="1" noTextEdit="1"/>
              </p:cNvSpPr>
              <p:nvPr/>
            </p:nvSpPr>
            <p:spPr>
              <a:xfrm>
                <a:off x="1091828" y="3707109"/>
                <a:ext cx="2539838" cy="556828"/>
              </a:xfrm>
              <a:prstGeom prst="rect">
                <a:avLst/>
              </a:prstGeom>
              <a:blipFill rotWithShape="1">
                <a:blip r:embed="rId8"/>
                <a:stretch>
                  <a:fillRect b="-2210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436095" y="4664226"/>
                <a:ext cx="2344697" cy="483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D. </a:t>
                </a:r>
                <a14:m>
                  <m:oMath xmlns:m="http://schemas.openxmlformats.org/officeDocument/2006/math">
                    <m:r>
                      <a:rPr lang="vi-VN" sz="2800" b="1" i="1" smtClean="0">
                        <a:latin typeface="Cambria Math"/>
                        <a:cs typeface="Times New Roman" pitchFamily="18" charset="0"/>
                      </a:rPr>
                      <m:t>𝟕𝟐</m:t>
                    </m:r>
                    <m:r>
                      <a:rPr lang="vi-VN" sz="2800" b="1" i="1" smtClean="0">
                        <a:latin typeface="Cambria Math"/>
                        <a:cs typeface="Times New Roman" pitchFamily="18" charset="0"/>
                      </a:rPr>
                      <m:t> </m:t>
                    </m:r>
                    <m:r>
                      <a:rPr lang="vi-VN" sz="2800" b="1" i="1" smtClean="0">
                        <a:latin typeface="Cambria Math"/>
                        <a:cs typeface="Times New Roman" pitchFamily="18" charset="0"/>
                      </a:rPr>
                      <m:t>𝒄</m:t>
                    </m:r>
                    <m:sSup>
                      <m:sSupPr>
                        <m:ctrlPr>
                          <a:rPr lang="vi-VN" sz="2800" b="1" i="1" smtClean="0">
                            <a:latin typeface="Cambria Math" panose="02040503050406030204" pitchFamily="18" charset="0"/>
                            <a:cs typeface="Times New Roman" pitchFamily="18" charset="0"/>
                          </a:rPr>
                        </m:ctrlPr>
                      </m:sSupPr>
                      <m:e>
                        <m:r>
                          <a:rPr lang="vi-VN" sz="2800" b="1" i="1" smtClean="0">
                            <a:latin typeface="Cambria Math"/>
                            <a:cs typeface="Times New Roman" pitchFamily="18" charset="0"/>
                          </a:rPr>
                          <m:t>𝒎</m:t>
                        </m:r>
                      </m:e>
                      <m:sup>
                        <m:r>
                          <a:rPr lang="vi-VN" sz="2800" b="1" i="1" smtClean="0">
                            <a:latin typeface="Cambria Math"/>
                            <a:cs typeface="Times New Roman" pitchFamily="18" charset="0"/>
                          </a:rPr>
                          <m:t>𝟐</m:t>
                        </m:r>
                      </m:sup>
                    </m:sSup>
                  </m:oMath>
                </a14:m>
                <a:endParaRPr lang="vi-VN" sz="2800" dirty="0"/>
              </a:p>
            </p:txBody>
          </p:sp>
        </mc:Choice>
        <mc:Fallback xmlns="">
          <p:sp>
            <p:nvSpPr>
              <p:cNvPr id="7" name="Rectangle 6"/>
              <p:cNvSpPr>
                <a:spLocks noRot="1" noChangeAspect="1" noMove="1" noResize="1" noEditPoints="1" noAdjustHandles="1" noChangeArrowheads="1" noChangeShapeType="1" noTextEdit="1"/>
              </p:cNvSpPr>
              <p:nvPr/>
            </p:nvSpPr>
            <p:spPr>
              <a:xfrm>
                <a:off x="5436095" y="4664226"/>
                <a:ext cx="2344697" cy="483171"/>
              </a:xfrm>
              <a:prstGeom prst="rect">
                <a:avLst/>
              </a:prstGeom>
              <a:blipFill rotWithShape="1">
                <a:blip r:embed="rId9"/>
                <a:stretch>
                  <a:fillRect t="-12048" b="-3614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065865" y="4587975"/>
                <a:ext cx="2570031" cy="517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C. </a:t>
                </a:r>
                <a14:m>
                  <m:oMath xmlns:m="http://schemas.openxmlformats.org/officeDocument/2006/math">
                    <m:r>
                      <a:rPr lang="en-US" sz="2800" b="1" i="1" smtClean="0">
                        <a:latin typeface="Cambria Math"/>
                        <a:cs typeface="Times New Roman" pitchFamily="18" charset="0"/>
                      </a:rPr>
                      <m:t>𝟑𝟔</m:t>
                    </m:r>
                    <m:r>
                      <a:rPr lang="en-US" sz="2800" b="1" i="1" smtClean="0">
                        <a:latin typeface="Cambria Math"/>
                        <a:cs typeface="Times New Roman" pitchFamily="18" charset="0"/>
                      </a:rPr>
                      <m:t>𝒄</m:t>
                    </m:r>
                    <m:sSup>
                      <m:sSupPr>
                        <m:ctrlPr>
                          <a:rPr lang="en-US" sz="2800" b="1" i="1" smtClean="0">
                            <a:latin typeface="Cambria Math" panose="02040503050406030204" pitchFamily="18" charset="0"/>
                            <a:cs typeface="Times New Roman" pitchFamily="18" charset="0"/>
                          </a:rPr>
                        </m:ctrlPr>
                      </m:sSupPr>
                      <m:e>
                        <m:r>
                          <a:rPr lang="en-US" sz="2800" b="1" i="1" smtClean="0">
                            <a:latin typeface="Cambria Math"/>
                            <a:cs typeface="Times New Roman" pitchFamily="18" charset="0"/>
                          </a:rPr>
                          <m:t>𝒎</m:t>
                        </m:r>
                      </m:e>
                      <m:sup>
                        <m:r>
                          <a:rPr lang="en-US" sz="2800" b="1" i="1" smtClean="0">
                            <a:latin typeface="Cambria Math"/>
                            <a:cs typeface="Times New Roman" pitchFamily="18" charset="0"/>
                          </a:rPr>
                          <m:t>𝟐</m:t>
                        </m:r>
                      </m:sup>
                    </m:sSup>
                  </m:oMath>
                </a14:m>
                <a:endParaRPr lang="en-US" sz="2800" b="1" dirty="0">
                  <a:latin typeface="Times New Roman" pitchFamily="18" charset="0"/>
                  <a:cs typeface="Times New Roman"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065865" y="4587975"/>
                <a:ext cx="2570031" cy="517524"/>
              </a:xfrm>
              <a:prstGeom prst="rect">
                <a:avLst/>
              </a:prstGeom>
              <a:blipFill rotWithShape="1">
                <a:blip r:embed="rId10"/>
                <a:stretch>
                  <a:fillRect t="-7865" b="-3033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436095" y="3731733"/>
                <a:ext cx="2260957" cy="530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itchFamily="18" charset="0"/>
                    <a:cs typeface="Times New Roman" pitchFamily="18" charset="0"/>
                  </a:rPr>
                  <a:t>  B.  </a:t>
                </a:r>
                <a14:m>
                  <m:oMath xmlns:m="http://schemas.openxmlformats.org/officeDocument/2006/math">
                    <m:r>
                      <a:rPr lang="en-US" sz="2800" b="1" i="0" smtClean="0">
                        <a:latin typeface="Cambria Math"/>
                        <a:cs typeface="Times New Roman" pitchFamily="18" charset="0"/>
                      </a:rPr>
                      <m:t>𝟒𝟖𝐜</m:t>
                    </m:r>
                    <m:sSup>
                      <m:sSupPr>
                        <m:ctrlPr>
                          <a:rPr lang="en-US" sz="2800" b="1" i="1" smtClean="0">
                            <a:latin typeface="Cambria Math" panose="02040503050406030204" pitchFamily="18" charset="0"/>
                            <a:cs typeface="Times New Roman" pitchFamily="18" charset="0"/>
                          </a:rPr>
                        </m:ctrlPr>
                      </m:sSupPr>
                      <m:e>
                        <m:r>
                          <a:rPr lang="en-US" sz="2800" b="1" i="0" smtClean="0">
                            <a:latin typeface="Cambria Math"/>
                            <a:cs typeface="Times New Roman" pitchFamily="18" charset="0"/>
                          </a:rPr>
                          <m:t>𝐦</m:t>
                        </m:r>
                      </m:e>
                      <m:sup>
                        <m:r>
                          <a:rPr lang="en-US" sz="2800" b="1" i="0" smtClean="0">
                            <a:latin typeface="Cambria Math"/>
                            <a:cs typeface="Times New Roman" pitchFamily="18" charset="0"/>
                          </a:rPr>
                          <m:t>𝟐</m:t>
                        </m:r>
                      </m:sup>
                    </m:sSup>
                    <m:r>
                      <a:rPr lang="en-US" sz="2800" b="1" i="0" smtClean="0">
                        <a:latin typeface="Cambria Math"/>
                        <a:cs typeface="Times New Roman" pitchFamily="18" charset="0"/>
                      </a:rPr>
                      <m:t> </m:t>
                    </m:r>
                  </m:oMath>
                </a14:m>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36095" y="3731733"/>
                <a:ext cx="2260957" cy="530468"/>
              </a:xfrm>
              <a:prstGeom prst="rect">
                <a:avLst/>
              </a:prstGeom>
              <a:blipFill rotWithShape="1">
                <a:blip r:embed="rId11"/>
                <a:stretch>
                  <a:fillRect t="-6593" r="-1600" b="-28571"/>
                </a:stretch>
              </a:blipFill>
            </p:spPr>
            <p:txBody>
              <a:bodyPr/>
              <a:lstStyle/>
              <a:p>
                <a:r>
                  <a:rPr lang="vi-VN">
                    <a:noFill/>
                  </a:rPr>
                  <a:t> </a:t>
                </a:r>
              </a:p>
            </p:txBody>
          </p:sp>
        </mc:Fallback>
      </mc:AlternateContent>
      <p:pic>
        <p:nvPicPr>
          <p:cNvPr id="1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625752" y="4467976"/>
            <a:ext cx="768070" cy="76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Hình ảnh X Hình Chữ Thập đỏ Png đỏ, Chữ Thập đỏ, X, Chữ Thập đỏ trong suốt  PNG và Vector để tải xuống miễn phí"/>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4655" y="3771372"/>
            <a:ext cx="436020" cy="4925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ình ảnh X Hình Chữ Thập đỏ Png đỏ, Chữ Thập đỏ, X, Chữ Thập đỏ trong suốt  PNG và Vector để tải xuống miễn phí"/>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83979" y="3807377"/>
            <a:ext cx="436020" cy="492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ảnh X Hình Chữ Thập đỏ Png đỏ, Chữ Thập đỏ, X, Chữ Thập đỏ trong suốt  PNG và Vector để tải xuống miễn phí"/>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73317" y="4650935"/>
            <a:ext cx="436020" cy="492566"/>
          </a:xfrm>
          <a:prstGeom prst="rect">
            <a:avLst/>
          </a:prstGeom>
          <a:noFill/>
          <a:extLst>
            <a:ext uri="{909E8E84-426E-40DD-AFC4-6F175D3DCCD1}">
              <a14:hiddenFill xmlns:a14="http://schemas.microsoft.com/office/drawing/2010/main">
                <a:solidFill>
                  <a:srgbClr val="FFFFFF"/>
                </a:solidFill>
              </a14:hiddenFill>
            </a:ext>
          </a:extLst>
        </p:spPr>
      </p:pic>
      <p:pic>
        <p:nvPicPr>
          <p:cNvPr id="16" name="Am-thanh-that-vong-www_tiengdong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252520" y="2691664"/>
            <a:ext cx="609600" cy="609600"/>
          </a:xfrm>
          <a:prstGeom prst="rect">
            <a:avLst/>
          </a:prstGeom>
        </p:spPr>
      </p:pic>
      <p:pic>
        <p:nvPicPr>
          <p:cNvPr id="17" name="Am-thanh-phep-thuat-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9252519" y="3302996"/>
            <a:ext cx="708913" cy="708913"/>
          </a:xfrm>
          <a:prstGeom prst="rect">
            <a:avLst/>
          </a:prstGeom>
        </p:spPr>
      </p:pic>
      <p:pic>
        <p:nvPicPr>
          <p:cNvPr id="18" name="Ảnh 4">
            <a:hlinkClick r:id="rId15" action="ppaction://hlinksldjump"/>
          </p:cNvPr>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82685" y="59968"/>
            <a:ext cx="1600200" cy="888111"/>
          </a:xfrm>
          <a:prstGeom prst="rect">
            <a:avLst/>
          </a:prstGeom>
        </p:spPr>
      </p:pic>
    </p:spTree>
    <p:extLst>
      <p:ext uri="{BB962C8B-B14F-4D97-AF65-F5344CB8AC3E}">
        <p14:creationId xmlns:p14="http://schemas.microsoft.com/office/powerpoint/2010/main" val="924165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6"/>
                                        </p:tgtEl>
                                        <p:attrNameLst>
                                          <p:attrName>style.color</p:attrName>
                                        </p:attrNameLst>
                                      </p:cBhvr>
                                      <p:by>
                                        <p:hsl h="0" s="12549" l="25098"/>
                                      </p:by>
                                    </p:animClr>
                                    <p:animClr clrSpc="hsl" dir="cw">
                                      <p:cBhvr>
                                        <p:cTn id="7" dur="500" fill="hold"/>
                                        <p:tgtEl>
                                          <p:spTgt spid="6"/>
                                        </p:tgtEl>
                                        <p:attrNameLst>
                                          <p:attrName>fillcolor</p:attrName>
                                        </p:attrNameLst>
                                      </p:cBhvr>
                                      <p:by>
                                        <p:hsl h="0" s="12549" l="25098"/>
                                      </p:by>
                                    </p:animClr>
                                    <p:animClr clrSpc="hsl" dir="cw">
                                      <p:cBhvr>
                                        <p:cTn id="8" dur="500" fill="hold"/>
                                        <p:tgtEl>
                                          <p:spTgt spid="6"/>
                                        </p:tgtEl>
                                        <p:attrNameLst>
                                          <p:attrName>stroke.color</p:attrName>
                                        </p:attrNameLst>
                                      </p:cBhvr>
                                      <p:by>
                                        <p:hsl h="0" s="12549" l="25098"/>
                                      </p:by>
                                    </p:animClr>
                                    <p:set>
                                      <p:cBhvr>
                                        <p:cTn id="9" dur="500" fill="hold"/>
                                        <p:tgtEl>
                                          <p:spTgt spid="6"/>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 presetClass="mediacall" presetSubtype="0" fill="hold" nodeType="withEffect">
                                  <p:stCondLst>
                                    <p:cond delay="0"/>
                                  </p:stCondLst>
                                  <p:childTnLst>
                                    <p:cmd type="call" cmd="playFrom(0.0)">
                                      <p:cBhvr>
                                        <p:cTn id="14" dur="7860" fill="hold"/>
                                        <p:tgtEl>
                                          <p:spTgt spid="16"/>
                                        </p:tgtEl>
                                      </p:cBhvr>
                                    </p:cmd>
                                  </p:childTnLst>
                                </p:cTn>
                              </p:par>
                            </p:childTnLst>
                          </p:cTn>
                        </p:par>
                      </p:childTnLst>
                    </p:cTn>
                  </p:par>
                </p:childTnLst>
              </p:cTn>
              <p:nextCondLst>
                <p:cond evt="onClick" delay="0">
                  <p:tgtEl>
                    <p:spTgt spid="6"/>
                  </p:tgtEl>
                </p:cond>
              </p:nextCondLst>
            </p:seq>
            <p:seq concurrent="1" nextAc="seek">
              <p:cTn id="15" restart="whenNotActive" fill="hold" evtFilter="cancelBubble" nodeType="interactiveSeq">
                <p:stCondLst>
                  <p:cond evt="onClick" delay="0">
                    <p:tgtEl>
                      <p:spTgt spid="7"/>
                    </p:tgtEl>
                  </p:cond>
                </p:stCondLst>
                <p:endSync evt="end" delay="0">
                  <p:rtn val="all"/>
                </p:endSync>
                <p:childTnLst>
                  <p:par>
                    <p:cTn id="16" fill="hold">
                      <p:stCondLst>
                        <p:cond delay="0"/>
                      </p:stCondLst>
                      <p:childTnLst>
                        <p:par>
                          <p:cTn id="17" fill="hold">
                            <p:stCondLst>
                              <p:cond delay="0"/>
                            </p:stCondLst>
                            <p:childTnLst>
                              <p:par>
                                <p:cTn id="18" presetID="1" presetClass="emph" presetSubtype="2" fill="hold" nodeType="clickEffect">
                                  <p:stCondLst>
                                    <p:cond delay="0"/>
                                  </p:stCondLst>
                                  <p:childTnLst>
                                    <p:animClr clrSpc="rgb" dir="cw">
                                      <p:cBhvr>
                                        <p:cTn id="19" dur="2000" fill="hold"/>
                                        <p:tgtEl>
                                          <p:spTgt spid="7"/>
                                        </p:tgtEl>
                                        <p:attrNameLst>
                                          <p:attrName>fillcolor</p:attrName>
                                        </p:attrNameLst>
                                      </p:cBhvr>
                                      <p:to>
                                        <a:schemeClr val="accent2"/>
                                      </p:to>
                                    </p:animClr>
                                    <p:set>
                                      <p:cBhvr>
                                        <p:cTn id="20" dur="2000" fill="hold"/>
                                        <p:tgtEl>
                                          <p:spTgt spid="7"/>
                                        </p:tgtEl>
                                        <p:attrNameLst>
                                          <p:attrName>fill.type</p:attrName>
                                        </p:attrNameLst>
                                      </p:cBhvr>
                                      <p:to>
                                        <p:strVal val="solid"/>
                                      </p:to>
                                    </p:set>
                                    <p:set>
                                      <p:cBhvr>
                                        <p:cTn id="21" dur="2000" fill="hold"/>
                                        <p:tgtEl>
                                          <p:spTgt spid="7"/>
                                        </p:tgtEl>
                                        <p:attrNameLst>
                                          <p:attrName>fill.on</p:attrName>
                                        </p:attrNameLst>
                                      </p:cBhvr>
                                      <p:to>
                                        <p:strVal val="true"/>
                                      </p:to>
                                    </p:set>
                                  </p:childTnLst>
                                </p:cTn>
                              </p:par>
                              <p:par>
                                <p:cTn id="22" presetID="26"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80">
                                          <p:stCondLst>
                                            <p:cond delay="0"/>
                                          </p:stCondLst>
                                        </p:cTn>
                                        <p:tgtEl>
                                          <p:spTgt spid="12"/>
                                        </p:tgtEl>
                                      </p:cBhvr>
                                    </p:animEffect>
                                    <p:anim calcmode="lin" valueType="num">
                                      <p:cBhvr>
                                        <p:cTn id="2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0" dur="26">
                                          <p:stCondLst>
                                            <p:cond delay="650"/>
                                          </p:stCondLst>
                                        </p:cTn>
                                        <p:tgtEl>
                                          <p:spTgt spid="12"/>
                                        </p:tgtEl>
                                      </p:cBhvr>
                                      <p:to x="100000" y="60000"/>
                                    </p:animScale>
                                    <p:animScale>
                                      <p:cBhvr>
                                        <p:cTn id="31" dur="166" decel="50000">
                                          <p:stCondLst>
                                            <p:cond delay="676"/>
                                          </p:stCondLst>
                                        </p:cTn>
                                        <p:tgtEl>
                                          <p:spTgt spid="12"/>
                                        </p:tgtEl>
                                      </p:cBhvr>
                                      <p:to x="100000" y="100000"/>
                                    </p:animScale>
                                    <p:animScale>
                                      <p:cBhvr>
                                        <p:cTn id="32" dur="26">
                                          <p:stCondLst>
                                            <p:cond delay="1312"/>
                                          </p:stCondLst>
                                        </p:cTn>
                                        <p:tgtEl>
                                          <p:spTgt spid="12"/>
                                        </p:tgtEl>
                                      </p:cBhvr>
                                      <p:to x="100000" y="80000"/>
                                    </p:animScale>
                                    <p:animScale>
                                      <p:cBhvr>
                                        <p:cTn id="33" dur="166" decel="50000">
                                          <p:stCondLst>
                                            <p:cond delay="1338"/>
                                          </p:stCondLst>
                                        </p:cTn>
                                        <p:tgtEl>
                                          <p:spTgt spid="12"/>
                                        </p:tgtEl>
                                      </p:cBhvr>
                                      <p:to x="100000" y="100000"/>
                                    </p:animScale>
                                    <p:animScale>
                                      <p:cBhvr>
                                        <p:cTn id="34" dur="26">
                                          <p:stCondLst>
                                            <p:cond delay="1642"/>
                                          </p:stCondLst>
                                        </p:cTn>
                                        <p:tgtEl>
                                          <p:spTgt spid="12"/>
                                        </p:tgtEl>
                                      </p:cBhvr>
                                      <p:to x="100000" y="90000"/>
                                    </p:animScale>
                                    <p:animScale>
                                      <p:cBhvr>
                                        <p:cTn id="35" dur="166" decel="50000">
                                          <p:stCondLst>
                                            <p:cond delay="1668"/>
                                          </p:stCondLst>
                                        </p:cTn>
                                        <p:tgtEl>
                                          <p:spTgt spid="12"/>
                                        </p:tgtEl>
                                      </p:cBhvr>
                                      <p:to x="100000" y="100000"/>
                                    </p:animScale>
                                    <p:animScale>
                                      <p:cBhvr>
                                        <p:cTn id="36" dur="26">
                                          <p:stCondLst>
                                            <p:cond delay="1808"/>
                                          </p:stCondLst>
                                        </p:cTn>
                                        <p:tgtEl>
                                          <p:spTgt spid="12"/>
                                        </p:tgtEl>
                                      </p:cBhvr>
                                      <p:to x="100000" y="95000"/>
                                    </p:animScale>
                                    <p:animScale>
                                      <p:cBhvr>
                                        <p:cTn id="37" dur="166" decel="50000">
                                          <p:stCondLst>
                                            <p:cond delay="1834"/>
                                          </p:stCondLst>
                                        </p:cTn>
                                        <p:tgtEl>
                                          <p:spTgt spid="12"/>
                                        </p:tgtEl>
                                      </p:cBhvr>
                                      <p:to x="100000" y="100000"/>
                                    </p:animScale>
                                  </p:childTnLst>
                                </p:cTn>
                              </p:par>
                              <p:par>
                                <p:cTn id="38" presetID="1" presetClass="mediacall" presetSubtype="0" fill="hold" nodeType="withEffect">
                                  <p:stCondLst>
                                    <p:cond delay="0"/>
                                  </p:stCondLst>
                                  <p:childTnLst>
                                    <p:cmd type="call" cmd="playFrom(0.0)">
                                      <p:cBhvr>
                                        <p:cTn id="39" dur="5197" fill="hold"/>
                                        <p:tgtEl>
                                          <p:spTgt spid="17"/>
                                        </p:tgtEl>
                                      </p:cBhvr>
                                    </p:cmd>
                                  </p:childTnLst>
                                </p:cTn>
                              </p:par>
                            </p:childTnLst>
                          </p:cTn>
                        </p:par>
                      </p:childTnLst>
                    </p:cTn>
                  </p:par>
                </p:childTnLst>
              </p:cTn>
              <p:nextCondLst>
                <p:cond evt="onClick" delay="0">
                  <p:tgtEl>
                    <p:spTgt spid="7"/>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9" presetClass="emph" presetSubtype="0" grpId="0" nodeType="clickEffect">
                                  <p:stCondLst>
                                    <p:cond delay="0"/>
                                  </p:stCondLst>
                                  <p:childTnLst>
                                    <p:set>
                                      <p:cBhvr rctx="PPT">
                                        <p:cTn id="44" dur="indefinite"/>
                                        <p:tgtEl>
                                          <p:spTgt spid="8"/>
                                        </p:tgtEl>
                                        <p:attrNameLst>
                                          <p:attrName>style.opacity</p:attrName>
                                        </p:attrNameLst>
                                      </p:cBhvr>
                                      <p:to>
                                        <p:strVal val="0.5"/>
                                      </p:to>
                                    </p:set>
                                    <p:animEffect filter="image" prLst="opacity: 0.5">
                                      <p:cBhvr rctx="IE">
                                        <p:cTn id="45" dur="indefinite"/>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7860"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9" presetClass="emph" presetSubtype="0" grpId="0" nodeType="clickEffect">
                                  <p:stCondLst>
                                    <p:cond delay="0"/>
                                  </p:stCondLst>
                                  <p:childTnLst>
                                    <p:set>
                                      <p:cBhvr rctx="PPT">
                                        <p:cTn id="55" dur="indefinite"/>
                                        <p:tgtEl>
                                          <p:spTgt spid="9"/>
                                        </p:tgtEl>
                                        <p:attrNameLst>
                                          <p:attrName>style.opacity</p:attrName>
                                        </p:attrNameLst>
                                      </p:cBhvr>
                                      <p:to>
                                        <p:strVal val="0.5"/>
                                      </p:to>
                                    </p:set>
                                    <p:animEffect filter="image" prLst="opacity: 0.5">
                                      <p:cBhvr rctx="IE">
                                        <p:cTn id="56" dur="indefinite"/>
                                        <p:tgtEl>
                                          <p:spTgt spid="9"/>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 presetClass="mediacall" presetSubtype="0" fill="hold" nodeType="withEffect">
                                  <p:stCondLst>
                                    <p:cond delay="0"/>
                                  </p:stCondLst>
                                  <p:childTnLst>
                                    <p:cmd type="call" cmd="playFrom(0.0)">
                                      <p:cBhvr>
                                        <p:cTn id="61" dur="7860" fill="hold"/>
                                        <p:tgtEl>
                                          <p:spTgt spid="16"/>
                                        </p:tgtEl>
                                      </p:cBhvr>
                                    </p:cmd>
                                  </p:childTnLst>
                                </p:cTn>
                              </p:par>
                            </p:childTnLst>
                          </p:cTn>
                        </p:par>
                      </p:childTnLst>
                    </p:cTn>
                  </p:par>
                </p:childTnLst>
              </p:cTn>
              <p:nextCondLst>
                <p:cond evt="onClick" delay="0">
                  <p:tgtEl>
                    <p:spTgt spid="9"/>
                  </p:tgtEl>
                </p:cond>
              </p:nextCondLst>
            </p:seq>
            <p:audio>
              <p:cMediaNode vol="80000">
                <p:cTn id="62" fill="hold" display="0">
                  <p:stCondLst>
                    <p:cond delay="indefinite"/>
                  </p:stCondLst>
                  <p:endCondLst>
                    <p:cond evt="onStopAudio" delay="0">
                      <p:tgtEl>
                        <p:sldTgt/>
                      </p:tgtEl>
                    </p:cond>
                  </p:endCondLst>
                </p:cTn>
                <p:tgtEl>
                  <p:spTgt spid="16"/>
                </p:tgtEl>
              </p:cMediaNode>
            </p:audio>
            <p:audio>
              <p:cMediaNode vol="80000">
                <p:cTn id="63" fill="hold" display="0">
                  <p:stCondLst>
                    <p:cond delay="indefinite"/>
                  </p:stCondLst>
                  <p:endCondLst>
                    <p:cond evt="onStopAudio" delay="0">
                      <p:tgtEl>
                        <p:sldTgt/>
                      </p:tgtEl>
                    </p:cond>
                  </p:endCondLst>
                </p:cTn>
                <p:tgtEl>
                  <p:spTgt spid="17"/>
                </p:tgtEl>
              </p:cMediaNode>
            </p:audio>
          </p:childTnLst>
        </p:cTn>
      </p:par>
    </p:tnLst>
    <p:bldLst>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22464"/>
                <a:ext cx="9144000" cy="14691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itchFamily="18" charset="0"/>
                    <a:cs typeface="Times New Roman" pitchFamily="18" charset="0"/>
                  </a:rPr>
                  <a:t>Một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36 </a:t>
                </a:r>
                <a14:m>
                  <m:oMath xmlns:m="http://schemas.openxmlformats.org/officeDocument/2006/math">
                    <m:sSup>
                      <m:sSupPr>
                        <m:ctrlPr>
                          <a:rPr lang="en-US" sz="2800" b="0" i="1" smtClean="0">
                            <a:latin typeface="Cambria Math" panose="02040503050406030204" pitchFamily="18" charset="0"/>
                            <a:cs typeface="Times New Roman" pitchFamily="18" charset="0"/>
                          </a:rPr>
                        </m:ctrlPr>
                      </m:sSupPr>
                      <m:e>
                        <m:r>
                          <a:rPr lang="en-US" sz="2800" b="0" i="1" smtClean="0">
                            <a:latin typeface="Cambria Math"/>
                            <a:cs typeface="Times New Roman" pitchFamily="18" charset="0"/>
                          </a:rPr>
                          <m:t>𝑚</m:t>
                        </m:r>
                      </m:e>
                      <m:sup>
                        <m:r>
                          <a:rPr lang="en-US" sz="2800" b="0" i="1" smtClean="0">
                            <a:latin typeface="Cambria Math"/>
                            <a:cs typeface="Times New Roman" pitchFamily="18" charset="0"/>
                          </a:rPr>
                          <m:t>2</m:t>
                        </m:r>
                      </m:sup>
                    </m:sSup>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25cm.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22464"/>
                <a:ext cx="9144000" cy="1469166"/>
              </a:xfrm>
              <a:prstGeom prst="rect">
                <a:avLst/>
              </a:prstGeom>
              <a:blipFill rotWithShape="1">
                <a:blip r:embed="rId6"/>
                <a:stretch>
                  <a:fillRect l="-1197" b="-734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ounded Rectangle 5"/>
              <p:cNvSpPr/>
              <p:nvPr/>
            </p:nvSpPr>
            <p:spPr>
              <a:xfrm>
                <a:off x="716663" y="2202634"/>
                <a:ext cx="3530891" cy="8011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457200" indent="-457200" algn="ctr">
                  <a:buAutoNum type="alphaUcPeriod"/>
                </a:pPr>
                <a14:m>
                  <m:oMath xmlns:m="http://schemas.openxmlformats.org/officeDocument/2006/math">
                    <m:r>
                      <a:rPr lang="en-US" sz="2400" b="1" i="1" smtClean="0">
                        <a:latin typeface="Cambria Math"/>
                        <a:cs typeface="Times New Roman" pitchFamily="18" charset="0"/>
                      </a:rPr>
                      <m:t>𝟓𝟕𝟔</m:t>
                    </m:r>
                    <m:r>
                      <a:rPr lang="en-US" sz="2400" b="1" i="1" smtClean="0">
                        <a:latin typeface="Cambria Math"/>
                        <a:cs typeface="Times New Roman" pitchFamily="18" charset="0"/>
                      </a:rPr>
                      <m:t> </m:t>
                    </m:r>
                    <m:r>
                      <a:rPr lang="en-US" sz="2400" b="1" i="1" smtClean="0">
                        <a:latin typeface="Cambria Math"/>
                        <a:cs typeface="Times New Roman" pitchFamily="18" charset="0"/>
                      </a:rPr>
                      <m:t>𝒗𝒊</m:t>
                    </m:r>
                    <m:r>
                      <a:rPr lang="en-US" sz="2400" b="1" i="1" smtClean="0">
                        <a:latin typeface="Cambria Math"/>
                        <a:cs typeface="Times New Roman" pitchFamily="18" charset="0"/>
                      </a:rPr>
                      <m:t>ê</m:t>
                    </m:r>
                    <m:r>
                      <a:rPr lang="en-US" sz="2400" b="1" i="1" smtClean="0">
                        <a:latin typeface="Cambria Math"/>
                        <a:cs typeface="Times New Roman" pitchFamily="18" charset="0"/>
                      </a:rPr>
                      <m:t>𝒏</m:t>
                    </m:r>
                  </m:oMath>
                </a14:m>
                <a:endParaRPr lang="en-US" sz="2400" b="1" dirty="0">
                  <a:latin typeface="Times New Roman" pitchFamily="18" charset="0"/>
                  <a:cs typeface="Times New Roman" pitchFamily="18" charset="0"/>
                </a:endParaRPr>
              </a:p>
            </p:txBody>
          </p:sp>
        </mc:Choice>
        <mc:Fallback xmlns="">
          <p:sp>
            <p:nvSpPr>
              <p:cNvPr id="6" name="Rounded Rectangle 5"/>
              <p:cNvSpPr>
                <a:spLocks noRot="1" noChangeAspect="1" noMove="1" noResize="1" noEditPoints="1" noAdjustHandles="1" noChangeArrowheads="1" noChangeShapeType="1" noTextEdit="1"/>
              </p:cNvSpPr>
              <p:nvPr/>
            </p:nvSpPr>
            <p:spPr>
              <a:xfrm>
                <a:off x="716663" y="2202634"/>
                <a:ext cx="3530891" cy="801164"/>
              </a:xfrm>
              <a:prstGeom prst="roundRect">
                <a:avLst/>
              </a:prstGeom>
              <a:blipFill rotWithShape="1">
                <a:blip r:embed="rId7"/>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ounded Rectangle 6"/>
              <p:cNvSpPr/>
              <p:nvPr/>
            </p:nvSpPr>
            <p:spPr>
              <a:xfrm>
                <a:off x="716662" y="3703507"/>
                <a:ext cx="3196991" cy="9147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Times New Roman" pitchFamily="18" charset="0"/>
                    <a:cs typeface="Times New Roman" pitchFamily="18" charset="0"/>
                  </a:rPr>
                  <a:t>C.</a:t>
                </a:r>
                <a:r>
                  <a:rPr lang="en-US" sz="2400" b="1" dirty="0">
                    <a:cs typeface="Times New Roman" pitchFamily="18" charset="0"/>
                  </a:rPr>
                  <a:t> 25</a:t>
                </a:r>
                <a14:m>
                  <m:oMath xmlns:m="http://schemas.openxmlformats.org/officeDocument/2006/math">
                    <m:r>
                      <a:rPr lang="en-US" sz="2400" b="1" i="1">
                        <a:latin typeface="Cambria Math"/>
                        <a:cs typeface="Times New Roman" pitchFamily="18" charset="0"/>
                      </a:rPr>
                      <m:t>𝟎</m:t>
                    </m:r>
                    <m:r>
                      <a:rPr lang="en-US" sz="2400" b="1" i="1">
                        <a:latin typeface="Cambria Math"/>
                        <a:cs typeface="Times New Roman" pitchFamily="18" charset="0"/>
                      </a:rPr>
                      <m:t> </m:t>
                    </m:r>
                    <m:r>
                      <a:rPr lang="en-US" sz="2400" b="1" i="1">
                        <a:latin typeface="Cambria Math"/>
                        <a:cs typeface="Times New Roman" pitchFamily="18" charset="0"/>
                      </a:rPr>
                      <m:t>𝒗𝒊</m:t>
                    </m:r>
                    <m:r>
                      <a:rPr lang="en-US" sz="2400" b="1" i="1">
                        <a:latin typeface="Cambria Math"/>
                        <a:cs typeface="Times New Roman" pitchFamily="18" charset="0"/>
                      </a:rPr>
                      <m:t>ê</m:t>
                    </m:r>
                    <m:r>
                      <a:rPr lang="en-US" sz="2400" b="1" i="1">
                        <a:latin typeface="Cambria Math"/>
                        <a:cs typeface="Times New Roman" pitchFamily="18" charset="0"/>
                      </a:rPr>
                      <m:t>𝒏</m:t>
                    </m:r>
                  </m:oMath>
                </a14:m>
                <a:endParaRPr lang="en-US" sz="2400" b="1" dirty="0">
                  <a:latin typeface="Times New Roman" pitchFamily="18" charset="0"/>
                  <a:cs typeface="Times New Roman" pitchFamily="18" charset="0"/>
                </a:endParaRPr>
              </a:p>
            </p:txBody>
          </p:sp>
        </mc:Choice>
        <mc:Fallback xmlns="">
          <p:sp>
            <p:nvSpPr>
              <p:cNvPr id="7" name="Rounded Rectangle 6"/>
              <p:cNvSpPr>
                <a:spLocks noRot="1" noChangeAspect="1" noMove="1" noResize="1" noEditPoints="1" noAdjustHandles="1" noChangeArrowheads="1" noChangeShapeType="1" noTextEdit="1"/>
              </p:cNvSpPr>
              <p:nvPr/>
            </p:nvSpPr>
            <p:spPr>
              <a:xfrm>
                <a:off x="716662" y="3703507"/>
                <a:ext cx="3196991" cy="914756"/>
              </a:xfrm>
              <a:prstGeom prst="roundRect">
                <a:avLst/>
              </a:prstGeom>
              <a:blipFill rotWithShape="1">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ounded Rectangle 7"/>
              <p:cNvSpPr/>
              <p:nvPr/>
            </p:nvSpPr>
            <p:spPr>
              <a:xfrm>
                <a:off x="5724128" y="2128310"/>
                <a:ext cx="3419872" cy="8754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Times New Roman" pitchFamily="18" charset="0"/>
                    <a:cs typeface="Times New Roman" pitchFamily="18" charset="0"/>
                  </a:rPr>
                  <a:t>B. 1</a:t>
                </a:r>
                <a14:m>
                  <m:oMath xmlns:m="http://schemas.openxmlformats.org/officeDocument/2006/math">
                    <m:r>
                      <a:rPr lang="en-US" sz="2400" b="1" i="1">
                        <a:latin typeface="Cambria Math"/>
                        <a:cs typeface="Times New Roman" pitchFamily="18" charset="0"/>
                      </a:rPr>
                      <m:t>𝟎𝟎</m:t>
                    </m:r>
                    <m:r>
                      <a:rPr lang="en-US" sz="2400" b="1" i="1">
                        <a:latin typeface="Cambria Math"/>
                        <a:cs typeface="Times New Roman" pitchFamily="18" charset="0"/>
                      </a:rPr>
                      <m:t> </m:t>
                    </m:r>
                    <m:r>
                      <a:rPr lang="en-US" sz="2400" b="1" i="1">
                        <a:latin typeface="Cambria Math"/>
                        <a:cs typeface="Times New Roman" pitchFamily="18" charset="0"/>
                      </a:rPr>
                      <m:t>𝒗𝒊</m:t>
                    </m:r>
                    <m:r>
                      <a:rPr lang="en-US" sz="2400" b="1" i="1">
                        <a:latin typeface="Cambria Math"/>
                        <a:cs typeface="Times New Roman" pitchFamily="18" charset="0"/>
                      </a:rPr>
                      <m:t>ê</m:t>
                    </m:r>
                    <m:r>
                      <a:rPr lang="en-US" sz="2400" b="1" i="1">
                        <a:latin typeface="Cambria Math"/>
                        <a:cs typeface="Times New Roman" pitchFamily="18" charset="0"/>
                      </a:rPr>
                      <m:t>𝒏</m:t>
                    </m:r>
                  </m:oMath>
                </a14:m>
                <a:endParaRPr lang="en-US" sz="2400" b="1" dirty="0">
                  <a:latin typeface="Times New Roman" pitchFamily="18" charset="0"/>
                  <a:cs typeface="Times New Roman" pitchFamily="18" charset="0"/>
                </a:endParaRPr>
              </a:p>
            </p:txBody>
          </p:sp>
        </mc:Choice>
        <mc:Fallback xmlns="">
          <p:sp>
            <p:nvSpPr>
              <p:cNvPr id="8" name="Rounded Rectangle 7"/>
              <p:cNvSpPr>
                <a:spLocks noRot="1" noChangeAspect="1" noMove="1" noResize="1" noEditPoints="1" noAdjustHandles="1" noChangeArrowheads="1" noChangeShapeType="1" noTextEdit="1"/>
              </p:cNvSpPr>
              <p:nvPr/>
            </p:nvSpPr>
            <p:spPr>
              <a:xfrm>
                <a:off x="5724128" y="2128310"/>
                <a:ext cx="3419872" cy="875488"/>
              </a:xfrm>
              <a:prstGeom prst="roundRect">
                <a:avLst/>
              </a:prstGeom>
              <a:blipFill rotWithShape="1">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ounded Rectangle 8"/>
              <p:cNvSpPr/>
              <p:nvPr/>
            </p:nvSpPr>
            <p:spPr>
              <a:xfrm>
                <a:off x="5868144" y="3703507"/>
                <a:ext cx="3275856" cy="772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Times New Roman" pitchFamily="18" charset="0"/>
                    <a:cs typeface="Times New Roman" pitchFamily="18" charset="0"/>
                  </a:rPr>
                  <a:t>D. 625</a:t>
                </a:r>
                <a14:m>
                  <m:oMath xmlns:m="http://schemas.openxmlformats.org/officeDocument/2006/math">
                    <m:r>
                      <a:rPr lang="en-US" sz="2400" b="1" i="1">
                        <a:latin typeface="Cambria Math"/>
                        <a:cs typeface="Times New Roman" pitchFamily="18" charset="0"/>
                      </a:rPr>
                      <m:t> </m:t>
                    </m:r>
                    <m:r>
                      <a:rPr lang="en-US" sz="2400" b="1" i="1">
                        <a:latin typeface="Cambria Math"/>
                        <a:cs typeface="Times New Roman" pitchFamily="18" charset="0"/>
                      </a:rPr>
                      <m:t>𝒗𝒊</m:t>
                    </m:r>
                    <m:r>
                      <a:rPr lang="en-US" sz="2400" b="1" i="1">
                        <a:latin typeface="Cambria Math"/>
                        <a:cs typeface="Times New Roman" pitchFamily="18" charset="0"/>
                      </a:rPr>
                      <m:t>ê</m:t>
                    </m:r>
                    <m:r>
                      <a:rPr lang="en-US" sz="2400" b="1" i="1">
                        <a:latin typeface="Cambria Math"/>
                        <a:cs typeface="Times New Roman" pitchFamily="18" charset="0"/>
                      </a:rPr>
                      <m:t>𝒏</m:t>
                    </m:r>
                  </m:oMath>
                </a14:m>
                <a:endParaRPr lang="en-US" sz="2400" b="1" dirty="0">
                  <a:latin typeface="Times New Roman" pitchFamily="18" charset="0"/>
                  <a:cs typeface="Times New Roman" pitchFamily="18" charset="0"/>
                </a:endParaRPr>
              </a:p>
            </p:txBody>
          </p:sp>
        </mc:Choice>
        <mc:Fallback xmlns="">
          <p:sp>
            <p:nvSpPr>
              <p:cNvPr id="9" name="Rounded Rectangle 8"/>
              <p:cNvSpPr>
                <a:spLocks noRot="1" noChangeAspect="1" noMove="1" noResize="1" noEditPoints="1" noAdjustHandles="1" noChangeArrowheads="1" noChangeShapeType="1" noTextEdit="1"/>
              </p:cNvSpPr>
              <p:nvPr/>
            </p:nvSpPr>
            <p:spPr>
              <a:xfrm>
                <a:off x="5868144" y="3703507"/>
                <a:ext cx="3275856" cy="772066"/>
              </a:xfrm>
              <a:prstGeom prst="roundRect">
                <a:avLst/>
              </a:prstGeom>
              <a:blipFill rotWithShape="1">
                <a:blip r:embed="rId10"/>
                <a:stretch>
                  <a:fillRect/>
                </a:stretch>
              </a:blipFill>
            </p:spPr>
            <p:txBody>
              <a:bodyPr/>
              <a:lstStyle/>
              <a:p>
                <a:r>
                  <a:rPr lang="vi-VN">
                    <a:noFill/>
                  </a:rPr>
                  <a:t> </a:t>
                </a:r>
              </a:p>
            </p:txBody>
          </p:sp>
        </mc:Fallback>
      </mc:AlternateContent>
      <p:sp>
        <p:nvSpPr>
          <p:cNvPr id="14" name="Right Arrow 13">
            <a:hlinkClick r:id="rId11" action="ppaction://hlinksldjump"/>
          </p:cNvPr>
          <p:cNvSpPr/>
          <p:nvPr/>
        </p:nvSpPr>
        <p:spPr>
          <a:xfrm>
            <a:off x="8654796" y="4707459"/>
            <a:ext cx="489204" cy="436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pic>
        <p:nvPicPr>
          <p:cNvPr id="12"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20072" y="2391435"/>
            <a:ext cx="374937" cy="4235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49191" y="3961175"/>
            <a:ext cx="374937" cy="4235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X Hình Chữ Thập đỏ Png đỏ, Chữ Thập đỏ, X, Chữ Thập đỏ trong suốt  PNG và Vector để tải xuống miễn phí"/>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3661" y="4089676"/>
            <a:ext cx="374937" cy="423561"/>
          </a:xfrm>
          <a:prstGeom prst="rect">
            <a:avLst/>
          </a:prstGeom>
          <a:noFill/>
          <a:extLst>
            <a:ext uri="{909E8E84-426E-40DD-AFC4-6F175D3DCCD1}">
              <a14:hiddenFill xmlns:a14="http://schemas.microsoft.com/office/drawing/2010/main">
                <a:solidFill>
                  <a:srgbClr val="FFFFFF"/>
                </a:solidFill>
              </a14:hiddenFill>
            </a:ext>
          </a:extLst>
        </p:spPr>
      </p:pic>
      <p:pic>
        <p:nvPicPr>
          <p:cNvPr id="3" name="Am-thanh-phep-thua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776255" y="2298416"/>
            <a:ext cx="609600" cy="609600"/>
          </a:xfrm>
          <a:prstGeom prst="rect">
            <a:avLst/>
          </a:prstGeom>
        </p:spPr>
      </p:pic>
      <p:pic>
        <p:nvPicPr>
          <p:cNvPr id="4" name="Am-thanh-that-vong-www_tiengdong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9776255" y="3563355"/>
            <a:ext cx="609600" cy="609600"/>
          </a:xfrm>
          <a:prstGeom prst="rect">
            <a:avLst/>
          </a:prstGeom>
        </p:spPr>
      </p:pic>
      <p:pic>
        <p:nvPicPr>
          <p:cNvPr id="1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512" y="2219180"/>
            <a:ext cx="768070" cy="76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30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4"/>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21" presetClass="emph" presetSubtype="0" fill="hold" grpId="1" nodeType="clickEffect">
                                  <p:stCondLst>
                                    <p:cond delay="0"/>
                                  </p:stCondLst>
                                  <p:childTnLst>
                                    <p:animClr clrSpc="hsl" dir="cw">
                                      <p:cBhvr override="childStyle">
                                        <p:cTn id="29" dur="500" fill="hold"/>
                                        <p:tgtEl>
                                          <p:spTgt spid="6"/>
                                        </p:tgtEl>
                                        <p:attrNameLst>
                                          <p:attrName>style.color</p:attrName>
                                        </p:attrNameLst>
                                      </p:cBhvr>
                                      <p:by>
                                        <p:hsl h="7200000" s="0" l="0"/>
                                      </p:by>
                                    </p:animClr>
                                    <p:animClr clrSpc="hsl" dir="cw">
                                      <p:cBhvr>
                                        <p:cTn id="30" dur="500" fill="hold"/>
                                        <p:tgtEl>
                                          <p:spTgt spid="6"/>
                                        </p:tgtEl>
                                        <p:attrNameLst>
                                          <p:attrName>fillcolor</p:attrName>
                                        </p:attrNameLst>
                                      </p:cBhvr>
                                      <p:by>
                                        <p:hsl h="7200000" s="0" l="0"/>
                                      </p:by>
                                    </p:animClr>
                                    <p:animClr clrSpc="hsl" dir="cw">
                                      <p:cBhvr>
                                        <p:cTn id="31" dur="500" fill="hold"/>
                                        <p:tgtEl>
                                          <p:spTgt spid="6"/>
                                        </p:tgtEl>
                                        <p:attrNameLst>
                                          <p:attrName>stroke.color</p:attrName>
                                        </p:attrNameLst>
                                      </p:cBhvr>
                                      <p:by>
                                        <p:hsl h="7200000" s="0" l="0"/>
                                      </p:by>
                                    </p:animClr>
                                    <p:set>
                                      <p:cBhvr>
                                        <p:cTn id="32" dur="500" fill="hold"/>
                                        <p:tgtEl>
                                          <p:spTgt spid="6"/>
                                        </p:tgtEl>
                                        <p:attrNameLst>
                                          <p:attrName>fill.type</p:attrName>
                                        </p:attrNameLst>
                                      </p:cBhvr>
                                      <p:to>
                                        <p:strVal val="solid"/>
                                      </p:to>
                                    </p:set>
                                  </p:childTnLst>
                                </p:cTn>
                              </p:par>
                              <p:par>
                                <p:cTn id="33" presetID="1" presetClass="mediacall" presetSubtype="0" fill="hold" nodeType="withEffect">
                                  <p:stCondLst>
                                    <p:cond delay="0"/>
                                  </p:stCondLst>
                                  <p:childTnLst>
                                    <p:cmd type="call" cmd="playFrom(0.0)">
                                      <p:cBhvr>
                                        <p:cTn id="34" dur="5197" fill="hold"/>
                                        <p:tgtEl>
                                          <p:spTgt spid="3"/>
                                        </p:tgtEl>
                                      </p:cBhvr>
                                    </p:cmd>
                                  </p:childTnLst>
                                </p:cTn>
                              </p:par>
                              <p:par>
                                <p:cTn id="35" presetID="26"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80">
                                          <p:stCondLst>
                                            <p:cond delay="0"/>
                                          </p:stCondLst>
                                        </p:cTn>
                                        <p:tgtEl>
                                          <p:spTgt spid="13"/>
                                        </p:tgtEl>
                                      </p:cBhvr>
                                    </p:animEffect>
                                    <p:anim calcmode="lin" valueType="num">
                                      <p:cBhvr>
                                        <p:cTn id="3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3" dur="26">
                                          <p:stCondLst>
                                            <p:cond delay="650"/>
                                          </p:stCondLst>
                                        </p:cTn>
                                        <p:tgtEl>
                                          <p:spTgt spid="13"/>
                                        </p:tgtEl>
                                      </p:cBhvr>
                                      <p:to x="100000" y="60000"/>
                                    </p:animScale>
                                    <p:animScale>
                                      <p:cBhvr>
                                        <p:cTn id="44" dur="166" decel="50000">
                                          <p:stCondLst>
                                            <p:cond delay="676"/>
                                          </p:stCondLst>
                                        </p:cTn>
                                        <p:tgtEl>
                                          <p:spTgt spid="13"/>
                                        </p:tgtEl>
                                      </p:cBhvr>
                                      <p:to x="100000" y="100000"/>
                                    </p:animScale>
                                    <p:animScale>
                                      <p:cBhvr>
                                        <p:cTn id="45" dur="26">
                                          <p:stCondLst>
                                            <p:cond delay="1312"/>
                                          </p:stCondLst>
                                        </p:cTn>
                                        <p:tgtEl>
                                          <p:spTgt spid="13"/>
                                        </p:tgtEl>
                                      </p:cBhvr>
                                      <p:to x="100000" y="80000"/>
                                    </p:animScale>
                                    <p:animScale>
                                      <p:cBhvr>
                                        <p:cTn id="46" dur="166" decel="50000">
                                          <p:stCondLst>
                                            <p:cond delay="1338"/>
                                          </p:stCondLst>
                                        </p:cTn>
                                        <p:tgtEl>
                                          <p:spTgt spid="13"/>
                                        </p:tgtEl>
                                      </p:cBhvr>
                                      <p:to x="100000" y="100000"/>
                                    </p:animScale>
                                    <p:animScale>
                                      <p:cBhvr>
                                        <p:cTn id="47" dur="26">
                                          <p:stCondLst>
                                            <p:cond delay="1642"/>
                                          </p:stCondLst>
                                        </p:cTn>
                                        <p:tgtEl>
                                          <p:spTgt spid="13"/>
                                        </p:tgtEl>
                                      </p:cBhvr>
                                      <p:to x="100000" y="90000"/>
                                    </p:animScale>
                                    <p:animScale>
                                      <p:cBhvr>
                                        <p:cTn id="48" dur="166" decel="50000">
                                          <p:stCondLst>
                                            <p:cond delay="1668"/>
                                          </p:stCondLst>
                                        </p:cTn>
                                        <p:tgtEl>
                                          <p:spTgt spid="13"/>
                                        </p:tgtEl>
                                      </p:cBhvr>
                                      <p:to x="100000" y="100000"/>
                                    </p:animScale>
                                    <p:animScale>
                                      <p:cBhvr>
                                        <p:cTn id="49" dur="26">
                                          <p:stCondLst>
                                            <p:cond delay="1808"/>
                                          </p:stCondLst>
                                        </p:cTn>
                                        <p:tgtEl>
                                          <p:spTgt spid="13"/>
                                        </p:tgtEl>
                                      </p:cBhvr>
                                      <p:to x="100000" y="95000"/>
                                    </p:animScale>
                                    <p:animScale>
                                      <p:cBhvr>
                                        <p:cTn id="50" dur="166" decel="50000">
                                          <p:stCondLst>
                                            <p:cond delay="1834"/>
                                          </p:stCondLst>
                                        </p:cTn>
                                        <p:tgtEl>
                                          <p:spTgt spid="13"/>
                                        </p:tgtEl>
                                      </p:cBhvr>
                                      <p:to x="100000" y="100000"/>
                                    </p:animScale>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9" presetClass="emph" presetSubtype="0" grpId="1" nodeType="clickEffect">
                                  <p:stCondLst>
                                    <p:cond delay="0"/>
                                  </p:stCondLst>
                                  <p:childTnLst>
                                    <p:set>
                                      <p:cBhvr rctx="PPT">
                                        <p:cTn id="55" dur="indefinite"/>
                                        <p:tgtEl>
                                          <p:spTgt spid="8"/>
                                        </p:tgtEl>
                                        <p:attrNameLst>
                                          <p:attrName>style.opacity</p:attrName>
                                        </p:attrNameLst>
                                      </p:cBhvr>
                                      <p:to>
                                        <p:strVal val="0.5"/>
                                      </p:to>
                                    </p:set>
                                    <p:animEffect filter="image" prLst="opacity: 0.5">
                                      <p:cBhvr rctx="IE">
                                        <p:cTn id="56" dur="indefinite"/>
                                        <p:tgtEl>
                                          <p:spTgt spid="8"/>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 presetClass="mediacall" presetSubtype="0" fill="hold" nodeType="withEffect">
                                  <p:stCondLst>
                                    <p:cond delay="0"/>
                                  </p:stCondLst>
                                  <p:childTnLst>
                                    <p:cmd type="call" cmd="playFrom(0.0)">
                                      <p:cBhvr>
                                        <p:cTn id="61" dur="7860" fill="hold"/>
                                        <p:tgtEl>
                                          <p:spTgt spid="4"/>
                                        </p:tgtEl>
                                      </p:cBhvr>
                                    </p:cmd>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9" presetClass="emph" presetSubtype="0" grpId="1" nodeType="clickEffect">
                                  <p:stCondLst>
                                    <p:cond delay="0"/>
                                  </p:stCondLst>
                                  <p:childTnLst>
                                    <p:set>
                                      <p:cBhvr rctx="PPT">
                                        <p:cTn id="66" dur="indefinite"/>
                                        <p:tgtEl>
                                          <p:spTgt spid="7"/>
                                        </p:tgtEl>
                                        <p:attrNameLst>
                                          <p:attrName>style.opacity</p:attrName>
                                        </p:attrNameLst>
                                      </p:cBhvr>
                                      <p:to>
                                        <p:strVal val="0.5"/>
                                      </p:to>
                                    </p:set>
                                    <p:animEffect filter="image" prLst="opacity: 0.5">
                                      <p:cBhvr rctx="IE">
                                        <p:cTn id="67" dur="indefinite"/>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 presetClass="mediacall" presetSubtype="0" fill="hold" nodeType="withEffect">
                                  <p:stCondLst>
                                    <p:cond delay="0"/>
                                  </p:stCondLst>
                                  <p:childTnLst>
                                    <p:cmd type="call" cmd="playFrom(0.0)">
                                      <p:cBhvr>
                                        <p:cTn id="72" dur="7860" fill="hold"/>
                                        <p:tgtEl>
                                          <p:spTgt spid="4"/>
                                        </p:tgtEl>
                                      </p:cBhvr>
                                    </p:cmd>
                                  </p:childTnLst>
                                </p:cTn>
                              </p:par>
                            </p:childTnLst>
                          </p:cTn>
                        </p:par>
                      </p:childTnLst>
                    </p:cTn>
                  </p:par>
                </p:childTnLst>
              </p:cTn>
              <p:nextCondLst>
                <p:cond evt="onClick" delay="0">
                  <p:tgtEl>
                    <p:spTgt spid="7"/>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9" presetClass="emph" presetSubtype="0" grpId="1" nodeType="clickEffect">
                                  <p:stCondLst>
                                    <p:cond delay="0"/>
                                  </p:stCondLst>
                                  <p:childTnLst>
                                    <p:set>
                                      <p:cBhvr rctx="PPT">
                                        <p:cTn id="77" dur="indefinite"/>
                                        <p:tgtEl>
                                          <p:spTgt spid="9"/>
                                        </p:tgtEl>
                                        <p:attrNameLst>
                                          <p:attrName>style.opacity</p:attrName>
                                        </p:attrNameLst>
                                      </p:cBhvr>
                                      <p:to>
                                        <p:strVal val="0.5"/>
                                      </p:to>
                                    </p:set>
                                    <p:animEffect filter="image" prLst="opacity: 0.5">
                                      <p:cBhvr rctx="IE">
                                        <p:cTn id="78" dur="indefinite"/>
                                        <p:tgtEl>
                                          <p:spTgt spid="9"/>
                                        </p:tgtEl>
                                      </p:cBhvr>
                                    </p:animEffect>
                                  </p:childTnLst>
                                </p:cTn>
                              </p:par>
                              <p:par>
                                <p:cTn id="79" presetID="10"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 presetClass="mediacall" presetSubtype="0" fill="hold" nodeType="withEffect">
                                  <p:stCondLst>
                                    <p:cond delay="0"/>
                                  </p:stCondLst>
                                  <p:childTnLst>
                                    <p:cmd type="call" cmd="playFrom(0.0)">
                                      <p:cBhvr>
                                        <p:cTn id="83" dur="7860" fill="hold"/>
                                        <p:tgtEl>
                                          <p:spTgt spid="4"/>
                                        </p:tgtEl>
                                      </p:cBhvr>
                                    </p:cmd>
                                  </p:childTnLst>
                                </p:cTn>
                              </p:par>
                            </p:childTnLst>
                          </p:cTn>
                        </p:par>
                      </p:childTnLst>
                    </p:cTn>
                  </p:par>
                </p:childTnLst>
              </p:cTn>
              <p:nextCondLst>
                <p:cond evt="onClick" delay="0">
                  <p:tgtEl>
                    <p:spTgt spid="9"/>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0" y="22464"/>
                <a:ext cx="9144000" cy="110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itchFamily="18" charset="0"/>
                    <a:cs typeface="Times New Roman" pitchFamily="18" charset="0"/>
                  </a:rPr>
                  <a:t>Cho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vuông</a:t>
                </a:r>
                <a:r>
                  <a:rPr lang="en-US" sz="2800" dirty="0">
                    <a:latin typeface="Times New Roman" pitchFamily="18" charset="0"/>
                    <a:cs typeface="Times New Roman" pitchFamily="18" charset="0"/>
                  </a:rPr>
                  <a:t> </a:t>
                </a:r>
                <a14:m>
                  <m:oMath xmlns:m="http://schemas.openxmlformats.org/officeDocument/2006/math">
                    <m:r>
                      <a:rPr lang="en-US" sz="2800" b="0" i="1" smtClean="0">
                        <a:latin typeface="Cambria Math"/>
                      </a:rPr>
                      <m:t>𝐴𝐵𝐶𝐷</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cặp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song </a:t>
                </a:r>
                <a:r>
                  <a:rPr lang="en-US" sz="2800" dirty="0" err="1">
                    <a:latin typeface="Times New Roman" pitchFamily="18" charset="0"/>
                    <a:cs typeface="Times New Roman" pitchFamily="18" charset="0"/>
                  </a:rPr>
                  <a:t>song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endParaRPr lang="vi-VN" sz="2800" dirty="0">
                  <a:latin typeface="Times New Roman" pitchFamily="18"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0" y="22464"/>
                <a:ext cx="9144000" cy="1109126"/>
              </a:xfrm>
              <a:prstGeom prst="rect">
                <a:avLst/>
              </a:prstGeom>
              <a:blipFill rotWithShape="1">
                <a:blip r:embed="rId6"/>
                <a:stretch>
                  <a:fillRect l="-1197" b="-6452"/>
                </a:stretch>
              </a:blipFill>
            </p:spPr>
            <p:txBody>
              <a:bodyPr/>
              <a:lstStyle/>
              <a:p>
                <a:r>
                  <a:rPr lang="vi-VN">
                    <a:noFill/>
                  </a:rPr>
                  <a:t> </a:t>
                </a:r>
              </a:p>
            </p:txBody>
          </p:sp>
        </mc:Fallback>
      </mc:AlternateContent>
      <p:sp>
        <p:nvSpPr>
          <p:cNvPr id="6" name="Rounded Rectangle 5"/>
          <p:cNvSpPr/>
          <p:nvPr/>
        </p:nvSpPr>
        <p:spPr>
          <a:xfrm>
            <a:off x="716663" y="1275606"/>
            <a:ext cx="4143369" cy="8011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itchFamily="18" charset="0"/>
                <a:cs typeface="Times New Roman" pitchFamily="18" charset="0"/>
              </a:rPr>
              <a:t>A. </a:t>
            </a:r>
            <a:r>
              <a:rPr lang="en-US" sz="2800" dirty="0">
                <a:latin typeface="Times New Roman" pitchFamily="18" charset="0"/>
                <a:cs typeface="Times New Roman" pitchFamily="18" charset="0"/>
              </a:rPr>
              <a:t>AB //CD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AD // CB</a:t>
            </a:r>
          </a:p>
        </p:txBody>
      </p:sp>
      <p:sp>
        <p:nvSpPr>
          <p:cNvPr id="7" name="Rounded Rectangle 6"/>
          <p:cNvSpPr/>
          <p:nvPr/>
        </p:nvSpPr>
        <p:spPr>
          <a:xfrm>
            <a:off x="714671" y="3241170"/>
            <a:ext cx="4143370" cy="9147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itchFamily="18" charset="0"/>
                <a:cs typeface="Times New Roman" pitchFamily="18" charset="0"/>
              </a:rPr>
              <a:t>C. </a:t>
            </a:r>
            <a:r>
              <a:rPr lang="en-US" sz="2800" dirty="0">
                <a:latin typeface="Times New Roman" pitchFamily="18" charset="0"/>
                <a:cs typeface="Times New Roman" pitchFamily="18" charset="0"/>
              </a:rPr>
              <a:t>DB // CA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AB // CB</a:t>
            </a:r>
          </a:p>
        </p:txBody>
      </p:sp>
      <p:sp>
        <p:nvSpPr>
          <p:cNvPr id="8" name="Rounded Rectangle 7"/>
          <p:cNvSpPr/>
          <p:nvPr/>
        </p:nvSpPr>
        <p:spPr>
          <a:xfrm>
            <a:off x="792088" y="2200318"/>
            <a:ext cx="4013092" cy="8754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itchFamily="18" charset="0"/>
                <a:cs typeface="Times New Roman" pitchFamily="18" charset="0"/>
              </a:rPr>
              <a:t>B. </a:t>
            </a:r>
            <a:r>
              <a:rPr lang="en-US" sz="2800" dirty="0">
                <a:latin typeface="Times New Roman" pitchFamily="18" charset="0"/>
                <a:cs typeface="Times New Roman" pitchFamily="18" charset="0"/>
              </a:rPr>
              <a:t>AB //CD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AD // CB</a:t>
            </a:r>
          </a:p>
        </p:txBody>
      </p:sp>
      <p:sp>
        <p:nvSpPr>
          <p:cNvPr id="9" name="Rounded Rectangle 8"/>
          <p:cNvSpPr/>
          <p:nvPr/>
        </p:nvSpPr>
        <p:spPr>
          <a:xfrm>
            <a:off x="640285" y="4326815"/>
            <a:ext cx="4164609" cy="77206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a:latin typeface="Times New Roman" pitchFamily="18" charset="0"/>
                <a:cs typeface="Times New Roman" pitchFamily="18" charset="0"/>
              </a:rPr>
              <a:t>D. </a:t>
            </a:r>
            <a:r>
              <a:rPr lang="en-US" sz="2800" dirty="0">
                <a:latin typeface="Times New Roman" pitchFamily="18" charset="0"/>
                <a:cs typeface="Times New Roman" pitchFamily="18" charset="0"/>
              </a:rPr>
              <a:t>DB // CA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AB // CB</a:t>
            </a:r>
          </a:p>
        </p:txBody>
      </p:sp>
      <p:sp>
        <p:nvSpPr>
          <p:cNvPr id="14" name="Right Arrow 13">
            <a:hlinkClick r:id="rId7" action="ppaction://hlinksldjump"/>
          </p:cNvPr>
          <p:cNvSpPr/>
          <p:nvPr/>
        </p:nvSpPr>
        <p:spPr>
          <a:xfrm>
            <a:off x="8654796" y="4793355"/>
            <a:ext cx="489204" cy="436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itchFamily="18" charset="0"/>
              <a:cs typeface="Times New Roman" pitchFamily="18" charset="0"/>
            </a:endParaRP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92" y="1416299"/>
            <a:ext cx="775037" cy="7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ình ảnh X Hình Chữ Thập đỏ Png đỏ, Chữ Thập đỏ, X, Chữ Thập đỏ trong suốt  PNG và Vector để tải xuống miễn phí"/>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8032" y="2463443"/>
            <a:ext cx="439975" cy="4970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ảnh X Hình Chữ Thập đỏ Png đỏ, Chữ Thập đỏ, X, Chữ Thập đỏ trong suốt  PNG và Vector để tải xuống miễn phí"/>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9512" y="4584483"/>
            <a:ext cx="439975" cy="4970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X Hình Chữ Thập đỏ Png đỏ, Chữ Thập đỏ, X, Chữ Thập đỏ trong suốt  PNG và Vector để tải xuống miễn phí"/>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528" y="3627339"/>
            <a:ext cx="439975" cy="497034"/>
          </a:xfrm>
          <a:prstGeom prst="rect">
            <a:avLst/>
          </a:prstGeom>
          <a:noFill/>
          <a:extLst>
            <a:ext uri="{909E8E84-426E-40DD-AFC4-6F175D3DCCD1}">
              <a14:hiddenFill xmlns:a14="http://schemas.microsoft.com/office/drawing/2010/main">
                <a:solidFill>
                  <a:srgbClr val="FFFFFF"/>
                </a:solidFill>
              </a14:hiddenFill>
            </a:ext>
          </a:extLst>
        </p:spPr>
      </p:pic>
      <p:pic>
        <p:nvPicPr>
          <p:cNvPr id="3" name="Am-thanh-phep-thuat-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493440" y="3393748"/>
            <a:ext cx="609600" cy="609600"/>
          </a:xfrm>
          <a:prstGeom prst="rect">
            <a:avLst/>
          </a:prstGeom>
        </p:spPr>
      </p:pic>
      <p:pic>
        <p:nvPicPr>
          <p:cNvPr id="4" name="Am-thanh-that-vong-www_tiengdong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188640" y="2431074"/>
            <a:ext cx="609600" cy="609600"/>
          </a:xfrm>
          <a:prstGeom prst="rect">
            <a:avLst/>
          </a:prstGeom>
        </p:spPr>
      </p:pic>
      <p:pic>
        <p:nvPicPr>
          <p:cNvPr id="20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2120" y="1333751"/>
            <a:ext cx="3249328" cy="332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526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3"/>
                </p:tgtEl>
              </p:cMediaNode>
            </p:audio>
            <p:audio>
              <p:cMediaNode vol="80000">
                <p:cTn id="24" fill="hold" display="0">
                  <p:stCondLst>
                    <p:cond delay="indefinite"/>
                  </p:stCondLst>
                  <p:endCondLst>
                    <p:cond evt="onStopAudio" delay="0">
                      <p:tgtEl>
                        <p:sldTgt/>
                      </p:tgtEl>
                    </p:cond>
                  </p:endCondLst>
                </p:cTn>
                <p:tgtEl>
                  <p:spTgt spid="4"/>
                </p:tgtEl>
              </p:cMediaNode>
            </p:audi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21" presetClass="emph" presetSubtype="0" fill="hold" grpId="1" nodeType="clickEffect">
                                  <p:stCondLst>
                                    <p:cond delay="0"/>
                                  </p:stCondLst>
                                  <p:childTnLst>
                                    <p:animClr clrSpc="hsl" dir="cw">
                                      <p:cBhvr override="childStyle">
                                        <p:cTn id="29" dur="500" fill="hold"/>
                                        <p:tgtEl>
                                          <p:spTgt spid="6"/>
                                        </p:tgtEl>
                                        <p:attrNameLst>
                                          <p:attrName>style.color</p:attrName>
                                        </p:attrNameLst>
                                      </p:cBhvr>
                                      <p:by>
                                        <p:hsl h="7200000" s="0" l="0"/>
                                      </p:by>
                                    </p:animClr>
                                    <p:animClr clrSpc="hsl" dir="cw">
                                      <p:cBhvr>
                                        <p:cTn id="30" dur="500" fill="hold"/>
                                        <p:tgtEl>
                                          <p:spTgt spid="6"/>
                                        </p:tgtEl>
                                        <p:attrNameLst>
                                          <p:attrName>fillcolor</p:attrName>
                                        </p:attrNameLst>
                                      </p:cBhvr>
                                      <p:by>
                                        <p:hsl h="7200000" s="0" l="0"/>
                                      </p:by>
                                    </p:animClr>
                                    <p:animClr clrSpc="hsl" dir="cw">
                                      <p:cBhvr>
                                        <p:cTn id="31" dur="500" fill="hold"/>
                                        <p:tgtEl>
                                          <p:spTgt spid="6"/>
                                        </p:tgtEl>
                                        <p:attrNameLst>
                                          <p:attrName>stroke.color</p:attrName>
                                        </p:attrNameLst>
                                      </p:cBhvr>
                                      <p:by>
                                        <p:hsl h="7200000" s="0" l="0"/>
                                      </p:by>
                                    </p:animClr>
                                    <p:set>
                                      <p:cBhvr>
                                        <p:cTn id="32" dur="500" fill="hold"/>
                                        <p:tgtEl>
                                          <p:spTgt spid="6"/>
                                        </p:tgtEl>
                                        <p:attrNameLst>
                                          <p:attrName>fill.type</p:attrName>
                                        </p:attrNameLst>
                                      </p:cBhvr>
                                      <p:to>
                                        <p:strVal val="solid"/>
                                      </p:to>
                                    </p:set>
                                  </p:childTnLst>
                                </p:cTn>
                              </p:par>
                              <p:par>
                                <p:cTn id="33" presetID="26"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80">
                                          <p:stCondLst>
                                            <p:cond delay="0"/>
                                          </p:stCondLst>
                                        </p:cTn>
                                        <p:tgtEl>
                                          <p:spTgt spid="11"/>
                                        </p:tgtEl>
                                      </p:cBhvr>
                                    </p:animEffect>
                                    <p:anim calcmode="lin" valueType="num">
                                      <p:cBhvr>
                                        <p:cTn id="3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1" dur="26">
                                          <p:stCondLst>
                                            <p:cond delay="650"/>
                                          </p:stCondLst>
                                        </p:cTn>
                                        <p:tgtEl>
                                          <p:spTgt spid="11"/>
                                        </p:tgtEl>
                                      </p:cBhvr>
                                      <p:to x="100000" y="60000"/>
                                    </p:animScale>
                                    <p:animScale>
                                      <p:cBhvr>
                                        <p:cTn id="42" dur="166" decel="50000">
                                          <p:stCondLst>
                                            <p:cond delay="676"/>
                                          </p:stCondLst>
                                        </p:cTn>
                                        <p:tgtEl>
                                          <p:spTgt spid="11"/>
                                        </p:tgtEl>
                                      </p:cBhvr>
                                      <p:to x="100000" y="100000"/>
                                    </p:animScale>
                                    <p:animScale>
                                      <p:cBhvr>
                                        <p:cTn id="43" dur="26">
                                          <p:stCondLst>
                                            <p:cond delay="1312"/>
                                          </p:stCondLst>
                                        </p:cTn>
                                        <p:tgtEl>
                                          <p:spTgt spid="11"/>
                                        </p:tgtEl>
                                      </p:cBhvr>
                                      <p:to x="100000" y="80000"/>
                                    </p:animScale>
                                    <p:animScale>
                                      <p:cBhvr>
                                        <p:cTn id="44" dur="166" decel="50000">
                                          <p:stCondLst>
                                            <p:cond delay="1338"/>
                                          </p:stCondLst>
                                        </p:cTn>
                                        <p:tgtEl>
                                          <p:spTgt spid="11"/>
                                        </p:tgtEl>
                                      </p:cBhvr>
                                      <p:to x="100000" y="100000"/>
                                    </p:animScale>
                                    <p:animScale>
                                      <p:cBhvr>
                                        <p:cTn id="45" dur="26">
                                          <p:stCondLst>
                                            <p:cond delay="1642"/>
                                          </p:stCondLst>
                                        </p:cTn>
                                        <p:tgtEl>
                                          <p:spTgt spid="11"/>
                                        </p:tgtEl>
                                      </p:cBhvr>
                                      <p:to x="100000" y="90000"/>
                                    </p:animScale>
                                    <p:animScale>
                                      <p:cBhvr>
                                        <p:cTn id="46" dur="166" decel="50000">
                                          <p:stCondLst>
                                            <p:cond delay="1668"/>
                                          </p:stCondLst>
                                        </p:cTn>
                                        <p:tgtEl>
                                          <p:spTgt spid="11"/>
                                        </p:tgtEl>
                                      </p:cBhvr>
                                      <p:to x="100000" y="100000"/>
                                    </p:animScale>
                                    <p:animScale>
                                      <p:cBhvr>
                                        <p:cTn id="47" dur="26">
                                          <p:stCondLst>
                                            <p:cond delay="1808"/>
                                          </p:stCondLst>
                                        </p:cTn>
                                        <p:tgtEl>
                                          <p:spTgt spid="11"/>
                                        </p:tgtEl>
                                      </p:cBhvr>
                                      <p:to x="100000" y="95000"/>
                                    </p:animScale>
                                    <p:animScale>
                                      <p:cBhvr>
                                        <p:cTn id="48" dur="166" decel="50000">
                                          <p:stCondLst>
                                            <p:cond delay="1834"/>
                                          </p:stCondLst>
                                        </p:cTn>
                                        <p:tgtEl>
                                          <p:spTgt spid="11"/>
                                        </p:tgtEl>
                                      </p:cBhvr>
                                      <p:to x="100000" y="100000"/>
                                    </p:animScale>
                                  </p:childTnLst>
                                </p:cTn>
                              </p:par>
                              <p:par>
                                <p:cTn id="49" presetID="1" presetClass="mediacall" presetSubtype="0" fill="hold" nodeType="withEffect">
                                  <p:stCondLst>
                                    <p:cond delay="0"/>
                                  </p:stCondLst>
                                  <p:childTnLst>
                                    <p:cmd type="call" cmd="playFrom(0.0)">
                                      <p:cBhvr>
                                        <p:cTn id="50" dur="5197" fill="hold"/>
                                        <p:tgtEl>
                                          <p:spTgt spid="3"/>
                                        </p:tgtEl>
                                      </p:cBhvr>
                                    </p:cmd>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9" presetClass="emph" presetSubtype="0" grpId="1" nodeType="clickEffect">
                                  <p:stCondLst>
                                    <p:cond delay="0"/>
                                  </p:stCondLst>
                                  <p:childTnLst>
                                    <p:set>
                                      <p:cBhvr rctx="PPT">
                                        <p:cTn id="55" dur="indefinite"/>
                                        <p:tgtEl>
                                          <p:spTgt spid="8"/>
                                        </p:tgtEl>
                                        <p:attrNameLst>
                                          <p:attrName>style.opacity</p:attrName>
                                        </p:attrNameLst>
                                      </p:cBhvr>
                                      <p:to>
                                        <p:strVal val="0.5"/>
                                      </p:to>
                                    </p:set>
                                    <p:animEffect filter="image" prLst="opacity: 0.5">
                                      <p:cBhvr rctx="IE">
                                        <p:cTn id="56" dur="indefinite"/>
                                        <p:tgtEl>
                                          <p:spTgt spid="8"/>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 presetClass="mediacall" presetSubtype="0" fill="hold" nodeType="withEffect">
                                  <p:stCondLst>
                                    <p:cond delay="0"/>
                                  </p:stCondLst>
                                  <p:childTnLst>
                                    <p:cmd type="call" cmd="playFrom(0.0)">
                                      <p:cBhvr>
                                        <p:cTn id="61" dur="7860" fill="hold"/>
                                        <p:tgtEl>
                                          <p:spTgt spid="4"/>
                                        </p:tgtEl>
                                      </p:cBhvr>
                                    </p:cmd>
                                  </p:child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7"/>
                    </p:tgtEl>
                  </p:cond>
                </p:stCondLst>
                <p:endSync evt="end" delay="0">
                  <p:rtn val="all"/>
                </p:endSync>
                <p:childTnLst>
                  <p:par>
                    <p:cTn id="63" fill="hold">
                      <p:stCondLst>
                        <p:cond delay="0"/>
                      </p:stCondLst>
                      <p:childTnLst>
                        <p:par>
                          <p:cTn id="64" fill="hold">
                            <p:stCondLst>
                              <p:cond delay="0"/>
                            </p:stCondLst>
                            <p:childTnLst>
                              <p:par>
                                <p:cTn id="65" presetID="9" presetClass="emph" presetSubtype="0" grpId="1" nodeType="clickEffect">
                                  <p:stCondLst>
                                    <p:cond delay="0"/>
                                  </p:stCondLst>
                                  <p:childTnLst>
                                    <p:set>
                                      <p:cBhvr rctx="PPT">
                                        <p:cTn id="66" dur="indefinite"/>
                                        <p:tgtEl>
                                          <p:spTgt spid="7"/>
                                        </p:tgtEl>
                                        <p:attrNameLst>
                                          <p:attrName>style.opacity</p:attrName>
                                        </p:attrNameLst>
                                      </p:cBhvr>
                                      <p:to>
                                        <p:strVal val="0.5"/>
                                      </p:to>
                                    </p:set>
                                    <p:animEffect filter="image" prLst="opacity: 0.5">
                                      <p:cBhvr rctx="IE">
                                        <p:cTn id="67" dur="indefinite"/>
                                        <p:tgtEl>
                                          <p:spTgt spid="7"/>
                                        </p:tgtEl>
                                      </p:cBhvr>
                                    </p:animEffect>
                                  </p:childTnLst>
                                </p:cTn>
                              </p:par>
                              <p:par>
                                <p:cTn id="68" presetID="10" presetClass="entr" presetSubtype="0"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 presetClass="mediacall" presetSubtype="0" fill="hold" nodeType="withEffect">
                                  <p:stCondLst>
                                    <p:cond delay="0"/>
                                  </p:stCondLst>
                                  <p:childTnLst>
                                    <p:cmd type="call" cmd="playFrom(0.0)">
                                      <p:cBhvr>
                                        <p:cTn id="72" dur="7860" fill="hold"/>
                                        <p:tgtEl>
                                          <p:spTgt spid="4"/>
                                        </p:tgtEl>
                                      </p:cBhvr>
                                    </p:cmd>
                                  </p:childTnLst>
                                </p:cTn>
                              </p:par>
                            </p:childTnLst>
                          </p:cTn>
                        </p:par>
                      </p:childTnLst>
                    </p:cTn>
                  </p:par>
                </p:childTnLst>
              </p:cTn>
              <p:nextCondLst>
                <p:cond evt="onClick" delay="0">
                  <p:tgtEl>
                    <p:spTgt spid="7"/>
                  </p:tgtEl>
                </p:cond>
              </p:nextCondLst>
            </p:seq>
            <p:seq concurrent="1" nextAc="seek">
              <p:cTn id="73" restart="whenNotActive" fill="hold" evtFilter="cancelBubble" nodeType="interactiveSeq">
                <p:stCondLst>
                  <p:cond evt="onClick" delay="0">
                    <p:tgtEl>
                      <p:spTgt spid="9"/>
                    </p:tgtEl>
                  </p:cond>
                </p:stCondLst>
                <p:endSync evt="end" delay="0">
                  <p:rtn val="all"/>
                </p:endSync>
                <p:childTnLst>
                  <p:par>
                    <p:cTn id="74" fill="hold">
                      <p:stCondLst>
                        <p:cond delay="0"/>
                      </p:stCondLst>
                      <p:childTnLst>
                        <p:par>
                          <p:cTn id="75" fill="hold">
                            <p:stCondLst>
                              <p:cond delay="0"/>
                            </p:stCondLst>
                            <p:childTnLst>
                              <p:par>
                                <p:cTn id="76" presetID="9" presetClass="emph" presetSubtype="0" grpId="1" nodeType="clickEffect">
                                  <p:stCondLst>
                                    <p:cond delay="0"/>
                                  </p:stCondLst>
                                  <p:childTnLst>
                                    <p:set>
                                      <p:cBhvr rctx="PPT">
                                        <p:cTn id="77" dur="indefinite"/>
                                        <p:tgtEl>
                                          <p:spTgt spid="9"/>
                                        </p:tgtEl>
                                        <p:attrNameLst>
                                          <p:attrName>style.opacity</p:attrName>
                                        </p:attrNameLst>
                                      </p:cBhvr>
                                      <p:to>
                                        <p:strVal val="0.5"/>
                                      </p:to>
                                    </p:set>
                                    <p:animEffect filter="image" prLst="opacity: 0.5">
                                      <p:cBhvr rctx="IE">
                                        <p:cTn id="78" dur="indefinite"/>
                                        <p:tgtEl>
                                          <p:spTgt spid="9"/>
                                        </p:tgtEl>
                                      </p:cBhvr>
                                    </p:animEffect>
                                  </p:childTnLst>
                                </p:cTn>
                              </p:par>
                              <p:par>
                                <p:cTn id="79" presetID="10" presetClass="entr" presetSubtype="0"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500"/>
                                        <p:tgtEl>
                                          <p:spTgt spid="15"/>
                                        </p:tgtEl>
                                      </p:cBhvr>
                                    </p:animEffect>
                                  </p:childTnLst>
                                </p:cTn>
                              </p:par>
                              <p:par>
                                <p:cTn id="82" presetID="1" presetClass="mediacall" presetSubtype="0" fill="hold" nodeType="withEffect">
                                  <p:stCondLst>
                                    <p:cond delay="0"/>
                                  </p:stCondLst>
                                  <p:childTnLst>
                                    <p:cmd type="call" cmd="playFrom(0.0)">
                                      <p:cBhvr>
                                        <p:cTn id="83" dur="7860" fill="hold"/>
                                        <p:tgtEl>
                                          <p:spTgt spid="4"/>
                                        </p:tgtEl>
                                      </p:cBhvr>
                                    </p:cmd>
                                  </p:childTnLst>
                                </p:cTn>
                              </p:par>
                            </p:childTnLst>
                          </p:cTn>
                        </p:par>
                      </p:childTnLst>
                    </p:cTn>
                  </p:par>
                </p:childTnLst>
              </p:cTn>
              <p:nextCondLst>
                <p:cond evt="onClick" delay="0">
                  <p:tgtEl>
                    <p:spTgt spid="9"/>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PPTCD23
</file>

<file path=docProps/app.xml><?xml version="1.0" encoding="utf-8"?>
<Properties xmlns="http://schemas.openxmlformats.org/officeDocument/2006/extended-properties" xmlns:vt="http://schemas.openxmlformats.org/officeDocument/2006/docPropsVTypes">
  <Template/>
  <TotalTime>1530</TotalTime>
  <Words>2066</Words>
  <Application>Microsoft Office PowerPoint</Application>
  <PresentationFormat>On-screen Show (16:9)</PresentationFormat>
  <Paragraphs>168</Paragraphs>
  <Slides>33</Slides>
  <Notes>2</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ＭＳ Ｐゴシック</vt:lpstr>
      <vt:lpstr>Arial</vt:lpstr>
      <vt:lpstr>Calibri</vt:lpstr>
      <vt:lpstr>Cambria Math</vt:lpstr>
      <vt:lpstr>Times New Roman</vt:lpstr>
      <vt:lpstr>Office Theme</vt:lpstr>
      <vt:lpstr>PowerPoint Presentation</vt:lpstr>
      <vt:lpstr>THÁNH GIÓNG</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asus</cp:lastModifiedBy>
  <cp:revision>95</cp:revision>
  <dcterms:created xsi:type="dcterms:W3CDTF">2021-07-28T01:09:54Z</dcterms:created>
  <dcterms:modified xsi:type="dcterms:W3CDTF">2022-10-31T13:49:14Z</dcterms:modified>
</cp:coreProperties>
</file>