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257" r:id="rId2"/>
    <p:sldId id="315" r:id="rId3"/>
    <p:sldId id="262" r:id="rId4"/>
    <p:sldId id="316" r:id="rId5"/>
    <p:sldId id="261" r:id="rId6"/>
    <p:sldId id="263" r:id="rId7"/>
    <p:sldId id="264" r:id="rId8"/>
    <p:sldId id="265" r:id="rId9"/>
    <p:sldId id="267" r:id="rId10"/>
    <p:sldId id="260" r:id="rId11"/>
    <p:sldId id="318" r:id="rId12"/>
    <p:sldId id="312" r:id="rId13"/>
    <p:sldId id="313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854837-D979-4550-B14B-FC1769C8F53C}">
  <a:tblStyle styleId="{CA854837-D979-4550-B14B-FC1769C8F5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594" autoAdjust="0"/>
  </p:normalViewPr>
  <p:slideViewPr>
    <p:cSldViewPr snapToGrid="0">
      <p:cViewPr varScale="1">
        <p:scale>
          <a:sx n="83" d="100"/>
          <a:sy n="83" d="100"/>
        </p:scale>
        <p:origin x="79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29940f2c441508b" providerId="LiveId" clId="{AC8C193F-B9FC-47BE-9A0F-AA06965AA9DE}"/>
    <pc:docChg chg="delSld modSld">
      <pc:chgData name="" userId="429940f2c441508b" providerId="LiveId" clId="{AC8C193F-B9FC-47BE-9A0F-AA06965AA9DE}" dt="2022-10-31T13:42:01.985" v="14" actId="20577"/>
      <pc:docMkLst>
        <pc:docMk/>
      </pc:docMkLst>
      <pc:sldChg chg="del">
        <pc:chgData name="" userId="429940f2c441508b" providerId="LiveId" clId="{AC8C193F-B9FC-47BE-9A0F-AA06965AA9DE}" dt="2022-10-31T13:41:23.689" v="0" actId="2696"/>
        <pc:sldMkLst>
          <pc:docMk/>
          <pc:sldMk cId="0" sldId="256"/>
        </pc:sldMkLst>
      </pc:sldChg>
      <pc:sldChg chg="del">
        <pc:chgData name="" userId="429940f2c441508b" providerId="LiveId" clId="{AC8C193F-B9FC-47BE-9A0F-AA06965AA9DE}" dt="2022-10-31T13:41:26.159" v="4" actId="2696"/>
        <pc:sldMkLst>
          <pc:docMk/>
          <pc:sldMk cId="0" sldId="258"/>
        </pc:sldMkLst>
      </pc:sldChg>
      <pc:sldChg chg="modSp">
        <pc:chgData name="" userId="429940f2c441508b" providerId="LiveId" clId="{AC8C193F-B9FC-47BE-9A0F-AA06965AA9DE}" dt="2022-10-31T13:42:01.985" v="14" actId="20577"/>
        <pc:sldMkLst>
          <pc:docMk/>
          <pc:sldMk cId="0" sldId="264"/>
        </pc:sldMkLst>
        <pc:spChg chg="mod">
          <ac:chgData name="" userId="429940f2c441508b" providerId="LiveId" clId="{AC8C193F-B9FC-47BE-9A0F-AA06965AA9DE}" dt="2022-10-31T13:42:01.985" v="14" actId="20577"/>
          <ac:spMkLst>
            <pc:docMk/>
            <pc:sldMk cId="0" sldId="264"/>
            <ac:spMk id="2512" creationId="{00000000-0000-0000-0000-000000000000}"/>
          </ac:spMkLst>
        </pc:spChg>
      </pc:sldChg>
      <pc:sldChg chg="del">
        <pc:chgData name="" userId="429940f2c441508b" providerId="LiveId" clId="{AC8C193F-B9FC-47BE-9A0F-AA06965AA9DE}" dt="2022-10-31T13:41:51.176" v="6" actId="2696"/>
        <pc:sldMkLst>
          <pc:docMk/>
          <pc:sldMk cId="0" sldId="288"/>
        </pc:sldMkLst>
      </pc:sldChg>
      <pc:sldChg chg="del">
        <pc:chgData name="" userId="429940f2c441508b" providerId="LiveId" clId="{AC8C193F-B9FC-47BE-9A0F-AA06965AA9DE}" dt="2022-10-31T13:41:24.735" v="3" actId="2696"/>
        <pc:sldMkLst>
          <pc:docMk/>
          <pc:sldMk cId="1978212577" sldId="310"/>
        </pc:sldMkLst>
      </pc:sldChg>
      <pc:sldChg chg="del">
        <pc:chgData name="" userId="429940f2c441508b" providerId="LiveId" clId="{AC8C193F-B9FC-47BE-9A0F-AA06965AA9DE}" dt="2022-10-31T13:41:24.214" v="2" actId="2696"/>
        <pc:sldMkLst>
          <pc:docMk/>
          <pc:sldMk cId="1079445480" sldId="314"/>
        </pc:sldMkLst>
      </pc:sldChg>
      <pc:sldMasterChg chg="delSldLayout">
        <pc:chgData name="" userId="429940f2c441508b" providerId="LiveId" clId="{AC8C193F-B9FC-47BE-9A0F-AA06965AA9DE}" dt="2022-10-31T13:41:51.191" v="7" actId="2696"/>
        <pc:sldMasterMkLst>
          <pc:docMk/>
          <pc:sldMasterMk cId="0" sldId="2147483683"/>
        </pc:sldMasterMkLst>
        <pc:sldLayoutChg chg="del">
          <pc:chgData name="" userId="429940f2c441508b" providerId="LiveId" clId="{AC8C193F-B9FC-47BE-9A0F-AA06965AA9DE}" dt="2022-10-31T13:41:23.689" v="1" actId="2696"/>
          <pc:sldLayoutMkLst>
            <pc:docMk/>
            <pc:sldMasterMk cId="0" sldId="2147483683"/>
            <pc:sldLayoutMk cId="0" sldId="2147483648"/>
          </pc:sldLayoutMkLst>
        </pc:sldLayoutChg>
        <pc:sldLayoutChg chg="del">
          <pc:chgData name="" userId="429940f2c441508b" providerId="LiveId" clId="{AC8C193F-B9FC-47BE-9A0F-AA06965AA9DE}" dt="2022-10-31T13:41:26.159" v="5" actId="2696"/>
          <pc:sldLayoutMkLst>
            <pc:docMk/>
            <pc:sldMasterMk cId="0" sldId="2147483683"/>
            <pc:sldLayoutMk cId="0" sldId="2147483662"/>
          </pc:sldLayoutMkLst>
        </pc:sldLayoutChg>
        <pc:sldLayoutChg chg="del">
          <pc:chgData name="" userId="429940f2c441508b" providerId="LiveId" clId="{AC8C193F-B9FC-47BE-9A0F-AA06965AA9DE}" dt="2022-10-31T13:41:51.191" v="7" actId="2696"/>
          <pc:sldLayoutMkLst>
            <pc:docMk/>
            <pc:sldMasterMk cId="0" sldId="2147483683"/>
            <pc:sldLayoutMk cId="0" sldId="2147483664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37D9C-544D-4213-9F21-0CBC0AE496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29A64-9401-4BFB-9C5A-9701C4B93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6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700408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45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gc323b4e32e_0_1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6" name="Google Shape;3416;gc323b4e32e_0_1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0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c589e1341e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c589e1341e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8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8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3"/>
            <a:ext cx="2133600" cy="273844"/>
          </a:xfrm>
          <a:prstGeom prst="rect">
            <a:avLst/>
          </a:prstGeom>
        </p:spPr>
        <p:txBody>
          <a:bodyPr/>
          <a:lstStyle/>
          <a:p>
            <a:fld id="{9992EF4C-5094-4AFD-A861-B327373BA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bg>
      <p:bgPr>
        <a:solidFill>
          <a:schemeClr val="accent6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25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732" name="Google Shape;732;p25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" name="Google Shape;746;p25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747" name="Google Shape;747;p25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9" name="Google Shape;749;p25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5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5"/>
          <p:cNvSpPr txBox="1">
            <a:spLocks noGrp="1"/>
          </p:cNvSpPr>
          <p:nvPr>
            <p:ph type="subTitle" idx="2"/>
          </p:nvPr>
        </p:nvSpPr>
        <p:spPr>
          <a:xfrm>
            <a:off x="3831913" y="1429775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subTitle" idx="3"/>
          </p:nvPr>
        </p:nvSpPr>
        <p:spPr>
          <a:xfrm>
            <a:off x="3831913" y="1883904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4"/>
          </p:nvPr>
        </p:nvSpPr>
        <p:spPr>
          <a:xfrm>
            <a:off x="3831913" y="36995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subTitle" idx="5"/>
          </p:nvPr>
        </p:nvSpPr>
        <p:spPr>
          <a:xfrm>
            <a:off x="3831913" y="41536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6"/>
          </p:nvPr>
        </p:nvSpPr>
        <p:spPr>
          <a:xfrm>
            <a:off x="3831913" y="25646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subTitle" idx="7"/>
          </p:nvPr>
        </p:nvSpPr>
        <p:spPr>
          <a:xfrm>
            <a:off x="3831913" y="30187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8" r:id="rId5"/>
    <p:sldLayoutId id="2147483669" r:id="rId6"/>
    <p:sldLayoutId id="2147483670" r:id="rId7"/>
    <p:sldLayoutId id="2147483671" r:id="rId8"/>
    <p:sldLayoutId id="2147483677" r:id="rId9"/>
    <p:sldLayoutId id="2147483678" r:id="rId10"/>
    <p:sldLayoutId id="2147483679" r:id="rId11"/>
    <p:sldLayoutId id="2147483680" r:id="rId12"/>
    <p:sldLayoutId id="214748368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1" name="Google Shape;1461;p40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600" dirty="0" err="1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Quan</a:t>
            </a:r>
            <a:r>
              <a:rPr lang="en-US" sz="2600" dirty="0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sát</a:t>
            </a:r>
            <a:r>
              <a:rPr lang="en-US" sz="2600" dirty="0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các</a:t>
            </a:r>
            <a:r>
              <a:rPr lang="en-US" sz="2600" dirty="0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bức</a:t>
            </a:r>
            <a:r>
              <a:rPr lang="en-US" sz="2600" dirty="0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tranh</a:t>
            </a:r>
            <a:r>
              <a:rPr lang="en-US" sz="2600" dirty="0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: </a:t>
            </a:r>
            <a:r>
              <a:rPr lang="en-US" sz="2600" dirty="0" err="1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Hai</a:t>
            </a:r>
            <a:r>
              <a:rPr lang="en-US" sz="2600" dirty="0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nửa</a:t>
            </a:r>
            <a:r>
              <a:rPr lang="en-US" sz="2600" dirty="0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trái-phải</a:t>
            </a:r>
            <a:r>
              <a:rPr lang="en-US" sz="2600" dirty="0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của</a:t>
            </a:r>
            <a:r>
              <a:rPr lang="en-US" sz="2600" dirty="0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tháp</a:t>
            </a:r>
            <a:r>
              <a:rPr lang="en-US" sz="2600" dirty="0">
                <a:solidFill>
                  <a:srgbClr val="111111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Eiffel,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Khuê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rồi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nhận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xét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Work Sans"/>
                <a:cs typeface="Times New Roman" pitchFamily="18" charset="0"/>
                <a:sym typeface="Work Sans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Work Sans"/>
              <a:cs typeface="Times New Roman" pitchFamily="18" charset="0"/>
              <a:sym typeface="Work Sans"/>
            </a:endParaRPr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6383249" y="610266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Picture 34" descr="https://icdn.dantri.com.vn/2017/thap-eiffel-1-15099948278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1" y="2477387"/>
            <a:ext cx="2290069" cy="203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họn hình con bướm sẽ cho biết tính cách ẩn giấu trong bạn - ảnh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81" y="2477387"/>
            <a:ext cx="2296769" cy="203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58" y="2477387"/>
            <a:ext cx="2290068" cy="203435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" grpId="0" animBg="1"/>
      <p:bldP spid="146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43"/>
          <p:cNvSpPr txBox="1">
            <a:spLocks noGrp="1"/>
          </p:cNvSpPr>
          <p:nvPr>
            <p:ph type="subTitle" idx="1"/>
          </p:nvPr>
        </p:nvSpPr>
        <p:spPr>
          <a:xfrm>
            <a:off x="1751098" y="1360571"/>
            <a:ext cx="5753968" cy="712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rong các hình sau, hình nào có trục đối xứng? Hãy chỉ ra trục đối xứng của hình đó (kể cả màu sắc và họa tiết).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61" y="2871070"/>
            <a:ext cx="1814308" cy="1675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69" y="2751526"/>
            <a:ext cx="2102374" cy="1847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69" y="2622527"/>
            <a:ext cx="2068363" cy="2097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3833" y="563520"/>
            <a:ext cx="322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sung 2: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335313" y="393392"/>
            <a:ext cx="1444198" cy="1015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69" y="187570"/>
            <a:ext cx="2068363" cy="2097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71" y="284670"/>
            <a:ext cx="2102374" cy="18475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6" y="418830"/>
            <a:ext cx="1814308" cy="1675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2658" y="89809"/>
            <a:ext cx="6207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481" y="2132239"/>
            <a:ext cx="8354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627" y="3050685"/>
            <a:ext cx="8354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i="1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qua 5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đỉnh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ngôi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8660" y="3976019"/>
            <a:ext cx="8354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i="1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467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243468" y="617783"/>
            <a:ext cx="9526" cy="12433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24000" y="1221648"/>
            <a:ext cx="144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89650" y="351419"/>
            <a:ext cx="0" cy="165780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43650" y="524754"/>
            <a:ext cx="1419100" cy="146106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09163" y="1189250"/>
            <a:ext cx="2040575" cy="192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794031" y="553455"/>
            <a:ext cx="1339702" cy="133638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1325" y="231505"/>
            <a:ext cx="0" cy="1847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07679" y="351419"/>
            <a:ext cx="1488558" cy="1900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07679" y="284670"/>
            <a:ext cx="1488558" cy="1967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434402" y="924328"/>
            <a:ext cx="2083626" cy="669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236973" y="924328"/>
            <a:ext cx="2004876" cy="669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1829694" y="330141"/>
            <a:ext cx="5401340" cy="52099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2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303" y="851136"/>
            <a:ext cx="8410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94" y="2329583"/>
            <a:ext cx="1923599" cy="20600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13" y="2288823"/>
            <a:ext cx="1918106" cy="20795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29694" y="4389642"/>
            <a:ext cx="192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Chàm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6850" y="4356140"/>
            <a:ext cx="229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86806" y="240275"/>
            <a:ext cx="1280985" cy="10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11" y="-65111"/>
            <a:ext cx="6528391" cy="178611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078199" y="2128"/>
            <a:ext cx="5401340" cy="5209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2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456538" y="852557"/>
            <a:ext cx="6305105" cy="615553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4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AMBULANCE</a:t>
            </a:r>
            <a:endParaRPr lang="en-US" sz="3400" b="1" cap="none" spc="0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5194" y="3944516"/>
            <a:ext cx="2736647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AMBULANCE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4230" y="2532702"/>
            <a:ext cx="21916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AMBULANCE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414" y="1378887"/>
            <a:ext cx="8399722" cy="184665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hụ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1900" dirty="0"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680" y="2927822"/>
            <a:ext cx="78787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ambulance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3005" y="3943485"/>
            <a:ext cx="2736647" cy="52322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r"/>
            <a:r>
              <a:rPr lang="en-US" sz="28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AMBULANCE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27726" y="3944516"/>
            <a:ext cx="0" cy="4254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0680" y="4582720"/>
            <a:ext cx="8378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" y="89029"/>
            <a:ext cx="1000078" cy="1205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43" y="2127"/>
            <a:ext cx="1894999" cy="17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5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" name="Google Shape;3418;p5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1" name="Google Shape;3421;p52"/>
          <p:cNvSpPr txBox="1"/>
          <p:nvPr/>
        </p:nvSpPr>
        <p:spPr>
          <a:xfrm>
            <a:off x="710963" y="954137"/>
            <a:ext cx="7912042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latin typeface="Times New Roman" pitchFamily="18" charset="0"/>
              <a:ea typeface="Didact Gothic"/>
              <a:cs typeface="Times New Roman" pitchFamily="18" charset="0"/>
              <a:sym typeface="Didact Gothic"/>
            </a:endParaRPr>
          </a:p>
        </p:txBody>
      </p:sp>
      <p:sp>
        <p:nvSpPr>
          <p:cNvPr id="3423" name="Google Shape;3423;p52"/>
          <p:cNvSpPr txBox="1"/>
          <p:nvPr/>
        </p:nvSpPr>
        <p:spPr>
          <a:xfrm>
            <a:off x="627321" y="2012370"/>
            <a:ext cx="6219988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25" name="Google Shape;3425;p52"/>
          <p:cNvSpPr txBox="1"/>
          <p:nvPr/>
        </p:nvSpPr>
        <p:spPr>
          <a:xfrm>
            <a:off x="574164" y="2436284"/>
            <a:ext cx="8019959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latin typeface="Times New Roman" pitchFamily="18" charset="0"/>
                <a:ea typeface="Didact Gothic"/>
                <a:cs typeface="Times New Roman" pitchFamily="18" charset="0"/>
                <a:sym typeface="Didact Gothic"/>
              </a:rPr>
              <a:t>    - Làm bài tập: Tìm trục đối xứng của các hình sau: hình vuông, hình chữ nhật, hình tam giác đều, hình bình hành, hình thoi.</a:t>
            </a:r>
            <a:endParaRPr sz="2400" dirty="0">
              <a:latin typeface="Times New Roman" pitchFamily="18" charset="0"/>
              <a:ea typeface="Didact Gothic"/>
              <a:cs typeface="Times New Roman" pitchFamily="18" charset="0"/>
              <a:sym typeface="Didact Gothic"/>
            </a:endParaRPr>
          </a:p>
        </p:txBody>
      </p:sp>
      <p:sp>
        <p:nvSpPr>
          <p:cNvPr id="3427" name="Google Shape;3427;p52"/>
          <p:cNvSpPr txBox="1"/>
          <p:nvPr/>
        </p:nvSpPr>
        <p:spPr>
          <a:xfrm>
            <a:off x="732229" y="3516756"/>
            <a:ext cx="7734299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latin typeface="Times New Roman" pitchFamily="18" charset="0"/>
                <a:ea typeface="Didact Gothic"/>
                <a:cs typeface="Times New Roman" pitchFamily="18" charset="0"/>
                <a:sym typeface="Didact Gothic"/>
              </a:rPr>
              <a:t> - Tìm hiểu trước nội dung các bài tập 1, 2, 3 SGK trang 109.</a:t>
            </a:r>
            <a:endParaRPr sz="2400" dirty="0">
              <a:latin typeface="Times New Roman" pitchFamily="18" charset="0"/>
              <a:ea typeface="Didact Gothic"/>
              <a:cs typeface="Times New Roman" pitchFamily="18" charset="0"/>
              <a:sym typeface="Didact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8" grpId="0" animBg="1"/>
      <p:bldP spid="3421" grpId="0"/>
      <p:bldP spid="3423" grpId="0"/>
      <p:bldP spid="3425" grpId="0"/>
      <p:bldP spid="34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41" y="372141"/>
            <a:ext cx="7704000" cy="1095152"/>
          </a:xfrm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§5. HÌNH CÓ TRỤC ĐỐI XỨNG (TIẾT 1)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368734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Callout 5"/>
          <p:cNvSpPr/>
          <p:nvPr/>
        </p:nvSpPr>
        <p:spPr>
          <a:xfrm>
            <a:off x="733646" y="1594884"/>
            <a:ext cx="7272669" cy="3019646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9434" y="1981322"/>
            <a:ext cx="5582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484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1935126" y="409433"/>
            <a:ext cx="6488874" cy="1037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42 (SGK/108).</a:t>
            </a:r>
            <a:endParaRPr sz="3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6010" y="3941674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6" y="440578"/>
            <a:ext cx="1561730" cy="1561730"/>
          </a:xfrm>
          <a:prstGeom prst="rect">
            <a:avLst/>
          </a:prstGeom>
        </p:spPr>
      </p:pic>
      <p:sp>
        <p:nvSpPr>
          <p:cNvPr id="15" name="Right Triangle 14"/>
          <p:cNvSpPr/>
          <p:nvPr/>
        </p:nvSpPr>
        <p:spPr>
          <a:xfrm>
            <a:off x="798145" y="2344479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1653438" y="2363529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6200000">
            <a:off x="976352" y="2369077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6200000" flipV="1">
            <a:off x="2405103" y="2369077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828762" y="2363529"/>
            <a:ext cx="0" cy="14398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42000" y="2209640"/>
            <a:ext cx="25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64307"/>
              </p:ext>
            </p:extLst>
          </p:nvPr>
        </p:nvGraphicFramePr>
        <p:xfrm>
          <a:off x="3723315" y="2776269"/>
          <a:ext cx="8239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824040" imgH="614520" progId="Equation.DSMT4">
                  <p:embed/>
                </p:oleObj>
              </mc:Choice>
              <mc:Fallback>
                <p:oleObj name="Equation" r:id="rId5" imgW="824040" imgH="6145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3315" y="2776269"/>
                        <a:ext cx="823913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5497E-6 L 0.52361 -0.01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81" y="-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5497E-6 L 0.52396 -0.012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85" grpId="0"/>
      <p:bldP spid="15" grpId="0" animBg="1"/>
      <p:bldP spid="16" grpId="0" animBg="1"/>
      <p:bldP spid="18" grpId="0" animBg="1"/>
      <p:bldP spid="18" grpId="1" animBg="1"/>
      <p:bldP spid="19" grpId="0" animBg="1"/>
      <p:bldP spid="19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114300"/>
            <a:ext cx="1371600" cy="1371600"/>
          </a:xfrm>
          <a:prstGeom prst="rect">
            <a:avLst/>
          </a:prstGeom>
        </p:spPr>
      </p:pic>
      <p:sp>
        <p:nvSpPr>
          <p:cNvPr id="32" name="Google Shape;1641;p42"/>
          <p:cNvSpPr txBox="1">
            <a:spLocks/>
          </p:cNvSpPr>
          <p:nvPr/>
        </p:nvSpPr>
        <p:spPr>
          <a:xfrm>
            <a:off x="218176" y="217325"/>
            <a:ext cx="7421372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Clr>
                <a:schemeClr val="hlink"/>
              </a:buClr>
              <a:buSzPts val="1100"/>
            </a:pPr>
            <a:r>
              <a:rPr lang="vi-VN" sz="2800" b="1" dirty="0">
                <a:latin typeface="+mj-lt"/>
              </a:rPr>
              <a:t>Lấy 4 miếng bìa giống nhau để xếp thành hình như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="1" dirty="0">
                <a:latin typeface="+mj-lt"/>
              </a:rPr>
              <a:t>ình 43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(SGK/108).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760351" y="2121561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1615644" y="2140611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>
            <a:off x="2428148" y="2140611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>
            <a:off x="3211048" y="2121561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63537"/>
              </p:ext>
            </p:extLst>
          </p:nvPr>
        </p:nvGraphicFramePr>
        <p:xfrm>
          <a:off x="3872111" y="2529350"/>
          <a:ext cx="823913" cy="61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5" imgW="1098720" imgH="817560" progId="Equation.DSMT4">
                  <p:embed/>
                </p:oleObj>
              </mc:Choice>
              <mc:Fallback>
                <p:oleObj name="Equation" r:id="rId5" imgW="1098720" imgH="8175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2111" y="2529350"/>
                        <a:ext cx="823913" cy="61317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ight Triangle 37"/>
          <p:cNvSpPr/>
          <p:nvPr/>
        </p:nvSpPr>
        <p:spPr>
          <a:xfrm rot="16200000">
            <a:off x="2693373" y="2326600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0" name="Right Triangle 39"/>
          <p:cNvSpPr/>
          <p:nvPr/>
        </p:nvSpPr>
        <p:spPr>
          <a:xfrm rot="5400000">
            <a:off x="510777" y="2464461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1" name="Right Triangle 40"/>
          <p:cNvSpPr/>
          <p:nvPr/>
        </p:nvSpPr>
        <p:spPr>
          <a:xfrm rot="16200000" flipV="1">
            <a:off x="2090243" y="2158558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6200000">
            <a:off x="1244169" y="2464461"/>
            <a:ext cx="685800" cy="142875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6876324" y="2268414"/>
            <a:ext cx="0" cy="14398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03999" y="3431128"/>
            <a:ext cx="92717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Hình 43</a:t>
            </a:r>
            <a:endParaRPr lang="en-US" sz="18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6967423" y="2072207"/>
            <a:ext cx="27315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8176" y="402373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315E-6 3.06731E-6 L 0.65842 -0.038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21" y="-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0393E-7 3.06731E-6 L 0.57993 -0.0388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0" y="-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127E-6 2.52371E-6 L 0.64489 0.020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4" y="1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507E-6 1.56836E-6 L 0.26269 -0.011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5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  <p:bldP spid="36" grpId="0" animBg="1"/>
      <p:bldP spid="38" grpId="0" animBg="1"/>
      <p:bldP spid="38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44"/>
          <p:cNvSpPr txBox="1">
            <a:spLocks noGrp="1"/>
          </p:cNvSpPr>
          <p:nvPr>
            <p:ph type="subTitle" idx="1"/>
          </p:nvPr>
        </p:nvSpPr>
        <p:spPr>
          <a:xfrm>
            <a:off x="966107" y="1936873"/>
            <a:ext cx="7018943" cy="1740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" name="Google Shape;1945;p44"/>
          <p:cNvSpPr txBox="1">
            <a:spLocks noGrp="1"/>
          </p:cNvSpPr>
          <p:nvPr>
            <p:ph type="title"/>
          </p:nvPr>
        </p:nvSpPr>
        <p:spPr>
          <a:xfrm>
            <a:off x="754647" y="456494"/>
            <a:ext cx="7704000" cy="716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4" grpId="0" build="p"/>
      <p:bldP spid="19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46"/>
          <p:cNvSpPr txBox="1">
            <a:spLocks noGrp="1"/>
          </p:cNvSpPr>
          <p:nvPr>
            <p:ph type="title"/>
          </p:nvPr>
        </p:nvSpPr>
        <p:spPr>
          <a:xfrm>
            <a:off x="720000" y="539999"/>
            <a:ext cx="7704000" cy="12656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 dụ:</a:t>
            </a:r>
            <a:b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4" name="Picture 213" descr="C:\Users\Administrator.BZHWML3VRGRBC6R\Downloads\IMG-03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6" y="2348207"/>
            <a:ext cx="5401340" cy="172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47"/>
          <p:cNvSpPr txBox="1">
            <a:spLocks noGrp="1"/>
          </p:cNvSpPr>
          <p:nvPr>
            <p:ph type="title"/>
          </p:nvPr>
        </p:nvSpPr>
        <p:spPr>
          <a:xfrm>
            <a:off x="2752946" y="539999"/>
            <a:ext cx="5638020" cy="909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3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" name="Picture 17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6" y="-18711"/>
            <a:ext cx="1543981" cy="15439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6177" y="1524113"/>
            <a:ext cx="7314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rapezoid 12"/>
          <p:cNvSpPr/>
          <p:nvPr/>
        </p:nvSpPr>
        <p:spPr>
          <a:xfrm>
            <a:off x="4721261" y="2966005"/>
            <a:ext cx="1902228" cy="1280984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6974958" y="2966005"/>
            <a:ext cx="1568955" cy="12809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1" name="Picture 19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6" y="3517373"/>
            <a:ext cx="2209800" cy="72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45" y="2706229"/>
            <a:ext cx="1807355" cy="18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 animBg="1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2,5đ) :</a:t>
            </a:r>
            <a:endParaRPr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6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3" y="1716049"/>
            <a:ext cx="1998919" cy="147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84" y="1516024"/>
            <a:ext cx="1275907" cy="176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30" y="1516024"/>
            <a:ext cx="1988288" cy="167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82" y="1516024"/>
            <a:ext cx="1892596" cy="1624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3213" y="3141034"/>
            <a:ext cx="1844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AB.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4350" y="3141034"/>
            <a:ext cx="21158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5289" y="3113576"/>
            <a:ext cx="18075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7617" y="3087863"/>
            <a:ext cx="1509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4" grpId="0" animBg="1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p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010409" cy="597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 tập bổ sung 1: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749" y="1165489"/>
            <a:ext cx="5996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71" name="Picture 170" descr="C:\Users\Administrator.BZHWML3VRGRBC6R\Downloads\IMG-03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43" y="2063549"/>
            <a:ext cx="7268106" cy="15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34020" y="3787044"/>
            <a:ext cx="5848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28" y="321046"/>
            <a:ext cx="1110102" cy="111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751</Words>
  <Application>Microsoft Office PowerPoint</Application>
  <PresentationFormat>On-screen Show (16:9)</PresentationFormat>
  <Paragraphs>55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Bahiana</vt:lpstr>
      <vt:lpstr>Bebas Neue</vt:lpstr>
      <vt:lpstr>Calibri</vt:lpstr>
      <vt:lpstr>Didact Gothic</vt:lpstr>
      <vt:lpstr>Times New Roman</vt:lpstr>
      <vt:lpstr>Work Sans</vt:lpstr>
      <vt:lpstr>Math Mystery Escape Room by Slidesgo</vt:lpstr>
      <vt:lpstr>Equation</vt:lpstr>
      <vt:lpstr>KHỞI ĐỘNG </vt:lpstr>
      <vt:lpstr>§5. HÌNH CÓ TRỤC ĐỐI XỨNG (TIẾT 1)</vt:lpstr>
      <vt:lpstr>Lấy 2 miếng bìa giống nhau để xếp thành hình như hình 42 (SGK/108).</vt:lpstr>
      <vt:lpstr>PowerPoint Presentation</vt:lpstr>
      <vt:lpstr>Chú ý</vt:lpstr>
      <vt:lpstr>Ví dụ: Các hình có trục đối xứng. Đường màu đỏ ở mỗi hình là trục đối xứng của hình đó:</vt:lpstr>
      <vt:lpstr> Hoạt động nhóm:</vt:lpstr>
      <vt:lpstr>Đáp án (mỗi hình xác định đúng được 2,5đ) :</vt:lpstr>
      <vt:lpstr>Bài tập bổ sung 1:</vt:lpstr>
      <vt:lpstr>PowerPoint Presentation</vt:lpstr>
      <vt:lpstr>PowerPoint Presentation</vt:lpstr>
      <vt:lpstr>PowerPoint Presentation</vt:lpstr>
      <vt:lpstr>PowerPoint Presentation</vt:lpstr>
      <vt:lpstr>Hướng dẫn tự học ở nhà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§6. HÌNH CÓ TRỤC ĐỐI XỨNG ( Tiết 1)</dc:title>
  <dc:creator>Phan Thị Thu Hà</dc:creator>
  <cp:lastModifiedBy>asus</cp:lastModifiedBy>
  <cp:revision>56</cp:revision>
  <dcterms:modified xsi:type="dcterms:W3CDTF">2022-10-31T13:42:06Z</dcterms:modified>
</cp:coreProperties>
</file>