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3" r:id="rId8"/>
    <p:sldId id="264" r:id="rId9"/>
    <p:sldId id="274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39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30996-7A32-4038-889B-8A4FECF51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6.xml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6.xml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845899" y="2514600"/>
            <a:ext cx="5890602" cy="188990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MÔN TOÁN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057400" y="1524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hai hàm số bậc nhất y=2mx+3 và y=(m+1)x+2.</a:t>
            </a:r>
          </a:p>
          <a:p>
            <a:pPr marL="342900" indent="-34290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 giá trị của m để đồ thị hai hàm số đã cho là:</a:t>
            </a:r>
          </a:p>
          <a:p>
            <a:pPr marL="342900" indent="-342900">
              <a:buFontTx/>
              <a:buAutoNum type="alphaLcParenR"/>
            </a:pP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đường thẳng cắt nhau;</a:t>
            </a:r>
          </a:p>
          <a:p>
            <a:pPr marL="342900" indent="-342900">
              <a:buFontTx/>
              <a:buAutoNum type="alphaLcParenR"/>
            </a:pP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đường thẳng song song với nhau.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76200" y="1239839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331913" y="15240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Hàm số y=2mx+3 có các hệ số a=2m và b=3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295400" y="1890712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Hàm số y=(m+1)x+2 có các hệ số a’=(m+1) và b’=2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295400" y="2246312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Các hàm số đã cho là hàm số bậc nhất, do đó các hệ số a và a’ phải khác 0, tức là: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143002" y="2667000"/>
          <a:ext cx="1871663" cy="838200"/>
        </p:xfrm>
        <a:graphic>
          <a:graphicData uri="http://schemas.openxmlformats.org/presentationml/2006/ole">
            <p:oleObj spid="_x0000_s6146" name="Equation" r:id="rId3" imgW="647700" imgH="457200" progId="Equation.DSMT4">
              <p:embed/>
            </p:oleObj>
          </a:graphicData>
        </a:graphic>
      </p:graphicFrame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0" y="3657600"/>
            <a:ext cx="4648200" cy="685800"/>
            <a:chOff x="0" y="2304"/>
            <a:chExt cx="2928" cy="432"/>
          </a:xfrm>
        </p:grpSpPr>
        <p:sp>
          <p:nvSpPr>
            <p:cNvPr id="18464" name="Rectangle 10"/>
            <p:cNvSpPr>
              <a:spLocks noChangeArrowheads="1"/>
            </p:cNvSpPr>
            <p:nvPr/>
          </p:nvSpPr>
          <p:spPr bwMode="auto">
            <a:xfrm>
              <a:off x="0" y="230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a) Đồ thị của hai hàm số đã cho là hai </a:t>
              </a:r>
            </a:p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đường thẳng cắt nhau khi và chỉ </a:t>
              </a:r>
              <a:r>
                <a:rPr lang="en-US" altLang="en-US" sz="2000" smtClean="0">
                  <a:latin typeface="Times New Roman" pitchFamily="18" charset="0"/>
                  <a:cs typeface="Times New Roman" pitchFamily="18" charset="0"/>
                </a:rPr>
                <a:t> khi </a:t>
              </a:r>
              <a:endParaRPr lang="en-US" altLang="en-US" sz="20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tức là: </a:t>
              </a:r>
            </a:p>
          </p:txBody>
        </p:sp>
        <p:graphicFrame>
          <p:nvGraphicFramePr>
            <p:cNvPr id="18465" name="Object 11"/>
            <p:cNvGraphicFramePr>
              <a:graphicFrameLocks noChangeAspect="1"/>
            </p:cNvGraphicFramePr>
            <p:nvPr/>
          </p:nvGraphicFramePr>
          <p:xfrm>
            <a:off x="2448" y="2400"/>
            <a:ext cx="432" cy="209"/>
          </p:xfrm>
          <a:graphic>
            <a:graphicData uri="http://schemas.openxmlformats.org/presentationml/2006/ole">
              <p:oleObj spid="_x0000_s6157" name="Equation" r:id="rId4" imgW="405872" imgH="177569" progId="Equation.DSMT4">
                <p:embed/>
              </p:oleObj>
            </a:graphicData>
          </a:graphic>
        </p:graphicFrame>
      </p:grp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228600" y="4546601"/>
          <a:ext cx="1836738" cy="396875"/>
        </p:xfrm>
        <a:graphic>
          <a:graphicData uri="http://schemas.openxmlformats.org/presentationml/2006/ole">
            <p:oleObj spid="_x0000_s6147" name="Equation" r:id="rId5" imgW="685502" imgH="177723" progId="Equation.DSMT4">
              <p:embed/>
            </p:oleObj>
          </a:graphicData>
        </a:graphic>
      </p:graphicFrame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810000" y="453866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(2)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638800" y="2971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(1)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5072063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Từ (1) và (2) ta có:</a:t>
            </a:r>
          </a:p>
        </p:txBody>
      </p:sp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685800" y="5562600"/>
          <a:ext cx="2307660" cy="381000"/>
        </p:xfrm>
        <a:graphic>
          <a:graphicData uri="http://schemas.openxmlformats.org/presentationml/2006/ole">
            <p:oleObj spid="_x0000_s6148" name="Equation" r:id="rId6" imgW="1231560" imgH="203040" progId="Equation.DSMT4">
              <p:embed/>
            </p:oleObj>
          </a:graphicData>
        </a:graphic>
      </p:graphicFrame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648200" y="3505200"/>
            <a:ext cx="0" cy="3352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867400" y="4724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/>
              <a:t>(</a:t>
            </a:r>
            <a:r>
              <a:rPr lang="en-US" altLang="en-US"/>
              <a:t>Vì</a:t>
            </a:r>
          </a:p>
        </p:txBody>
      </p:sp>
      <p:graphicFrame>
        <p:nvGraphicFramePr>
          <p:cNvPr id="37928" name="Object 40"/>
          <p:cNvGraphicFramePr>
            <a:graphicFrameLocks noChangeAspect="1"/>
          </p:cNvGraphicFramePr>
          <p:nvPr>
            <p:ph sz="quarter" idx="3"/>
          </p:nvPr>
        </p:nvGraphicFramePr>
        <p:xfrm>
          <a:off x="5562600" y="5105400"/>
          <a:ext cx="990600" cy="367053"/>
        </p:xfrm>
        <a:graphic>
          <a:graphicData uri="http://schemas.openxmlformats.org/presentationml/2006/ole">
            <p:oleObj spid="_x0000_s6149" name="Equation" r:id="rId7" imgW="685502" imgH="177723" progId="Equation.DSMT4">
              <p:embed/>
            </p:oleObj>
          </a:graphicData>
        </a:graphic>
      </p:graphicFrame>
      <p:graphicFrame>
        <p:nvGraphicFramePr>
          <p:cNvPr id="37926" name="Object 38"/>
          <p:cNvGraphicFramePr>
            <a:graphicFrameLocks noChangeAspect="1"/>
          </p:cNvGraphicFramePr>
          <p:nvPr/>
        </p:nvGraphicFramePr>
        <p:xfrm>
          <a:off x="6400802" y="4724400"/>
          <a:ext cx="1223963" cy="436563"/>
        </p:xfrm>
        <a:graphic>
          <a:graphicData uri="http://schemas.openxmlformats.org/presentationml/2006/ole">
            <p:oleObj spid="_x0000_s6150" name="Equation" r:id="rId8" imgW="393529" imgH="203112" progId="Equation.DSMT4">
              <p:embed/>
            </p:oleObj>
          </a:graphicData>
        </a:graphic>
      </p:graphicFrame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876800" y="5105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Vậy:</a:t>
            </a:r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153400" y="50720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(3)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724400" y="3581400"/>
            <a:ext cx="4360775" cy="1066800"/>
            <a:chOff x="3168" y="2256"/>
            <a:chExt cx="2697" cy="672"/>
          </a:xfrm>
        </p:grpSpPr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3168" y="2256"/>
              <a:ext cx="263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b) Đồ thị của hai hàm số đã cho là </a:t>
              </a:r>
            </a:p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hai đường thẳng song song </a:t>
              </a:r>
            </a:p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 khi  và chỉ khi                 và</a:t>
              </a:r>
            </a:p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Theo bài ra ta có</a:t>
              </a:r>
            </a:p>
          </p:txBody>
        </p:sp>
        <p:graphicFrame>
          <p:nvGraphicFramePr>
            <p:cNvPr id="18462" name="Object 30"/>
            <p:cNvGraphicFramePr>
              <a:graphicFrameLocks noChangeAspect="1"/>
            </p:cNvGraphicFramePr>
            <p:nvPr/>
          </p:nvGraphicFramePr>
          <p:xfrm>
            <a:off x="5053" y="2559"/>
            <a:ext cx="812" cy="225"/>
          </p:xfrm>
          <a:graphic>
            <a:graphicData uri="http://schemas.openxmlformats.org/presentationml/2006/ole">
              <p:oleObj spid="_x0000_s6155" name="Equation" r:id="rId9" imgW="393359" imgH="177646" progId="Equation.DSMT4">
                <p:embed/>
              </p:oleObj>
            </a:graphicData>
          </a:graphic>
        </p:graphicFrame>
        <p:graphicFrame>
          <p:nvGraphicFramePr>
            <p:cNvPr id="18463" name="Object 46"/>
            <p:cNvGraphicFramePr>
              <a:graphicFrameLocks noChangeAspect="1"/>
            </p:cNvGraphicFramePr>
            <p:nvPr/>
          </p:nvGraphicFramePr>
          <p:xfrm>
            <a:off x="4243" y="2568"/>
            <a:ext cx="480" cy="216"/>
          </p:xfrm>
          <a:graphic>
            <a:graphicData uri="http://schemas.openxmlformats.org/presentationml/2006/ole">
              <p:oleObj spid="_x0000_s6156" name="Equation" r:id="rId10" imgW="405872" imgH="177569" progId="Equation.DSMT4">
                <p:embed/>
              </p:oleObj>
            </a:graphicData>
          </a:graphic>
        </p:graphicFrame>
      </p:grpSp>
      <p:graphicFrame>
        <p:nvGraphicFramePr>
          <p:cNvPr id="37937" name="Object 49"/>
          <p:cNvGraphicFramePr>
            <a:graphicFrameLocks noChangeAspect="1"/>
          </p:cNvGraphicFramePr>
          <p:nvPr/>
        </p:nvGraphicFramePr>
        <p:xfrm>
          <a:off x="5264150" y="4724400"/>
          <a:ext cx="763588" cy="344488"/>
        </p:xfrm>
        <a:graphic>
          <a:graphicData uri="http://schemas.openxmlformats.org/presentationml/2006/ole">
            <p:oleObj spid="_x0000_s6151" name="Equation" r:id="rId11" imgW="393359" imgH="177646" progId="Equation.DSMT4">
              <p:embed/>
            </p:oleObj>
          </a:graphicData>
        </a:graphic>
      </p:graphicFrame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40" name="Object 52"/>
          <p:cNvGraphicFramePr>
            <a:graphicFrameLocks noChangeAspect="1"/>
          </p:cNvGraphicFramePr>
          <p:nvPr>
            <p:ph sz="quarter" idx="1"/>
          </p:nvPr>
        </p:nvGraphicFramePr>
        <p:xfrm>
          <a:off x="3200400" y="2667000"/>
          <a:ext cx="1981200" cy="762000"/>
        </p:xfrm>
        <a:graphic>
          <a:graphicData uri="http://schemas.openxmlformats.org/presentationml/2006/ole">
            <p:oleObj spid="_x0000_s6152" name="Equation" r:id="rId12" imgW="736600" imgH="457200" progId="Equation.DSMT4">
              <p:embed/>
            </p:oleObj>
          </a:graphicData>
        </a:graphic>
      </p:graphicFrame>
      <p:graphicFrame>
        <p:nvGraphicFramePr>
          <p:cNvPr id="37943" name="Object 55"/>
          <p:cNvGraphicFramePr>
            <a:graphicFrameLocks noChangeAspect="1"/>
          </p:cNvGraphicFramePr>
          <p:nvPr/>
        </p:nvGraphicFramePr>
        <p:xfrm>
          <a:off x="2057400" y="4546600"/>
          <a:ext cx="1600200" cy="406400"/>
        </p:xfrm>
        <a:graphic>
          <a:graphicData uri="http://schemas.openxmlformats.org/presentationml/2006/ole">
            <p:oleObj spid="_x0000_s6153" name="Equation" r:id="rId13" imgW="558558" imgH="177723" progId="Equation.DSMT4">
              <p:embed/>
            </p:oleObj>
          </a:graphicData>
        </a:graphic>
      </p:graphicFrame>
      <p:graphicFrame>
        <p:nvGraphicFramePr>
          <p:cNvPr id="37944" name="Object 56"/>
          <p:cNvGraphicFramePr>
            <a:graphicFrameLocks noChangeAspect="1"/>
          </p:cNvGraphicFramePr>
          <p:nvPr/>
        </p:nvGraphicFramePr>
        <p:xfrm>
          <a:off x="6629400" y="5105400"/>
          <a:ext cx="990600" cy="353786"/>
        </p:xfrm>
        <a:graphic>
          <a:graphicData uri="http://schemas.openxmlformats.org/presentationml/2006/ole">
            <p:oleObj spid="_x0000_s6154" name="Equation" r:id="rId14" imgW="558558" imgH="177723" progId="Equation.DSMT4">
              <p:embed/>
            </p:oleObj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5540514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Từ ( 1) và ( 3 ) ta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có: Với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1 thì hai đường thẳng song song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u="sng" dirty="0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u="sng" dirty="0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160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u="sng" dirty="0">
              <a:solidFill>
                <a:srgbClr val="160C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Hộp_Văn_Bản 32"/>
          <p:cNvSpPr txBox="1"/>
          <p:nvPr/>
        </p:nvSpPr>
        <p:spPr>
          <a:xfrm>
            <a:off x="194604" y="553446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Với                                     thì hai đường thẳng cắt nhau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904" grpId="0"/>
      <p:bldP spid="37905" grpId="0"/>
      <p:bldP spid="37906" grpId="0"/>
      <p:bldP spid="37908" grpId="0" animBg="1"/>
      <p:bldP spid="37919" grpId="0"/>
      <p:bldP spid="37927" grpId="0"/>
      <p:bldP spid="37931" grpId="0"/>
      <p:bldP spid="37938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400" y="228600"/>
            <a:ext cx="8890000" cy="16764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= mx + 3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 y = (2m+1) x- 5.</a:t>
            </a:r>
          </a:p>
          <a:p>
            <a:pPr marL="342900" indent="-342900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lphaLcParenR"/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 đường thẳng </a:t>
            </a:r>
            <a:r>
              <a:rPr lang="en-US" altLang="en-US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2x + 3 </a:t>
            </a:r>
            <a:endParaRPr lang="en-US" altLang="en-US" sz="32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và y </a:t>
            </a:r>
            <a:r>
              <a:rPr lang="en-US" alt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- 0,5x + 1</a:t>
            </a:r>
          </a:p>
          <a:p>
            <a:r>
              <a:rPr lang="en-US" altLang="en-US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với nhau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22327" y="4645025"/>
            <a:ext cx="625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676400"/>
            <a:ext cx="3815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Ta thấy 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 (-0,5)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" y="3263205"/>
            <a:ext cx="4041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altLang="en-US" sz="28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(d ) : y = ax + b  (a ≠ 0) 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(d’): y = </a:t>
            </a:r>
            <a:r>
              <a:rPr lang="en-US" altLang="en-US" sz="28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a’x</a:t>
            </a:r>
            <a:r>
              <a:rPr lang="en-US" altLang="en-US" sz="2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+ b’ (a’≠ 0)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81000" y="5024437"/>
          <a:ext cx="3804605" cy="639763"/>
        </p:xfrm>
        <a:graphic>
          <a:graphicData uri="http://schemas.openxmlformats.org/presentationml/2006/ole">
            <p:oleObj spid="_x0000_s8194" name="Equation" r:id="rId3" imgW="1422400" imgH="203200" progId="Equation.DSMT4">
              <p:embed/>
            </p:oleObj>
          </a:graphicData>
        </a:graphic>
      </p:graphicFrame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925" y="685800"/>
            <a:ext cx="399689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9"/>
          <p:cNvSpPr txBox="1">
            <a:spLocks noChangeArrowheads="1"/>
          </p:cNvSpPr>
          <p:nvPr/>
        </p:nvSpPr>
        <p:spPr bwMode="auto">
          <a:xfrm rot="-5400000">
            <a:off x="6526751" y="989164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ym typeface="Wingdings 3" pitchFamily="18" charset="2"/>
              </a:rPr>
              <a:t>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8555038" y="3636964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ym typeface="Wingdings 3" pitchFamily="18" charset="2"/>
              </a:rPr>
              <a:t>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7" y="2819400"/>
            <a:ext cx="47783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808037"/>
            <a:ext cx="46307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image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362202"/>
            <a:ext cx="43053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image00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0"/>
            <a:ext cx="27432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14315" y="4310063"/>
          <a:ext cx="3138487" cy="893763"/>
        </p:xfrm>
        <a:graphic>
          <a:graphicData uri="http://schemas.openxmlformats.org/presentationml/2006/ole">
            <p:oleObj spid="_x0000_s9218" name="Equation" r:id="rId8" imgW="1511300" imgH="431800" progId="Equation.DSMT4">
              <p:embed/>
            </p:oleObj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43601" y="838201"/>
            <a:ext cx="128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(d) // (d')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7239002" y="533402"/>
          <a:ext cx="1514475" cy="1109663"/>
        </p:xfrm>
        <a:graphic>
          <a:graphicData uri="http://schemas.openxmlformats.org/presentationml/2006/ole">
            <p:oleObj spid="_x0000_s9219" name="Equation" r:id="rId9" imgW="876300" imgH="609600" progId="Equation.DSMT4">
              <p:embed/>
            </p:oleObj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38800" y="2590801"/>
            <a:ext cx="12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(d) </a:t>
            </a:r>
            <a:r>
              <a:rPr lang="en-US" altLang="en-US" sz="240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 </a:t>
            </a:r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(d')</a:t>
            </a: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858002" y="2309813"/>
          <a:ext cx="1374775" cy="1042987"/>
        </p:xfrm>
        <a:graphic>
          <a:graphicData uri="http://schemas.openxmlformats.org/presentationml/2006/ole">
            <p:oleObj spid="_x0000_s9220" name="Equation" r:id="rId10" imgW="876300" imgH="609600" progId="Equation.DSMT4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056438" y="3848101"/>
          <a:ext cx="1524000" cy="419100"/>
        </p:xfrm>
        <a:graphic>
          <a:graphicData uri="http://schemas.openxmlformats.org/presentationml/2006/ole">
            <p:oleObj spid="_x0000_s9221" name="Equation" r:id="rId11" imgW="660113" imgH="190417" progId="Equation.DSMT4">
              <p:embed/>
            </p:oleObj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638801" y="3810000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latin typeface=".VnTime" pitchFamily="34" charset="0"/>
              </a:rPr>
              <a:t>(d)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cắt</a:t>
            </a:r>
            <a:r>
              <a:rPr lang="en-US" altLang="en-US" sz="2000">
                <a:solidFill>
                  <a:srgbClr val="FF0000"/>
                </a:solidFill>
                <a:latin typeface=".VnTime" pitchFamily="34" charset="0"/>
              </a:rPr>
              <a:t> (d') </a:t>
            </a:r>
            <a:endParaRPr lang="en-US" altLang="en-US" sz="2000">
              <a:solidFill>
                <a:srgbClr val="FF00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26638" name="Picture 14" descr="image00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2813" y="4808539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 descr="image00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516554">
            <a:off x="4572000" y="3886200"/>
            <a:ext cx="1295400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 descr="image00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993964">
            <a:off x="4787900" y="4505326"/>
            <a:ext cx="1295400" cy="9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943600" y="4495801"/>
            <a:ext cx="2895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 ) cắt (d’)</a:t>
            </a:r>
            <a:r>
              <a:rPr lang="en-US" alt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tại một điểm trên trục tung có tung độ là b Khi a ≠ a’, b = b’.</a:t>
            </a: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5486400" y="5761037"/>
          <a:ext cx="2895600" cy="487363"/>
        </p:xfrm>
        <a:graphic>
          <a:graphicData uri="http://schemas.openxmlformats.org/presentationml/2006/ole">
            <p:oleObj spid="_x0000_s9222" name="Equation" r:id="rId15" imgW="1422400" imgH="20320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/>
      <p:bldP spid="26636" grpId="0"/>
      <p:bldP spid="266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</a:rPr>
              <a:t>HƯỚNG DẪN VỀ NHÀ:</a:t>
            </a:r>
            <a:endParaRPr lang="vi-VN" altLang="en-US" b="1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mtClean="0">
                <a:latin typeface="Times New Roman" pitchFamily="18" charset="0"/>
              </a:rPr>
              <a:t>Nắm chắc: khi nào thì hai đường thẳng cắt nhau, song song, trùng nhau và ngược lại.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latin typeface="Times New Roman" pitchFamily="18" charset="0"/>
              </a:rPr>
              <a:t>Xem và giải lại các bài toán đã thực hiện.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latin typeface="Times New Roman" pitchFamily="18" charset="0"/>
              </a:rPr>
              <a:t>Làm bài tập 20,22,23-SGK-Tr54.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latin typeface="Times New Roman" pitchFamily="18" charset="0"/>
              </a:rPr>
              <a:t>Tiết sau: Luyện tập.</a:t>
            </a:r>
            <a:endParaRPr lang="vi-VN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28600" y="381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Nêu đặc điểm của đồ thị hàm số y = ax+ b </a:t>
            </a:r>
            <a:endParaRPr lang="en-US" sz="28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603274" y="443552"/>
          <a:ext cx="788126" cy="472336"/>
        </p:xfrm>
        <a:graphic>
          <a:graphicData uri="http://schemas.openxmlformats.org/presentationml/2006/ole">
            <p:oleObj spid="_x0000_s10242" name="Equation" r:id="rId3" imgW="457200" imgH="203040" progId="Equation.DSMT4">
              <p:embed/>
            </p:oleObj>
          </a:graphicData>
        </a:graphic>
      </p:graphicFrame>
      <p:sp>
        <p:nvSpPr>
          <p:cNvPr id="6" name="Hộp_Văn_Bản 5"/>
          <p:cNvSpPr txBox="1"/>
          <p:nvPr/>
        </p:nvSpPr>
        <p:spPr>
          <a:xfrm>
            <a:off x="381000" y="1143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thị của hàm số y = ax+ b  (a    0)  là một đường thẳng:</a:t>
            </a:r>
          </a:p>
          <a:p>
            <a:endParaRPr lang="en-US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Cắt trục tung tại điểm có tung độ bằng b;</a:t>
            </a:r>
          </a:p>
          <a:p>
            <a:endParaRPr lang="en-US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song với đường thẳng y = ax nếu b    0 , trùng với đường</a:t>
            </a:r>
          </a:p>
          <a:p>
            <a:endParaRPr lang="en-US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thẳng y = ax nếu b = 0.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330700" y="1244222"/>
          <a:ext cx="241300" cy="325438"/>
        </p:xfrm>
        <a:graphic>
          <a:graphicData uri="http://schemas.openxmlformats.org/presentationml/2006/ole">
            <p:oleObj spid="_x0000_s10243" name="Equation" r:id="rId4" imgW="139680" imgH="139680" progId="Equation.DSMT4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626100" y="2472396"/>
          <a:ext cx="241300" cy="325437"/>
        </p:xfrm>
        <a:graphic>
          <a:graphicData uri="http://schemas.openxmlformats.org/presentationml/2006/ole">
            <p:oleObj spid="_x0000_s10244" name="Equation" r:id="rId5" imgW="13968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3852" y="260351"/>
            <a:ext cx="8640763" cy="792163"/>
          </a:xfrm>
          <a:prstGeom prst="wedgeRoundRectCallout">
            <a:avLst>
              <a:gd name="adj1" fmla="val -17931"/>
              <a:gd name="adj2" fmla="val 51328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DD0D3A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2" y="620713"/>
            <a:ext cx="8569325" cy="1787665"/>
            <a:chOff x="323850" y="620688"/>
            <a:chExt cx="8569325" cy="1787690"/>
          </a:xfrm>
        </p:grpSpPr>
        <p:sp>
          <p:nvSpPr>
            <p:cNvPr id="6" name="TextBox 5"/>
            <p:cNvSpPr txBox="1"/>
            <p:nvPr/>
          </p:nvSpPr>
          <p:spPr>
            <a:xfrm>
              <a:off x="2195736" y="620688"/>
              <a:ext cx="5400600" cy="369337"/>
            </a:xfrm>
            <a:prstGeom prst="rect">
              <a:avLst/>
            </a:prstGeom>
            <a:solidFill>
              <a:srgbClr val="49C6D7"/>
            </a:solidFill>
            <a:ln/>
            <a:scene3d>
              <a:camera prst="obliqueBottomRight"/>
              <a:lightRig rig="balanced" dir="t">
                <a:rot lat="0" lon="0" rev="19200000"/>
              </a:lightRig>
            </a:scene3d>
            <a:sp3d contourW="12700" prstMaterial="matte">
              <a:bevelT w="60000" h="50800" prst="divot"/>
              <a:contourClr>
                <a:schemeClr val="accent6">
                  <a:shade val="60000"/>
                  <a:satMod val="11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TextBox 6"/>
            <p:cNvSpPr txBox="1">
              <a:spLocks noChangeArrowheads="1"/>
            </p:cNvSpPr>
            <p:nvPr/>
          </p:nvSpPr>
          <p:spPr bwMode="auto">
            <a:xfrm>
              <a:off x="323850" y="1700482"/>
              <a:ext cx="2736423" cy="7078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Hai đường thẳng song song với nhau</a:t>
              </a:r>
            </a:p>
          </p:txBody>
        </p:sp>
        <p:sp>
          <p:nvSpPr>
            <p:cNvPr id="8209" name="TextBox 7"/>
            <p:cNvSpPr txBox="1">
              <a:spLocks noChangeArrowheads="1"/>
            </p:cNvSpPr>
            <p:nvPr/>
          </p:nvSpPr>
          <p:spPr bwMode="auto">
            <a:xfrm>
              <a:off x="3492340" y="1700482"/>
              <a:ext cx="2736423" cy="7078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Hai đường thẳng trùng nhau</a:t>
              </a:r>
            </a:p>
          </p:txBody>
        </p:sp>
        <p:sp>
          <p:nvSpPr>
            <p:cNvPr id="8210" name="TextBox 8"/>
            <p:cNvSpPr txBox="1">
              <a:spLocks noChangeArrowheads="1"/>
            </p:cNvSpPr>
            <p:nvPr/>
          </p:nvSpPr>
          <p:spPr bwMode="auto">
            <a:xfrm>
              <a:off x="6660830" y="1700482"/>
              <a:ext cx="2232345" cy="7078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Hai đường thẳng cắt nhau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4895850" y="1090595"/>
              <a:ext cx="0" cy="56833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763713" y="1062019"/>
              <a:ext cx="3097212" cy="63818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8210" idx="0"/>
            </p:cNvCxnSpPr>
            <p:nvPr/>
          </p:nvCxnSpPr>
          <p:spPr bwMode="auto">
            <a:xfrm>
              <a:off x="4895850" y="1062020"/>
              <a:ext cx="2881153" cy="63846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52739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40" y="2811463"/>
            <a:ext cx="2200275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050" y="3328989"/>
            <a:ext cx="2209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92500" y="2852741"/>
            <a:ext cx="2165350" cy="400110"/>
            <a:chOff x="3491880" y="3573016"/>
            <a:chExt cx="2165927" cy="40016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491880" y="3933432"/>
              <a:ext cx="216592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TextBox 18"/>
            <p:cNvSpPr txBox="1">
              <a:spLocks noChangeArrowheads="1"/>
            </p:cNvSpPr>
            <p:nvPr/>
          </p:nvSpPr>
          <p:spPr bwMode="auto">
            <a:xfrm>
              <a:off x="3491880" y="3573016"/>
              <a:ext cx="648072" cy="40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 i="1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143193" y="4365104"/>
            <a:ext cx="2376264" cy="1224136"/>
          </a:xfrm>
          <a:prstGeom prst="wedgeEllipseCallout">
            <a:avLst>
              <a:gd name="adj1" fmla="val -20767"/>
              <a:gd name="adj2" fmla="val -90510"/>
            </a:avLst>
          </a:prstGeom>
          <a:solidFill>
            <a:srgbClr val="49C6D7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d’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213102" y="4868863"/>
            <a:ext cx="3122613" cy="900112"/>
          </a:xfrm>
          <a:prstGeom prst="cloudCallout">
            <a:avLst>
              <a:gd name="adj1" fmla="val -18687"/>
              <a:gd name="adj2" fmla="val -15706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d’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b="1" dirty="0">
              <a:solidFill>
                <a:srgbClr val="160C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164288" y="4869161"/>
            <a:ext cx="1800200" cy="900100"/>
          </a:xfrm>
          <a:prstGeom prst="wedgeRoundRectCallout">
            <a:avLst>
              <a:gd name="adj1" fmla="val -39676"/>
              <a:gd name="adj2" fmla="val -106268"/>
              <a:gd name="adj3" fmla="val 16667"/>
            </a:avLst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d’ </a:t>
            </a:r>
            <a:r>
              <a:rPr lang="en-US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60CD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b="1" dirty="0">
              <a:solidFill>
                <a:srgbClr val="160CD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857 L 2.77778E-6 0.07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52400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24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981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Vẽ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hai hàm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Oxy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7432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381000" y="990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 hàm số: y = 2x + 3</a:t>
            </a:r>
          </a:p>
          <a:p>
            <a:r>
              <a:rPr lang="en-US" sz="28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y = 2x - 2 </a:t>
            </a:r>
            <a:endParaRPr lang="en-US" sz="28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9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36764"/>
            <a:ext cx="3886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4"/>
          <p:cNvSpPr>
            <a:spLocks noChangeShapeType="1"/>
          </p:cNvSpPr>
          <p:nvPr/>
        </p:nvSpPr>
        <p:spPr bwMode="auto">
          <a:xfrm flipH="1">
            <a:off x="6124575" y="1131888"/>
            <a:ext cx="2368550" cy="4770437"/>
          </a:xfrm>
          <a:prstGeom prst="line">
            <a:avLst/>
          </a:prstGeom>
          <a:noFill/>
          <a:ln w="38100" cap="sq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6318252" y="2301875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6394450" y="1789113"/>
            <a:ext cx="0" cy="4311651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5186365" y="1016002"/>
            <a:ext cx="1838325" cy="3751263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Oval 13"/>
          <p:cNvSpPr>
            <a:spLocks noChangeArrowheads="1"/>
          </p:cNvSpPr>
          <p:nvPr/>
        </p:nvSpPr>
        <p:spPr bwMode="auto">
          <a:xfrm>
            <a:off x="5449888" y="4090988"/>
            <a:ext cx="74612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2" name="Oval 14"/>
          <p:cNvSpPr>
            <a:spLocks noChangeArrowheads="1"/>
          </p:cNvSpPr>
          <p:nvPr/>
        </p:nvSpPr>
        <p:spPr bwMode="auto">
          <a:xfrm>
            <a:off x="6361113" y="2254251"/>
            <a:ext cx="74612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>
            <a:off x="7000875" y="4048126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6318252" y="2905125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5089526" y="3725863"/>
            <a:ext cx="60642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Times New Roman" pitchFamily="18" charset="0"/>
              </a:rPr>
              <a:t>-1,5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7551740" y="41227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5559427" y="415131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5943602" y="44592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5957888" y="50625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1280" name="Text Box 24"/>
          <p:cNvSpPr txBox="1">
            <a:spLocks noChangeArrowheads="1"/>
          </p:cNvSpPr>
          <p:nvPr/>
        </p:nvSpPr>
        <p:spPr bwMode="auto">
          <a:xfrm>
            <a:off x="6067427" y="325596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281" name="Text Box 25"/>
          <p:cNvSpPr txBox="1">
            <a:spLocks noChangeArrowheads="1"/>
          </p:cNvSpPr>
          <p:nvPr/>
        </p:nvSpPr>
        <p:spPr bwMode="auto">
          <a:xfrm>
            <a:off x="6067427" y="263366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6067427" y="20462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283" name="Text Box 27"/>
          <p:cNvSpPr txBox="1">
            <a:spLocks noChangeArrowheads="1"/>
          </p:cNvSpPr>
          <p:nvPr/>
        </p:nvSpPr>
        <p:spPr bwMode="auto">
          <a:xfrm>
            <a:off x="6053140" y="171291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1284" name="Text Box 29"/>
          <p:cNvSpPr txBox="1">
            <a:spLocks noChangeArrowheads="1"/>
          </p:cNvSpPr>
          <p:nvPr/>
        </p:nvSpPr>
        <p:spPr bwMode="auto">
          <a:xfrm>
            <a:off x="5986465" y="4079876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1285" name="Line 30"/>
          <p:cNvSpPr>
            <a:spLocks noChangeShapeType="1"/>
          </p:cNvSpPr>
          <p:nvPr/>
        </p:nvSpPr>
        <p:spPr bwMode="auto">
          <a:xfrm>
            <a:off x="7594600" y="4062414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6" name="Line 31"/>
          <p:cNvSpPr>
            <a:spLocks noChangeShapeType="1"/>
          </p:cNvSpPr>
          <p:nvPr/>
        </p:nvSpPr>
        <p:spPr bwMode="auto">
          <a:xfrm>
            <a:off x="5800725" y="4062414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7" name="Line 32"/>
          <p:cNvSpPr>
            <a:spLocks noChangeShapeType="1"/>
          </p:cNvSpPr>
          <p:nvPr/>
        </p:nvSpPr>
        <p:spPr bwMode="auto">
          <a:xfrm>
            <a:off x="5180013" y="4076700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8" name="Line 33"/>
          <p:cNvSpPr>
            <a:spLocks noChangeShapeType="1"/>
          </p:cNvSpPr>
          <p:nvPr/>
        </p:nvSpPr>
        <p:spPr bwMode="auto">
          <a:xfrm>
            <a:off x="6313488" y="3497263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9" name="Line 34"/>
          <p:cNvSpPr>
            <a:spLocks noChangeShapeType="1"/>
          </p:cNvSpPr>
          <p:nvPr/>
        </p:nvSpPr>
        <p:spPr bwMode="auto">
          <a:xfrm>
            <a:off x="6323013" y="4727575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90" name="Line 35"/>
          <p:cNvSpPr>
            <a:spLocks noChangeShapeType="1"/>
          </p:cNvSpPr>
          <p:nvPr/>
        </p:nvSpPr>
        <p:spPr bwMode="auto">
          <a:xfrm>
            <a:off x="6332538" y="5322888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91" name="Line 36"/>
          <p:cNvSpPr>
            <a:spLocks noChangeShapeType="1"/>
          </p:cNvSpPr>
          <p:nvPr/>
        </p:nvSpPr>
        <p:spPr bwMode="auto">
          <a:xfrm>
            <a:off x="6327777" y="5926139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92" name="Text Box 37"/>
          <p:cNvSpPr txBox="1">
            <a:spLocks noChangeArrowheads="1"/>
          </p:cNvSpPr>
          <p:nvPr/>
        </p:nvSpPr>
        <p:spPr bwMode="auto">
          <a:xfrm>
            <a:off x="6926265" y="415131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293" name="Oval 39"/>
          <p:cNvSpPr>
            <a:spLocks noChangeArrowheads="1"/>
          </p:cNvSpPr>
          <p:nvPr/>
        </p:nvSpPr>
        <p:spPr bwMode="auto">
          <a:xfrm>
            <a:off x="6361113" y="4090988"/>
            <a:ext cx="74612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294" name="Oval 40"/>
          <p:cNvSpPr>
            <a:spLocks noChangeArrowheads="1"/>
          </p:cNvSpPr>
          <p:nvPr/>
        </p:nvSpPr>
        <p:spPr bwMode="auto">
          <a:xfrm>
            <a:off x="6361113" y="5286375"/>
            <a:ext cx="74612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295" name="Oval 41"/>
          <p:cNvSpPr>
            <a:spLocks noChangeArrowheads="1"/>
          </p:cNvSpPr>
          <p:nvPr/>
        </p:nvSpPr>
        <p:spPr bwMode="auto">
          <a:xfrm>
            <a:off x="6967538" y="4090988"/>
            <a:ext cx="74612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296" name="Text Box 42"/>
          <p:cNvSpPr txBox="1">
            <a:spLocks noChangeArrowheads="1"/>
          </p:cNvSpPr>
          <p:nvPr/>
        </p:nvSpPr>
        <p:spPr bwMode="auto">
          <a:xfrm rot="-3743665">
            <a:off x="7277101" y="1304281"/>
            <a:ext cx="1752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y =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latin typeface="Times New Roman" pitchFamily="18" charset="0"/>
              </a:rPr>
              <a:t>x </a:t>
            </a: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</a:rPr>
              <a:t>-  2</a:t>
            </a:r>
          </a:p>
        </p:txBody>
      </p:sp>
      <p:sp>
        <p:nvSpPr>
          <p:cNvPr id="11297" name="Text Box 38"/>
          <p:cNvSpPr txBox="1">
            <a:spLocks noChangeArrowheads="1"/>
          </p:cNvSpPr>
          <p:nvPr/>
        </p:nvSpPr>
        <p:spPr bwMode="auto">
          <a:xfrm rot="-3791639">
            <a:off x="5953126" y="843906"/>
            <a:ext cx="1752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y =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latin typeface="Times New Roman" pitchFamily="18" charset="0"/>
              </a:rPr>
              <a:t>x</a:t>
            </a:r>
            <a:r>
              <a:rPr lang="en-US" altLang="en-US" sz="2400" b="1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latin typeface="Times New Roman" pitchFamily="18" charset="0"/>
              </a:rPr>
              <a:t>+</a:t>
            </a: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</a:rPr>
              <a:t> 3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 flipH="1">
            <a:off x="5649915" y="1335088"/>
            <a:ext cx="2103437" cy="4246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1"/>
          <p:cNvSpPr txBox="1">
            <a:spLocks noChangeArrowheads="1"/>
          </p:cNvSpPr>
          <p:nvPr/>
        </p:nvSpPr>
        <p:spPr bwMode="auto">
          <a:xfrm rot="-3718991">
            <a:off x="6696076" y="1606551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2x</a:t>
            </a:r>
          </a:p>
        </p:txBody>
      </p:sp>
      <p:sp>
        <p:nvSpPr>
          <p:cNvPr id="11300" name="Line 11"/>
          <p:cNvSpPr>
            <a:spLocks noChangeShapeType="1"/>
          </p:cNvSpPr>
          <p:nvPr/>
        </p:nvSpPr>
        <p:spPr bwMode="auto">
          <a:xfrm>
            <a:off x="4856163" y="4132263"/>
            <a:ext cx="3871912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01" name="Text Box 28"/>
          <p:cNvSpPr txBox="1">
            <a:spLocks noChangeArrowheads="1"/>
          </p:cNvSpPr>
          <p:nvPr/>
        </p:nvSpPr>
        <p:spPr bwMode="auto">
          <a:xfrm>
            <a:off x="8385177" y="4170363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6991352" y="2852739"/>
            <a:ext cx="74613" cy="76200"/>
          </a:xfrm>
          <a:prstGeom prst="ellipse">
            <a:avLst/>
          </a:prstGeom>
          <a:solidFill>
            <a:srgbClr val="160CDE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160CDE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/>
      <p:bldP spid="11293" grpId="0" animBg="1"/>
      <p:bldP spid="11294" grpId="0" animBg="1"/>
      <p:bldP spid="11295" grpId="0" animBg="1"/>
      <p:bldP spid="11296" grpId="0"/>
      <p:bldP spid="11297" grpId="0"/>
      <p:bldP spid="85" grpId="0"/>
      <p:bldP spid="85" grpId="1"/>
      <p:bldP spid="11300" grpId="0" animBg="1"/>
      <p:bldP spid="11301" grpId="0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28600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24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429000"/>
            <a:ext cx="6090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191000"/>
            <a:ext cx="8388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0" y="19913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Vẽ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hai hàm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Oxy</a:t>
            </a:r>
          </a:p>
        </p:txBody>
      </p:sp>
      <p:sp>
        <p:nvSpPr>
          <p:cNvPr id="13" name="Rectangle 11"/>
          <p:cNvSpPr/>
          <p:nvPr/>
        </p:nvSpPr>
        <p:spPr>
          <a:xfrm>
            <a:off x="0" y="26670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381000" y="990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 hàm số: y = 2x + 3</a:t>
            </a:r>
          </a:p>
          <a:p>
            <a:r>
              <a:rPr lang="en-US" sz="28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y = 2x - 2 </a:t>
            </a:r>
            <a:endParaRPr lang="en-US" sz="28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76200" y="5288340"/>
            <a:ext cx="8839200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đường thẳng                         và               </a:t>
            </a:r>
          </a:p>
          <a:p>
            <a:pPr algn="just"/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 song với nhau khi và chỉ khi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và trùng nhau khi chỉ khi 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24200" y="5308600"/>
          <a:ext cx="2514600" cy="579438"/>
        </p:xfrm>
        <a:graphic>
          <a:graphicData uri="http://schemas.openxmlformats.org/presentationml/2006/ole">
            <p:oleObj spid="_x0000_s2052" name="Equation" r:id="rId3" imgW="1066680" imgH="20304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115050" y="5308600"/>
          <a:ext cx="2743200" cy="609600"/>
        </p:xfrm>
        <a:graphic>
          <a:graphicData uri="http://schemas.openxmlformats.org/presentationml/2006/ole">
            <p:oleObj spid="_x0000_s2053" name="Equation" r:id="rId4" imgW="1206360" imgH="20304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191250" y="5753100"/>
          <a:ext cx="2286000" cy="609600"/>
        </p:xfrm>
        <a:graphic>
          <a:graphicData uri="http://schemas.openxmlformats.org/presentationml/2006/ole">
            <p:oleObj spid="_x0000_s2054" name="Equation" r:id="rId5" imgW="799920" imgH="20304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133850" y="6245225"/>
          <a:ext cx="1752600" cy="612775"/>
        </p:xfrm>
        <a:graphic>
          <a:graphicData uri="http://schemas.openxmlformats.org/presentationml/2006/ole">
            <p:oleObj spid="_x0000_s2055" name="Equation" r:id="rId6" imgW="79992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39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5"/>
          <p:cNvSpPr>
            <a:spLocks noChangeArrowheads="1"/>
          </p:cNvSpPr>
          <p:nvPr/>
        </p:nvSpPr>
        <p:spPr bwMode="auto">
          <a:xfrm>
            <a:off x="142877" y="106363"/>
            <a:ext cx="8893175" cy="15938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sq">
            <a:solidFill>
              <a:srgbClr val="66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457200" indent="-457200"/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</a:rPr>
              <a:t>? </a:t>
            </a:r>
            <a:r>
              <a:rPr lang="en-US" altLang="en-US" sz="2100" b="1">
                <a:solidFill>
                  <a:srgbClr val="3333FF"/>
                </a:solidFill>
                <a:latin typeface="Times New Roman" pitchFamily="18" charset="0"/>
              </a:rPr>
              <a:t>Tìm các cặp đường thẳng  song song, trùng nhau trong các đường thẳng</a:t>
            </a:r>
          </a:p>
          <a:p>
            <a:pPr marL="457200" indent="-457200"/>
            <a:r>
              <a:rPr lang="en-US" altLang="en-US" sz="2100" b="1">
                <a:solidFill>
                  <a:srgbClr val="3333FF"/>
                </a:solidFill>
                <a:latin typeface="Times New Roman" pitchFamily="18" charset="0"/>
              </a:rPr>
              <a:t> sau :</a:t>
            </a:r>
          </a:p>
          <a:p>
            <a:pPr marL="457200" indent="-457200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) : y = 0,5x + 2  ;  (d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) : y = 0,5x – 1  ;     (d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) : y = 1,5x + 2 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" y="3530600"/>
            <a:ext cx="377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Các cặp đường thẳng cắt nhau là :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                        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cắt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                        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cắt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8402" y="366932"/>
            <a:ext cx="79930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? 2 :Tìm các cặp đường thẳng  cắt nhau trong các đường thẳngsau :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513" y="2555875"/>
            <a:ext cx="3886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970338" y="3798889"/>
            <a:ext cx="5060950" cy="2659063"/>
          </a:xfrm>
          <a:prstGeom prst="line">
            <a:avLst/>
          </a:prstGeom>
          <a:noFill/>
          <a:ln w="38100" cap="sq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205538" y="2820988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281738" y="2308225"/>
            <a:ext cx="0" cy="4311651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3348038" y="2359026"/>
            <a:ext cx="5072062" cy="25527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337177" y="4610100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248402" y="3368675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888163" y="4567239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205538" y="3424239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49827" y="4311650"/>
            <a:ext cx="60642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160CDE"/>
                </a:solidFill>
                <a:latin typeface="Times New Roman" pitchFamily="18" charset="0"/>
              </a:rPr>
              <a:t>-1,5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439027" y="4641851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46715" y="46704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830890" y="4978400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45177" y="5581651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849940" y="62071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954715" y="3775076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954715" y="3152776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868990" y="25796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60CDE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40426" y="22320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873752" y="45989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7481888" y="4581526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5688013" y="4581526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5067300" y="4595814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6200777" y="4016375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6210302" y="5246688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6219827" y="5842000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6215063" y="6445251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813552" y="46704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6248402" y="4610100"/>
            <a:ext cx="74613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6248402" y="5805488"/>
            <a:ext cx="74613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6854827" y="4610100"/>
            <a:ext cx="74613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3887788" y="2178049"/>
            <a:ext cx="3384550" cy="446405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1"/>
          <p:cNvSpPr txBox="1">
            <a:spLocks noChangeArrowheads="1"/>
          </p:cNvSpPr>
          <p:nvPr/>
        </p:nvSpPr>
        <p:spPr bwMode="auto">
          <a:xfrm rot="-3214997">
            <a:off x="6038851" y="2351367"/>
            <a:ext cx="144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1,5x+ 2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3667125" y="4630739"/>
            <a:ext cx="4948238" cy="20637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8272465" y="468947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0" name="TextBox 110"/>
          <p:cNvSpPr txBox="1">
            <a:spLocks noChangeArrowheads="1"/>
          </p:cNvSpPr>
          <p:nvPr/>
        </p:nvSpPr>
        <p:spPr bwMode="auto">
          <a:xfrm>
            <a:off x="3486152" y="4668839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60CDE"/>
                </a:solidFill>
              </a:rPr>
              <a:t> -4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rot="-1736493">
            <a:off x="7054850" y="2283103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0,5x+ 2</a:t>
            </a: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 rot="-1720572">
            <a:off x="7385052" y="3908703"/>
            <a:ext cx="144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0,5x -1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4711702" y="46688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4278315" y="46688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45" name="TextBox 90"/>
          <p:cNvSpPr txBox="1">
            <a:spLocks noChangeArrowheads="1"/>
          </p:cNvSpPr>
          <p:nvPr/>
        </p:nvSpPr>
        <p:spPr bwMode="auto">
          <a:xfrm>
            <a:off x="152401" y="1701801"/>
            <a:ext cx="3770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Các cặp đường thẳng </a:t>
            </a: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song song, trùng nhau là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                        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// d</a:t>
            </a:r>
            <a:r>
              <a:rPr lang="en-US" altLang="en-US" sz="2400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2555875"/>
            <a:ext cx="3886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205538" y="2820988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281738" y="2308225"/>
            <a:ext cx="0" cy="4311651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3348038" y="2359026"/>
            <a:ext cx="5072062" cy="25527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337177" y="4610100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248402" y="3368675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888163" y="4567239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205538" y="3424239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49827" y="4311650"/>
            <a:ext cx="60642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160CDE"/>
                </a:solidFill>
                <a:latin typeface="Times New Roman" pitchFamily="18" charset="0"/>
              </a:rPr>
              <a:t>-1,5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439027" y="4641851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46715" y="46704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830890" y="4978400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45177" y="5581651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849940" y="62071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954715" y="3775076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954715" y="3152776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868990" y="25796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60CDE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40426" y="22320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873752" y="4598988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7481888" y="4581526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5688013" y="4581526"/>
            <a:ext cx="0" cy="15081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5067300" y="4595814"/>
            <a:ext cx="0" cy="1508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6200777" y="4016375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6210302" y="5246688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6219827" y="5842000"/>
            <a:ext cx="1508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6215063" y="6445251"/>
            <a:ext cx="1508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813552" y="467042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6248402" y="4610100"/>
            <a:ext cx="74613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6248402" y="5805488"/>
            <a:ext cx="74613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6854827" y="4610100"/>
            <a:ext cx="74613" cy="76200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3887788" y="2178049"/>
            <a:ext cx="3384550" cy="446405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1"/>
          <p:cNvSpPr txBox="1">
            <a:spLocks noChangeArrowheads="1"/>
          </p:cNvSpPr>
          <p:nvPr/>
        </p:nvSpPr>
        <p:spPr bwMode="auto">
          <a:xfrm rot="-3214997">
            <a:off x="6038851" y="2351367"/>
            <a:ext cx="144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1,5x+ 2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3667125" y="4630739"/>
            <a:ext cx="4948238" cy="20637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8272465" y="4689475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0" name="TextBox 110"/>
          <p:cNvSpPr txBox="1">
            <a:spLocks noChangeArrowheads="1"/>
          </p:cNvSpPr>
          <p:nvPr/>
        </p:nvSpPr>
        <p:spPr bwMode="auto">
          <a:xfrm>
            <a:off x="3486152" y="4668839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60CDE"/>
                </a:solidFill>
              </a:rPr>
              <a:t> -4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rot="-1736493">
            <a:off x="7054850" y="2283103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y = 0,5x+ 2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4711702" y="46688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4278315" y="4668839"/>
            <a:ext cx="60642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48" name="Rectangle 6"/>
          <p:cNvSpPr/>
          <p:nvPr/>
        </p:nvSpPr>
        <p:spPr>
          <a:xfrm>
            <a:off x="0" y="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Đồ thị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0,5x+2 </a:t>
            </a:r>
          </a:p>
          <a:p>
            <a:pPr marL="514350" indent="-51435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            và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1,5x+2 </a:t>
            </a:r>
          </a:p>
          <a:p>
            <a:pPr marL="514350" indent="-51435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 hai đường thẳng cắt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0"/>
          <p:cNvSpPr/>
          <p:nvPr/>
        </p:nvSpPr>
        <p:spPr>
          <a:xfrm>
            <a:off x="-76200" y="12293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34637" y="1712893"/>
            <a:ext cx="8575963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Hai đường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thẳng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cắt nhau khi chỉ khi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4760298"/>
              </p:ext>
            </p:extLst>
          </p:nvPr>
        </p:nvGraphicFramePr>
        <p:xfrm>
          <a:off x="2687350" y="1710071"/>
          <a:ext cx="2224087" cy="547793"/>
        </p:xfrm>
        <a:graphic>
          <a:graphicData uri="http://schemas.openxmlformats.org/presentationml/2006/ole">
            <p:oleObj spid="_x0000_s27649" name="Equation" r:id="rId4" imgW="1095420" imgH="200291" progId="Equation.DSMT4">
              <p:embed/>
            </p:oleObj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3666900"/>
              </p:ext>
            </p:extLst>
          </p:nvPr>
        </p:nvGraphicFramePr>
        <p:xfrm>
          <a:off x="5444837" y="1635685"/>
          <a:ext cx="2514600" cy="574115"/>
        </p:xfrm>
        <a:graphic>
          <a:graphicData uri="http://schemas.openxmlformats.org/presentationml/2006/ole">
            <p:oleObj spid="_x0000_s27650" name="Equation" r:id="rId5" imgW="1190439" imgH="200291" progId="Equation.DSMT4">
              <p:embed/>
            </p:oleObj>
          </a:graphicData>
        </a:graphic>
      </p:graphicFrame>
      <p:graphicFrame>
        <p:nvGraphicFramePr>
          <p:cNvPr id="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1328091"/>
              </p:ext>
            </p:extLst>
          </p:nvPr>
        </p:nvGraphicFramePr>
        <p:xfrm>
          <a:off x="3169952" y="2149317"/>
          <a:ext cx="827086" cy="517683"/>
        </p:xfrm>
        <a:graphic>
          <a:graphicData uri="http://schemas.openxmlformats.org/presentationml/2006/ole">
            <p:oleObj spid="_x0000_s27651" name="Equation" r:id="rId6" imgW="406080" imgH="177480" progId="Equation.DSMT4">
              <p:embed/>
            </p:oleObj>
          </a:graphicData>
        </a:graphic>
      </p:graphicFrame>
      <p:sp>
        <p:nvSpPr>
          <p:cNvPr id="52" name="Rectangle 10"/>
          <p:cNvSpPr/>
          <p:nvPr/>
        </p:nvSpPr>
        <p:spPr>
          <a:xfrm>
            <a:off x="-76200" y="17526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6"/>
          <p:cNvSpPr/>
          <p:nvPr/>
        </p:nvSpPr>
        <p:spPr>
          <a:xfrm>
            <a:off x="0" y="3124200"/>
            <a:ext cx="373380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8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 hai đường thẳng cùng tung </a:t>
            </a:r>
            <a:r>
              <a:rPr lang="vi-VN" sz="2800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 gốc</a:t>
            </a:r>
            <a:r>
              <a:rPr lang="en-US" sz="2800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vi-VN" sz="2800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8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 chúng cắt nhau tại một điểm trên trục tung có tung độ là b.</a:t>
            </a:r>
            <a:endParaRPr lang="en-US" sz="2800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066800" y="3200400"/>
          <a:ext cx="1371600" cy="558800"/>
        </p:xfrm>
        <a:graphic>
          <a:graphicData uri="http://schemas.openxmlformats.org/presentationml/2006/ole">
            <p:oleObj spid="_x0000_s27652" name="Equation" r:id="rId7" imgW="799920" imgH="203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7" grpId="0"/>
      <p:bldP spid="38" grpId="0" animBg="1"/>
      <p:bldP spid="39" grpId="0"/>
      <p:bldP spid="40" grpId="0"/>
      <p:bldP spid="41" grpId="0"/>
      <p:bldP spid="43" grpId="0"/>
      <p:bldP spid="44" grpId="0"/>
      <p:bldP spid="48" grpId="0"/>
      <p:bldP spid="50" grpId="0"/>
      <p:bldP spid="45" grpId="0" animBg="1"/>
      <p:bldP spid="45" grpId="1" animBg="1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7" y="2819400"/>
            <a:ext cx="47783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808037"/>
            <a:ext cx="46307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image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362202"/>
            <a:ext cx="43053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image00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0"/>
            <a:ext cx="27432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14315" y="4310063"/>
          <a:ext cx="3138487" cy="893763"/>
        </p:xfrm>
        <a:graphic>
          <a:graphicData uri="http://schemas.openxmlformats.org/presentationml/2006/ole">
            <p:oleObj spid="_x0000_s32770" name="Equation" r:id="rId8" imgW="1511300" imgH="431800" progId="Equation.DSMT4">
              <p:embed/>
            </p:oleObj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43601" y="838201"/>
            <a:ext cx="128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(d) // (d')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7239002" y="533402"/>
          <a:ext cx="1514475" cy="1109663"/>
        </p:xfrm>
        <a:graphic>
          <a:graphicData uri="http://schemas.openxmlformats.org/presentationml/2006/ole">
            <p:oleObj spid="_x0000_s32771" name="Equation" r:id="rId9" imgW="876300" imgH="609600" progId="Equation.DSMT4">
              <p:embed/>
            </p:oleObj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38800" y="2590801"/>
            <a:ext cx="12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(d) </a:t>
            </a:r>
            <a:r>
              <a:rPr lang="en-US" altLang="en-US" sz="240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 </a:t>
            </a:r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(d')</a:t>
            </a: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858002" y="2309813"/>
          <a:ext cx="1374775" cy="1042987"/>
        </p:xfrm>
        <a:graphic>
          <a:graphicData uri="http://schemas.openxmlformats.org/presentationml/2006/ole">
            <p:oleObj spid="_x0000_s32772" name="Equation" r:id="rId10" imgW="876300" imgH="609600" progId="Equation.DSMT4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056438" y="3848101"/>
          <a:ext cx="1524000" cy="419100"/>
        </p:xfrm>
        <a:graphic>
          <a:graphicData uri="http://schemas.openxmlformats.org/presentationml/2006/ole">
            <p:oleObj spid="_x0000_s32773" name="Equation" r:id="rId11" imgW="660113" imgH="190417" progId="Equation.DSMT4">
              <p:embed/>
            </p:oleObj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638801" y="3810000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latin typeface=".VnTime" pitchFamily="34" charset="0"/>
              </a:rPr>
              <a:t>(d)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cắt</a:t>
            </a:r>
            <a:r>
              <a:rPr lang="en-US" altLang="en-US" sz="2000">
                <a:solidFill>
                  <a:srgbClr val="FF0000"/>
                </a:solidFill>
                <a:latin typeface=".VnTime" pitchFamily="34" charset="0"/>
              </a:rPr>
              <a:t> (d') </a:t>
            </a:r>
            <a:endParaRPr lang="en-US" altLang="en-US" sz="2000">
              <a:solidFill>
                <a:srgbClr val="FF00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26639" name="Picture 15" descr="image00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516554">
            <a:off x="4572000" y="3886200"/>
            <a:ext cx="1295400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 descr="image00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993964">
            <a:off x="4787900" y="4505326"/>
            <a:ext cx="1295400" cy="9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943600" y="4495801"/>
            <a:ext cx="2895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 ) cắt (d’)</a:t>
            </a:r>
            <a:r>
              <a:rPr lang="en-US" alt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tại một điểm trên trục tung có tung độ là b Khi a ≠ a’, b = b’.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/>
      <p:bldP spid="26636" grpId="0"/>
      <p:bldP spid="266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1053</Words>
  <Application>Microsoft Office PowerPoint</Application>
  <PresentationFormat>Trình chiếu trên màn hình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HƯỚNG DẪN VỀ NHÀ: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/>
  <cp:lastModifiedBy>Computer Long Hai</cp:lastModifiedBy>
  <cp:revision>25</cp:revision>
  <dcterms:created xsi:type="dcterms:W3CDTF">2006-08-16T00:00:00Z</dcterms:created>
  <dcterms:modified xsi:type="dcterms:W3CDTF">2020-11-27T18:39:56Z</dcterms:modified>
</cp:coreProperties>
</file>