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57" r:id="rId5"/>
    <p:sldId id="258" r:id="rId6"/>
    <p:sldId id="263" r:id="rId7"/>
    <p:sldId id="270" r:id="rId8"/>
    <p:sldId id="269" r:id="rId9"/>
    <p:sldId id="271" r:id="rId10"/>
    <p:sldId id="259" r:id="rId11"/>
    <p:sldId id="264" r:id="rId12"/>
    <p:sldId id="265" r:id="rId13"/>
    <p:sldId id="260" r:id="rId14"/>
    <p:sldId id="266" r:id="rId15"/>
    <p:sldId id="267" r:id="rId16"/>
    <p:sldId id="261" r:id="rId17"/>
    <p:sldId id="268" r:id="rId18"/>
    <p:sldId id="262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FFFF"/>
    <a:srgbClr val="FF33CC"/>
    <a:srgbClr val="CC0099"/>
    <a:srgbClr val="3333CC"/>
    <a:srgbClr val="FF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25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2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24.wmf"/><Relationship Id="rId9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2.wmf"/><Relationship Id="rId5" Type="http://schemas.openxmlformats.org/officeDocument/2006/relationships/image" Target="../media/image24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2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24.wmf"/><Relationship Id="rId10" Type="http://schemas.openxmlformats.org/officeDocument/2006/relationships/image" Target="../media/image36.wmf"/><Relationship Id="rId4" Type="http://schemas.openxmlformats.org/officeDocument/2006/relationships/image" Target="../media/image31.wmf"/><Relationship Id="rId9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36B82-962B-4F84-8DB9-E7304FB6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23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9A991-77EF-4D3D-ADB1-92A3185EC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507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708F8-D29B-4A14-B46C-966E477B9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6442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275116-9ECB-4CE7-BF11-A74587A11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040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60B5B9-64F9-41A4-A013-F9AA0BFF0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232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E2582B-AE7F-47BA-AE7B-43740EEE0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47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A3093-1C09-4BD2-85A4-CB4685B8C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227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5EE37-B33D-460E-9CA1-7F16CA600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81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32AF8-92A3-4D99-94A8-CEE65E0B5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475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A3A78-8432-4852-8E7C-69B7BD5FD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501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859B-6397-453A-94C1-FD519FBF9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853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C61BE-FF6A-4832-8DCC-526CBFD2A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432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A342F-D529-4DCD-8266-7CEB03ECC2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179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B080A-7002-43BF-B025-8DF047B5A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895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4B5F2E-9AB1-4350-9C1A-9F5EE62750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slide" Target="slide11.xml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18" Type="http://schemas.openxmlformats.org/officeDocument/2006/relationships/oleObject" Target="../embeddings/oleObject43.bin"/><Relationship Id="rId3" Type="http://schemas.openxmlformats.org/officeDocument/2006/relationships/audio" Target="../media/audio1.wav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40.bin"/><Relationship Id="rId23" Type="http://schemas.openxmlformats.org/officeDocument/2006/relationships/slide" Target="slide12.xml"/><Relationship Id="rId10" Type="http://schemas.openxmlformats.org/officeDocument/2006/relationships/oleObject" Target="../embeddings/oleObject35.bin"/><Relationship Id="rId19" Type="http://schemas.openxmlformats.org/officeDocument/2006/relationships/oleObject" Target="../embeddings/oleObject44.bin"/><Relationship Id="rId4" Type="http://schemas.openxmlformats.org/officeDocument/2006/relationships/audio" Target="../media/audio5.wav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57.bin"/><Relationship Id="rId10" Type="http://schemas.openxmlformats.org/officeDocument/2006/relationships/oleObject" Target="../embeddings/oleObject52.bin"/><Relationship Id="rId4" Type="http://schemas.openxmlformats.org/officeDocument/2006/relationships/audio" Target="../media/audio5.wav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8.bin"/><Relationship Id="rId10" Type="http://schemas.openxmlformats.org/officeDocument/2006/relationships/oleObject" Target="../embeddings/oleObject63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oleObject" Target="../embeddings/oleObject7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slide" Target="slide17.xml"/><Relationship Id="rId4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7.bin"/><Relationship Id="rId3" Type="http://schemas.openxmlformats.org/officeDocument/2006/relationships/audio" Target="../media/audio3.wav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76.bin"/><Relationship Id="rId12" Type="http://schemas.openxmlformats.org/officeDocument/2006/relationships/oleObject" Target="../embeddings/oleObject81.bin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9.bin"/><Relationship Id="rId1" Type="http://schemas.openxmlformats.org/officeDocument/2006/relationships/vmlDrawing" Target="../drawings/vmlDrawing12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80.bin"/><Relationship Id="rId5" Type="http://schemas.openxmlformats.org/officeDocument/2006/relationships/audio" Target="../media/audio5.wav"/><Relationship Id="rId15" Type="http://schemas.openxmlformats.org/officeDocument/2006/relationships/oleObject" Target="../embeddings/oleObject84.bin"/><Relationship Id="rId10" Type="http://schemas.openxmlformats.org/officeDocument/2006/relationships/oleObject" Target="../embeddings/oleObject79.bin"/><Relationship Id="rId19" Type="http://schemas.openxmlformats.org/officeDocument/2006/relationships/oleObject" Target="../embeddings/oleObject88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78.bin"/><Relationship Id="rId14" Type="http://schemas.openxmlformats.org/officeDocument/2006/relationships/oleObject" Target="../embeddings/oleObject83.bin"/><Relationship Id="rId22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94.bin"/><Relationship Id="rId5" Type="http://schemas.openxmlformats.org/officeDocument/2006/relationships/audio" Target="../media/audio3.wav"/><Relationship Id="rId15" Type="http://schemas.openxmlformats.org/officeDocument/2006/relationships/slide" Target="slide4.xml"/><Relationship Id="rId10" Type="http://schemas.openxmlformats.org/officeDocument/2006/relationships/oleObject" Target="../embeddings/oleObject93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slide" Target="slide6.xml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6" Type="http://schemas.openxmlformats.org/officeDocument/2006/relationships/slide" Target="slide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oleObject" Target="../embeddings/oleObject5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4.bin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2.bin"/><Relationship Id="rId5" Type="http://schemas.openxmlformats.org/officeDocument/2006/relationships/audio" Target="../media/audio3.wav"/><Relationship Id="rId10" Type="http://schemas.openxmlformats.org/officeDocument/2006/relationships/oleObject" Target="../embeddings/oleObject11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816787" y="3835569"/>
            <a:ext cx="3510448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6200" tIns="38100" rIns="76200" bIns="3810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62175" y="5405744"/>
            <a:ext cx="4650053" cy="39026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Giáo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viên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Trần</a:t>
            </a:r>
            <a:r>
              <a:rPr lang="en-US" sz="2333" dirty="0">
                <a:solidFill>
                  <a:srgbClr val="003399"/>
                </a:solidFill>
                <a:latin typeface="Times New Roman" pitchFamily="18" charset="0"/>
              </a:rPr>
              <a:t> Minh </a:t>
            </a:r>
            <a:r>
              <a:rPr lang="en-US" sz="2333" dirty="0" err="1">
                <a:solidFill>
                  <a:srgbClr val="003399"/>
                </a:solidFill>
                <a:latin typeface="Times New Roman" pitchFamily="18" charset="0"/>
              </a:rPr>
              <a:t>Đông</a:t>
            </a:r>
            <a:endParaRPr lang="en-US" sz="2333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1594" y="2554924"/>
            <a:ext cx="3960813" cy="4881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6729" tIns="38365" rIns="76729" bIns="38365" anchor="b" anchorCtr="1"/>
          <a:lstStyle/>
          <a:p>
            <a:pPr algn="ctr" eaLnBrk="1" hangingPunct="1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HÌNH HỌC 9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37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9437"/>
          </a:xfrm>
          <a:solidFill>
            <a:srgbClr val="FFCCCC"/>
          </a:solidFill>
        </p:spPr>
        <p:txBody>
          <a:bodyPr/>
          <a:lstStyle/>
          <a:p>
            <a:r>
              <a:rPr lang="en-US" altLang="en-US" sz="4000">
                <a:solidFill>
                  <a:srgbClr val="003399"/>
                </a:solidFill>
                <a:sym typeface="Symbol" panose="05050102010706020507" pitchFamily="18" charset="2"/>
              </a:rPr>
              <a:t>Bài tập 14 trang 77.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1143000"/>
          </a:xfrm>
        </p:spPr>
        <p:txBody>
          <a:bodyPr/>
          <a:lstStyle/>
          <a:p>
            <a:r>
              <a:rPr lang="en-US" altLang="en-US"/>
              <a:t>Sử  dụng định nghĩa các tỉ số lượng giác của một góc nhọn để chứng minh rằng: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400425" y="2162175"/>
          <a:ext cx="495300" cy="454025"/>
        </p:xfrm>
        <a:graphic>
          <a:graphicData uri="http://schemas.openxmlformats.org/presentationml/2006/ole">
            <p:oleObj spid="_x0000_s5210" name="Equation" r:id="rId3" imgW="152334" imgH="139639" progId="Equation.3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53200" y="30908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05413" y="307022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cotg 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081713" y="3165475"/>
          <a:ext cx="495300" cy="454025"/>
        </p:xfrm>
        <a:graphic>
          <a:graphicData uri="http://schemas.openxmlformats.org/presentationml/2006/ole">
            <p:oleObj spid="_x0000_s5211" name="Equation" r:id="rId4" imgW="152334" imgH="139639" progId="Equation.3">
              <p:embed/>
            </p:oleObj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28700" y="312261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tg </a:t>
            </a: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1471613" y="3213100"/>
          <a:ext cx="495300" cy="454025"/>
        </p:xfrm>
        <a:graphic>
          <a:graphicData uri="http://schemas.openxmlformats.org/presentationml/2006/ole">
            <p:oleObj spid="_x0000_s5212" name="Equation" r:id="rId5" imgW="152334" imgH="139639" progId="Equation.3">
              <p:embed/>
            </p:oleObj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90725" y="31242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419600" y="3121025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;</a:t>
            </a:r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3324225" y="2949575"/>
          <a:ext cx="495300" cy="454025"/>
        </p:xfrm>
        <a:graphic>
          <a:graphicData uri="http://schemas.openxmlformats.org/presentationml/2006/ole">
            <p:oleObj spid="_x0000_s5213" name="Equation" r:id="rId6" imgW="152334" imgH="139639" progId="Equation.3">
              <p:embed/>
            </p:oleObj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3352800" y="3508375"/>
          <a:ext cx="495300" cy="454025"/>
        </p:xfrm>
        <a:graphic>
          <a:graphicData uri="http://schemas.openxmlformats.org/presentationml/2006/ole">
            <p:oleObj spid="_x0000_s5214" name="Equation" r:id="rId7" imgW="152334" imgH="139639" progId="Equation.3">
              <p:embed/>
            </p:oleObj>
          </a:graphicData>
        </a:graphic>
      </p:graphicFrame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90800" y="2844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Sin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552700" y="3398838"/>
            <a:ext cx="144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Cos </a:t>
            </a:r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2527300" y="33988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7908925" y="2916238"/>
          <a:ext cx="495300" cy="454025"/>
        </p:xfrm>
        <a:graphic>
          <a:graphicData uri="http://schemas.openxmlformats.org/presentationml/2006/ole">
            <p:oleObj spid="_x0000_s5215" name="Equation" r:id="rId8" imgW="152334" imgH="139639" progId="Equation.3">
              <p:embed/>
            </p:oleObj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7848600" y="3475038"/>
          <a:ext cx="495300" cy="454025"/>
        </p:xfrm>
        <a:graphic>
          <a:graphicData uri="http://schemas.openxmlformats.org/presentationml/2006/ole">
            <p:oleObj spid="_x0000_s5216" name="Equation" r:id="rId9" imgW="152334" imgH="139639" progId="Equation.3">
              <p:embed/>
            </p:oleObj>
          </a:graphicData>
        </a:graphic>
      </p:graphicFrame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7162800" y="33655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Sin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099300" y="28194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Cos </a:t>
            </a: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7061200" y="33655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17500" y="31496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a.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405188" y="421481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057400" y="419417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cotg </a:t>
            </a:r>
          </a:p>
        </p:txBody>
      </p:sp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2933700" y="4264025"/>
          <a:ext cx="495300" cy="454025"/>
        </p:xfrm>
        <a:graphic>
          <a:graphicData uri="http://schemas.openxmlformats.org/presentationml/2006/ole">
            <p:oleObj spid="_x0000_s5217" name="Equation" r:id="rId10" imgW="152334" imgH="139639" progId="Equation.3">
              <p:embed/>
            </p:oleObj>
          </a:graphicData>
        </a:graphic>
      </p:graphicFrame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066800" y="41957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tg </a:t>
            </a:r>
          </a:p>
        </p:txBody>
      </p:sp>
      <p:graphicFrame>
        <p:nvGraphicFramePr>
          <p:cNvPr id="5151" name="Object 31"/>
          <p:cNvGraphicFramePr>
            <a:graphicFrameLocks noChangeAspect="1"/>
          </p:cNvGraphicFramePr>
          <p:nvPr/>
        </p:nvGraphicFramePr>
        <p:xfrm>
          <a:off x="1509713" y="4286250"/>
          <a:ext cx="495300" cy="454025"/>
        </p:xfrm>
        <a:graphic>
          <a:graphicData uri="http://schemas.openxmlformats.org/presentationml/2006/ole">
            <p:oleObj spid="_x0000_s5218" name="Equation" r:id="rId11" imgW="152334" imgH="139639" progId="Equation.3">
              <p:embed/>
            </p:oleObj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879600" y="41783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.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3810000" y="41783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1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19088" y="518318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b.</a:t>
            </a:r>
          </a:p>
        </p:txBody>
      </p:sp>
      <p:graphicFrame>
        <p:nvGraphicFramePr>
          <p:cNvPr id="5155" name="Object 35"/>
          <p:cNvGraphicFramePr>
            <a:graphicFrameLocks noChangeAspect="1"/>
          </p:cNvGraphicFramePr>
          <p:nvPr>
            <p:ph sz="quarter" idx="3"/>
          </p:nvPr>
        </p:nvGraphicFramePr>
        <p:xfrm>
          <a:off x="1071563" y="5181600"/>
          <a:ext cx="3352800" cy="628650"/>
        </p:xfrm>
        <a:graphic>
          <a:graphicData uri="http://schemas.openxmlformats.org/presentationml/2006/ole">
            <p:oleObj spid="_x0000_s5219" name="Equation" r:id="rId12" imgW="1219200" imgH="228600" progId="Equation.3">
              <p:embed/>
            </p:oleObj>
          </a:graphicData>
        </a:graphic>
      </p:graphicFrame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838200" y="2043113"/>
            <a:ext cx="533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/>
              <a:t>Với góc nhọn     tuỳ ý, ta có: 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746500" y="5867400"/>
            <a:ext cx="151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hlink"/>
                </a:solidFill>
                <a:hlinkClick r:id="rId13" action="ppaction://hlinksldjump"/>
              </a:rPr>
              <a:t>Bài giải</a:t>
            </a:r>
            <a:endParaRPr lang="en-US" alt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  <p:bldP spid="5126" grpId="0"/>
      <p:bldP spid="5127" grpId="0"/>
      <p:bldP spid="5130" grpId="0"/>
      <p:bldP spid="5132" grpId="0"/>
      <p:bldP spid="5134" grpId="0"/>
      <p:bldP spid="5137" grpId="0"/>
      <p:bldP spid="5138" grpId="0"/>
      <p:bldP spid="5140" grpId="0" animBg="1"/>
      <p:bldP spid="5143" grpId="0"/>
      <p:bldP spid="5144" grpId="0"/>
      <p:bldP spid="5145" grpId="0" animBg="1"/>
      <p:bldP spid="5146" grpId="0"/>
      <p:bldP spid="5147" grpId="0"/>
      <p:bldP spid="5148" grpId="0"/>
      <p:bldP spid="5150" grpId="0"/>
      <p:bldP spid="5152" grpId="0"/>
      <p:bldP spid="5153" grpId="0"/>
      <p:bldP spid="5154" grpId="0"/>
      <p:bldP spid="5157" grpId="0"/>
      <p:bldP spid="51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83" name="Group 75"/>
          <p:cNvGrpSpPr>
            <a:grpSpLocks/>
          </p:cNvGrpSpPr>
          <p:nvPr/>
        </p:nvGrpSpPr>
        <p:grpSpPr bwMode="auto">
          <a:xfrm>
            <a:off x="4495800" y="152400"/>
            <a:ext cx="4267200" cy="2743200"/>
            <a:chOff x="2832" y="48"/>
            <a:chExt cx="2688" cy="1728"/>
          </a:xfrm>
        </p:grpSpPr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570" y="48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/>
                <a:t>A</a:t>
              </a:r>
            </a:p>
          </p:txBody>
        </p:sp>
        <p:grpSp>
          <p:nvGrpSpPr>
            <p:cNvPr id="17430" name="Group 22"/>
            <p:cNvGrpSpPr>
              <a:grpSpLocks/>
            </p:cNvGrpSpPr>
            <p:nvPr/>
          </p:nvGrpSpPr>
          <p:grpSpPr bwMode="auto">
            <a:xfrm rot="1851182" flipV="1">
              <a:off x="3312" y="720"/>
              <a:ext cx="1776" cy="1056"/>
              <a:chOff x="2112" y="1728"/>
              <a:chExt cx="1632" cy="864"/>
            </a:xfrm>
          </p:grpSpPr>
          <p:grpSp>
            <p:nvGrpSpPr>
              <p:cNvPr id="17428" name="Group 20"/>
              <p:cNvGrpSpPr>
                <a:grpSpLocks/>
              </p:cNvGrpSpPr>
              <p:nvPr/>
            </p:nvGrpSpPr>
            <p:grpSpPr bwMode="auto">
              <a:xfrm>
                <a:off x="2112" y="1728"/>
                <a:ext cx="1632" cy="864"/>
                <a:chOff x="2112" y="1728"/>
                <a:chExt cx="1632" cy="864"/>
              </a:xfrm>
            </p:grpSpPr>
            <p:sp>
              <p:nvSpPr>
                <p:cNvPr id="17426" name="AutoShape 18"/>
                <p:cNvSpPr>
                  <a:spLocks noChangeArrowheads="1"/>
                </p:cNvSpPr>
                <p:nvPr/>
              </p:nvSpPr>
              <p:spPr bwMode="auto">
                <a:xfrm>
                  <a:off x="2112" y="1728"/>
                  <a:ext cx="1632" cy="864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7" name="Rectangle 19"/>
                <p:cNvSpPr>
                  <a:spLocks noChangeArrowheads="1"/>
                </p:cNvSpPr>
                <p:nvPr/>
              </p:nvSpPr>
              <p:spPr bwMode="auto">
                <a:xfrm>
                  <a:off x="2112" y="2496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29" name="Arc 21"/>
              <p:cNvSpPr>
                <a:spLocks/>
              </p:cNvSpPr>
              <p:nvPr/>
            </p:nvSpPr>
            <p:spPr bwMode="auto">
              <a:xfrm flipH="1">
                <a:off x="3504" y="2496"/>
                <a:ext cx="48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2832" y="102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/>
                <a:t>B</a:t>
              </a: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5232" y="101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/>
                <a:t>C</a:t>
              </a:r>
            </a:p>
          </p:txBody>
        </p:sp>
      </p:grpSp>
      <p:graphicFrame>
        <p:nvGraphicFramePr>
          <p:cNvPr id="17437" name="Object 29"/>
          <p:cNvGraphicFramePr>
            <a:graphicFrameLocks noChangeAspect="1"/>
          </p:cNvGraphicFramePr>
          <p:nvPr/>
        </p:nvGraphicFramePr>
        <p:xfrm>
          <a:off x="7472363" y="1722438"/>
          <a:ext cx="381000" cy="349250"/>
        </p:xfrm>
        <a:graphic>
          <a:graphicData uri="http://schemas.openxmlformats.org/presentationml/2006/ole">
            <p:oleObj spid="_x0000_s17578" name="Equation" r:id="rId6" imgW="152334" imgH="139639" progId="Equation.3">
              <p:embed/>
            </p:oleObj>
          </a:graphicData>
        </a:graphic>
      </p:graphicFrame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85800" y="13589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Ta có:</a:t>
            </a:r>
          </a:p>
        </p:txBody>
      </p:sp>
      <p:grpSp>
        <p:nvGrpSpPr>
          <p:cNvPr id="17484" name="Group 76"/>
          <p:cNvGrpSpPr>
            <a:grpSpLocks/>
          </p:cNvGrpSpPr>
          <p:nvPr/>
        </p:nvGrpSpPr>
        <p:grpSpPr bwMode="auto">
          <a:xfrm>
            <a:off x="531813" y="2344738"/>
            <a:ext cx="1511300" cy="1133475"/>
            <a:chOff x="335" y="1477"/>
            <a:chExt cx="952" cy="714"/>
          </a:xfrm>
        </p:grpSpPr>
        <p:graphicFrame>
          <p:nvGraphicFramePr>
            <p:cNvPr id="17439" name="Object 31"/>
            <p:cNvGraphicFramePr>
              <a:graphicFrameLocks noChangeAspect="1"/>
            </p:cNvGraphicFramePr>
            <p:nvPr/>
          </p:nvGraphicFramePr>
          <p:xfrm>
            <a:off x="837" y="1543"/>
            <a:ext cx="312" cy="286"/>
          </p:xfrm>
          <a:graphic>
            <a:graphicData uri="http://schemas.openxmlformats.org/presentationml/2006/ole">
              <p:oleObj spid="_x0000_s17579" name="Equation" r:id="rId7" imgW="152334" imgH="139639" progId="Equation.3">
                <p:embed/>
              </p:oleObj>
            </a:graphicData>
          </a:graphic>
        </p:graphicFrame>
        <p:graphicFrame>
          <p:nvGraphicFramePr>
            <p:cNvPr id="17440" name="Object 32"/>
            <p:cNvGraphicFramePr>
              <a:graphicFrameLocks noChangeAspect="1"/>
            </p:cNvGraphicFramePr>
            <p:nvPr/>
          </p:nvGraphicFramePr>
          <p:xfrm>
            <a:off x="855" y="1895"/>
            <a:ext cx="312" cy="286"/>
          </p:xfrm>
          <a:graphic>
            <a:graphicData uri="http://schemas.openxmlformats.org/presentationml/2006/ole">
              <p:oleObj spid="_x0000_s17580" name="Equation" r:id="rId8" imgW="152334" imgH="139639" progId="Equation.3">
                <p:embed/>
              </p:oleObj>
            </a:graphicData>
          </a:graphic>
        </p:graphicFrame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75" y="1477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Sin </a:t>
              </a: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351" y="1826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Cos </a:t>
              </a: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>
              <a:off x="335" y="182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057400" y="25733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74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3452224"/>
              </p:ext>
            </p:extLst>
          </p:nvPr>
        </p:nvGraphicFramePr>
        <p:xfrm>
          <a:off x="2536825" y="2344738"/>
          <a:ext cx="681038" cy="1023937"/>
        </p:xfrm>
        <a:graphic>
          <a:graphicData uri="http://schemas.openxmlformats.org/presentationml/2006/ole">
            <p:oleObj spid="_x0000_s17581" name="Equation" r:id="rId9" imgW="279360" imgH="393480" progId="Equation.DSMT4">
              <p:embed/>
            </p:oleObj>
          </a:graphicData>
        </a:graphic>
      </p:graphicFrame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3200400" y="25447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:</a:t>
            </a:r>
          </a:p>
        </p:txBody>
      </p:sp>
      <p:graphicFrame>
        <p:nvGraphicFramePr>
          <p:cNvPr id="1744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6413996"/>
              </p:ext>
            </p:extLst>
          </p:nvPr>
        </p:nvGraphicFramePr>
        <p:xfrm>
          <a:off x="3546475" y="2344738"/>
          <a:ext cx="681038" cy="1023937"/>
        </p:xfrm>
        <a:graphic>
          <a:graphicData uri="http://schemas.openxmlformats.org/presentationml/2006/ole">
            <p:oleObj spid="_x0000_s17582" name="Equation" r:id="rId10" imgW="279360" imgH="393480" progId="Equation.DSMT4">
              <p:embed/>
            </p:oleObj>
          </a:graphicData>
        </a:graphic>
      </p:graphicFrame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4267200" y="25733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745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5324105"/>
              </p:ext>
            </p:extLst>
          </p:nvPr>
        </p:nvGraphicFramePr>
        <p:xfrm>
          <a:off x="4672013" y="2344738"/>
          <a:ext cx="709612" cy="1023937"/>
        </p:xfrm>
        <a:graphic>
          <a:graphicData uri="http://schemas.openxmlformats.org/presentationml/2006/ole">
            <p:oleObj spid="_x0000_s17583" name="Equation" r:id="rId11" imgW="291960" imgH="393480" progId="Equation.DSMT4">
              <p:embed/>
            </p:oleObj>
          </a:graphicData>
        </a:graphic>
      </p:graphicFrame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410200" y="25733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pSp>
        <p:nvGrpSpPr>
          <p:cNvPr id="17486" name="Group 78"/>
          <p:cNvGrpSpPr>
            <a:grpSpLocks/>
          </p:cNvGrpSpPr>
          <p:nvPr/>
        </p:nvGrpSpPr>
        <p:grpSpPr bwMode="auto">
          <a:xfrm>
            <a:off x="5919788" y="2540000"/>
            <a:ext cx="938212" cy="579438"/>
            <a:chOff x="3729" y="1600"/>
            <a:chExt cx="591" cy="365"/>
          </a:xfrm>
        </p:grpSpPr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3729" y="1600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tg </a:t>
              </a:r>
            </a:p>
          </p:txBody>
        </p:sp>
        <p:graphicFrame>
          <p:nvGraphicFramePr>
            <p:cNvPr id="17454" name="Object 46"/>
            <p:cNvGraphicFramePr>
              <a:graphicFrameLocks noChangeAspect="1"/>
            </p:cNvGraphicFramePr>
            <p:nvPr/>
          </p:nvGraphicFramePr>
          <p:xfrm>
            <a:off x="4008" y="1657"/>
            <a:ext cx="312" cy="286"/>
          </p:xfrm>
          <a:graphic>
            <a:graphicData uri="http://schemas.openxmlformats.org/presentationml/2006/ole">
              <p:oleObj spid="_x0000_s17584" name="Equation" r:id="rId12" imgW="152334" imgH="139639" progId="Equation.3">
                <p:embed/>
              </p:oleObj>
            </a:graphicData>
          </a:graphic>
        </p:graphicFrame>
      </p:grpSp>
      <p:grpSp>
        <p:nvGrpSpPr>
          <p:cNvPr id="17485" name="Group 77"/>
          <p:cNvGrpSpPr>
            <a:grpSpLocks/>
          </p:cNvGrpSpPr>
          <p:nvPr/>
        </p:nvGrpSpPr>
        <p:grpSpPr bwMode="auto">
          <a:xfrm>
            <a:off x="533400" y="3900488"/>
            <a:ext cx="1511300" cy="1128712"/>
            <a:chOff x="336" y="2457"/>
            <a:chExt cx="952" cy="711"/>
          </a:xfrm>
        </p:grpSpPr>
        <p:graphicFrame>
          <p:nvGraphicFramePr>
            <p:cNvPr id="17457" name="Object 49"/>
            <p:cNvGraphicFramePr>
              <a:graphicFrameLocks noChangeAspect="1"/>
            </p:cNvGraphicFramePr>
            <p:nvPr/>
          </p:nvGraphicFramePr>
          <p:xfrm>
            <a:off x="838" y="2869"/>
            <a:ext cx="312" cy="286"/>
          </p:xfrm>
          <a:graphic>
            <a:graphicData uri="http://schemas.openxmlformats.org/presentationml/2006/ole">
              <p:oleObj spid="_x0000_s17585" name="Equation" r:id="rId13" imgW="152334" imgH="139639" progId="Equation.3">
                <p:embed/>
              </p:oleObj>
            </a:graphicData>
          </a:graphic>
        </p:graphicFrame>
        <p:graphicFrame>
          <p:nvGraphicFramePr>
            <p:cNvPr id="17458" name="Object 50"/>
            <p:cNvGraphicFramePr>
              <a:graphicFrameLocks noChangeAspect="1"/>
            </p:cNvGraphicFramePr>
            <p:nvPr/>
          </p:nvGraphicFramePr>
          <p:xfrm>
            <a:off x="856" y="2526"/>
            <a:ext cx="312" cy="286"/>
          </p:xfrm>
          <a:graphic>
            <a:graphicData uri="http://schemas.openxmlformats.org/presentationml/2006/ole">
              <p:oleObj spid="_x0000_s17586" name="Equation" r:id="rId14" imgW="152334" imgH="139639" progId="Equation.3">
                <p:embed/>
              </p:oleObj>
            </a:graphicData>
          </a:graphic>
        </p:graphicFrame>
        <p:sp>
          <p:nvSpPr>
            <p:cNvPr id="17459" name="Text Box 51"/>
            <p:cNvSpPr txBox="1">
              <a:spLocks noChangeArrowheads="1"/>
            </p:cNvSpPr>
            <p:nvPr/>
          </p:nvSpPr>
          <p:spPr bwMode="auto">
            <a:xfrm>
              <a:off x="376" y="2803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Sin </a:t>
              </a:r>
            </a:p>
          </p:txBody>
        </p:sp>
        <p:sp>
          <p:nvSpPr>
            <p:cNvPr id="17460" name="Text Box 52"/>
            <p:cNvSpPr txBox="1">
              <a:spLocks noChangeArrowheads="1"/>
            </p:cNvSpPr>
            <p:nvPr/>
          </p:nvSpPr>
          <p:spPr bwMode="auto">
            <a:xfrm>
              <a:off x="352" y="2457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Cos </a:t>
              </a:r>
            </a:p>
          </p:txBody>
        </p:sp>
        <p:sp>
          <p:nvSpPr>
            <p:cNvPr id="17461" name="Line 53"/>
            <p:cNvSpPr>
              <a:spLocks noChangeShapeType="1"/>
            </p:cNvSpPr>
            <p:nvPr/>
          </p:nvSpPr>
          <p:spPr bwMode="auto">
            <a:xfrm>
              <a:off x="336" y="280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2058988" y="41227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746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2066210"/>
              </p:ext>
            </p:extLst>
          </p:nvPr>
        </p:nvGraphicFramePr>
        <p:xfrm>
          <a:off x="3541713" y="3884613"/>
          <a:ext cx="681037" cy="1023937"/>
        </p:xfrm>
        <a:graphic>
          <a:graphicData uri="http://schemas.openxmlformats.org/presentationml/2006/ole">
            <p:oleObj spid="_x0000_s17587" name="Equation" r:id="rId15" imgW="279360" imgH="393480" progId="Equation.DSMT4">
              <p:embed/>
            </p:oleObj>
          </a:graphicData>
        </a:graphic>
      </p:graphicFrame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3200400" y="40941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:</a:t>
            </a:r>
          </a:p>
        </p:txBody>
      </p:sp>
      <p:graphicFrame>
        <p:nvGraphicFramePr>
          <p:cNvPr id="1746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2643443"/>
              </p:ext>
            </p:extLst>
          </p:nvPr>
        </p:nvGraphicFramePr>
        <p:xfrm>
          <a:off x="2482850" y="3898900"/>
          <a:ext cx="712788" cy="1023938"/>
        </p:xfrm>
        <a:graphic>
          <a:graphicData uri="http://schemas.openxmlformats.org/presentationml/2006/ole">
            <p:oleObj spid="_x0000_s17588" name="Equation" r:id="rId16" imgW="291960" imgH="393480" progId="Equation.DSMT4">
              <p:embed/>
            </p:oleObj>
          </a:graphicData>
        </a:graphic>
      </p:graphicFrame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4281488" y="4137025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746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3874260"/>
              </p:ext>
            </p:extLst>
          </p:nvPr>
        </p:nvGraphicFramePr>
        <p:xfrm>
          <a:off x="4703763" y="3894138"/>
          <a:ext cx="711200" cy="1023937"/>
        </p:xfrm>
        <a:graphic>
          <a:graphicData uri="http://schemas.openxmlformats.org/presentationml/2006/ole">
            <p:oleObj spid="_x0000_s17589" name="Equation" r:id="rId17" imgW="291960" imgH="393480" progId="Equation.DSMT4">
              <p:embed/>
            </p:oleObj>
          </a:graphicData>
        </a:graphic>
      </p:graphicFrame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5424488" y="41227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pSp>
        <p:nvGrpSpPr>
          <p:cNvPr id="17487" name="Group 79"/>
          <p:cNvGrpSpPr>
            <a:grpSpLocks/>
          </p:cNvGrpSpPr>
          <p:nvPr/>
        </p:nvGrpSpPr>
        <p:grpSpPr bwMode="auto">
          <a:xfrm>
            <a:off x="5867400" y="4067175"/>
            <a:ext cx="1447800" cy="579438"/>
            <a:chOff x="3696" y="2562"/>
            <a:chExt cx="912" cy="365"/>
          </a:xfrm>
        </p:grpSpPr>
        <p:sp>
          <p:nvSpPr>
            <p:cNvPr id="17469" name="Text Box 61"/>
            <p:cNvSpPr txBox="1">
              <a:spLocks noChangeArrowheads="1"/>
            </p:cNvSpPr>
            <p:nvPr/>
          </p:nvSpPr>
          <p:spPr bwMode="auto">
            <a:xfrm>
              <a:off x="3696" y="2562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cotg </a:t>
              </a:r>
            </a:p>
          </p:txBody>
        </p:sp>
        <p:graphicFrame>
          <p:nvGraphicFramePr>
            <p:cNvPr id="17470" name="Object 62"/>
            <p:cNvGraphicFramePr>
              <a:graphicFrameLocks noChangeAspect="1"/>
            </p:cNvGraphicFramePr>
            <p:nvPr/>
          </p:nvGraphicFramePr>
          <p:xfrm>
            <a:off x="4248" y="2622"/>
            <a:ext cx="312" cy="286"/>
          </p:xfrm>
          <a:graphic>
            <a:graphicData uri="http://schemas.openxmlformats.org/presentationml/2006/ole">
              <p:oleObj spid="_x0000_s17590" name="Equation" r:id="rId18" imgW="152334" imgH="139639" progId="Equation.3">
                <p:embed/>
              </p:oleObj>
            </a:graphicData>
          </a:graphic>
        </p:graphicFrame>
      </p:grp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3157538" y="547528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pSp>
        <p:nvGrpSpPr>
          <p:cNvPr id="17489" name="Group 81"/>
          <p:cNvGrpSpPr>
            <a:grpSpLocks/>
          </p:cNvGrpSpPr>
          <p:nvPr/>
        </p:nvGrpSpPr>
        <p:grpSpPr bwMode="auto">
          <a:xfrm>
            <a:off x="1752600" y="5454650"/>
            <a:ext cx="1447800" cy="579438"/>
            <a:chOff x="1104" y="3436"/>
            <a:chExt cx="912" cy="365"/>
          </a:xfrm>
        </p:grpSpPr>
        <p:sp>
          <p:nvSpPr>
            <p:cNvPr id="17472" name="Text Box 64"/>
            <p:cNvSpPr txBox="1">
              <a:spLocks noChangeArrowheads="1"/>
            </p:cNvSpPr>
            <p:nvPr/>
          </p:nvSpPr>
          <p:spPr bwMode="auto">
            <a:xfrm>
              <a:off x="1104" y="3436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cotg </a:t>
              </a:r>
            </a:p>
          </p:txBody>
        </p:sp>
        <p:graphicFrame>
          <p:nvGraphicFramePr>
            <p:cNvPr id="17473" name="Object 65"/>
            <p:cNvGraphicFramePr>
              <a:graphicFrameLocks noChangeAspect="1"/>
            </p:cNvGraphicFramePr>
            <p:nvPr/>
          </p:nvGraphicFramePr>
          <p:xfrm>
            <a:off x="1656" y="3496"/>
            <a:ext cx="312" cy="286"/>
          </p:xfrm>
          <a:graphic>
            <a:graphicData uri="http://schemas.openxmlformats.org/presentationml/2006/ole">
              <p:oleObj spid="_x0000_s17591" name="Equation" r:id="rId19" imgW="152334" imgH="139639" progId="Equation.3">
                <p:embed/>
              </p:oleObj>
            </a:graphicData>
          </a:graphic>
        </p:graphicFrame>
      </p:grpSp>
      <p:grpSp>
        <p:nvGrpSpPr>
          <p:cNvPr id="17488" name="Group 80"/>
          <p:cNvGrpSpPr>
            <a:grpSpLocks/>
          </p:cNvGrpSpPr>
          <p:nvPr/>
        </p:nvGrpSpPr>
        <p:grpSpPr bwMode="auto">
          <a:xfrm>
            <a:off x="609600" y="5456238"/>
            <a:ext cx="938213" cy="579437"/>
            <a:chOff x="384" y="3437"/>
            <a:chExt cx="591" cy="365"/>
          </a:xfrm>
        </p:grpSpPr>
        <p:sp>
          <p:nvSpPr>
            <p:cNvPr id="17474" name="Text Box 66"/>
            <p:cNvSpPr txBox="1">
              <a:spLocks noChangeArrowheads="1"/>
            </p:cNvSpPr>
            <p:nvPr/>
          </p:nvSpPr>
          <p:spPr bwMode="auto">
            <a:xfrm>
              <a:off x="384" y="3437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tg </a:t>
              </a:r>
            </a:p>
          </p:txBody>
        </p:sp>
        <p:graphicFrame>
          <p:nvGraphicFramePr>
            <p:cNvPr id="17475" name="Object 67"/>
            <p:cNvGraphicFramePr>
              <a:graphicFrameLocks noChangeAspect="1"/>
            </p:cNvGraphicFramePr>
            <p:nvPr/>
          </p:nvGraphicFramePr>
          <p:xfrm>
            <a:off x="663" y="3512"/>
            <a:ext cx="312" cy="286"/>
          </p:xfrm>
          <a:graphic>
            <a:graphicData uri="http://schemas.openxmlformats.org/presentationml/2006/ole">
              <p:oleObj spid="_x0000_s17592" name="Equation" r:id="rId20" imgW="152334" imgH="139639" progId="Equation.3">
                <p:embed/>
              </p:oleObj>
            </a:graphicData>
          </a:graphic>
        </p:graphicFrame>
      </p:grp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1490663" y="5438775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.</a:t>
            </a:r>
          </a:p>
        </p:txBody>
      </p:sp>
      <p:graphicFrame>
        <p:nvGraphicFramePr>
          <p:cNvPr id="1747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7495130"/>
              </p:ext>
            </p:extLst>
          </p:nvPr>
        </p:nvGraphicFramePr>
        <p:xfrm>
          <a:off x="3570288" y="5224463"/>
          <a:ext cx="711200" cy="1023937"/>
        </p:xfrm>
        <a:graphic>
          <a:graphicData uri="http://schemas.openxmlformats.org/presentationml/2006/ole">
            <p:oleObj spid="_x0000_s17593" name="Equation" r:id="rId21" imgW="291960" imgH="393480" progId="Equation.DSMT4">
              <p:embed/>
            </p:oleObj>
          </a:graphicData>
        </a:graphic>
      </p:graphicFrame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4267200" y="5362575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.</a:t>
            </a:r>
          </a:p>
        </p:txBody>
      </p:sp>
      <p:graphicFrame>
        <p:nvGraphicFramePr>
          <p:cNvPr id="1747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8520378"/>
              </p:ext>
            </p:extLst>
          </p:nvPr>
        </p:nvGraphicFramePr>
        <p:xfrm>
          <a:off x="4532313" y="5224463"/>
          <a:ext cx="711200" cy="1023937"/>
        </p:xfrm>
        <a:graphic>
          <a:graphicData uri="http://schemas.openxmlformats.org/presentationml/2006/ole">
            <p:oleObj spid="_x0000_s17594" name="Equation" r:id="rId22" imgW="291960" imgH="393480" progId="Equation.DSMT4">
              <p:embed/>
            </p:oleObj>
          </a:graphicData>
        </a:graphic>
      </p:graphicFrame>
      <p:sp>
        <p:nvSpPr>
          <p:cNvPr id="17480" name="Text Box 72"/>
          <p:cNvSpPr txBox="1">
            <a:spLocks noChangeArrowheads="1"/>
          </p:cNvSpPr>
          <p:nvPr/>
        </p:nvSpPr>
        <p:spPr bwMode="auto">
          <a:xfrm>
            <a:off x="5257800" y="54816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17481" name="Text Box 73"/>
          <p:cNvSpPr txBox="1">
            <a:spLocks noChangeArrowheads="1"/>
          </p:cNvSpPr>
          <p:nvPr/>
        </p:nvSpPr>
        <p:spPr bwMode="auto">
          <a:xfrm>
            <a:off x="5715000" y="54816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1</a:t>
            </a:r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190500" y="1363663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</a:rPr>
              <a:t>a.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388938" y="411163"/>
            <a:ext cx="1516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hlink"/>
                </a:solidFill>
              </a:rPr>
              <a:t>Bài giải</a:t>
            </a:r>
          </a:p>
        </p:txBody>
      </p:sp>
      <p:sp>
        <p:nvSpPr>
          <p:cNvPr id="17491" name="AutoShape 83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400800"/>
            <a:ext cx="914400" cy="304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mtClean="0"/>
              <a:t>Nẽxt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/>
      <p:bldP spid="17444" grpId="0"/>
      <p:bldP spid="17447" grpId="0"/>
      <p:bldP spid="17449" grpId="0"/>
      <p:bldP spid="17451" grpId="0"/>
      <p:bldP spid="17462" grpId="0"/>
      <p:bldP spid="17464" grpId="0"/>
      <p:bldP spid="17466" grpId="0"/>
      <p:bldP spid="17468" grpId="0"/>
      <p:bldP spid="17471" grpId="0"/>
      <p:bldP spid="17476" grpId="0"/>
      <p:bldP spid="17478" grpId="0"/>
      <p:bldP spid="17480" grpId="0"/>
      <p:bldP spid="17481" grpId="0"/>
      <p:bldP spid="17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495800" y="304800"/>
            <a:ext cx="4267200" cy="2743200"/>
            <a:chOff x="3024" y="144"/>
            <a:chExt cx="2688" cy="1728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762" y="144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/>
                <a:t>A</a:t>
              </a:r>
            </a:p>
          </p:txBody>
        </p:sp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3024" y="816"/>
              <a:ext cx="2688" cy="1056"/>
              <a:chOff x="3024" y="816"/>
              <a:chExt cx="2688" cy="1056"/>
            </a:xfrm>
          </p:grpSpPr>
          <p:grpSp>
            <p:nvGrpSpPr>
              <p:cNvPr id="18439" name="Group 7"/>
              <p:cNvGrpSpPr>
                <a:grpSpLocks/>
              </p:cNvGrpSpPr>
              <p:nvPr/>
            </p:nvGrpSpPr>
            <p:grpSpPr bwMode="auto">
              <a:xfrm rot="1851182" flipV="1">
                <a:off x="3504" y="816"/>
                <a:ext cx="1776" cy="1056"/>
                <a:chOff x="2112" y="1728"/>
                <a:chExt cx="1632" cy="864"/>
              </a:xfrm>
            </p:grpSpPr>
            <p:grpSp>
              <p:nvGrpSpPr>
                <p:cNvPr id="18440" name="Group 8"/>
                <p:cNvGrpSpPr>
                  <a:grpSpLocks/>
                </p:cNvGrpSpPr>
                <p:nvPr/>
              </p:nvGrpSpPr>
              <p:grpSpPr bwMode="auto">
                <a:xfrm>
                  <a:off x="2112" y="1728"/>
                  <a:ext cx="1632" cy="864"/>
                  <a:chOff x="2112" y="1728"/>
                  <a:chExt cx="1632" cy="864"/>
                </a:xfrm>
              </p:grpSpPr>
              <p:sp>
                <p:nvSpPr>
                  <p:cNvPr id="1844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728"/>
                    <a:ext cx="1632" cy="864"/>
                  </a:xfrm>
                  <a:prstGeom prst="rtTriangl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496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443" name="Arc 11"/>
                <p:cNvSpPr>
                  <a:spLocks/>
                </p:cNvSpPr>
                <p:nvPr/>
              </p:nvSpPr>
              <p:spPr bwMode="auto">
                <a:xfrm flipH="1">
                  <a:off x="3504" y="2496"/>
                  <a:ext cx="48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44" name="Text Box 12"/>
              <p:cNvSpPr txBox="1">
                <a:spLocks noChangeArrowheads="1"/>
              </p:cNvSpPr>
              <p:nvPr/>
            </p:nvSpPr>
            <p:spPr bwMode="auto">
              <a:xfrm>
                <a:off x="3024" y="1122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B</a:t>
                </a:r>
              </a:p>
            </p:txBody>
          </p:sp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5424" y="111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C</a:t>
                </a:r>
              </a:p>
            </p:txBody>
          </p:sp>
          <p:graphicFrame>
            <p:nvGraphicFramePr>
              <p:cNvPr id="18449" name="Object 17"/>
              <p:cNvGraphicFramePr>
                <a:graphicFrameLocks noChangeAspect="1"/>
              </p:cNvGraphicFramePr>
              <p:nvPr/>
            </p:nvGraphicFramePr>
            <p:xfrm>
              <a:off x="4899" y="1142"/>
              <a:ext cx="240" cy="220"/>
            </p:xfrm>
            <a:graphic>
              <a:graphicData uri="http://schemas.openxmlformats.org/presentationml/2006/ole">
                <p:oleObj spid="_x0000_s18519" name="Equation" r:id="rId6" imgW="152334" imgH="139639" progId="Equation.3">
                  <p:embed/>
                </p:oleObj>
              </a:graphicData>
            </a:graphic>
          </p:graphicFrame>
        </p:grpSp>
      </p:grp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1066800" y="6096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Ta có: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57200" y="652463"/>
            <a:ext cx="571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</a:rPr>
              <a:t>b.</a:t>
            </a:r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1087438" y="1747838"/>
          <a:ext cx="1117600" cy="558800"/>
        </p:xfrm>
        <a:graphic>
          <a:graphicData uri="http://schemas.openxmlformats.org/presentationml/2006/ole">
            <p:oleObj spid="_x0000_s18520" name="Equation" r:id="rId7" imgW="406048" imgH="203024" progId="Equation.3">
              <p:embed/>
            </p:oleObj>
          </a:graphicData>
        </a:graphic>
      </p:graphicFrame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425700" y="18065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1111250" y="3119438"/>
          <a:ext cx="1222375" cy="558800"/>
        </p:xfrm>
        <a:graphic>
          <a:graphicData uri="http://schemas.openxmlformats.org/presentationml/2006/ole">
            <p:oleObj spid="_x0000_s18521" name="Equation" r:id="rId8" imgW="444307" imgH="203112" progId="Equation.3">
              <p:embed/>
            </p:oleObj>
          </a:graphicData>
        </a:graphic>
      </p:graphicFrame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444750" y="3149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84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6961977"/>
              </p:ext>
            </p:extLst>
          </p:nvPr>
        </p:nvGraphicFramePr>
        <p:xfrm>
          <a:off x="2974975" y="1487488"/>
          <a:ext cx="836613" cy="1089025"/>
        </p:xfrm>
        <a:graphic>
          <a:graphicData uri="http://schemas.openxmlformats.org/presentationml/2006/ole">
            <p:oleObj spid="_x0000_s18522" name="Equation" r:id="rId9" imgW="342720" imgH="419040" progId="Equation.DSMT4">
              <p:embed/>
            </p:oleObj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0556105"/>
              </p:ext>
            </p:extLst>
          </p:nvPr>
        </p:nvGraphicFramePr>
        <p:xfrm>
          <a:off x="2919413" y="2871788"/>
          <a:ext cx="835025" cy="1090612"/>
        </p:xfrm>
        <a:graphic>
          <a:graphicData uri="http://schemas.openxmlformats.org/presentationml/2006/ole">
            <p:oleObj spid="_x0000_s18523" name="Equation" r:id="rId10" imgW="342720" imgH="419040" progId="Equation.DSMT4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209550" y="4954588"/>
          <a:ext cx="552450" cy="441325"/>
        </p:xfrm>
        <a:graphic>
          <a:graphicData uri="http://schemas.openxmlformats.org/presentationml/2006/ole">
            <p:oleObj spid="_x0000_s18524" name="Equation" r:id="rId11" imgW="190417" imgH="152334" progId="Equation.3">
              <p:embed/>
            </p:oleObj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863600" y="4851400"/>
          <a:ext cx="1117600" cy="558800"/>
        </p:xfrm>
        <a:graphic>
          <a:graphicData uri="http://schemas.openxmlformats.org/presentationml/2006/ole">
            <p:oleObj spid="_x0000_s18525" name="Equation" r:id="rId12" imgW="406048" imgH="203024" progId="Equation.3">
              <p:embed/>
            </p:oleObj>
          </a:graphicData>
        </a:graphic>
      </p:graphicFrame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133600" y="4876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+</a:t>
            </a:r>
          </a:p>
        </p:txBody>
      </p:sp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2663825" y="4837113"/>
          <a:ext cx="1222375" cy="558800"/>
        </p:xfrm>
        <a:graphic>
          <a:graphicData uri="http://schemas.openxmlformats.org/presentationml/2006/ole">
            <p:oleObj spid="_x0000_s18526" name="Equation" r:id="rId13" imgW="444307" imgH="203112" progId="Equation.3">
              <p:embed/>
            </p:oleObj>
          </a:graphicData>
        </a:graphic>
      </p:graphicFrame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4114800" y="4876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846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1683353"/>
              </p:ext>
            </p:extLst>
          </p:nvPr>
        </p:nvGraphicFramePr>
        <p:xfrm>
          <a:off x="4546600" y="4572000"/>
          <a:ext cx="1827213" cy="1089025"/>
        </p:xfrm>
        <a:graphic>
          <a:graphicData uri="http://schemas.openxmlformats.org/presentationml/2006/ole">
            <p:oleObj spid="_x0000_s18527" name="Equation" r:id="rId14" imgW="749160" imgH="419040" progId="Equation.DSMT4">
              <p:embed/>
            </p:oleObj>
          </a:graphicData>
        </a:graphic>
      </p:graphicFrame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248400" y="48768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84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2124483"/>
              </p:ext>
            </p:extLst>
          </p:nvPr>
        </p:nvGraphicFramePr>
        <p:xfrm>
          <a:off x="6780213" y="4572000"/>
          <a:ext cx="898525" cy="1089025"/>
        </p:xfrm>
        <a:graphic>
          <a:graphicData uri="http://schemas.openxmlformats.org/presentationml/2006/ole">
            <p:oleObj spid="_x0000_s18528" name="Equation" r:id="rId15" imgW="368280" imgH="419040" progId="Equation.DSMT4">
              <p:embed/>
            </p:oleObj>
          </a:graphicData>
        </a:graphic>
      </p:graphicFrame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7772400" y="4872038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8305800" y="4800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1</a:t>
            </a:r>
          </a:p>
        </p:txBody>
      </p:sp>
      <p:sp>
        <p:nvSpPr>
          <p:cNvPr id="18468" name="AutoShape 3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6096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/>
      <p:bldP spid="18451" grpId="0"/>
      <p:bldP spid="18453" grpId="0"/>
      <p:bldP spid="18455" grpId="0"/>
      <p:bldP spid="18460" grpId="0"/>
      <p:bldP spid="18462" grpId="0"/>
      <p:bldP spid="18464" grpId="0"/>
      <p:bldP spid="18466" grpId="0"/>
      <p:bldP spid="184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en-US" altLang="en-US">
                <a:solidFill>
                  <a:srgbClr val="003399"/>
                </a:solidFill>
                <a:sym typeface="Symbol" panose="05050102010706020507" pitchFamily="18" charset="2"/>
              </a:rPr>
              <a:t>Bài tập 15 trang 77.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2286000"/>
          </a:xfrm>
        </p:spPr>
        <p:txBody>
          <a:bodyPr/>
          <a:lstStyle/>
          <a:p>
            <a:r>
              <a:rPr lang="en-US" altLang="en-US"/>
              <a:t>Cho tam giác ABC vuông tại A. </a:t>
            </a:r>
          </a:p>
          <a:p>
            <a:r>
              <a:rPr lang="en-US" altLang="en-US"/>
              <a:t>Biết cos B = 0.8. Hãy tính các tỉ số lượng giác của góc C.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FF0066"/>
                </a:solidFill>
                <a:sym typeface="Symbol" panose="05050102010706020507" pitchFamily="18" charset="2"/>
              </a:rPr>
              <a:t>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>
                <a:solidFill>
                  <a:srgbClr val="FF0066"/>
                </a:solidFill>
              </a:rPr>
              <a:t>Gợi ý</a:t>
            </a:r>
            <a:r>
              <a:rPr lang="en-US" altLang="en-US"/>
              <a:t>: Sử dụng bài tập 14.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76638" y="4114800"/>
            <a:ext cx="1516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hlinkClick r:id="rId2" action="ppaction://hlinksldjump"/>
              </a:rPr>
              <a:t>Bài giải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  <p:bldP spid="6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1096963"/>
            <a:ext cx="4256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Do     cos B = 0.8   (gt)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2117725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nên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1371600" y="2111375"/>
          <a:ext cx="1219200" cy="557213"/>
        </p:xfrm>
        <a:graphic>
          <a:graphicData uri="http://schemas.openxmlformats.org/presentationml/2006/ole">
            <p:oleObj spid="_x0000_s19555" name="Equation" r:id="rId5" imgW="444307" imgH="203112" progId="Equation.3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30488" y="21637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087688" y="2087563"/>
          <a:ext cx="838200" cy="582612"/>
        </p:xfrm>
        <a:graphic>
          <a:graphicData uri="http://schemas.openxmlformats.org/presentationml/2006/ole">
            <p:oleObj spid="_x0000_s19556" name="Equation" r:id="rId6" imgW="291973" imgH="203112" progId="Equation.3">
              <p:embed/>
            </p:oleObj>
          </a:graphicData>
        </a:graphic>
      </p:graphicFrame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921125" y="21637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4386263" y="2124075"/>
          <a:ext cx="909637" cy="509588"/>
        </p:xfrm>
        <a:graphic>
          <a:graphicData uri="http://schemas.openxmlformats.org/presentationml/2006/ole">
            <p:oleObj spid="_x0000_s19557" name="Equation" r:id="rId7" imgW="317087" imgH="177569" progId="Equation.3">
              <p:embed/>
            </p:oleObj>
          </a:graphicData>
        </a:graphic>
      </p:graphicFrame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61963" y="3168650"/>
            <a:ext cx="747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mà</a:t>
            </a: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1371600" y="3181350"/>
          <a:ext cx="3352800" cy="628650"/>
        </p:xfrm>
        <a:graphic>
          <a:graphicData uri="http://schemas.openxmlformats.org/presentationml/2006/ole">
            <p:oleObj spid="_x0000_s19558" name="Equation" r:id="rId8" imgW="1219200" imgH="228600" progId="Equation.3">
              <p:embed/>
            </p:oleObj>
          </a:graphicData>
        </a:graphic>
      </p:graphicFrame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876800" y="316865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(CMT)</a:t>
            </a:r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590550" y="4446588"/>
          <a:ext cx="552450" cy="441325"/>
        </p:xfrm>
        <a:graphic>
          <a:graphicData uri="http://schemas.openxmlformats.org/presentationml/2006/ole">
            <p:oleObj spid="_x0000_s19559" name="Equation" r:id="rId9" imgW="190417" imgH="152334" progId="Equation.3">
              <p:embed/>
            </p:oleObj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1244600" y="4343400"/>
          <a:ext cx="1117600" cy="558800"/>
        </p:xfrm>
        <a:graphic>
          <a:graphicData uri="http://schemas.openxmlformats.org/presentationml/2006/ole">
            <p:oleObj spid="_x0000_s19560" name="Equation" r:id="rId10" imgW="406048" imgH="203024" progId="Equation.3">
              <p:embed/>
            </p:oleObj>
          </a:graphicData>
        </a:graphic>
      </p:graphicFrame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438400" y="43735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895600" y="43862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1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352800" y="432752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-</a:t>
            </a:r>
          </a:p>
        </p:txBody>
      </p:sp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3810000" y="4319588"/>
          <a:ext cx="1219200" cy="557212"/>
        </p:xfrm>
        <a:graphic>
          <a:graphicData uri="http://schemas.openxmlformats.org/presentationml/2006/ole">
            <p:oleObj spid="_x0000_s19561" name="Equation" r:id="rId11" imgW="444307" imgH="203112" progId="Equation.3">
              <p:embed/>
            </p:oleObj>
          </a:graphicData>
        </a:graphic>
      </p:graphicFrame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057775" y="43862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486400" y="432911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943600" y="427037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/>
              <a:t>-</a:t>
            </a:r>
          </a:p>
        </p:txBody>
      </p:sp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6405563" y="4367213"/>
          <a:ext cx="909637" cy="509587"/>
        </p:xfrm>
        <a:graphic>
          <a:graphicData uri="http://schemas.openxmlformats.org/presentationml/2006/ole">
            <p:oleObj spid="_x0000_s19562" name="Equation" r:id="rId12" imgW="317087" imgH="177569" progId="Equation.3">
              <p:embed/>
            </p:oleObj>
          </a:graphicData>
        </a:graphic>
      </p:graphicFrame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391400" y="43862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9482" name="Object 26"/>
          <p:cNvGraphicFramePr>
            <a:graphicFrameLocks noChangeAspect="1"/>
          </p:cNvGraphicFramePr>
          <p:nvPr/>
        </p:nvGraphicFramePr>
        <p:xfrm>
          <a:off x="7853363" y="4357688"/>
          <a:ext cx="909637" cy="509587"/>
        </p:xfrm>
        <a:graphic>
          <a:graphicData uri="http://schemas.openxmlformats.org/presentationml/2006/ole">
            <p:oleObj spid="_x0000_s19563" name="Equation" r:id="rId13" imgW="317087" imgH="177569" progId="Equation.3">
              <p:embed/>
            </p:oleObj>
          </a:graphicData>
        </a:graphic>
      </p:graphicFrame>
      <p:graphicFrame>
        <p:nvGraphicFramePr>
          <p:cNvPr id="19483" name="Object 27"/>
          <p:cNvGraphicFramePr>
            <a:graphicFrameLocks noChangeAspect="1"/>
          </p:cNvGraphicFramePr>
          <p:nvPr/>
        </p:nvGraphicFramePr>
        <p:xfrm>
          <a:off x="590550" y="5507038"/>
          <a:ext cx="552450" cy="441325"/>
        </p:xfrm>
        <a:graphic>
          <a:graphicData uri="http://schemas.openxmlformats.org/presentationml/2006/ole">
            <p:oleObj spid="_x0000_s19564" name="Equation" r:id="rId14" imgW="190417" imgH="152334" progId="Equation.3">
              <p:embed/>
            </p:oleObj>
          </a:graphicData>
        </a:graphic>
      </p:graphicFrame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1296988" y="5461000"/>
          <a:ext cx="1012825" cy="558800"/>
        </p:xfrm>
        <a:graphic>
          <a:graphicData uri="http://schemas.openxmlformats.org/presentationml/2006/ole">
            <p:oleObj spid="_x0000_s19565" name="Equation" r:id="rId15" imgW="368140" imgH="203112" progId="Equation.3">
              <p:embed/>
            </p:oleObj>
          </a:graphicData>
        </a:graphic>
      </p:graphicFrame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2438400" y="5440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9486" name="Object 30"/>
          <p:cNvGraphicFramePr>
            <a:graphicFrameLocks noChangeAspect="1"/>
          </p:cNvGraphicFramePr>
          <p:nvPr/>
        </p:nvGraphicFramePr>
        <p:xfrm>
          <a:off x="2957513" y="5354638"/>
          <a:ext cx="1081087" cy="665162"/>
        </p:xfrm>
        <a:graphic>
          <a:graphicData uri="http://schemas.openxmlformats.org/presentationml/2006/ole">
            <p:oleObj spid="_x0000_s19566" name="Equation" r:id="rId16" imgW="431613" imgH="228501" progId="Equation.3">
              <p:embed/>
            </p:oleObj>
          </a:graphicData>
        </a:graphic>
      </p:graphicFrame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267200" y="54403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19488" name="Object 32"/>
          <p:cNvGraphicFramePr>
            <a:graphicFrameLocks noChangeAspect="1"/>
          </p:cNvGraphicFramePr>
          <p:nvPr/>
        </p:nvGraphicFramePr>
        <p:xfrm>
          <a:off x="4843463" y="5453063"/>
          <a:ext cx="692150" cy="509587"/>
        </p:xfrm>
        <a:graphic>
          <a:graphicData uri="http://schemas.openxmlformats.org/presentationml/2006/ole">
            <p:oleObj spid="_x0000_s19567" name="Equation" r:id="rId17" imgW="241091" imgH="177646" progId="Equation.3">
              <p:embed/>
            </p:oleObj>
          </a:graphicData>
        </a:graphic>
      </p:graphicFrame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576638" y="334963"/>
            <a:ext cx="1516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hlink"/>
                </a:solidFill>
              </a:rPr>
              <a:t>Bài giải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  <p:bldP spid="19466" grpId="0"/>
      <p:bldP spid="19468" grpId="0"/>
      <p:bldP spid="19470" grpId="0"/>
      <p:bldP spid="19473" grpId="0"/>
      <p:bldP spid="19474" grpId="0"/>
      <p:bldP spid="19475" grpId="0"/>
      <p:bldP spid="19477" grpId="0"/>
      <p:bldP spid="19478" grpId="0"/>
      <p:bldP spid="19479" grpId="0"/>
      <p:bldP spid="19481" grpId="0"/>
      <p:bldP spid="19485" grpId="0"/>
      <p:bldP spid="19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65881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Do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830388" y="477838"/>
            <a:ext cx="457200" cy="760412"/>
            <a:chOff x="816" y="174"/>
            <a:chExt cx="288" cy="479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816" y="28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B</a:t>
              </a:r>
            </a:p>
          </p:txBody>
        </p:sp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852" y="174"/>
            <a:ext cx="240" cy="219"/>
          </p:xfrm>
          <a:graphic>
            <a:graphicData uri="http://schemas.openxmlformats.org/presentationml/2006/ole">
              <p:oleObj spid="_x0000_s20547" name="Equation" r:id="rId7" imgW="139518" imgH="126835" progId="Equation.3">
                <p:embed/>
              </p:oleObj>
            </a:graphicData>
          </a:graphic>
        </p:graphicFrame>
      </p:grp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363788" y="688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+</a:t>
            </a: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2820988" y="495300"/>
            <a:ext cx="457200" cy="760413"/>
            <a:chOff x="816" y="174"/>
            <a:chExt cx="288" cy="479"/>
          </a:xfrm>
        </p:grpSpPr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816" y="28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</a:t>
              </a:r>
            </a:p>
          </p:txBody>
        </p:sp>
        <p:graphicFrame>
          <p:nvGraphicFramePr>
            <p:cNvPr id="20492" name="Object 12"/>
            <p:cNvGraphicFramePr>
              <a:graphicFrameLocks noChangeAspect="1"/>
            </p:cNvGraphicFramePr>
            <p:nvPr/>
          </p:nvGraphicFramePr>
          <p:xfrm>
            <a:off x="852" y="174"/>
            <a:ext cx="240" cy="219"/>
          </p:xfrm>
          <a:graphic>
            <a:graphicData uri="http://schemas.openxmlformats.org/presentationml/2006/ole">
              <p:oleObj spid="_x0000_s20548" name="Equation" r:id="rId8" imgW="139518" imgH="126835" progId="Equation.3">
                <p:embed/>
              </p:oleObj>
            </a:graphicData>
          </a:graphic>
        </p:graphicFrame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430588" y="688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3987800" y="615950"/>
          <a:ext cx="736600" cy="590550"/>
        </p:xfrm>
        <a:graphic>
          <a:graphicData uri="http://schemas.openxmlformats.org/presentationml/2006/ole">
            <p:oleObj spid="_x0000_s20549" name="Equation" r:id="rId9" imgW="253780" imgH="203024" progId="Equation.3">
              <p:embed/>
            </p:oleObj>
          </a:graphicData>
        </a:graphic>
      </p:graphicFrame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85800" y="1801813"/>
            <a:ext cx="99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Nên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833563" y="18161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/>
              <a:t>sin </a:t>
            </a:r>
            <a:r>
              <a:rPr lang="en-US" altLang="en-US" sz="3200"/>
              <a:t>C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433763" y="1831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148138" y="180181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/>
              <a:t>cos </a:t>
            </a:r>
            <a:r>
              <a:rPr lang="en-US" altLang="en-US" sz="3200"/>
              <a:t>B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5672138" y="1831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281738" y="183038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0.8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833563" y="29591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/>
              <a:t>cos </a:t>
            </a:r>
            <a:r>
              <a:rPr lang="en-US" altLang="en-US" sz="3200"/>
              <a:t>C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433763" y="2974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148138" y="2944813"/>
            <a:ext cx="137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/>
              <a:t>sin </a:t>
            </a:r>
            <a:r>
              <a:rPr lang="en-US" altLang="en-US" sz="3200"/>
              <a:t>B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672138" y="2974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281738" y="2973388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0.6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828800" y="4178300"/>
            <a:ext cx="1114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/>
              <a:t>tg </a:t>
            </a:r>
            <a:r>
              <a:rPr lang="en-US" altLang="en-US" sz="3200"/>
              <a:t>C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429000" y="41941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667375" y="41941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pSp>
        <p:nvGrpSpPr>
          <p:cNvPr id="20513" name="Group 33"/>
          <p:cNvGrpSpPr>
            <a:grpSpLocks/>
          </p:cNvGrpSpPr>
          <p:nvPr/>
        </p:nvGrpSpPr>
        <p:grpSpPr bwMode="auto">
          <a:xfrm>
            <a:off x="4114800" y="3917950"/>
            <a:ext cx="1371600" cy="1101725"/>
            <a:chOff x="2400" y="2341"/>
            <a:chExt cx="864" cy="694"/>
          </a:xfrm>
        </p:grpSpPr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2400" y="2670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smtClean="0"/>
                <a:t>cos </a:t>
              </a:r>
              <a:r>
                <a:rPr lang="en-US" altLang="en-US" sz="3200"/>
                <a:t>C</a:t>
              </a: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2436" y="2341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smtClean="0"/>
                <a:t>sin </a:t>
              </a:r>
              <a:r>
                <a:rPr lang="en-US" altLang="en-US" sz="3200"/>
                <a:t>C</a:t>
              </a:r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2400" y="268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6" name="Group 36"/>
          <p:cNvGrpSpPr>
            <a:grpSpLocks/>
          </p:cNvGrpSpPr>
          <p:nvPr/>
        </p:nvGrpSpPr>
        <p:grpSpPr bwMode="auto">
          <a:xfrm>
            <a:off x="6291263" y="3903663"/>
            <a:ext cx="857250" cy="1098550"/>
            <a:chOff x="3780" y="2332"/>
            <a:chExt cx="540" cy="692"/>
          </a:xfrm>
        </p:grpSpPr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3780" y="2332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0.8</a:t>
              </a:r>
            </a:p>
          </p:txBody>
        </p:sp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3792" y="2659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0.6</a:t>
              </a:r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792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22" name="Group 42"/>
          <p:cNvGrpSpPr>
            <a:grpSpLocks/>
          </p:cNvGrpSpPr>
          <p:nvPr/>
        </p:nvGrpSpPr>
        <p:grpSpPr bwMode="auto">
          <a:xfrm>
            <a:off x="7934325" y="3903663"/>
            <a:ext cx="447675" cy="1098550"/>
            <a:chOff x="4770" y="2332"/>
            <a:chExt cx="282" cy="692"/>
          </a:xfrm>
        </p:grpSpPr>
        <p:sp>
          <p:nvSpPr>
            <p:cNvPr id="20518" name="Text Box 38"/>
            <p:cNvSpPr txBox="1">
              <a:spLocks noChangeArrowheads="1"/>
            </p:cNvSpPr>
            <p:nvPr/>
          </p:nvSpPr>
          <p:spPr bwMode="auto">
            <a:xfrm>
              <a:off x="4770" y="2332"/>
              <a:ext cx="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4</a:t>
              </a:r>
            </a:p>
          </p:txBody>
        </p:sp>
        <p:sp>
          <p:nvSpPr>
            <p:cNvPr id="20519" name="Text Box 39"/>
            <p:cNvSpPr txBox="1">
              <a:spLocks noChangeArrowheads="1"/>
            </p:cNvSpPr>
            <p:nvPr/>
          </p:nvSpPr>
          <p:spPr bwMode="auto">
            <a:xfrm>
              <a:off x="4782" y="2659"/>
              <a:ext cx="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3</a:t>
              </a:r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4800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7348538" y="41941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899592" y="5397500"/>
            <a:ext cx="28721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/>
              <a:t>cotg C=1/tgC</a:t>
            </a:r>
            <a:endParaRPr lang="en-US" altLang="en-US" sz="3200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429000" y="54133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pSp>
        <p:nvGrpSpPr>
          <p:cNvPr id="20527" name="Group 47"/>
          <p:cNvGrpSpPr>
            <a:grpSpLocks/>
          </p:cNvGrpSpPr>
          <p:nvPr/>
        </p:nvGrpSpPr>
        <p:grpSpPr bwMode="auto">
          <a:xfrm>
            <a:off x="4124325" y="5149850"/>
            <a:ext cx="447675" cy="1098550"/>
            <a:chOff x="4770" y="2332"/>
            <a:chExt cx="282" cy="692"/>
          </a:xfrm>
        </p:grpSpPr>
        <p:sp>
          <p:nvSpPr>
            <p:cNvPr id="20528" name="Text Box 48"/>
            <p:cNvSpPr txBox="1">
              <a:spLocks noChangeArrowheads="1"/>
            </p:cNvSpPr>
            <p:nvPr/>
          </p:nvSpPr>
          <p:spPr bwMode="auto">
            <a:xfrm>
              <a:off x="4770" y="2332"/>
              <a:ext cx="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3</a:t>
              </a:r>
            </a:p>
          </p:txBody>
        </p:sp>
        <p:sp>
          <p:nvSpPr>
            <p:cNvPr id="20529" name="Text Box 49"/>
            <p:cNvSpPr txBox="1">
              <a:spLocks noChangeArrowheads="1"/>
            </p:cNvSpPr>
            <p:nvPr/>
          </p:nvSpPr>
          <p:spPr bwMode="auto">
            <a:xfrm>
              <a:off x="4782" y="2659"/>
              <a:ext cx="27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4</a:t>
              </a:r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>
              <a:off x="4800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1" name="AutoShape 51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6096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9" grpId="0"/>
      <p:bldP spid="20493" grpId="0"/>
      <p:bldP spid="20495" grpId="0"/>
      <p:bldP spid="20496" grpId="0"/>
      <p:bldP spid="20497" grpId="0"/>
      <p:bldP spid="20498" grpId="0"/>
      <p:bldP spid="20499" grpId="0"/>
      <p:bldP spid="20500" grpId="0"/>
      <p:bldP spid="20501" grpId="0"/>
      <p:bldP spid="20502" grpId="0"/>
      <p:bldP spid="20503" grpId="0"/>
      <p:bldP spid="20504" grpId="0"/>
      <p:bldP spid="20505" grpId="0"/>
      <p:bldP spid="20506" grpId="0"/>
      <p:bldP spid="20507" grpId="0"/>
      <p:bldP spid="20509" grpId="0"/>
      <p:bldP spid="20521" grpId="0"/>
      <p:bldP spid="20523" grpId="0"/>
      <p:bldP spid="205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r>
              <a:rPr lang="en-US" altLang="en-US">
                <a:solidFill>
                  <a:srgbClr val="003399"/>
                </a:solidFill>
                <a:sym typeface="Symbol" panose="05050102010706020507" pitchFamily="18" charset="2"/>
              </a:rPr>
              <a:t>Bài tập 16 trang 77.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86800" cy="1676400"/>
          </a:xfrm>
        </p:spPr>
        <p:txBody>
          <a:bodyPr/>
          <a:lstStyle/>
          <a:p>
            <a:r>
              <a:rPr lang="en-US" altLang="en-US"/>
              <a:t>Cho tam giác vuông có một góc bằng       và cạnh huyền có độ dài là 8. Hãy tìm độ dài của cạnh đối diện với góc 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391150" y="2517775"/>
          <a:ext cx="774700" cy="620713"/>
        </p:xfrm>
        <a:graphic>
          <a:graphicData uri="http://schemas.openxmlformats.org/presentationml/2006/ole">
            <p:oleObj spid="_x0000_s7192" name="Equation" r:id="rId3" imgW="253780" imgH="203024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7467600" y="1538288"/>
          <a:ext cx="774700" cy="620712"/>
        </p:xfrm>
        <a:graphic>
          <a:graphicData uri="http://schemas.openxmlformats.org/presentationml/2006/ole">
            <p:oleObj spid="_x0000_s7193" name="Equation" r:id="rId4" imgW="253780" imgH="203024" progId="Equation.3">
              <p:embed/>
            </p:oleObj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76638" y="3352800"/>
            <a:ext cx="1516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hlinkClick r:id="rId5" action="ppaction://hlinksldjump"/>
              </a:rPr>
              <a:t>Bài giải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/>
      <p:bldP spid="71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6400800" y="2544763"/>
            <a:ext cx="1981200" cy="3124200"/>
            <a:chOff x="3840" y="1200"/>
            <a:chExt cx="1248" cy="1968"/>
          </a:xfrm>
        </p:grpSpPr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>
              <a:off x="3840" y="1200"/>
              <a:ext cx="1248" cy="1968"/>
            </a:xfrm>
            <a:prstGeom prst="rtTriangl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3840" y="3053"/>
              <a:ext cx="12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19800" y="55927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A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382000" y="55927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172200" y="19653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B</a:t>
            </a:r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 flipH="1">
            <a:off x="8020050" y="5367338"/>
            <a:ext cx="1524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467600" y="37941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8</a:t>
            </a:r>
          </a:p>
        </p:txBody>
      </p: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7550150" y="5153025"/>
          <a:ext cx="584200" cy="468313"/>
        </p:xfrm>
        <a:graphic>
          <a:graphicData uri="http://schemas.openxmlformats.org/presentationml/2006/ole">
            <p:oleObj spid="_x0000_s25714" name="Equation" r:id="rId7" imgW="253780" imgH="203024" progId="Equation.3">
              <p:embed/>
            </p:oleObj>
          </a:graphicData>
        </a:graphic>
      </p:graphicFrame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04800" y="1066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Gọi độ dài cạnh đối diện với góc      của tam giác vuông ABC là </a:t>
            </a:r>
          </a:p>
        </p:txBody>
      </p:sp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6273800" y="1095375"/>
          <a:ext cx="660400" cy="528638"/>
        </p:xfrm>
        <a:graphic>
          <a:graphicData uri="http://schemas.openxmlformats.org/presentationml/2006/ole">
            <p:oleObj spid="_x0000_s25715" name="Equation" r:id="rId8" imgW="253780" imgH="203024" progId="Equation.3">
              <p:embed/>
            </p:oleObj>
          </a:graphicData>
        </a:graphic>
      </p:graphicFrame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81000" y="2524125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Ta có:</a:t>
            </a:r>
          </a:p>
        </p:txBody>
      </p:sp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1905000" y="2447925"/>
          <a:ext cx="1477963" cy="719138"/>
        </p:xfrm>
        <a:graphic>
          <a:graphicData uri="http://schemas.openxmlformats.org/presentationml/2006/ole">
            <p:oleObj spid="_x0000_s25716" name="Equation" r:id="rId9" imgW="469900" imgH="228600" progId="Equation.3">
              <p:embed/>
            </p:oleObj>
          </a:graphicData>
        </a:graphic>
      </p:graphicFrame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386138" y="2554288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3930650" y="2209800"/>
          <a:ext cx="488950" cy="1263650"/>
        </p:xfrm>
        <a:graphic>
          <a:graphicData uri="http://schemas.openxmlformats.org/presentationml/2006/ole">
            <p:oleObj spid="_x0000_s25717" name="Equation" r:id="rId10" imgW="152334" imgH="393529" progId="Equation.3">
              <p:embed/>
            </p:oleObj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304800" y="3919538"/>
          <a:ext cx="552450" cy="441325"/>
        </p:xfrm>
        <a:graphic>
          <a:graphicData uri="http://schemas.openxmlformats.org/presentationml/2006/ole">
            <p:oleObj spid="_x0000_s25718" name="Equation" r:id="rId11" imgW="190417" imgH="152334" progId="Equation.3">
              <p:embed/>
            </p:oleObj>
          </a:graphicData>
        </a:graphic>
      </p:graphicFrame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5910263" y="4173538"/>
          <a:ext cx="415925" cy="457200"/>
        </p:xfrm>
        <a:graphic>
          <a:graphicData uri="http://schemas.openxmlformats.org/presentationml/2006/ole">
            <p:oleObj spid="_x0000_s25719" name="Equation" r:id="rId12" imgW="126835" imgH="139518" progId="Equation.3">
              <p:embed/>
            </p:oleObj>
          </a:graphicData>
        </a:graphic>
      </p:graphicFrame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3873500" y="1663700"/>
          <a:ext cx="415925" cy="457200"/>
        </p:xfrm>
        <a:graphic>
          <a:graphicData uri="http://schemas.openxmlformats.org/presentationml/2006/ole">
            <p:oleObj spid="_x0000_s25720" name="Equation" r:id="rId13" imgW="126835" imgH="139518" progId="Equation.3">
              <p:embed/>
            </p:oleObj>
          </a:graphicData>
        </a:graphic>
      </p:graphicFrame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990600" y="3919538"/>
          <a:ext cx="415925" cy="457200"/>
        </p:xfrm>
        <a:graphic>
          <a:graphicData uri="http://schemas.openxmlformats.org/presentationml/2006/ole">
            <p:oleObj spid="_x0000_s25721" name="Equation" r:id="rId14" imgW="126835" imgH="139518" progId="Equation.3">
              <p:embed/>
            </p:oleObj>
          </a:graphicData>
        </a:graphic>
      </p:graphicFrame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619250" y="3843338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25628" name="Object 28"/>
          <p:cNvGraphicFramePr>
            <a:graphicFrameLocks noChangeAspect="1"/>
          </p:cNvGraphicFramePr>
          <p:nvPr/>
        </p:nvGraphicFramePr>
        <p:xfrm>
          <a:off x="2216150" y="3767138"/>
          <a:ext cx="1898650" cy="728662"/>
        </p:xfrm>
        <a:graphic>
          <a:graphicData uri="http://schemas.openxmlformats.org/presentationml/2006/ole">
            <p:oleObj spid="_x0000_s25722" name="Equation" r:id="rId15" imgW="596900" imgH="228600" progId="Equation.3">
              <p:embed/>
            </p:oleObj>
          </a:graphicData>
        </a:graphic>
      </p:graphicFrame>
      <p:graphicFrame>
        <p:nvGraphicFramePr>
          <p:cNvPr id="25629" name="Object 29"/>
          <p:cNvGraphicFramePr>
            <a:graphicFrameLocks noChangeAspect="1"/>
          </p:cNvGraphicFramePr>
          <p:nvPr/>
        </p:nvGraphicFramePr>
        <p:xfrm>
          <a:off x="304800" y="5210175"/>
          <a:ext cx="552450" cy="441325"/>
        </p:xfrm>
        <a:graphic>
          <a:graphicData uri="http://schemas.openxmlformats.org/presentationml/2006/ole">
            <p:oleObj spid="_x0000_s25723" name="Equation" r:id="rId16" imgW="190417" imgH="152334" progId="Equation.3">
              <p:embed/>
            </p:oleObj>
          </a:graphicData>
        </a:graphic>
      </p:graphicFrame>
      <p:graphicFrame>
        <p:nvGraphicFramePr>
          <p:cNvPr id="25630" name="Object 30"/>
          <p:cNvGraphicFramePr>
            <a:graphicFrameLocks noChangeAspect="1"/>
          </p:cNvGraphicFramePr>
          <p:nvPr/>
        </p:nvGraphicFramePr>
        <p:xfrm>
          <a:off x="990600" y="5210175"/>
          <a:ext cx="415925" cy="457200"/>
        </p:xfrm>
        <a:graphic>
          <a:graphicData uri="http://schemas.openxmlformats.org/presentationml/2006/ole">
            <p:oleObj spid="_x0000_s25724" name="Equation" r:id="rId17" imgW="126835" imgH="139518" progId="Equation.3">
              <p:embed/>
            </p:oleObj>
          </a:graphicData>
        </a:graphic>
      </p:graphicFrame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1619250" y="5133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2209800" y="5086350"/>
          <a:ext cx="363538" cy="566738"/>
        </p:xfrm>
        <a:graphic>
          <a:graphicData uri="http://schemas.openxmlformats.org/presentationml/2006/ole">
            <p:oleObj spid="_x0000_s25725" name="Equation" r:id="rId18" imgW="114102" imgH="177492" progId="Equation.3">
              <p:embed/>
            </p:oleObj>
          </a:graphicData>
        </a:graphic>
      </p:graphicFrame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2528888" y="5233988"/>
          <a:ext cx="349250" cy="419100"/>
        </p:xfrm>
        <a:graphic>
          <a:graphicData uri="http://schemas.openxmlformats.org/presentationml/2006/ole">
            <p:oleObj spid="_x0000_s25726" name="Equation" r:id="rId19" imgW="63335" imgH="76002" progId="Equation.3">
              <p:embed/>
            </p:oleObj>
          </a:graphicData>
        </a:graphic>
      </p:graphicFrame>
      <p:graphicFrame>
        <p:nvGraphicFramePr>
          <p:cNvPr id="25634" name="Object 34"/>
          <p:cNvGraphicFramePr>
            <a:graphicFrameLocks noChangeAspect="1"/>
          </p:cNvGraphicFramePr>
          <p:nvPr/>
        </p:nvGraphicFramePr>
        <p:xfrm>
          <a:off x="2905125" y="4695825"/>
          <a:ext cx="760413" cy="1295400"/>
        </p:xfrm>
        <a:graphic>
          <a:graphicData uri="http://schemas.openxmlformats.org/presentationml/2006/ole">
            <p:oleObj spid="_x0000_s25727" name="Equation" r:id="rId20" imgW="253890" imgH="431613" progId="Equation.3">
              <p:embed/>
            </p:oleObj>
          </a:graphicData>
        </a:graphic>
      </p:graphicFrame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3733800" y="5133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4267200" y="4981575"/>
          <a:ext cx="990600" cy="742950"/>
        </p:xfrm>
        <a:graphic>
          <a:graphicData uri="http://schemas.openxmlformats.org/presentationml/2006/ole">
            <p:oleObj spid="_x0000_s25728" name="Equation" r:id="rId21" imgW="304668" imgH="228501" progId="Equation.3">
              <p:embed/>
            </p:oleObj>
          </a:graphicData>
        </a:graphic>
      </p:graphicFrame>
      <p:sp>
        <p:nvSpPr>
          <p:cNvPr id="25637" name="AutoShape 37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6096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ND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576638" y="334963"/>
            <a:ext cx="1516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hlink"/>
                </a:solidFill>
              </a:rPr>
              <a:t>Bài giải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9" grpId="0"/>
      <p:bldP spid="25610" grpId="0"/>
      <p:bldP spid="25613" grpId="0"/>
      <p:bldP spid="25617" grpId="0"/>
      <p:bldP spid="25619" grpId="0"/>
      <p:bldP spid="25621" grpId="0"/>
      <p:bldP spid="25627" grpId="0"/>
      <p:bldP spid="25631" grpId="0"/>
      <p:bldP spid="256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3962400" cy="868363"/>
          </a:xfrm>
          <a:solidFill>
            <a:srgbClr val="FFCCCC"/>
          </a:solidFill>
        </p:spPr>
        <p:txBody>
          <a:bodyPr/>
          <a:lstStyle/>
          <a:p>
            <a:r>
              <a:rPr lang="en-US" altLang="en-US" sz="3200">
                <a:solidFill>
                  <a:srgbClr val="003399"/>
                </a:solidFill>
                <a:sym typeface="Symbol" panose="05050102010706020507" pitchFamily="18" charset="2"/>
              </a:rPr>
              <a:t>Bài tập 17 trang 77</a:t>
            </a:r>
            <a:endParaRPr lang="en-US" altLang="en-US" sz="3600">
              <a:solidFill>
                <a:srgbClr val="003399"/>
              </a:solidFill>
            </a:endParaRP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4953000" y="2133600"/>
          <a:ext cx="622300" cy="498475"/>
        </p:xfrm>
        <a:graphic>
          <a:graphicData uri="http://schemas.openxmlformats.org/presentationml/2006/ole">
            <p:oleObj spid="_x0000_s8292" name="Equation" r:id="rId8" imgW="253780" imgH="203024" progId="Equation.3">
              <p:embed/>
            </p:oleObj>
          </a:graphicData>
        </a:graphic>
      </p:graphicFrame>
      <p:graphicFrame>
        <p:nvGraphicFramePr>
          <p:cNvPr id="8234" name="Object 42"/>
          <p:cNvGraphicFramePr>
            <a:graphicFrameLocks noChangeAspect="1"/>
          </p:cNvGraphicFramePr>
          <p:nvPr>
            <p:ph sz="quarter" idx="3"/>
          </p:nvPr>
        </p:nvGraphicFramePr>
        <p:xfrm>
          <a:off x="1828800" y="1771650"/>
          <a:ext cx="762000" cy="609600"/>
        </p:xfrm>
        <a:graphic>
          <a:graphicData uri="http://schemas.openxmlformats.org/presentationml/2006/ole">
            <p:oleObj spid="_x0000_s8293" name="Equation" r:id="rId9" imgW="253780" imgH="203024" progId="Equation.3">
              <p:embed/>
            </p:oleObj>
          </a:graphicData>
        </a:graphic>
      </p:graphicFrame>
      <p:sp>
        <p:nvSpPr>
          <p:cNvPr id="8206" name="Freeform 14"/>
          <p:cNvSpPr>
            <a:spLocks/>
          </p:cNvSpPr>
          <p:nvPr/>
        </p:nvSpPr>
        <p:spPr bwMode="auto">
          <a:xfrm>
            <a:off x="6248400" y="2714625"/>
            <a:ext cx="2257425" cy="200025"/>
          </a:xfrm>
          <a:custGeom>
            <a:avLst/>
            <a:gdLst>
              <a:gd name="T0" fmla="*/ 0 w 1344"/>
              <a:gd name="T1" fmla="*/ 0 h 288"/>
              <a:gd name="T2" fmla="*/ 528 w 1344"/>
              <a:gd name="T3" fmla="*/ 288 h 288"/>
              <a:gd name="T4" fmla="*/ 1344 w 1344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288">
                <a:moveTo>
                  <a:pt x="0" y="0"/>
                </a:moveTo>
                <a:cubicBezTo>
                  <a:pt x="152" y="144"/>
                  <a:pt x="304" y="288"/>
                  <a:pt x="528" y="288"/>
                </a:cubicBezTo>
                <a:cubicBezTo>
                  <a:pt x="752" y="288"/>
                  <a:pt x="1048" y="144"/>
                  <a:pt x="1344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4343400" y="2695575"/>
            <a:ext cx="1981200" cy="228600"/>
          </a:xfrm>
          <a:custGeom>
            <a:avLst/>
            <a:gdLst>
              <a:gd name="T0" fmla="*/ 0 w 1248"/>
              <a:gd name="T1" fmla="*/ 0 h 240"/>
              <a:gd name="T2" fmla="*/ 528 w 1248"/>
              <a:gd name="T3" fmla="*/ 240 h 240"/>
              <a:gd name="T4" fmla="*/ 1248 w 1248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8" h="240">
                <a:moveTo>
                  <a:pt x="0" y="0"/>
                </a:moveTo>
                <a:cubicBezTo>
                  <a:pt x="160" y="120"/>
                  <a:pt x="320" y="240"/>
                  <a:pt x="528" y="240"/>
                </a:cubicBezTo>
                <a:cubicBezTo>
                  <a:pt x="736" y="240"/>
                  <a:pt x="992" y="120"/>
                  <a:pt x="1248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4900613" y="642938"/>
            <a:ext cx="3048000" cy="3471862"/>
            <a:chOff x="1992" y="1509"/>
            <a:chExt cx="1920" cy="2187"/>
          </a:xfrm>
        </p:grpSpPr>
        <p:grpSp>
          <p:nvGrpSpPr>
            <p:cNvPr id="8202" name="Group 10"/>
            <p:cNvGrpSpPr>
              <a:grpSpLocks/>
            </p:cNvGrpSpPr>
            <p:nvPr/>
          </p:nvGrpSpPr>
          <p:grpSpPr bwMode="auto">
            <a:xfrm>
              <a:off x="1992" y="1509"/>
              <a:ext cx="1920" cy="2187"/>
              <a:chOff x="1992" y="1509"/>
              <a:chExt cx="1920" cy="2187"/>
            </a:xfrm>
          </p:grpSpPr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 rot="7989609">
                <a:off x="2064" y="1848"/>
                <a:ext cx="1776" cy="1920"/>
                <a:chOff x="1632" y="2256"/>
                <a:chExt cx="1776" cy="1920"/>
              </a:xfrm>
            </p:grpSpPr>
            <p:sp>
              <p:nvSpPr>
                <p:cNvPr id="8196" name="AutoShape 4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1776" cy="1920"/>
                </a:xfrm>
                <a:prstGeom prst="rtTriangl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8" name="Rectangle 6"/>
                <p:cNvSpPr>
                  <a:spLocks noChangeArrowheads="1"/>
                </p:cNvSpPr>
                <p:nvPr/>
              </p:nvSpPr>
              <p:spPr bwMode="auto">
                <a:xfrm>
                  <a:off x="1632" y="4080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01" name="Line 9"/>
              <p:cNvSpPr>
                <a:spLocks noChangeShapeType="1"/>
              </p:cNvSpPr>
              <p:nvPr/>
            </p:nvSpPr>
            <p:spPr bwMode="auto">
              <a:xfrm>
                <a:off x="2853" y="1509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2853" y="2715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8" name="Arc 16"/>
          <p:cNvSpPr>
            <a:spLocks/>
          </p:cNvSpPr>
          <p:nvPr/>
        </p:nvSpPr>
        <p:spPr bwMode="auto">
          <a:xfrm>
            <a:off x="4643438" y="2381250"/>
            <a:ext cx="2286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315200" y="11906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x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7086600" y="29289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21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876800" y="29289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20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019800" y="109538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A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962400" y="25019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B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8610600" y="254793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6053138" y="27352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H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152400" y="1800225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Do</a:t>
            </a:r>
          </a:p>
        </p:txBody>
      </p:sp>
      <p:grpSp>
        <p:nvGrpSpPr>
          <p:cNvPr id="8223" name="Group 31"/>
          <p:cNvGrpSpPr>
            <a:grpSpLocks/>
          </p:cNvGrpSpPr>
          <p:nvPr/>
        </p:nvGrpSpPr>
        <p:grpSpPr bwMode="auto">
          <a:xfrm>
            <a:off x="914400" y="1619250"/>
            <a:ext cx="457200" cy="760413"/>
            <a:chOff x="816" y="174"/>
            <a:chExt cx="288" cy="479"/>
          </a:xfrm>
        </p:grpSpPr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816" y="28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B</a:t>
              </a:r>
            </a:p>
          </p:txBody>
        </p:sp>
        <p:graphicFrame>
          <p:nvGraphicFramePr>
            <p:cNvPr id="8225" name="Object 33"/>
            <p:cNvGraphicFramePr>
              <a:graphicFrameLocks noChangeAspect="1"/>
            </p:cNvGraphicFramePr>
            <p:nvPr/>
          </p:nvGraphicFramePr>
          <p:xfrm>
            <a:off x="852" y="174"/>
            <a:ext cx="240" cy="219"/>
          </p:xfrm>
          <a:graphic>
            <a:graphicData uri="http://schemas.openxmlformats.org/presentationml/2006/ole">
              <p:oleObj spid="_x0000_s8294" name="Equation" r:id="rId10" imgW="139518" imgH="126835" progId="Equation.3">
                <p:embed/>
              </p:oleObj>
            </a:graphicData>
          </a:graphic>
        </p:graphicFrame>
      </p:grp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1371600" y="266541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pSp>
        <p:nvGrpSpPr>
          <p:cNvPr id="8227" name="Group 35"/>
          <p:cNvGrpSpPr>
            <a:grpSpLocks/>
          </p:cNvGrpSpPr>
          <p:nvPr/>
        </p:nvGrpSpPr>
        <p:grpSpPr bwMode="auto">
          <a:xfrm>
            <a:off x="914400" y="2438400"/>
            <a:ext cx="457200" cy="760413"/>
            <a:chOff x="816" y="174"/>
            <a:chExt cx="288" cy="479"/>
          </a:xfrm>
        </p:grpSpPr>
        <p:sp>
          <p:nvSpPr>
            <p:cNvPr id="8228" name="Text Box 36"/>
            <p:cNvSpPr txBox="1">
              <a:spLocks noChangeArrowheads="1"/>
            </p:cNvSpPr>
            <p:nvPr/>
          </p:nvSpPr>
          <p:spPr bwMode="auto">
            <a:xfrm>
              <a:off x="816" y="28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H</a:t>
              </a:r>
            </a:p>
          </p:txBody>
        </p:sp>
        <p:graphicFrame>
          <p:nvGraphicFramePr>
            <p:cNvPr id="8229" name="Object 37"/>
            <p:cNvGraphicFramePr>
              <a:graphicFrameLocks noChangeAspect="1"/>
            </p:cNvGraphicFramePr>
            <p:nvPr/>
          </p:nvGraphicFramePr>
          <p:xfrm>
            <a:off x="852" y="174"/>
            <a:ext cx="240" cy="219"/>
          </p:xfrm>
          <a:graphic>
            <a:graphicData uri="http://schemas.openxmlformats.org/presentationml/2006/ole">
              <p:oleObj spid="_x0000_s8295" name="Equation" r:id="rId11" imgW="139518" imgH="126835" progId="Equation.3">
                <p:embed/>
              </p:oleObj>
            </a:graphicData>
          </a:graphic>
        </p:graphicFrame>
      </p:grp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1343025" y="18589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8231" name="Object 39"/>
          <p:cNvGraphicFramePr>
            <a:graphicFrameLocks noChangeAspect="1"/>
          </p:cNvGraphicFramePr>
          <p:nvPr/>
        </p:nvGraphicFramePr>
        <p:xfrm>
          <a:off x="1854200" y="2587625"/>
          <a:ext cx="736600" cy="592138"/>
        </p:xfrm>
        <a:graphic>
          <a:graphicData uri="http://schemas.openxmlformats.org/presentationml/2006/ole">
            <p:oleObj spid="_x0000_s8296" name="Equation" r:id="rId12" imgW="253780" imgH="203024" progId="Equation.3">
              <p:embed/>
            </p:oleObj>
          </a:graphicData>
        </a:graphic>
      </p:graphicFrame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2590800" y="256222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(gt)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152400" y="3352800"/>
            <a:ext cx="6651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Nên tam giác ABC vuông </a:t>
            </a:r>
            <a:r>
              <a:rPr lang="en-US" altLang="en-US" sz="3200" smtClean="0"/>
              <a:t>cân tại </a:t>
            </a:r>
            <a:r>
              <a:rPr lang="en-US" altLang="en-US" sz="3200"/>
              <a:t>H</a:t>
            </a:r>
          </a:p>
        </p:txBody>
      </p:sp>
      <p:graphicFrame>
        <p:nvGraphicFramePr>
          <p:cNvPr id="8239" name="Object 47"/>
          <p:cNvGraphicFramePr>
            <a:graphicFrameLocks noChangeAspect="1"/>
          </p:cNvGraphicFramePr>
          <p:nvPr/>
        </p:nvGraphicFramePr>
        <p:xfrm>
          <a:off x="76200" y="4171950"/>
          <a:ext cx="552450" cy="441325"/>
        </p:xfrm>
        <a:graphic>
          <a:graphicData uri="http://schemas.openxmlformats.org/presentationml/2006/ole">
            <p:oleObj spid="_x0000_s8297" name="Equation" r:id="rId13" imgW="190417" imgH="152334" progId="Equation.3">
              <p:embed/>
            </p:oleObj>
          </a:graphicData>
        </a:graphic>
      </p:graphicFrame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8382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AH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1752600" y="41449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22860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BH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3048000" y="4144963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581400" y="41148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20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304800" y="48768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Xét tam giác vuông AHC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381000" y="57451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Có</a:t>
            </a:r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400050" y="1066800"/>
            <a:ext cx="4948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>
                <a:solidFill>
                  <a:srgbClr val="CC0099"/>
                </a:solidFill>
              </a:rPr>
              <a:t>Tìm x trong hình bên: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752600" y="5715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x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2224088" y="57435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graphicFrame>
        <p:nvGraphicFramePr>
          <p:cNvPr id="8250" name="Object 58"/>
          <p:cNvGraphicFramePr>
            <a:graphicFrameLocks noChangeAspect="1"/>
          </p:cNvGraphicFramePr>
          <p:nvPr>
            <p:ph sz="half" idx="1"/>
          </p:nvPr>
        </p:nvGraphicFramePr>
        <p:xfrm>
          <a:off x="2757488" y="5557838"/>
          <a:ext cx="1952625" cy="766762"/>
        </p:xfrm>
        <a:graphic>
          <a:graphicData uri="http://schemas.openxmlformats.org/presentationml/2006/ole">
            <p:oleObj spid="_x0000_s8298" name="Equation" r:id="rId14" imgW="710891" imgH="279279" progId="Equation.3">
              <p:embed/>
            </p:oleObj>
          </a:graphicData>
        </a:graphic>
      </p:graphicFrame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4786313" y="57435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5348288" y="574357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29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2590800" y="17573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(gt)</a:t>
            </a:r>
          </a:p>
        </p:txBody>
      </p:sp>
      <p:sp>
        <p:nvSpPr>
          <p:cNvPr id="8255" name="AutoShape 6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6096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10" grpId="0"/>
      <p:bldP spid="8211" grpId="0"/>
      <p:bldP spid="8212" grpId="0"/>
      <p:bldP spid="8216" grpId="0"/>
      <p:bldP spid="8217" grpId="0"/>
      <p:bldP spid="8220" grpId="0"/>
      <p:bldP spid="8221" grpId="0"/>
      <p:bldP spid="8222" grpId="0"/>
      <p:bldP spid="8226" grpId="0"/>
      <p:bldP spid="8230" grpId="0"/>
      <p:bldP spid="8237" grpId="0"/>
      <p:bldP spid="8238" grpId="0"/>
      <p:bldP spid="8240" grpId="0"/>
      <p:bldP spid="8241" grpId="0"/>
      <p:bldP spid="8242" grpId="0"/>
      <p:bldP spid="8243" grpId="0"/>
      <p:bldP spid="8244" grpId="0"/>
      <p:bldP spid="8245" grpId="0"/>
      <p:bldP spid="8246" grpId="0"/>
      <p:bldP spid="8247" grpId="0"/>
      <p:bldP spid="8248" grpId="0"/>
      <p:bldP spid="8249" grpId="0"/>
      <p:bldP spid="8252" grpId="0"/>
      <p:bldP spid="8253" grpId="0"/>
      <p:bldP spid="82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7800" y="838200"/>
            <a:ext cx="6019800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HDVN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445500" cy="255454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thuộc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tỉ số lượng giác góc nhọn. Tính chất 2 góc phụ nhau, tỉ số lượng giác các góc đặc biệt.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34,35,36/ SBT/94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bị: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(tt).</a:t>
            </a:r>
            <a:endParaRPr lang="en-US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6" descr="huy0002"/>
          <p:cNvPicPr>
            <a:picLocks noChangeAspect="1" noChangeArrowheads="1"/>
          </p:cNvPicPr>
          <p:nvPr/>
        </p:nvPicPr>
        <p:blipFill>
          <a:blip r:embed="rId2" cstate="print">
            <a:lum bright="6000" contras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0" t="70937" r="26047" b="9718"/>
          <a:stretch>
            <a:fillRect/>
          </a:stretch>
        </p:blipFill>
        <p:spPr bwMode="auto">
          <a:xfrm>
            <a:off x="3310245" y="4572000"/>
            <a:ext cx="2023755" cy="190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832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</a:t>
            </a: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A. Hãy viết các tỉ số lượng giác của góc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định lí về quan hệ giữa tỉ số lượng giác của hai góc phụ nhau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Viết các tỉ số lượng giác các góc nhọn bằng nhau trong tam giác ABC vuông tại A?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032822" y="4527451"/>
            <a:ext cx="158750" cy="88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191572" y="4476651"/>
            <a:ext cx="63500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5474022" y="4381401"/>
            <a:ext cx="609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6083622" y="4381401"/>
            <a:ext cx="2447925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486722" y="5733951"/>
            <a:ext cx="304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888360" y="3943251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129535" y="556408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8515672" y="5519638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2" name="Cloud 11"/>
          <p:cNvSpPr/>
          <p:nvPr/>
        </p:nvSpPr>
        <p:spPr>
          <a:xfrm>
            <a:off x="0" y="4191000"/>
            <a:ext cx="4419600" cy="2438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Nếu biết một tỷ số lượng giác của góc nhọn, có tìm được các tỉ số còn lại không?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build="p"/>
      <p:bldP spid="20" grpId="0"/>
      <p:bldP spid="21" grpId="0"/>
      <p:bldP spid="22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6600" smtClean="0">
                <a:solidFill>
                  <a:srgbClr val="FF0000"/>
                </a:solidFill>
              </a:rPr>
              <a:t>LUYỆN TẬP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360" y="274638"/>
            <a:ext cx="5194920" cy="1066130"/>
          </a:xfrm>
          <a:solidFill>
            <a:srgbClr val="92D050"/>
          </a:solidFill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BÀI TẬP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US" altLang="en-US">
                <a:sym typeface="Symbol" panose="05050102010706020507" pitchFamily="18" charset="2"/>
                <a:hlinkClick r:id="rId4" action="ppaction://hlinksldjump"/>
              </a:rPr>
              <a:t>Bài tập 13 trang 77.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altLang="en-US">
                <a:sym typeface="Symbol" panose="05050102010706020507" pitchFamily="18" charset="2"/>
                <a:hlinkClick r:id="rId5" action="ppaction://hlinksldjump"/>
              </a:rPr>
              <a:t>Bài tập 14 trang 77.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altLang="en-US">
                <a:sym typeface="Symbol" panose="05050102010706020507" pitchFamily="18" charset="2"/>
                <a:hlinkClick r:id="rId6" action="ppaction://hlinksldjump"/>
              </a:rPr>
              <a:t>Bài tập 15 trang 77.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altLang="en-US">
                <a:sym typeface="Symbol" panose="05050102010706020507" pitchFamily="18" charset="2"/>
                <a:hlinkClick r:id="rId7" action="ppaction://hlinksldjump"/>
              </a:rPr>
              <a:t>Bài tập 16 trang 77.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US" altLang="en-US">
                <a:sym typeface="Symbol" panose="05050102010706020507" pitchFamily="18" charset="2"/>
                <a:hlinkClick r:id="rId8" action="ppaction://hlinksldjump"/>
              </a:rPr>
              <a:t>Bài tập 17 trang 77.</a:t>
            </a:r>
            <a:endParaRPr lang="en-US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248" y="274638"/>
            <a:ext cx="7067128" cy="762000"/>
          </a:xfrm>
          <a:solidFill>
            <a:srgbClr val="FFCCCC"/>
          </a:solidFill>
        </p:spPr>
        <p:txBody>
          <a:bodyPr/>
          <a:lstStyle/>
          <a:p>
            <a:r>
              <a:rPr lang="en-US" altLang="en-US">
                <a:solidFill>
                  <a:srgbClr val="003399"/>
                </a:solidFill>
                <a:sym typeface="Symbol" panose="05050102010706020507" pitchFamily="18" charset="2"/>
              </a:rPr>
              <a:t>Bài tập 13 trang 77.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572000" cy="609600"/>
          </a:xfrm>
        </p:spPr>
        <p:txBody>
          <a:bodyPr/>
          <a:lstStyle/>
          <a:p>
            <a:r>
              <a:rPr lang="en-US" altLang="en-US" sz="2800"/>
              <a:t>Dựng góc nhọn       , biết: 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562350" y="2324100"/>
          <a:ext cx="495300" cy="454025"/>
        </p:xfrm>
        <a:graphic>
          <a:graphicData uri="http://schemas.openxmlformats.org/presentationml/2006/ole">
            <p:oleObj spid="_x0000_s4174" name="Equation" r:id="rId6" imgW="152334" imgH="139639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619500" y="3233738"/>
          <a:ext cx="495300" cy="454025"/>
        </p:xfrm>
        <a:graphic>
          <a:graphicData uri="http://schemas.openxmlformats.org/presentationml/2006/ole">
            <p:oleObj spid="_x0000_s4175" name="Equation" r:id="rId7" imgW="152334" imgH="139639" progId="Equation.3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695700" y="5086350"/>
          <a:ext cx="495300" cy="454025"/>
        </p:xfrm>
        <a:graphic>
          <a:graphicData uri="http://schemas.openxmlformats.org/presentationml/2006/ole">
            <p:oleObj spid="_x0000_s4176" name="Equation" r:id="rId8" imgW="152334" imgH="139639" progId="Equation.3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314700" y="4146550"/>
          <a:ext cx="495300" cy="454025"/>
        </p:xfrm>
        <a:graphic>
          <a:graphicData uri="http://schemas.openxmlformats.org/presentationml/2006/ole">
            <p:oleObj spid="_x0000_s4177" name="Equation" r:id="rId9" imgW="152334" imgH="139639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184775" y="1905000"/>
          <a:ext cx="454025" cy="1143000"/>
        </p:xfrm>
        <a:graphic>
          <a:graphicData uri="http://schemas.openxmlformats.org/presentationml/2006/ole">
            <p:oleObj spid="_x0000_s4178" name="Equation" r:id="rId10" imgW="152334" imgH="393529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5194300" y="3810000"/>
          <a:ext cx="439738" cy="1104900"/>
        </p:xfrm>
        <a:graphic>
          <a:graphicData uri="http://schemas.openxmlformats.org/presentationml/2006/ole">
            <p:oleObj spid="_x0000_s4179" name="Equation" r:id="rId11" imgW="152334" imgH="393529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53000" y="4733925"/>
          <a:ext cx="439738" cy="1108075"/>
        </p:xfrm>
        <a:graphic>
          <a:graphicData uri="http://schemas.openxmlformats.org/presentationml/2006/ole">
            <p:oleObj spid="_x0000_s4180" name="Equation" r:id="rId12" imgW="152334" imgH="393529" progId="Equation.3">
              <p:embed/>
            </p:oleObj>
          </a:graphicData>
        </a:graphic>
      </p:graphicFrame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828925" y="2219325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Sin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19400" y="31242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Cos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819400" y="49911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cotg 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871788" y="4056063"/>
            <a:ext cx="68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tg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21163" y="22352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254500" y="4994275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240213" y="4089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225925" y="315118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=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181600" y="3125788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0.6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981200" y="2235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hlinkClick r:id="rId13" action="ppaction://hlinksldjump"/>
              </a:rPr>
              <a:t>a.</a:t>
            </a:r>
            <a:endParaRPr lang="en-US" altLang="en-US" sz="320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014538" y="4994275"/>
            <a:ext cx="576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hlinkClick r:id="rId14" action="ppaction://hlinksldjump"/>
              </a:rPr>
              <a:t>d.</a:t>
            </a:r>
            <a:endParaRPr lang="en-US" altLang="en-US" sz="32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000250" y="4089400"/>
            <a:ext cx="514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hlinkClick r:id="rId15" action="ppaction://hlinksldjump"/>
              </a:rPr>
              <a:t>c.</a:t>
            </a:r>
            <a:endParaRPr lang="en-US" altLang="en-US" sz="320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985963" y="3151188"/>
            <a:ext cx="528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hlinkClick r:id="rId16" action="ppaction://hlinksldjump"/>
              </a:rPr>
              <a:t>b.</a:t>
            </a:r>
            <a:endParaRPr lang="en-US" altLang="en-US" sz="3200"/>
          </a:p>
        </p:txBody>
      </p:sp>
      <p:graphicFrame>
        <p:nvGraphicFramePr>
          <p:cNvPr id="4129" name="Object 33"/>
          <p:cNvGraphicFramePr>
            <a:graphicFrameLocks noChangeAspect="1"/>
          </p:cNvGraphicFramePr>
          <p:nvPr>
            <p:ph sz="half" idx="2"/>
          </p:nvPr>
        </p:nvGraphicFramePr>
        <p:xfrm>
          <a:off x="3505200" y="1524000"/>
          <a:ext cx="495300" cy="454025"/>
        </p:xfrm>
        <a:graphic>
          <a:graphicData uri="http://schemas.openxmlformats.org/presentationml/2006/ole">
            <p:oleObj spid="_x0000_s4181" name="Equation" r:id="rId17" imgW="152334" imgH="139639" progId="Equation.3">
              <p:embed/>
            </p:oleObj>
          </a:graphicData>
        </a:graphic>
      </p:graphicFrame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3576638" y="5745163"/>
            <a:ext cx="1516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hlink"/>
                </a:solidFill>
                <a:hlinkClick r:id="rId13" action="ppaction://hlinksldjump"/>
              </a:rPr>
              <a:t>Bài giải</a:t>
            </a:r>
            <a:endParaRPr lang="en-US" altLang="en-US" sz="3200">
              <a:solidFill>
                <a:schemeClr val="hlink"/>
              </a:solidFill>
            </a:endParaRPr>
          </a:p>
        </p:txBody>
      </p:sp>
      <p:sp>
        <p:nvSpPr>
          <p:cNvPr id="4133" name="AutoShape 37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172200"/>
            <a:ext cx="6096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  <p:bldP spid="4108" grpId="0"/>
      <p:bldP spid="4109" grpId="0"/>
      <p:bldP spid="4110" grpId="0"/>
      <p:bldP spid="4111" grpId="0"/>
      <p:bldP spid="4112" grpId="0"/>
      <p:bldP spid="4113" grpId="0"/>
      <p:bldP spid="4114" grpId="0"/>
      <p:bldP spid="4115" grpId="0"/>
      <p:bldP spid="4116" grpId="0"/>
      <p:bldP spid="4117" grpId="0"/>
      <p:bldP spid="4118" grpId="0"/>
      <p:bldP spid="4119" grpId="0"/>
      <p:bldP spid="4120" grpId="0"/>
      <p:bldP spid="4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-42863" y="762000"/>
            <a:ext cx="2560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  <a:sym typeface="Wingdings" panose="05000000000000000000" pitchFamily="2" charset="2"/>
              </a:rPr>
              <a:t> </a:t>
            </a:r>
            <a:r>
              <a:rPr lang="en-US" altLang="en-US" sz="2800">
                <a:solidFill>
                  <a:srgbClr val="FF0066"/>
                </a:solidFill>
              </a:rPr>
              <a:t>Cách dựng:</a:t>
            </a:r>
            <a:r>
              <a:rPr lang="en-US" altLang="en-US" sz="2800"/>
              <a:t> 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52400" y="1219200"/>
            <a:ext cx="746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Bước 1:</a:t>
            </a:r>
            <a:r>
              <a:rPr lang="en-US" altLang="en-US" sz="2800"/>
              <a:t> Dựng tia Ox </a:t>
            </a:r>
            <a:r>
              <a:rPr lang="en-US" altLang="en-US" sz="2800">
                <a:sym typeface="Symbol" panose="05050102010706020507" pitchFamily="18" charset="2"/>
              </a:rPr>
              <a:t> Oy, xác định đoạn thẳng làm đơn vị.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7086600" y="3409950"/>
            <a:ext cx="1371600" cy="2152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Arc 18"/>
          <p:cNvSpPr>
            <a:spLocks/>
          </p:cNvSpPr>
          <p:nvPr/>
        </p:nvSpPr>
        <p:spPr bwMode="auto">
          <a:xfrm rot="21303144" flipH="1">
            <a:off x="6643688" y="3200400"/>
            <a:ext cx="1143000" cy="1066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7086600" y="2971800"/>
            <a:ext cx="1752600" cy="2590800"/>
            <a:chOff x="4464" y="1872"/>
            <a:chExt cx="1104" cy="1632"/>
          </a:xfrm>
        </p:grpSpPr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4464" y="35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4464" y="187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52400" y="2105025"/>
            <a:ext cx="7448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sym typeface="Symbol" panose="05050102010706020507" pitchFamily="18" charset="2"/>
              </a:rPr>
              <a:t> </a:t>
            </a:r>
            <a:r>
              <a:rPr lang="en-US" altLang="en-US" sz="2800">
                <a:solidFill>
                  <a:schemeClr val="accent2"/>
                </a:solidFill>
                <a:sym typeface="Symbol" panose="05050102010706020507" pitchFamily="18" charset="2"/>
              </a:rPr>
              <a:t>Bước 2:</a:t>
            </a:r>
            <a:r>
              <a:rPr lang="en-US" altLang="en-US" sz="2800">
                <a:sym typeface="Symbol" panose="05050102010706020507" pitchFamily="18" charset="2"/>
              </a:rPr>
              <a:t> Dựng điểm A  Ox sao cho OA = 2.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52400" y="2595563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sym typeface="Symbol" panose="05050102010706020507" pitchFamily="18" charset="2"/>
              </a:rPr>
              <a:t> </a:t>
            </a:r>
            <a:r>
              <a:rPr lang="en-US" altLang="en-US" sz="2800">
                <a:solidFill>
                  <a:schemeClr val="accent2"/>
                </a:solidFill>
                <a:sym typeface="Symbol" panose="05050102010706020507" pitchFamily="18" charset="2"/>
              </a:rPr>
              <a:t>Bước 3:</a:t>
            </a:r>
            <a:r>
              <a:rPr lang="en-US" altLang="en-US" sz="2800">
                <a:sym typeface="Symbol" panose="05050102010706020507" pitchFamily="18" charset="2"/>
              </a:rPr>
              <a:t> Dựng đường tròn tâm A bán kính 3; đường tròn này cắt Oy tại B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52400" y="3505200"/>
            <a:ext cx="523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sym typeface="Symbol" panose="05050102010706020507" pitchFamily="18" charset="2"/>
              </a:rPr>
              <a:t> </a:t>
            </a:r>
            <a:r>
              <a:rPr lang="en-US" altLang="en-US" sz="2800">
                <a:solidFill>
                  <a:schemeClr val="accent2"/>
                </a:solidFill>
                <a:sym typeface="Symbol" panose="05050102010706020507" pitchFamily="18" charset="2"/>
              </a:rPr>
              <a:t>Bước 4:</a:t>
            </a:r>
            <a:r>
              <a:rPr lang="en-US" altLang="en-US" sz="2800">
                <a:sym typeface="Symbol" panose="05050102010706020507" pitchFamily="18" charset="2"/>
              </a:rPr>
              <a:t> Dựng đoạn thẳng AB.</a:t>
            </a:r>
          </a:p>
        </p:txBody>
      </p:sp>
      <p:grpSp>
        <p:nvGrpSpPr>
          <p:cNvPr id="14383" name="Group 47"/>
          <p:cNvGrpSpPr>
            <a:grpSpLocks/>
          </p:cNvGrpSpPr>
          <p:nvPr/>
        </p:nvGrpSpPr>
        <p:grpSpPr bwMode="auto">
          <a:xfrm>
            <a:off x="152400" y="0"/>
            <a:ext cx="6472238" cy="1066800"/>
            <a:chOff x="96" y="18"/>
            <a:chExt cx="4077" cy="672"/>
          </a:xfrm>
        </p:grpSpPr>
        <p:grpSp>
          <p:nvGrpSpPr>
            <p:cNvPr id="14361" name="Group 25"/>
            <p:cNvGrpSpPr>
              <a:grpSpLocks/>
            </p:cNvGrpSpPr>
            <p:nvPr/>
          </p:nvGrpSpPr>
          <p:grpSpPr bwMode="auto">
            <a:xfrm>
              <a:off x="2886" y="18"/>
              <a:ext cx="1287" cy="672"/>
              <a:chOff x="2886" y="18"/>
              <a:chExt cx="1287" cy="672"/>
            </a:xfrm>
          </p:grpSpPr>
          <p:graphicFrame>
            <p:nvGraphicFramePr>
              <p:cNvPr id="14342" name="Object 6"/>
              <p:cNvGraphicFramePr>
                <a:graphicFrameLocks noChangeAspect="1"/>
              </p:cNvGraphicFramePr>
              <p:nvPr/>
            </p:nvGraphicFramePr>
            <p:xfrm>
              <a:off x="3285" y="231"/>
              <a:ext cx="300" cy="275"/>
            </p:xfrm>
            <a:graphic>
              <a:graphicData uri="http://schemas.openxmlformats.org/presentationml/2006/ole">
                <p:oleObj spid="_x0000_s14405" name="Equation" r:id="rId8" imgW="152334" imgH="139639" progId="Equation.3">
                  <p:embed/>
                </p:oleObj>
              </a:graphicData>
            </a:graphic>
          </p:graphicFrame>
          <p:graphicFrame>
            <p:nvGraphicFramePr>
              <p:cNvPr id="14343" name="Object 7"/>
              <p:cNvGraphicFramePr>
                <a:graphicFrameLocks noChangeAspect="1"/>
              </p:cNvGraphicFramePr>
              <p:nvPr/>
            </p:nvGraphicFramePr>
            <p:xfrm>
              <a:off x="3906" y="18"/>
              <a:ext cx="267" cy="672"/>
            </p:xfrm>
            <a:graphic>
              <a:graphicData uri="http://schemas.openxmlformats.org/presentationml/2006/ole">
                <p:oleObj spid="_x0000_s14406" name="Equation" r:id="rId9" imgW="152334" imgH="393529" progId="Equation.3">
                  <p:embed/>
                </p:oleObj>
              </a:graphicData>
            </a:graphic>
          </p:graphicFrame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2886" y="198"/>
                <a:ext cx="91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Sin </a:t>
                </a:r>
              </a:p>
            </p:txBody>
          </p:sp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3600" y="201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/>
                  <a:t>=</a:t>
                </a:r>
              </a:p>
            </p:txBody>
          </p:sp>
        </p:grp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96" y="192"/>
              <a:ext cx="26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FF0066"/>
                  </a:solidFill>
                </a:rPr>
                <a:t>a.</a:t>
              </a:r>
              <a:r>
                <a:rPr lang="en-US" altLang="en-US" sz="2800"/>
                <a:t> Dựng góc nhọn     biết:</a:t>
              </a:r>
            </a:p>
          </p:txBody>
        </p:sp>
        <p:graphicFrame>
          <p:nvGraphicFramePr>
            <p:cNvPr id="14360" name="Object 24"/>
            <p:cNvGraphicFramePr>
              <a:graphicFrameLocks noChangeAspect="1"/>
            </p:cNvGraphicFramePr>
            <p:nvPr/>
          </p:nvGraphicFramePr>
          <p:xfrm>
            <a:off x="1977" y="258"/>
            <a:ext cx="276" cy="253"/>
          </p:xfrm>
          <a:graphic>
            <a:graphicData uri="http://schemas.openxmlformats.org/presentationml/2006/ole">
              <p:oleObj spid="_x0000_s14407" name="Equation" r:id="rId10" imgW="152334" imgH="139639" progId="Equation.3">
                <p:embed/>
              </p:oleObj>
            </a:graphicData>
          </a:graphic>
        </p:graphicFrame>
      </p:grp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304800" y="3948113"/>
            <a:ext cx="4037013" cy="547687"/>
            <a:chOff x="230" y="2727"/>
            <a:chExt cx="2543" cy="345"/>
          </a:xfrm>
        </p:grpSpPr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230" y="2745"/>
              <a:ext cx="25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ym typeface="Symbol" panose="05050102010706020507" pitchFamily="18" charset="2"/>
                </a:rPr>
                <a:t> OAB là góc cần dựng</a:t>
              </a:r>
            </a:p>
          </p:txBody>
        </p:sp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>
              <a:off x="603" y="2727"/>
              <a:ext cx="423" cy="86"/>
              <a:chOff x="1344" y="3840"/>
              <a:chExt cx="480" cy="96"/>
            </a:xfrm>
          </p:grpSpPr>
          <p:sp>
            <p:nvSpPr>
              <p:cNvPr id="14365" name="Line 29"/>
              <p:cNvSpPr>
                <a:spLocks noChangeShapeType="1"/>
              </p:cNvSpPr>
              <p:nvPr/>
            </p:nvSpPr>
            <p:spPr bwMode="auto">
              <a:xfrm flipV="1">
                <a:off x="1344" y="384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30"/>
              <p:cNvSpPr>
                <a:spLocks noChangeShapeType="1"/>
              </p:cNvSpPr>
              <p:nvPr/>
            </p:nvSpPr>
            <p:spPr bwMode="auto">
              <a:xfrm>
                <a:off x="1584" y="384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-71438" y="4405313"/>
            <a:ext cx="266065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  <a:sym typeface="Wingdings" panose="05000000000000000000" pitchFamily="2" charset="2"/>
              </a:rPr>
              <a:t> </a:t>
            </a:r>
            <a:r>
              <a:rPr lang="en-US" altLang="en-US" sz="2800">
                <a:solidFill>
                  <a:srgbClr val="FF0066"/>
                </a:solidFill>
              </a:rPr>
              <a:t>Chứng minh: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33375" y="4833938"/>
            <a:ext cx="678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Theo các bước 1,2,3 ta có tam giác OAB vuông tại O, có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1313" y="5272088"/>
            <a:ext cx="2671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OA = 2 ; AB = 3</a:t>
            </a:r>
          </a:p>
        </p:txBody>
      </p:sp>
      <p:graphicFrame>
        <p:nvGraphicFramePr>
          <p:cNvPr id="14371" name="Object 35"/>
          <p:cNvGraphicFramePr>
            <a:graphicFrameLocks noChangeAspect="1"/>
          </p:cNvGraphicFramePr>
          <p:nvPr/>
        </p:nvGraphicFramePr>
        <p:xfrm>
          <a:off x="449263" y="5688013"/>
          <a:ext cx="4289425" cy="1074737"/>
        </p:xfrm>
        <a:graphic>
          <a:graphicData uri="http://schemas.openxmlformats.org/presentationml/2006/ole">
            <p:oleObj spid="_x0000_s14408" name="Equation" r:id="rId11" imgW="1574800" imgH="393700" progId="Equation.3">
              <p:embed/>
            </p:oleObj>
          </a:graphicData>
        </a:graphic>
      </p:graphicFrame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6861175" y="5559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O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8266113" y="55768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6705600" y="3048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7808913" y="4267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551738" y="55197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</a:p>
        </p:txBody>
      </p:sp>
      <p:graphicFrame>
        <p:nvGraphicFramePr>
          <p:cNvPr id="14377" name="Object 41"/>
          <p:cNvGraphicFramePr>
            <a:graphicFrameLocks noChangeAspect="1"/>
          </p:cNvGraphicFramePr>
          <p:nvPr/>
        </p:nvGraphicFramePr>
        <p:xfrm>
          <a:off x="7900988" y="5191125"/>
          <a:ext cx="361950" cy="331788"/>
        </p:xfrm>
        <a:graphic>
          <a:graphicData uri="http://schemas.openxmlformats.org/presentationml/2006/ole">
            <p:oleObj spid="_x0000_s14409" name="Equation" r:id="rId12" imgW="152334" imgH="139639" progId="Equation.3">
              <p:embed/>
            </p:oleObj>
          </a:graphicData>
        </a:graphic>
      </p:graphicFrame>
      <p:sp>
        <p:nvSpPr>
          <p:cNvPr id="14378" name="Arc 42"/>
          <p:cNvSpPr>
            <a:spLocks/>
          </p:cNvSpPr>
          <p:nvPr/>
        </p:nvSpPr>
        <p:spPr bwMode="auto">
          <a:xfrm flipH="1">
            <a:off x="8229600" y="5334000"/>
            <a:ext cx="762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7054850" y="259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y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8610600" y="55149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8305800" y="53673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6948488" y="3233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14384" name="AutoShape 4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9" grpId="0"/>
      <p:bldP spid="14356" grpId="0"/>
      <p:bldP spid="14357" grpId="0"/>
      <p:bldP spid="14358" grpId="0"/>
      <p:bldP spid="14368" grpId="1"/>
      <p:bldP spid="14369" grpId="0"/>
      <p:bldP spid="14370" grpId="1"/>
      <p:bldP spid="14372" grpId="0"/>
      <p:bldP spid="14373" grpId="0"/>
      <p:bldP spid="14374" grpId="0"/>
      <p:bldP spid="14375" grpId="0"/>
      <p:bldP spid="14376" grpId="0"/>
      <p:bldP spid="14379" grpId="0"/>
      <p:bldP spid="14380" grpId="0"/>
      <p:bldP spid="14381" grpId="0"/>
      <p:bldP spid="143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41325" y="614363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66"/>
                </a:solidFill>
              </a:rPr>
              <a:t>b.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990600" y="598488"/>
          <a:ext cx="2425700" cy="669925"/>
        </p:xfrm>
        <a:graphic>
          <a:graphicData uri="http://schemas.openxmlformats.org/presentationml/2006/ole">
            <p:oleObj spid="_x0000_s34851" name="Equation" r:id="rId4" imgW="736600" imgH="2032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529013" y="276225"/>
          <a:ext cx="919162" cy="1295400"/>
        </p:xfrm>
        <a:graphic>
          <a:graphicData uri="http://schemas.openxmlformats.org/presentationml/2006/ole">
            <p:oleObj spid="_x0000_s34852" name="Equation" r:id="rId5" imgW="279279" imgH="393529" progId="Equation.3">
              <p:embed/>
            </p:oleObj>
          </a:graphicData>
        </a:graphic>
      </p:graphicFrame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4114800" y="2819400"/>
            <a:ext cx="2971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Arc 6"/>
          <p:cNvSpPr>
            <a:spLocks/>
          </p:cNvSpPr>
          <p:nvPr/>
        </p:nvSpPr>
        <p:spPr bwMode="auto">
          <a:xfrm rot="20383351" flipH="1">
            <a:off x="3670300" y="2503488"/>
            <a:ext cx="1387475" cy="1181100"/>
          </a:xfrm>
          <a:custGeom>
            <a:avLst/>
            <a:gdLst>
              <a:gd name="G0" fmla="+- 453 0 0"/>
              <a:gd name="G1" fmla="+- 21600 0 0"/>
              <a:gd name="G2" fmla="+- 21600 0 0"/>
              <a:gd name="T0" fmla="*/ 0 w 21885"/>
              <a:gd name="T1" fmla="*/ 5 h 21600"/>
              <a:gd name="T2" fmla="*/ 21885 w 21885"/>
              <a:gd name="T3" fmla="*/ 18911 h 21600"/>
              <a:gd name="T4" fmla="*/ 453 w 218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5" h="21600" fill="none" extrusionOk="0">
                <a:moveTo>
                  <a:pt x="-1" y="4"/>
                </a:moveTo>
                <a:cubicBezTo>
                  <a:pt x="150" y="1"/>
                  <a:pt x="301" y="0"/>
                  <a:pt x="453" y="0"/>
                </a:cubicBezTo>
                <a:cubicBezTo>
                  <a:pt x="11342" y="0"/>
                  <a:pt x="20529" y="8106"/>
                  <a:pt x="21884" y="18911"/>
                </a:cubicBezTo>
              </a:path>
              <a:path w="21885" h="21600" stroke="0" extrusionOk="0">
                <a:moveTo>
                  <a:pt x="-1" y="4"/>
                </a:moveTo>
                <a:cubicBezTo>
                  <a:pt x="150" y="1"/>
                  <a:pt x="301" y="0"/>
                  <a:pt x="453" y="0"/>
                </a:cubicBezTo>
                <a:cubicBezTo>
                  <a:pt x="11342" y="0"/>
                  <a:pt x="20529" y="8106"/>
                  <a:pt x="21884" y="18911"/>
                </a:cubicBezTo>
                <a:lnTo>
                  <a:pt x="45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4100513" y="1905000"/>
            <a:ext cx="4052887" cy="3505200"/>
            <a:chOff x="4464" y="1872"/>
            <a:chExt cx="1104" cy="1632"/>
          </a:xfrm>
        </p:grpSpPr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>
              <a:off x="4464" y="35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4464" y="187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886200" y="54102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O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875463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719513" y="24241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562600" y="3733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5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322888" y="5410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6191250" y="5002213"/>
          <a:ext cx="361950" cy="331787"/>
        </p:xfrm>
        <a:graphic>
          <a:graphicData uri="http://schemas.openxmlformats.org/presentationml/2006/ole">
            <p:oleObj spid="_x0000_s34853" name="Equation" r:id="rId6" imgW="152334" imgH="139639" progId="Equation.3">
              <p:embed/>
            </p:oleObj>
          </a:graphicData>
        </a:graphic>
      </p:graphicFrame>
      <p:sp>
        <p:nvSpPr>
          <p:cNvPr id="34833" name="Arc 17"/>
          <p:cNvSpPr>
            <a:spLocks/>
          </p:cNvSpPr>
          <p:nvPr/>
        </p:nvSpPr>
        <p:spPr bwMode="auto">
          <a:xfrm flipH="1">
            <a:off x="6748463" y="5195888"/>
            <a:ext cx="762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y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924800" y="5410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919913" y="52149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957638" y="26193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4838" name="AutoShape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28" grpId="0"/>
      <p:bldP spid="34829" grpId="0"/>
      <p:bldP spid="34830" grpId="0"/>
      <p:bldP spid="34831" grpId="0"/>
      <p:bldP spid="34834" grpId="0"/>
      <p:bldP spid="34835" grpId="0"/>
      <p:bldP spid="34836" grpId="0"/>
      <p:bldP spid="348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41325" y="614363"/>
            <a:ext cx="50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66"/>
                </a:solidFill>
              </a:rPr>
              <a:t>c.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262063" y="284163"/>
          <a:ext cx="1882775" cy="1298575"/>
        </p:xfrm>
        <a:graphic>
          <a:graphicData uri="http://schemas.openxmlformats.org/presentationml/2006/ole">
            <p:oleObj spid="_x0000_s32804" name="Equation" r:id="rId4" imgW="571252" imgH="393529" progId="Equation.3">
              <p:embed/>
            </p:oleObj>
          </a:graphicData>
        </a:graphic>
      </p:graphicFrame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129088" y="3248025"/>
            <a:ext cx="3214687" cy="2147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4100513" y="1905000"/>
            <a:ext cx="4052887" cy="3505200"/>
            <a:chOff x="4464" y="1872"/>
            <a:chExt cx="1104" cy="1632"/>
          </a:xfrm>
        </p:grpSpPr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4464" y="35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4464" y="187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3886200" y="54102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O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185025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719513" y="28670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733800" y="411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5513388" y="53625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4</a:t>
            </a:r>
          </a:p>
        </p:txBody>
      </p:sp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6191250" y="5002213"/>
          <a:ext cx="361950" cy="331787"/>
        </p:xfrm>
        <a:graphic>
          <a:graphicData uri="http://schemas.openxmlformats.org/presentationml/2006/ole">
            <p:oleObj spid="_x0000_s32805" name="Equation" r:id="rId5" imgW="152334" imgH="139639" progId="Equation.3">
              <p:embed/>
            </p:oleObj>
          </a:graphicData>
        </a:graphic>
      </p:graphicFrame>
      <p:sp>
        <p:nvSpPr>
          <p:cNvPr id="32789" name="Arc 21"/>
          <p:cNvSpPr>
            <a:spLocks/>
          </p:cNvSpPr>
          <p:nvPr/>
        </p:nvSpPr>
        <p:spPr bwMode="auto">
          <a:xfrm flipH="1">
            <a:off x="6943725" y="5181600"/>
            <a:ext cx="762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733800" y="160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y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7924800" y="5410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7215188" y="52149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3957638" y="30480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2795" name="AutoShape 2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4" grpId="0"/>
      <p:bldP spid="32785" grpId="0"/>
      <p:bldP spid="32786" grpId="0"/>
      <p:bldP spid="32787" grpId="0"/>
      <p:bldP spid="32790" grpId="0"/>
      <p:bldP spid="32791" grpId="0"/>
      <p:bldP spid="32792" grpId="0"/>
      <p:bldP spid="32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41325" y="614363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66"/>
                </a:solidFill>
              </a:rPr>
              <a:t>d.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031875" y="284163"/>
          <a:ext cx="2343150" cy="1298575"/>
        </p:xfrm>
        <a:graphic>
          <a:graphicData uri="http://schemas.openxmlformats.org/presentationml/2006/ole">
            <p:oleObj spid="_x0000_s35869" name="Equation" r:id="rId4" imgW="710891" imgH="393529" progId="Equation.3">
              <p:embed/>
            </p:oleObj>
          </a:graphicData>
        </a:graphic>
      </p:graphicFrame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152650" y="3262313"/>
            <a:ext cx="4114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2195513" y="1905000"/>
            <a:ext cx="4510087" cy="3505200"/>
            <a:chOff x="4464" y="1872"/>
            <a:chExt cx="1104" cy="1632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4464" y="35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4464" y="1872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981200" y="54102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O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105525" y="541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814513" y="28670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862138" y="411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2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065588" y="53340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5157788" y="5002213"/>
          <a:ext cx="361950" cy="331787"/>
        </p:xfrm>
        <a:graphic>
          <a:graphicData uri="http://schemas.openxmlformats.org/presentationml/2006/ole">
            <p:oleObj spid="_x0000_s35870" name="Equation" r:id="rId5" imgW="152334" imgH="139639" progId="Equation.3">
              <p:embed/>
            </p:oleObj>
          </a:graphicData>
        </a:graphic>
      </p:graphicFrame>
      <p:sp>
        <p:nvSpPr>
          <p:cNvPr id="35855" name="Arc 15"/>
          <p:cNvSpPr>
            <a:spLocks/>
          </p:cNvSpPr>
          <p:nvPr/>
        </p:nvSpPr>
        <p:spPr bwMode="auto">
          <a:xfrm flipH="1">
            <a:off x="5500688" y="5100638"/>
            <a:ext cx="219075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828800" y="1600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y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486525" y="53816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x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135688" y="52149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038350" y="30765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Symbol" panose="05050102010706020507" pitchFamily="18" charset="2"/>
              </a:rPr>
              <a:t></a:t>
            </a:r>
          </a:p>
        </p:txBody>
      </p:sp>
      <p:sp>
        <p:nvSpPr>
          <p:cNvPr id="3586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533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0" grpId="0"/>
      <p:bldP spid="35851" grpId="0"/>
      <p:bldP spid="35852" grpId="0"/>
      <p:bldP spid="35853" grpId="0"/>
      <p:bldP spid="35856" grpId="0"/>
      <p:bldP spid="35857" grpId="0"/>
      <p:bldP spid="35858" grpId="0"/>
      <p:bldP spid="3585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Tiet 7 luyen tap</Template>
  <TotalTime>42</TotalTime>
  <Words>671</Words>
  <Application>Microsoft Office PowerPoint</Application>
  <PresentationFormat>On-screen Show (4:3)</PresentationFormat>
  <Paragraphs>246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Equation</vt:lpstr>
      <vt:lpstr>Slide 1</vt:lpstr>
      <vt:lpstr>Kiểm tra kiến thức</vt:lpstr>
      <vt:lpstr>LUYỆN TẬP</vt:lpstr>
      <vt:lpstr>BÀI TẬP</vt:lpstr>
      <vt:lpstr>Bài tập 13 trang 77.</vt:lpstr>
      <vt:lpstr>Slide 6</vt:lpstr>
      <vt:lpstr>Slide 7</vt:lpstr>
      <vt:lpstr>Slide 8</vt:lpstr>
      <vt:lpstr>Slide 9</vt:lpstr>
      <vt:lpstr>Bài tập 14 trang 77.</vt:lpstr>
      <vt:lpstr>Slide 11</vt:lpstr>
      <vt:lpstr>Slide 12</vt:lpstr>
      <vt:lpstr>Bài tập 15 trang 77.</vt:lpstr>
      <vt:lpstr>Slide 14</vt:lpstr>
      <vt:lpstr>Slide 15</vt:lpstr>
      <vt:lpstr>Bài tập 16 trang 77.</vt:lpstr>
      <vt:lpstr>Slide 17</vt:lpstr>
      <vt:lpstr>Bài tập 17 trang 77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Admin</dc:creator>
  <cp:lastModifiedBy>ComputerLongHai</cp:lastModifiedBy>
  <cp:revision>8</cp:revision>
  <dcterms:created xsi:type="dcterms:W3CDTF">2021-09-29T13:21:52Z</dcterms:created>
  <dcterms:modified xsi:type="dcterms:W3CDTF">2008-12-31T17:11:31Z</dcterms:modified>
</cp:coreProperties>
</file>