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814" r:id="rId1"/>
    <p:sldMasterId id="2147483826" r:id="rId2"/>
    <p:sldMasterId id="2147485492" r:id="rId3"/>
  </p:sldMasterIdLst>
  <p:notesMasterIdLst>
    <p:notesMasterId r:id="rId26"/>
  </p:notesMasterIdLst>
  <p:sldIdLst>
    <p:sldId id="429" r:id="rId4"/>
    <p:sldId id="256" r:id="rId5"/>
    <p:sldId id="375" r:id="rId6"/>
    <p:sldId id="378" r:id="rId7"/>
    <p:sldId id="407" r:id="rId8"/>
    <p:sldId id="383" r:id="rId9"/>
    <p:sldId id="390" r:id="rId10"/>
    <p:sldId id="425" r:id="rId11"/>
    <p:sldId id="264" r:id="rId12"/>
    <p:sldId id="395" r:id="rId13"/>
    <p:sldId id="430" r:id="rId14"/>
    <p:sldId id="431" r:id="rId15"/>
    <p:sldId id="432" r:id="rId16"/>
    <p:sldId id="433" r:id="rId17"/>
    <p:sldId id="280" r:id="rId18"/>
    <p:sldId id="270" r:id="rId19"/>
    <p:sldId id="271" r:id="rId20"/>
    <p:sldId id="284" r:id="rId21"/>
    <p:sldId id="275" r:id="rId22"/>
    <p:sldId id="426" r:id="rId23"/>
    <p:sldId id="287" r:id="rId24"/>
    <p:sldId id="285" r:id="rId25"/>
  </p:sldIdLst>
  <p:sldSz cx="9144000" cy="6858000" type="screen4x3"/>
  <p:notesSz cx="6858000" cy="9144000"/>
  <p:embeddedFontLst>
    <p:embeddedFont>
      <p:font typeface="ＭＳ Ｐゴシック" panose="020B0600070205080204" pitchFamily="34" charset="-128"/>
      <p:regular r:id="rId27"/>
    </p:embeddedFont>
    <p:embeddedFont>
      <p:font typeface=".VnArial" panose="020B7200000000000000" pitchFamily="3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Gill Sans MT" panose="020B0502020104020203" pitchFamily="34" charset="0"/>
      <p:regular r:id="rId38"/>
      <p:bold r:id="rId39"/>
      <p:italic r:id="rId40"/>
      <p:boldItalic r:id="rId41"/>
    </p:embeddedFont>
    <p:embeddedFont>
      <p:font typeface="VNI-Aptima" panose="020B0604020202020204"/>
      <p:regular r:id="rId42"/>
      <p:bold r:id="rId43"/>
      <p:italic r:id="rId44"/>
      <p:boldItalic r:id="rId45"/>
    </p:embeddedFont>
    <p:embeddedFont>
      <p:font typeface="VNI-Book" panose="020B0604020202020204"/>
      <p:regular r:id="rId46"/>
      <p:bold r:id="rId47"/>
      <p:italic r:id="rId48"/>
      <p:boldItalic r:id="rId49"/>
    </p:embeddedFont>
    <p:embeddedFont>
      <p:font typeface="VNI-Times" pitchFamily="2" charset="0"/>
      <p:regular r:id="rId50"/>
      <p:bold r:id="rId51"/>
      <p:italic r:id="rId52"/>
      <p:boldItalic r:id="rId5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VNI-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VNI-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VNI-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VNI-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2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2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2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2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00FF"/>
    <a:srgbClr val="00FFFF"/>
    <a:srgbClr val="996633"/>
    <a:srgbClr val="0099CC"/>
    <a:srgbClr val="CC3300"/>
    <a:srgbClr val="00CC0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1" autoAdjust="0"/>
    <p:restoredTop sz="95141" autoAdjust="0"/>
  </p:normalViewPr>
  <p:slideViewPr>
    <p:cSldViewPr>
      <p:cViewPr varScale="1">
        <p:scale>
          <a:sx n="69" d="100"/>
          <a:sy n="69" d="100"/>
        </p:scale>
        <p:origin x="127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8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font" Target="fonts/font24.fntdata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3.fntdata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font" Target="fonts/font27.fntdata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font" Target="fonts/font2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0" Type="http://schemas.openxmlformats.org/officeDocument/2006/relationships/slide" Target="slides/slide17.xml"/><Relationship Id="rId41" Type="http://schemas.openxmlformats.org/officeDocument/2006/relationships/font" Target="fonts/font15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font" Target="fonts/font26.fntdata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12" Type="http://schemas.openxmlformats.org/officeDocument/2006/relationships/image" Target="../media/image28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11" Type="http://schemas.openxmlformats.org/officeDocument/2006/relationships/image" Target="../media/image27.wmf"/><Relationship Id="rId5" Type="http://schemas.openxmlformats.org/officeDocument/2006/relationships/image" Target="../media/image21.wmf"/><Relationship Id="rId10" Type="http://schemas.openxmlformats.org/officeDocument/2006/relationships/image" Target="../media/image26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image" Target="../media/image47.wmf"/><Relationship Id="rId18" Type="http://schemas.openxmlformats.org/officeDocument/2006/relationships/image" Target="../media/image52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12" Type="http://schemas.openxmlformats.org/officeDocument/2006/relationships/image" Target="../media/image46.wmf"/><Relationship Id="rId17" Type="http://schemas.openxmlformats.org/officeDocument/2006/relationships/image" Target="../media/image51.wmf"/><Relationship Id="rId2" Type="http://schemas.openxmlformats.org/officeDocument/2006/relationships/image" Target="../media/image36.wmf"/><Relationship Id="rId16" Type="http://schemas.openxmlformats.org/officeDocument/2006/relationships/image" Target="../media/image50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11" Type="http://schemas.openxmlformats.org/officeDocument/2006/relationships/image" Target="../media/image45.wmf"/><Relationship Id="rId5" Type="http://schemas.openxmlformats.org/officeDocument/2006/relationships/image" Target="../media/image39.wmf"/><Relationship Id="rId15" Type="http://schemas.openxmlformats.org/officeDocument/2006/relationships/image" Target="../media/image49.wmf"/><Relationship Id="rId10" Type="http://schemas.openxmlformats.org/officeDocument/2006/relationships/image" Target="../media/image44.wmf"/><Relationship Id="rId4" Type="http://schemas.openxmlformats.org/officeDocument/2006/relationships/image" Target="../media/image38.wmf"/><Relationship Id="rId9" Type="http://schemas.openxmlformats.org/officeDocument/2006/relationships/image" Target="../media/image43.wmf"/><Relationship Id="rId14" Type="http://schemas.openxmlformats.org/officeDocument/2006/relationships/image" Target="../media/image4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image" Target="../media/image61.wmf"/><Relationship Id="rId18" Type="http://schemas.openxmlformats.org/officeDocument/2006/relationships/image" Target="../media/image64.wmf"/><Relationship Id="rId3" Type="http://schemas.openxmlformats.org/officeDocument/2006/relationships/image" Target="../media/image37.wmf"/><Relationship Id="rId21" Type="http://schemas.openxmlformats.org/officeDocument/2006/relationships/image" Target="../media/image67.wmf"/><Relationship Id="rId7" Type="http://schemas.openxmlformats.org/officeDocument/2006/relationships/image" Target="../media/image58.wmf"/><Relationship Id="rId12" Type="http://schemas.openxmlformats.org/officeDocument/2006/relationships/image" Target="../media/image46.wmf"/><Relationship Id="rId17" Type="http://schemas.openxmlformats.org/officeDocument/2006/relationships/image" Target="../media/image63.wmf"/><Relationship Id="rId2" Type="http://schemas.openxmlformats.org/officeDocument/2006/relationships/image" Target="../media/image55.wmf"/><Relationship Id="rId16" Type="http://schemas.openxmlformats.org/officeDocument/2006/relationships/image" Target="../media/image50.wmf"/><Relationship Id="rId20" Type="http://schemas.openxmlformats.org/officeDocument/2006/relationships/image" Target="../media/image66.wmf"/><Relationship Id="rId1" Type="http://schemas.openxmlformats.org/officeDocument/2006/relationships/image" Target="../media/image54.wmf"/><Relationship Id="rId6" Type="http://schemas.openxmlformats.org/officeDocument/2006/relationships/image" Target="../media/image57.wmf"/><Relationship Id="rId11" Type="http://schemas.openxmlformats.org/officeDocument/2006/relationships/image" Target="../media/image45.wmf"/><Relationship Id="rId5" Type="http://schemas.openxmlformats.org/officeDocument/2006/relationships/image" Target="../media/image56.wmf"/><Relationship Id="rId15" Type="http://schemas.openxmlformats.org/officeDocument/2006/relationships/image" Target="../media/image49.wmf"/><Relationship Id="rId10" Type="http://schemas.openxmlformats.org/officeDocument/2006/relationships/image" Target="../media/image60.wmf"/><Relationship Id="rId19" Type="http://schemas.openxmlformats.org/officeDocument/2006/relationships/image" Target="../media/image65.wmf"/><Relationship Id="rId4" Type="http://schemas.openxmlformats.org/officeDocument/2006/relationships/image" Target="../media/image38.wmf"/><Relationship Id="rId9" Type="http://schemas.openxmlformats.org/officeDocument/2006/relationships/image" Target="../media/image59.wmf"/><Relationship Id="rId14" Type="http://schemas.openxmlformats.org/officeDocument/2006/relationships/image" Target="../media/image6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image" Target="../media/image82.wmf"/><Relationship Id="rId7" Type="http://schemas.openxmlformats.org/officeDocument/2006/relationships/image" Target="../media/image86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Relationship Id="rId9" Type="http://schemas.openxmlformats.org/officeDocument/2006/relationships/image" Target="../media/image8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B7143B3-3AA8-4296-BFC6-86DFD083BA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Ctr="1"/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2683C9-5B17-46B9-A4FE-51439D604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462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5478B-B0EF-4433-89B4-C5B1BC7AAA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223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48232-A3D5-4E70-A4B1-2339A9DCBA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015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Ctr="1"/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BD384C-548E-485C-99E8-5745132467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197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F9F50-ED5F-409F-BA36-CC84918308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582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Ctr="1"/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B0BCF0-6C16-44EE-A7C1-4A621391A9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7947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12138-190A-4073-85F1-5045887460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233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ABB15-043C-426B-B8C7-BAA5223EEF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400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E9F9A-A9D2-4A46-901D-41C815EEF5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8882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04354-2458-4F20-A12E-123F0F35E4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872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Ctr="1"/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1350" y="6235700"/>
            <a:ext cx="3805238" cy="320675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EBCBD4-AD6F-4A39-8CC3-6FDCAADDD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528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33A6-3922-4860-ABD6-4CAA5A79D1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0875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39763" y="6235700"/>
            <a:ext cx="3803650" cy="320675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718C93-D76E-4961-8B20-2D1FB7800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38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395C7-383E-4FCE-8257-4DE69C4449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08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170BB-4663-41B5-9157-253672BF16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803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55809-7E95-4E44-AF1D-371E1C5C70B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321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980AC-4579-476D-88CD-FB33F324147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2348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D838A-AB71-43BD-ABA3-40BB746116A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462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3C20CB-1404-4F9F-A99B-0D624E5A390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7322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30DD8-DF8B-4AEB-9146-5E58A84DC24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4787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349E1-6D79-4049-B292-D69C6CDCB14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2527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FD070-57BD-4D83-A209-935D21748CB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435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Ctr="1"/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F73146-2CD4-4392-8297-086D562702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799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B28A8-742E-4720-877C-26D54F4A45D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6582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E9B43-7855-4BE4-815F-881F99C3257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7259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39CFDB-A9F9-4506-949E-F583437FB4E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28418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D0B8C-39F8-4B83-8C7B-6AC7EFE1B9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64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3D9A7-3C62-4D60-A92F-86ABFFEC69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928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1CECF-DEFD-4A8B-8AB9-3BDCDB365A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480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856E3-86EE-4CE3-A35D-0B2DB21666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053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182E0-901A-406A-B1E0-BF2D5C12B2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396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Ctr="1"/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1350" y="6235700"/>
            <a:ext cx="3805238" cy="320675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A7312D-90F8-470D-9A2F-09A0D37BA0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85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39763" y="6235700"/>
            <a:ext cx="3803650" cy="320675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CC2E01-11BA-47E3-97B0-1C4127EAD6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13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550" y="965200"/>
            <a:ext cx="5937250" cy="118745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6550" y="2638425"/>
            <a:ext cx="593725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525" y="6238875"/>
            <a:ext cx="2065338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1725" y="6235700"/>
            <a:ext cx="455771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713" y="6218238"/>
            <a:ext cx="365125" cy="365125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wrap="square" lIns="18288" tIns="45720" rIns="18288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1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9164F0B-1FA7-435F-9C67-47797D5982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84" r:id="rId1"/>
    <p:sldLayoutId id="2147485467" r:id="rId2"/>
    <p:sldLayoutId id="2147485485" r:id="rId3"/>
    <p:sldLayoutId id="2147485468" r:id="rId4"/>
    <p:sldLayoutId id="2147485469" r:id="rId5"/>
    <p:sldLayoutId id="2147485470" r:id="rId6"/>
    <p:sldLayoutId id="2147485471" r:id="rId7"/>
    <p:sldLayoutId id="2147485486" r:id="rId8"/>
    <p:sldLayoutId id="2147485487" r:id="rId9"/>
    <p:sldLayoutId id="2147485472" r:id="rId10"/>
    <p:sldLayoutId id="2147485473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kern="1200" cap="all" spc="200">
          <a:solidFill>
            <a:srgbClr val="262626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3200" kern="1200">
          <a:solidFill>
            <a:srgbClr val="262626"/>
          </a:solidFill>
          <a:latin typeface="+mn-lt"/>
          <a:ea typeface="+mn-ea"/>
          <a:cs typeface="+mn-cs"/>
        </a:defRPr>
      </a:lvl1pPr>
      <a:lvl2pPr marL="457200" indent="-228600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685800" indent="-228600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914400" indent="-228600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1143000" indent="-228600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550" y="965200"/>
            <a:ext cx="5937250" cy="118745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14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6550" y="2638425"/>
            <a:ext cx="593725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525" y="6238875"/>
            <a:ext cx="2065338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1725" y="6235700"/>
            <a:ext cx="455771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713" y="6218238"/>
            <a:ext cx="365125" cy="365125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wrap="square" lIns="18288" tIns="45720" rIns="18288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1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0E5197C-DB27-443D-86A2-95CD877E9B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88" r:id="rId1"/>
    <p:sldLayoutId id="2147485474" r:id="rId2"/>
    <p:sldLayoutId id="2147485489" r:id="rId3"/>
    <p:sldLayoutId id="2147485475" r:id="rId4"/>
    <p:sldLayoutId id="2147485476" r:id="rId5"/>
    <p:sldLayoutId id="2147485477" r:id="rId6"/>
    <p:sldLayoutId id="2147485478" r:id="rId7"/>
    <p:sldLayoutId id="2147485490" r:id="rId8"/>
    <p:sldLayoutId id="2147485491" r:id="rId9"/>
    <p:sldLayoutId id="2147485479" r:id="rId10"/>
    <p:sldLayoutId id="2147485480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kern="1200" cap="all" spc="200">
          <a:solidFill>
            <a:srgbClr val="262626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3200" kern="1200">
          <a:solidFill>
            <a:srgbClr val="262626"/>
          </a:solidFill>
          <a:latin typeface="+mn-lt"/>
          <a:ea typeface="+mn-ea"/>
          <a:cs typeface="+mn-cs"/>
        </a:defRPr>
      </a:lvl1pPr>
      <a:lvl2pPr marL="457200" indent="-228600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685800" indent="-228600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914400" indent="-228600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1143000" indent="-228600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B25268-9A9E-4C92-9E54-A295747E1D4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80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93" r:id="rId1"/>
    <p:sldLayoutId id="2147485494" r:id="rId2"/>
    <p:sldLayoutId id="2147485495" r:id="rId3"/>
    <p:sldLayoutId id="2147485496" r:id="rId4"/>
    <p:sldLayoutId id="2147485497" r:id="rId5"/>
    <p:sldLayoutId id="2147485498" r:id="rId6"/>
    <p:sldLayoutId id="2147485499" r:id="rId7"/>
    <p:sldLayoutId id="2147485500" r:id="rId8"/>
    <p:sldLayoutId id="2147485501" r:id="rId9"/>
    <p:sldLayoutId id="2147485502" r:id="rId10"/>
    <p:sldLayoutId id="21474855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23.wmf"/><Relationship Id="rId26" Type="http://schemas.openxmlformats.org/officeDocument/2006/relationships/image" Target="../media/image27.wmf"/><Relationship Id="rId3" Type="http://schemas.openxmlformats.org/officeDocument/2006/relationships/audio" Target="../media/audio1.wav"/><Relationship Id="rId21" Type="http://schemas.openxmlformats.org/officeDocument/2006/relationships/oleObject" Target="../embeddings/oleObject18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16.bin"/><Relationship Id="rId25" Type="http://schemas.openxmlformats.org/officeDocument/2006/relationships/oleObject" Target="../embeddings/oleObject20.bin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22.wmf"/><Relationship Id="rId20" Type="http://schemas.openxmlformats.org/officeDocument/2006/relationships/image" Target="../media/image2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3.bin"/><Relationship Id="rId24" Type="http://schemas.openxmlformats.org/officeDocument/2006/relationships/image" Target="../media/image26.wmf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23" Type="http://schemas.openxmlformats.org/officeDocument/2006/relationships/oleObject" Target="../embeddings/oleObject19.bin"/><Relationship Id="rId28" Type="http://schemas.openxmlformats.org/officeDocument/2006/relationships/image" Target="../media/image28.wmf"/><Relationship Id="rId10" Type="http://schemas.openxmlformats.org/officeDocument/2006/relationships/image" Target="../media/image19.wmf"/><Relationship Id="rId19" Type="http://schemas.openxmlformats.org/officeDocument/2006/relationships/oleObject" Target="../embeddings/oleObject17.bin"/><Relationship Id="rId4" Type="http://schemas.openxmlformats.org/officeDocument/2006/relationships/image" Target="../media/image29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1.wmf"/><Relationship Id="rId22" Type="http://schemas.openxmlformats.org/officeDocument/2006/relationships/image" Target="../media/image25.wmf"/><Relationship Id="rId27" Type="http://schemas.openxmlformats.org/officeDocument/2006/relationships/oleObject" Target="../embeddings/oleObject2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2.wmf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1.bin"/><Relationship Id="rId18" Type="http://schemas.openxmlformats.org/officeDocument/2006/relationships/image" Target="../media/image41.wmf"/><Relationship Id="rId26" Type="http://schemas.openxmlformats.org/officeDocument/2006/relationships/image" Target="../media/image45.wmf"/><Relationship Id="rId39" Type="http://schemas.openxmlformats.org/officeDocument/2006/relationships/image" Target="../media/image51.wmf"/><Relationship Id="rId21" Type="http://schemas.openxmlformats.org/officeDocument/2006/relationships/oleObject" Target="../embeddings/oleObject35.bin"/><Relationship Id="rId34" Type="http://schemas.openxmlformats.org/officeDocument/2006/relationships/image" Target="../media/image49.wmf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40.wmf"/><Relationship Id="rId20" Type="http://schemas.openxmlformats.org/officeDocument/2006/relationships/image" Target="../media/image42.wmf"/><Relationship Id="rId29" Type="http://schemas.openxmlformats.org/officeDocument/2006/relationships/oleObject" Target="../embeddings/oleObject39.bin"/><Relationship Id="rId41" Type="http://schemas.openxmlformats.org/officeDocument/2006/relationships/image" Target="../media/image52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0.bin"/><Relationship Id="rId24" Type="http://schemas.openxmlformats.org/officeDocument/2006/relationships/image" Target="../media/image44.wmf"/><Relationship Id="rId32" Type="http://schemas.openxmlformats.org/officeDocument/2006/relationships/image" Target="../media/image48.wmf"/><Relationship Id="rId37" Type="http://schemas.openxmlformats.org/officeDocument/2006/relationships/oleObject" Target="../embeddings/oleObject43.bin"/><Relationship Id="rId40" Type="http://schemas.openxmlformats.org/officeDocument/2006/relationships/oleObject" Target="../embeddings/oleObject45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23" Type="http://schemas.openxmlformats.org/officeDocument/2006/relationships/oleObject" Target="../embeddings/oleObject36.bin"/><Relationship Id="rId28" Type="http://schemas.openxmlformats.org/officeDocument/2006/relationships/image" Target="../media/image46.wmf"/><Relationship Id="rId36" Type="http://schemas.openxmlformats.org/officeDocument/2006/relationships/image" Target="../media/image50.wmf"/><Relationship Id="rId10" Type="http://schemas.openxmlformats.org/officeDocument/2006/relationships/image" Target="../media/image37.wmf"/><Relationship Id="rId19" Type="http://schemas.openxmlformats.org/officeDocument/2006/relationships/oleObject" Target="../embeddings/oleObject34.bin"/><Relationship Id="rId31" Type="http://schemas.openxmlformats.org/officeDocument/2006/relationships/oleObject" Target="../embeddings/oleObject40.bin"/><Relationship Id="rId4" Type="http://schemas.openxmlformats.org/officeDocument/2006/relationships/image" Target="../media/image53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9.wmf"/><Relationship Id="rId22" Type="http://schemas.openxmlformats.org/officeDocument/2006/relationships/image" Target="../media/image43.wmf"/><Relationship Id="rId27" Type="http://schemas.openxmlformats.org/officeDocument/2006/relationships/oleObject" Target="../embeddings/oleObject38.bin"/><Relationship Id="rId30" Type="http://schemas.openxmlformats.org/officeDocument/2006/relationships/image" Target="../media/image47.wmf"/><Relationship Id="rId35" Type="http://schemas.openxmlformats.org/officeDocument/2006/relationships/oleObject" Target="../embeddings/oleObject42.bin"/><Relationship Id="rId8" Type="http://schemas.openxmlformats.org/officeDocument/2006/relationships/image" Target="../media/image36.wmf"/><Relationship Id="rId3" Type="http://schemas.openxmlformats.org/officeDocument/2006/relationships/audio" Target="../media/audio1.wav"/><Relationship Id="rId12" Type="http://schemas.openxmlformats.org/officeDocument/2006/relationships/image" Target="../media/image38.wmf"/><Relationship Id="rId17" Type="http://schemas.openxmlformats.org/officeDocument/2006/relationships/oleObject" Target="../embeddings/oleObject33.bin"/><Relationship Id="rId25" Type="http://schemas.openxmlformats.org/officeDocument/2006/relationships/oleObject" Target="../embeddings/oleObject37.bin"/><Relationship Id="rId33" Type="http://schemas.openxmlformats.org/officeDocument/2006/relationships/oleObject" Target="../embeddings/oleObject41.bin"/><Relationship Id="rId38" Type="http://schemas.openxmlformats.org/officeDocument/2006/relationships/oleObject" Target="../embeddings/oleObject44.bin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wmf"/><Relationship Id="rId18" Type="http://schemas.openxmlformats.org/officeDocument/2006/relationships/oleObject" Target="../embeddings/oleObject53.bin"/><Relationship Id="rId26" Type="http://schemas.openxmlformats.org/officeDocument/2006/relationships/oleObject" Target="../embeddings/oleObject57.bin"/><Relationship Id="rId39" Type="http://schemas.openxmlformats.org/officeDocument/2006/relationships/oleObject" Target="../embeddings/oleObject63.bin"/><Relationship Id="rId21" Type="http://schemas.openxmlformats.org/officeDocument/2006/relationships/image" Target="../media/image59.wmf"/><Relationship Id="rId34" Type="http://schemas.openxmlformats.org/officeDocument/2006/relationships/oleObject" Target="../embeddings/oleObject61.bin"/><Relationship Id="rId42" Type="http://schemas.openxmlformats.org/officeDocument/2006/relationships/image" Target="../media/image65.wmf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29.xml"/><Relationship Id="rId16" Type="http://schemas.openxmlformats.org/officeDocument/2006/relationships/oleObject" Target="../embeddings/oleObject52.bin"/><Relationship Id="rId29" Type="http://schemas.openxmlformats.org/officeDocument/2006/relationships/image" Target="../media/image61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38.wmf"/><Relationship Id="rId24" Type="http://schemas.openxmlformats.org/officeDocument/2006/relationships/oleObject" Target="../embeddings/oleObject56.bin"/><Relationship Id="rId32" Type="http://schemas.openxmlformats.org/officeDocument/2006/relationships/oleObject" Target="../embeddings/oleObject60.bin"/><Relationship Id="rId37" Type="http://schemas.openxmlformats.org/officeDocument/2006/relationships/image" Target="../media/image63.wmf"/><Relationship Id="rId40" Type="http://schemas.openxmlformats.org/officeDocument/2006/relationships/image" Target="../media/image64.wmf"/><Relationship Id="rId45" Type="http://schemas.openxmlformats.org/officeDocument/2006/relationships/oleObject" Target="../embeddings/oleObject66.bin"/><Relationship Id="rId5" Type="http://schemas.openxmlformats.org/officeDocument/2006/relationships/image" Target="../media/image54.wmf"/><Relationship Id="rId15" Type="http://schemas.openxmlformats.org/officeDocument/2006/relationships/image" Target="../media/image57.wmf"/><Relationship Id="rId23" Type="http://schemas.openxmlformats.org/officeDocument/2006/relationships/image" Target="../media/image60.wmf"/><Relationship Id="rId28" Type="http://schemas.openxmlformats.org/officeDocument/2006/relationships/oleObject" Target="../embeddings/oleObject58.bin"/><Relationship Id="rId36" Type="http://schemas.openxmlformats.org/officeDocument/2006/relationships/oleObject" Target="../embeddings/oleObject62.bin"/><Relationship Id="rId10" Type="http://schemas.openxmlformats.org/officeDocument/2006/relationships/oleObject" Target="../embeddings/oleObject49.bin"/><Relationship Id="rId19" Type="http://schemas.openxmlformats.org/officeDocument/2006/relationships/image" Target="../media/image42.wmf"/><Relationship Id="rId31" Type="http://schemas.openxmlformats.org/officeDocument/2006/relationships/image" Target="../media/image62.wmf"/><Relationship Id="rId44" Type="http://schemas.openxmlformats.org/officeDocument/2006/relationships/image" Target="../media/image66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51.bin"/><Relationship Id="rId22" Type="http://schemas.openxmlformats.org/officeDocument/2006/relationships/oleObject" Target="../embeddings/oleObject55.bin"/><Relationship Id="rId27" Type="http://schemas.openxmlformats.org/officeDocument/2006/relationships/image" Target="../media/image46.wmf"/><Relationship Id="rId30" Type="http://schemas.openxmlformats.org/officeDocument/2006/relationships/oleObject" Target="../embeddings/oleObject59.bin"/><Relationship Id="rId35" Type="http://schemas.openxmlformats.org/officeDocument/2006/relationships/image" Target="../media/image50.wmf"/><Relationship Id="rId43" Type="http://schemas.openxmlformats.org/officeDocument/2006/relationships/oleObject" Target="../embeddings/oleObject65.bin"/><Relationship Id="rId8" Type="http://schemas.openxmlformats.org/officeDocument/2006/relationships/oleObject" Target="../embeddings/oleObject48.bin"/><Relationship Id="rId3" Type="http://schemas.openxmlformats.org/officeDocument/2006/relationships/audio" Target="../media/audio1.wav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58.wmf"/><Relationship Id="rId25" Type="http://schemas.openxmlformats.org/officeDocument/2006/relationships/image" Target="../media/image45.wmf"/><Relationship Id="rId33" Type="http://schemas.openxmlformats.org/officeDocument/2006/relationships/image" Target="../media/image49.wmf"/><Relationship Id="rId38" Type="http://schemas.openxmlformats.org/officeDocument/2006/relationships/image" Target="../media/image68.wmf"/><Relationship Id="rId46" Type="http://schemas.openxmlformats.org/officeDocument/2006/relationships/image" Target="../media/image67.wmf"/><Relationship Id="rId20" Type="http://schemas.openxmlformats.org/officeDocument/2006/relationships/oleObject" Target="../embeddings/oleObject54.bin"/><Relationship Id="rId41" Type="http://schemas.openxmlformats.org/officeDocument/2006/relationships/oleObject" Target="../embeddings/oleObject6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oleObject" Target="../embeddings/oleObject72.bin"/><Relationship Id="rId18" Type="http://schemas.openxmlformats.org/officeDocument/2006/relationships/oleObject" Target="../embeddings/oleObject76.bin"/><Relationship Id="rId3" Type="http://schemas.openxmlformats.org/officeDocument/2006/relationships/oleObject" Target="../embeddings/oleObject67.bin"/><Relationship Id="rId21" Type="http://schemas.openxmlformats.org/officeDocument/2006/relationships/oleObject" Target="../embeddings/oleObject78.bin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73.wmf"/><Relationship Id="rId17" Type="http://schemas.openxmlformats.org/officeDocument/2006/relationships/oleObject" Target="../embeddings/oleObject75.bin"/><Relationship Id="rId2" Type="http://schemas.openxmlformats.org/officeDocument/2006/relationships/slideLayout" Target="../slideLayouts/slideLayout29.xml"/><Relationship Id="rId16" Type="http://schemas.openxmlformats.org/officeDocument/2006/relationships/oleObject" Target="../embeddings/oleObject74.bin"/><Relationship Id="rId20" Type="http://schemas.openxmlformats.org/officeDocument/2006/relationships/oleObject" Target="../embeddings/oleObject77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8.bin"/><Relationship Id="rId15" Type="http://schemas.openxmlformats.org/officeDocument/2006/relationships/image" Target="../media/image74.wmf"/><Relationship Id="rId10" Type="http://schemas.openxmlformats.org/officeDocument/2006/relationships/image" Target="../media/image72.wmf"/><Relationship Id="rId19" Type="http://schemas.openxmlformats.org/officeDocument/2006/relationships/image" Target="../media/image75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70.bin"/><Relationship Id="rId14" Type="http://schemas.openxmlformats.org/officeDocument/2006/relationships/oleObject" Target="../embeddings/oleObject7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79.bin"/><Relationship Id="rId10" Type="http://schemas.openxmlformats.org/officeDocument/2006/relationships/image" Target="../media/image78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8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image" Target="../media/image84.wmf"/><Relationship Id="rId18" Type="http://schemas.openxmlformats.org/officeDocument/2006/relationships/oleObject" Target="../embeddings/oleObject89.bin"/><Relationship Id="rId3" Type="http://schemas.openxmlformats.org/officeDocument/2006/relationships/oleObject" Target="../embeddings/oleObject82.bin"/><Relationship Id="rId21" Type="http://schemas.openxmlformats.org/officeDocument/2006/relationships/image" Target="../media/image88.wmf"/><Relationship Id="rId7" Type="http://schemas.openxmlformats.org/officeDocument/2006/relationships/oleObject" Target="../embeddings/oleObject84.bin"/><Relationship Id="rId12" Type="http://schemas.openxmlformats.org/officeDocument/2006/relationships/oleObject" Target="../embeddings/oleObject86.bin"/><Relationship Id="rId17" Type="http://schemas.openxmlformats.org/officeDocument/2006/relationships/image" Target="../media/image86.wmf"/><Relationship Id="rId2" Type="http://schemas.openxmlformats.org/officeDocument/2006/relationships/slideLayout" Target="../slideLayouts/slideLayout29.xml"/><Relationship Id="rId16" Type="http://schemas.openxmlformats.org/officeDocument/2006/relationships/oleObject" Target="../embeddings/oleObject88.bin"/><Relationship Id="rId20" Type="http://schemas.openxmlformats.org/officeDocument/2006/relationships/oleObject" Target="../embeddings/oleObject90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81.wmf"/><Relationship Id="rId11" Type="http://schemas.openxmlformats.org/officeDocument/2006/relationships/image" Target="../media/image89.wmf"/><Relationship Id="rId5" Type="http://schemas.openxmlformats.org/officeDocument/2006/relationships/oleObject" Target="../embeddings/oleObject83.bin"/><Relationship Id="rId15" Type="http://schemas.openxmlformats.org/officeDocument/2006/relationships/image" Target="../media/image85.wmf"/><Relationship Id="rId10" Type="http://schemas.openxmlformats.org/officeDocument/2006/relationships/image" Target="../media/image83.wmf"/><Relationship Id="rId19" Type="http://schemas.openxmlformats.org/officeDocument/2006/relationships/image" Target="../media/image87.wmf"/><Relationship Id="rId4" Type="http://schemas.openxmlformats.org/officeDocument/2006/relationships/image" Target="../media/image80.wmf"/><Relationship Id="rId9" Type="http://schemas.openxmlformats.org/officeDocument/2006/relationships/oleObject" Target="../embeddings/oleObject85.bin"/><Relationship Id="rId14" Type="http://schemas.openxmlformats.org/officeDocument/2006/relationships/oleObject" Target="../embeddings/oleObject87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8.wmf"/><Relationship Id="rId20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5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214630" y="3835569"/>
            <a:ext cx="8714758" cy="507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76200" tIns="38100" rIns="76200" bIns="3810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cap="all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28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TỈ SỐ LƯỢNG GIÁC CỦA MỘT GÓC NHỌN</a:t>
            </a:r>
            <a:endParaRPr lang="en-US" sz="2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1962175" y="5405744"/>
            <a:ext cx="4650053" cy="3902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333" dirty="0" err="1">
                <a:solidFill>
                  <a:srgbClr val="003399"/>
                </a:solidFill>
                <a:latin typeface="Times New Roman" pitchFamily="18" charset="0"/>
              </a:rPr>
              <a:t>Giáo</a:t>
            </a:r>
            <a:r>
              <a:rPr lang="en-US" sz="2333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333" dirty="0" err="1">
                <a:solidFill>
                  <a:srgbClr val="003399"/>
                </a:solidFill>
                <a:latin typeface="Times New Roman" pitchFamily="18" charset="0"/>
              </a:rPr>
              <a:t>viên</a:t>
            </a:r>
            <a:r>
              <a:rPr lang="en-US" sz="2333" dirty="0">
                <a:solidFill>
                  <a:srgbClr val="003399"/>
                </a:solidFill>
                <a:latin typeface="Times New Roman" pitchFamily="18" charset="0"/>
              </a:rPr>
              <a:t>: </a:t>
            </a:r>
            <a:r>
              <a:rPr lang="en-US" sz="2333" dirty="0" err="1">
                <a:solidFill>
                  <a:srgbClr val="003399"/>
                </a:solidFill>
                <a:latin typeface="Times New Roman" pitchFamily="18" charset="0"/>
              </a:rPr>
              <a:t>Trần</a:t>
            </a:r>
            <a:r>
              <a:rPr lang="en-US" sz="2333" dirty="0">
                <a:solidFill>
                  <a:srgbClr val="003399"/>
                </a:solidFill>
                <a:latin typeface="Times New Roman" pitchFamily="18" charset="0"/>
              </a:rPr>
              <a:t> Minh </a:t>
            </a:r>
            <a:r>
              <a:rPr lang="en-US" sz="2333" dirty="0" err="1">
                <a:solidFill>
                  <a:srgbClr val="003399"/>
                </a:solidFill>
                <a:latin typeface="Times New Roman" pitchFamily="18" charset="0"/>
              </a:rPr>
              <a:t>Đông</a:t>
            </a:r>
            <a:endParaRPr lang="en-US" sz="2333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2591594" y="2554924"/>
            <a:ext cx="3960813" cy="48815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76729" tIns="38365" rIns="76729" bIns="38365" anchor="b" anchorCtr="1"/>
          <a:lstStyle/>
          <a:p>
            <a:pPr algn="ctr" eaLnBrk="1" hangingPunct="1">
              <a:defRPr/>
            </a:pPr>
            <a:r>
              <a:rPr lang="en-US" sz="3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HÌNH HỌC 9</a:t>
            </a:r>
            <a:endParaRPr lang="en-US" sz="3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818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5875" y="1503363"/>
            <a:ext cx="66897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sym typeface="Symbol" panose="05050102010706020507" pitchFamily="18" charset="2"/>
              </a:rPr>
              <a:t> </a:t>
            </a:r>
            <a:r>
              <a:rPr lang="en-US" altLang="en-US" sz="2800" b="1" u="sng">
                <a:solidFill>
                  <a:srgbClr val="FF0000"/>
                </a:solidFill>
              </a:rPr>
              <a:t>Caâu 3</a:t>
            </a:r>
            <a:r>
              <a:rPr lang="en-US" altLang="en-US" sz="2800" b="1">
                <a:solidFill>
                  <a:srgbClr val="FF0000"/>
                </a:solidFill>
              </a:rPr>
              <a:t>: </a:t>
            </a:r>
            <a:r>
              <a:rPr lang="en-US" altLang="en-US" sz="2800" b="1" i="1">
                <a:solidFill>
                  <a:srgbClr val="002060"/>
                </a:solidFill>
              </a:rPr>
              <a:t>Trong hình beân, cos30</a:t>
            </a:r>
            <a:r>
              <a:rPr lang="en-US" altLang="en-US" sz="2800" b="1" i="1">
                <a:solidFill>
                  <a:srgbClr val="002060"/>
                </a:solidFill>
                <a:sym typeface="Symbol" panose="05050102010706020507" pitchFamily="18" charset="2"/>
              </a:rPr>
              <a:t>  baèng:</a:t>
            </a:r>
            <a:r>
              <a:rPr lang="en-US" altLang="en-US" sz="3000">
                <a:solidFill>
                  <a:srgbClr val="002060"/>
                </a:solidFill>
              </a:rPr>
              <a:t> </a:t>
            </a:r>
            <a:endParaRPr lang="en-US" altLang="en-US" sz="2800">
              <a:solidFill>
                <a:srgbClr val="002060"/>
              </a:solidFill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3500" y="3998913"/>
            <a:ext cx="91011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sym typeface="Symbol" panose="05050102010706020507" pitchFamily="18" charset="2"/>
              </a:rPr>
              <a:t> </a:t>
            </a:r>
            <a:r>
              <a:rPr lang="en-US" altLang="en-US" sz="2800" b="1" u="sng">
                <a:solidFill>
                  <a:srgbClr val="FF0000"/>
                </a:solidFill>
              </a:rPr>
              <a:t>Caâu 4</a:t>
            </a:r>
            <a:r>
              <a:rPr lang="en-US" altLang="en-US" sz="2800" b="1">
                <a:solidFill>
                  <a:srgbClr val="FF0000"/>
                </a:solidFill>
              </a:rPr>
              <a:t>: </a:t>
            </a:r>
            <a:r>
              <a:rPr lang="en-US" altLang="en-US" sz="2800" b="1" i="1">
                <a:solidFill>
                  <a:srgbClr val="002060"/>
                </a:solidFill>
              </a:rPr>
              <a:t>Trong hình beân, bieåu thöùc naøo trong caùc bieåu thöùc sau laø sai ?</a:t>
            </a:r>
            <a:endParaRPr lang="en-US" altLang="en-US" sz="2800" b="1" i="1">
              <a:solidFill>
                <a:srgbClr val="002060"/>
              </a:solidFill>
              <a:sym typeface="Symbol" panose="05050102010706020507" pitchFamily="18" charset="2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019425" y="5527675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000" b="1">
                <a:solidFill>
                  <a:srgbClr val="FF0000"/>
                </a:solidFill>
                <a:sym typeface="Symbol" panose="05050102010706020507" pitchFamily="18" charset="2"/>
              </a:rPr>
              <a:t>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428625" y="2667000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000" b="1">
                <a:solidFill>
                  <a:srgbClr val="FF0000"/>
                </a:solidFill>
                <a:sym typeface="Symbol" panose="05050102010706020507" pitchFamily="18" charset="2"/>
              </a:rPr>
              <a:t>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30238" y="1803400"/>
            <a:ext cx="8615362" cy="2133600"/>
            <a:chOff x="397" y="1136"/>
            <a:chExt cx="5427" cy="1344"/>
          </a:xfrm>
        </p:grpSpPr>
        <p:grpSp>
          <p:nvGrpSpPr>
            <p:cNvPr id="30765" name="Group 11"/>
            <p:cNvGrpSpPr>
              <a:grpSpLocks/>
            </p:cNvGrpSpPr>
            <p:nvPr/>
          </p:nvGrpSpPr>
          <p:grpSpPr bwMode="auto">
            <a:xfrm>
              <a:off x="397" y="1304"/>
              <a:ext cx="852" cy="586"/>
              <a:chOff x="397" y="1304"/>
              <a:chExt cx="852" cy="586"/>
            </a:xfrm>
          </p:grpSpPr>
          <p:sp>
            <p:nvSpPr>
              <p:cNvPr id="30812" name="Text Box 12"/>
              <p:cNvSpPr txBox="1">
                <a:spLocks noChangeArrowheads="1"/>
              </p:cNvSpPr>
              <p:nvPr/>
            </p:nvSpPr>
            <p:spPr bwMode="auto">
              <a:xfrm>
                <a:off x="397" y="1386"/>
                <a:ext cx="834" cy="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ct val="50000"/>
                  </a:spcBef>
                </a:pPr>
                <a:r>
                  <a:rPr lang="en-US" altLang="en-US" sz="2800">
                    <a:solidFill>
                      <a:schemeClr val="bg1"/>
                    </a:solidFill>
                  </a:rPr>
                  <a:t>a)</a:t>
                </a:r>
                <a:r>
                  <a:rPr lang="en-US" altLang="en-US" sz="2800">
                    <a:solidFill>
                      <a:schemeClr val="tx1"/>
                    </a:solidFill>
                  </a:rPr>
                  <a:t> </a:t>
                </a:r>
              </a:p>
            </p:txBody>
          </p:sp>
          <p:grpSp>
            <p:nvGrpSpPr>
              <p:cNvPr id="30813" name="Group 13"/>
              <p:cNvGrpSpPr>
                <a:grpSpLocks/>
              </p:cNvGrpSpPr>
              <p:nvPr/>
            </p:nvGrpSpPr>
            <p:grpSpPr bwMode="auto">
              <a:xfrm>
                <a:off x="607" y="1304"/>
                <a:ext cx="642" cy="586"/>
                <a:chOff x="610" y="1292"/>
                <a:chExt cx="642" cy="586"/>
              </a:xfrm>
            </p:grpSpPr>
            <p:grpSp>
              <p:nvGrpSpPr>
                <p:cNvPr id="30814" name="Group 14"/>
                <p:cNvGrpSpPr>
                  <a:grpSpLocks/>
                </p:cNvGrpSpPr>
                <p:nvPr/>
              </p:nvGrpSpPr>
              <p:grpSpPr bwMode="auto">
                <a:xfrm>
                  <a:off x="610" y="1532"/>
                  <a:ext cx="642" cy="346"/>
                  <a:chOff x="720" y="1532"/>
                  <a:chExt cx="642" cy="346"/>
                </a:xfrm>
              </p:grpSpPr>
              <p:sp>
                <p:nvSpPr>
                  <p:cNvPr id="30817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0" y="1532"/>
                    <a:ext cx="642" cy="3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1pPr>
                    <a:lvl2pPr marL="742950" indent="-285750"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2pPr>
                    <a:lvl3pPr marL="1143000" indent="-228600"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3pPr>
                    <a:lvl4pPr marL="1600200" indent="-228600"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4pPr>
                    <a:lvl5pPr marL="2057400" indent="-228600"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3000" b="1" i="1">
                        <a:solidFill>
                          <a:schemeClr val="bg1"/>
                        </a:solidFill>
                      </a:rPr>
                      <a:t>   </a:t>
                    </a:r>
                    <a:r>
                      <a:rPr lang="en-US" altLang="en-US" sz="800" b="1" i="1">
                        <a:solidFill>
                          <a:schemeClr val="bg1"/>
                        </a:solidFill>
                      </a:rPr>
                      <a:t>    </a:t>
                    </a:r>
                    <a:r>
                      <a:rPr lang="en-US" altLang="en-US" b="1" i="1">
                        <a:solidFill>
                          <a:schemeClr val="bg1"/>
                        </a:solidFill>
                      </a:rPr>
                      <a:t>3</a:t>
                    </a:r>
                  </a:p>
                </p:txBody>
              </p:sp>
              <p:grpSp>
                <p:nvGrpSpPr>
                  <p:cNvPr id="30818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931" y="1628"/>
                    <a:ext cx="225" cy="173"/>
                    <a:chOff x="4849" y="3500"/>
                    <a:chExt cx="225" cy="173"/>
                  </a:xfrm>
                </p:grpSpPr>
                <p:sp>
                  <p:nvSpPr>
                    <p:cNvPr id="30819" name="Line 1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72" y="3500"/>
                      <a:ext cx="48" cy="17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820" name="Line 1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49" y="3532"/>
                      <a:ext cx="21" cy="14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821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24" y="3504"/>
                      <a:ext cx="150" cy="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0815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754" y="1292"/>
                  <a:ext cx="388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800" b="1" i="1">
                      <a:solidFill>
                        <a:schemeClr val="bg1"/>
                      </a:solidFill>
                    </a:rPr>
                    <a:t>2</a:t>
                  </a:r>
                  <a:r>
                    <a:rPr lang="en-US" altLang="en-US" sz="3000" b="1" i="1">
                      <a:solidFill>
                        <a:schemeClr val="bg1"/>
                      </a:solidFill>
                    </a:rPr>
                    <a:t>a</a:t>
                  </a:r>
                </a:p>
              </p:txBody>
            </p:sp>
            <p:sp>
              <p:nvSpPr>
                <p:cNvPr id="30816" name="Line 21"/>
                <p:cNvSpPr>
                  <a:spLocks noChangeShapeType="1"/>
                </p:cNvSpPr>
                <p:nvPr/>
              </p:nvSpPr>
              <p:spPr bwMode="auto">
                <a:xfrm>
                  <a:off x="742" y="1596"/>
                  <a:ext cx="379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0766" name="Group 22"/>
            <p:cNvGrpSpPr>
              <a:grpSpLocks/>
            </p:cNvGrpSpPr>
            <p:nvPr/>
          </p:nvGrpSpPr>
          <p:grpSpPr bwMode="auto">
            <a:xfrm>
              <a:off x="2026" y="1392"/>
              <a:ext cx="834" cy="501"/>
              <a:chOff x="2026" y="1392"/>
              <a:chExt cx="834" cy="501"/>
            </a:xfrm>
          </p:grpSpPr>
          <p:sp>
            <p:nvSpPr>
              <p:cNvPr id="30802" name="Text Box 23"/>
              <p:cNvSpPr txBox="1">
                <a:spLocks noChangeArrowheads="1"/>
              </p:cNvSpPr>
              <p:nvPr/>
            </p:nvSpPr>
            <p:spPr bwMode="auto">
              <a:xfrm>
                <a:off x="2026" y="1430"/>
                <a:ext cx="834" cy="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ct val="50000"/>
                  </a:spcBef>
                </a:pPr>
                <a:r>
                  <a:rPr lang="en-US" altLang="en-US" sz="2800">
                    <a:solidFill>
                      <a:schemeClr val="bg1"/>
                    </a:solidFill>
                  </a:rPr>
                  <a:t>b)</a:t>
                </a:r>
                <a:r>
                  <a:rPr lang="en-US" altLang="en-US" sz="2800">
                    <a:solidFill>
                      <a:schemeClr val="tx1"/>
                    </a:solidFill>
                  </a:rPr>
                  <a:t> </a:t>
                </a:r>
              </a:p>
            </p:txBody>
          </p:sp>
          <p:grpSp>
            <p:nvGrpSpPr>
              <p:cNvPr id="30803" name="Group 24"/>
              <p:cNvGrpSpPr>
                <a:grpSpLocks/>
              </p:cNvGrpSpPr>
              <p:nvPr/>
            </p:nvGrpSpPr>
            <p:grpSpPr bwMode="auto">
              <a:xfrm>
                <a:off x="2208" y="1392"/>
                <a:ext cx="642" cy="501"/>
                <a:chOff x="2208" y="1392"/>
                <a:chExt cx="642" cy="501"/>
              </a:xfrm>
            </p:grpSpPr>
            <p:sp>
              <p:nvSpPr>
                <p:cNvPr id="30804" name="Line 25"/>
                <p:cNvSpPr>
                  <a:spLocks noChangeShapeType="1"/>
                </p:cNvSpPr>
                <p:nvPr/>
              </p:nvSpPr>
              <p:spPr bwMode="auto">
                <a:xfrm>
                  <a:off x="2390" y="1653"/>
                  <a:ext cx="2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0805" name="Group 26"/>
                <p:cNvGrpSpPr>
                  <a:grpSpLocks/>
                </p:cNvGrpSpPr>
                <p:nvPr/>
              </p:nvGrpSpPr>
              <p:grpSpPr bwMode="auto">
                <a:xfrm>
                  <a:off x="2208" y="1392"/>
                  <a:ext cx="642" cy="288"/>
                  <a:chOff x="1671" y="1869"/>
                  <a:chExt cx="642" cy="288"/>
                </a:xfrm>
              </p:grpSpPr>
              <p:sp>
                <p:nvSpPr>
                  <p:cNvPr id="30807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71" y="1869"/>
                    <a:ext cx="642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1pPr>
                    <a:lvl2pPr marL="742950" indent="-285750"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2pPr>
                    <a:lvl3pPr marL="1143000" indent="-228600"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3pPr>
                    <a:lvl4pPr marL="1600200" indent="-228600"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4pPr>
                    <a:lvl5pPr marL="2057400" indent="-228600"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b="1" i="1">
                        <a:solidFill>
                          <a:schemeClr val="bg1"/>
                        </a:solidFill>
                      </a:rPr>
                      <a:t>     3</a:t>
                    </a:r>
                  </a:p>
                </p:txBody>
              </p:sp>
              <p:grpSp>
                <p:nvGrpSpPr>
                  <p:cNvPr id="30808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1873" y="1916"/>
                    <a:ext cx="225" cy="173"/>
                    <a:chOff x="4849" y="3500"/>
                    <a:chExt cx="225" cy="173"/>
                  </a:xfrm>
                </p:grpSpPr>
                <p:sp>
                  <p:nvSpPr>
                    <p:cNvPr id="30809" name="Line 2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72" y="3500"/>
                      <a:ext cx="48" cy="17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810" name="Line 3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49" y="3532"/>
                      <a:ext cx="21" cy="14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811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24" y="3504"/>
                      <a:ext cx="150" cy="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080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406" y="1605"/>
                  <a:ext cx="24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b="1" i="1">
                      <a:solidFill>
                        <a:schemeClr val="bg1"/>
                      </a:solidFill>
                    </a:rPr>
                    <a:t>2</a:t>
                  </a:r>
                </a:p>
              </p:txBody>
            </p:sp>
          </p:grpSp>
        </p:grpSp>
        <p:grpSp>
          <p:nvGrpSpPr>
            <p:cNvPr id="30767" name="Group 33"/>
            <p:cNvGrpSpPr>
              <a:grpSpLocks/>
            </p:cNvGrpSpPr>
            <p:nvPr/>
          </p:nvGrpSpPr>
          <p:grpSpPr bwMode="auto">
            <a:xfrm>
              <a:off x="402" y="1893"/>
              <a:ext cx="757" cy="531"/>
              <a:chOff x="402" y="1893"/>
              <a:chExt cx="757" cy="531"/>
            </a:xfrm>
          </p:grpSpPr>
          <p:sp>
            <p:nvSpPr>
              <p:cNvPr id="30797" name="Text Box 34"/>
              <p:cNvSpPr txBox="1">
                <a:spLocks noChangeArrowheads="1"/>
              </p:cNvSpPr>
              <p:nvPr/>
            </p:nvSpPr>
            <p:spPr bwMode="auto">
              <a:xfrm>
                <a:off x="402" y="1960"/>
                <a:ext cx="366" cy="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ct val="50000"/>
                  </a:spcBef>
                </a:pPr>
                <a:r>
                  <a:rPr lang="en-US" altLang="en-US" sz="2800">
                    <a:solidFill>
                      <a:schemeClr val="bg1"/>
                    </a:solidFill>
                  </a:rPr>
                  <a:t>c)</a:t>
                </a:r>
                <a:r>
                  <a:rPr lang="en-US" altLang="en-US" sz="2800">
                    <a:solidFill>
                      <a:schemeClr val="tx1"/>
                    </a:solidFill>
                  </a:rPr>
                  <a:t> </a:t>
                </a:r>
              </a:p>
            </p:txBody>
          </p:sp>
          <p:grpSp>
            <p:nvGrpSpPr>
              <p:cNvPr id="30798" name="Group 35"/>
              <p:cNvGrpSpPr>
                <a:grpSpLocks/>
              </p:cNvGrpSpPr>
              <p:nvPr/>
            </p:nvGrpSpPr>
            <p:grpSpPr bwMode="auto">
              <a:xfrm>
                <a:off x="756" y="1893"/>
                <a:ext cx="403" cy="531"/>
                <a:chOff x="756" y="1893"/>
                <a:chExt cx="403" cy="531"/>
              </a:xfrm>
            </p:grpSpPr>
            <p:sp>
              <p:nvSpPr>
                <p:cNvPr id="30799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771" y="1893"/>
                  <a:ext cx="388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600" b="1" i="1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30800" name="Line 37"/>
                <p:cNvSpPr>
                  <a:spLocks noChangeShapeType="1"/>
                </p:cNvSpPr>
                <p:nvPr/>
              </p:nvSpPr>
              <p:spPr bwMode="auto">
                <a:xfrm>
                  <a:off x="756" y="2175"/>
                  <a:ext cx="225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01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759" y="2136"/>
                  <a:ext cx="19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b="1" i="1">
                      <a:solidFill>
                        <a:schemeClr val="bg1"/>
                      </a:solidFill>
                    </a:rPr>
                    <a:t>2</a:t>
                  </a:r>
                </a:p>
              </p:txBody>
            </p:sp>
          </p:grpSp>
        </p:grpSp>
        <p:grpSp>
          <p:nvGrpSpPr>
            <p:cNvPr id="30768" name="Group 39"/>
            <p:cNvGrpSpPr>
              <a:grpSpLocks/>
            </p:cNvGrpSpPr>
            <p:nvPr/>
          </p:nvGrpSpPr>
          <p:grpSpPr bwMode="auto">
            <a:xfrm>
              <a:off x="2026" y="1929"/>
              <a:ext cx="834" cy="525"/>
              <a:chOff x="2029" y="2043"/>
              <a:chExt cx="834" cy="525"/>
            </a:xfrm>
          </p:grpSpPr>
          <p:sp>
            <p:nvSpPr>
              <p:cNvPr id="30787" name="Text Box 40"/>
              <p:cNvSpPr txBox="1">
                <a:spLocks noChangeArrowheads="1"/>
              </p:cNvSpPr>
              <p:nvPr/>
            </p:nvSpPr>
            <p:spPr bwMode="auto">
              <a:xfrm>
                <a:off x="2029" y="2071"/>
                <a:ext cx="834" cy="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ct val="50000"/>
                  </a:spcBef>
                </a:pPr>
                <a:r>
                  <a:rPr lang="en-US" altLang="en-US" sz="2800">
                    <a:solidFill>
                      <a:schemeClr val="bg1"/>
                    </a:solidFill>
                  </a:rPr>
                  <a:t>d)</a:t>
                </a:r>
                <a:r>
                  <a:rPr lang="en-US" altLang="en-US" sz="2800">
                    <a:solidFill>
                      <a:schemeClr val="tx1"/>
                    </a:solidFill>
                  </a:rPr>
                  <a:t> </a:t>
                </a:r>
              </a:p>
            </p:txBody>
          </p:sp>
          <p:grpSp>
            <p:nvGrpSpPr>
              <p:cNvPr id="30788" name="Group 41"/>
              <p:cNvGrpSpPr>
                <a:grpSpLocks/>
              </p:cNvGrpSpPr>
              <p:nvPr/>
            </p:nvGrpSpPr>
            <p:grpSpPr bwMode="auto">
              <a:xfrm>
                <a:off x="2381" y="2043"/>
                <a:ext cx="391" cy="525"/>
                <a:chOff x="2381" y="2043"/>
                <a:chExt cx="391" cy="525"/>
              </a:xfrm>
            </p:grpSpPr>
            <p:sp>
              <p:nvSpPr>
                <p:cNvPr id="30789" name="Line 42"/>
                <p:cNvSpPr>
                  <a:spLocks noChangeShapeType="1"/>
                </p:cNvSpPr>
                <p:nvPr/>
              </p:nvSpPr>
              <p:spPr bwMode="auto">
                <a:xfrm>
                  <a:off x="2381" y="2294"/>
                  <a:ext cx="276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0790" name="Group 43"/>
                <p:cNvGrpSpPr>
                  <a:grpSpLocks/>
                </p:cNvGrpSpPr>
                <p:nvPr/>
              </p:nvGrpSpPr>
              <p:grpSpPr bwMode="auto">
                <a:xfrm>
                  <a:off x="2406" y="2280"/>
                  <a:ext cx="366" cy="288"/>
                  <a:chOff x="1200" y="1968"/>
                  <a:chExt cx="366" cy="288"/>
                </a:xfrm>
              </p:grpSpPr>
              <p:grpSp>
                <p:nvGrpSpPr>
                  <p:cNvPr id="30792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1200" y="2016"/>
                    <a:ext cx="225" cy="173"/>
                    <a:chOff x="4849" y="3500"/>
                    <a:chExt cx="225" cy="173"/>
                  </a:xfrm>
                </p:grpSpPr>
                <p:sp>
                  <p:nvSpPr>
                    <p:cNvPr id="30794" name="Line 4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72" y="3500"/>
                      <a:ext cx="48" cy="17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795" name="Line 4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49" y="3532"/>
                      <a:ext cx="21" cy="14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796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24" y="3504"/>
                      <a:ext cx="150" cy="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0793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0" y="1968"/>
                    <a:ext cx="33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1pPr>
                    <a:lvl2pPr marL="742950" indent="-285750"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2pPr>
                    <a:lvl3pPr marL="1143000" indent="-228600"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3pPr>
                    <a:lvl4pPr marL="1600200" indent="-228600"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4pPr>
                    <a:lvl5pPr marL="2057400" indent="-228600"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b="1" i="1">
                        <a:solidFill>
                          <a:schemeClr val="bg1"/>
                        </a:solidFill>
                      </a:rPr>
                      <a:t>3</a:t>
                    </a:r>
                  </a:p>
                </p:txBody>
              </p:sp>
            </p:grpSp>
            <p:sp>
              <p:nvSpPr>
                <p:cNvPr id="30791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2421" y="2043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b="1" i="1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</p:grpSp>
        </p:grpSp>
        <p:grpSp>
          <p:nvGrpSpPr>
            <p:cNvPr id="30769" name="Group 50"/>
            <p:cNvGrpSpPr>
              <a:grpSpLocks/>
            </p:cNvGrpSpPr>
            <p:nvPr/>
          </p:nvGrpSpPr>
          <p:grpSpPr bwMode="auto">
            <a:xfrm>
              <a:off x="3501" y="1136"/>
              <a:ext cx="2323" cy="1344"/>
              <a:chOff x="3373" y="1354"/>
              <a:chExt cx="2323" cy="1344"/>
            </a:xfrm>
          </p:grpSpPr>
          <p:grpSp>
            <p:nvGrpSpPr>
              <p:cNvPr id="30770" name="Group 51"/>
              <p:cNvGrpSpPr>
                <a:grpSpLocks/>
              </p:cNvGrpSpPr>
              <p:nvPr/>
            </p:nvGrpSpPr>
            <p:grpSpPr bwMode="auto">
              <a:xfrm>
                <a:off x="3591" y="2067"/>
                <a:ext cx="577" cy="288"/>
                <a:chOff x="3591" y="2067"/>
                <a:chExt cx="577" cy="288"/>
              </a:xfrm>
            </p:grpSpPr>
            <p:sp>
              <p:nvSpPr>
                <p:cNvPr id="34868" name="Arc 52"/>
                <p:cNvSpPr>
                  <a:spLocks/>
                </p:cNvSpPr>
                <p:nvPr/>
              </p:nvSpPr>
              <p:spPr bwMode="auto">
                <a:xfrm rot="22657738">
                  <a:off x="3591" y="2174"/>
                  <a:ext cx="138" cy="173"/>
                </a:xfrm>
                <a:custGeom>
                  <a:avLst/>
                  <a:gdLst>
                    <a:gd name="G0" fmla="+- 1635 0 0"/>
                    <a:gd name="G1" fmla="+- 21600 0 0"/>
                    <a:gd name="G2" fmla="+- 21600 0 0"/>
                    <a:gd name="T0" fmla="*/ 0 w 23125"/>
                    <a:gd name="T1" fmla="*/ 62 h 21600"/>
                    <a:gd name="T2" fmla="*/ 23125 w 23125"/>
                    <a:gd name="T3" fmla="*/ 19426 h 21600"/>
                    <a:gd name="T4" fmla="*/ 1635 w 23125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125" h="21600" fill="none" extrusionOk="0">
                      <a:moveTo>
                        <a:pt x="-1" y="61"/>
                      </a:moveTo>
                      <a:cubicBezTo>
                        <a:pt x="544" y="20"/>
                        <a:pt x="1089" y="-1"/>
                        <a:pt x="1635" y="0"/>
                      </a:cubicBezTo>
                      <a:cubicBezTo>
                        <a:pt x="12722" y="0"/>
                        <a:pt x="22009" y="8394"/>
                        <a:pt x="23125" y="19425"/>
                      </a:cubicBezTo>
                    </a:path>
                    <a:path w="23125" h="21600" stroke="0" extrusionOk="0">
                      <a:moveTo>
                        <a:pt x="-1" y="61"/>
                      </a:moveTo>
                      <a:cubicBezTo>
                        <a:pt x="544" y="20"/>
                        <a:pt x="1089" y="-1"/>
                        <a:pt x="1635" y="0"/>
                      </a:cubicBezTo>
                      <a:cubicBezTo>
                        <a:pt x="12722" y="0"/>
                        <a:pt x="22009" y="8394"/>
                        <a:pt x="23125" y="19425"/>
                      </a:cubicBezTo>
                      <a:lnTo>
                        <a:pt x="1635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endParaRPr>
                </a:p>
              </p:txBody>
            </p:sp>
            <p:sp>
              <p:nvSpPr>
                <p:cNvPr id="30786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3684" y="2067"/>
                  <a:ext cx="48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30</a:t>
                  </a:r>
                </a:p>
              </p:txBody>
            </p:sp>
          </p:grpSp>
          <p:sp>
            <p:nvSpPr>
              <p:cNvPr id="30771" name="Text Box 54"/>
              <p:cNvSpPr txBox="1">
                <a:spLocks noChangeArrowheads="1"/>
              </p:cNvSpPr>
              <p:nvPr/>
            </p:nvSpPr>
            <p:spPr bwMode="auto">
              <a:xfrm>
                <a:off x="3821" y="1478"/>
                <a:ext cx="384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3000" b="1" i="1">
                    <a:solidFill>
                      <a:schemeClr val="bg1"/>
                    </a:solidFill>
                  </a:rPr>
                  <a:t>a</a:t>
                </a:r>
              </a:p>
            </p:txBody>
          </p:sp>
          <p:grpSp>
            <p:nvGrpSpPr>
              <p:cNvPr id="30772" name="Group 55"/>
              <p:cNvGrpSpPr>
                <a:grpSpLocks/>
              </p:cNvGrpSpPr>
              <p:nvPr/>
            </p:nvGrpSpPr>
            <p:grpSpPr bwMode="auto">
              <a:xfrm>
                <a:off x="3373" y="1354"/>
                <a:ext cx="2006" cy="989"/>
                <a:chOff x="1392" y="1296"/>
                <a:chExt cx="2592" cy="1248"/>
              </a:xfrm>
            </p:grpSpPr>
            <p:sp>
              <p:nvSpPr>
                <p:cNvPr id="30780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1392" y="1296"/>
                  <a:ext cx="1680" cy="1248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81" name="Line 57"/>
                <p:cNvSpPr>
                  <a:spLocks noChangeShapeType="1"/>
                </p:cNvSpPr>
                <p:nvPr/>
              </p:nvSpPr>
              <p:spPr bwMode="auto">
                <a:xfrm>
                  <a:off x="3072" y="1296"/>
                  <a:ext cx="912" cy="1248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82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1392" y="2544"/>
                  <a:ext cx="2592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83" name="Line 59"/>
                <p:cNvSpPr>
                  <a:spLocks noChangeShapeType="1"/>
                </p:cNvSpPr>
                <p:nvPr/>
              </p:nvSpPr>
              <p:spPr bwMode="auto">
                <a:xfrm>
                  <a:off x="2970" y="1368"/>
                  <a:ext cx="78" cy="10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84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3054" y="1404"/>
                  <a:ext cx="90" cy="6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0773" name="Text Box 61"/>
              <p:cNvSpPr txBox="1">
                <a:spLocks noChangeArrowheads="1"/>
              </p:cNvSpPr>
              <p:nvPr/>
            </p:nvSpPr>
            <p:spPr bwMode="auto">
              <a:xfrm>
                <a:off x="4272" y="2352"/>
                <a:ext cx="384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800" b="1" i="1">
                    <a:solidFill>
                      <a:schemeClr val="bg1"/>
                    </a:solidFill>
                  </a:rPr>
                  <a:t>2</a:t>
                </a:r>
                <a:r>
                  <a:rPr lang="en-US" altLang="en-US" sz="3000" b="1" i="1">
                    <a:solidFill>
                      <a:schemeClr val="bg1"/>
                    </a:solidFill>
                  </a:rPr>
                  <a:t>a</a:t>
                </a:r>
              </a:p>
            </p:txBody>
          </p:sp>
          <p:grpSp>
            <p:nvGrpSpPr>
              <p:cNvPr id="30774" name="Group 62"/>
              <p:cNvGrpSpPr>
                <a:grpSpLocks/>
              </p:cNvGrpSpPr>
              <p:nvPr/>
            </p:nvGrpSpPr>
            <p:grpSpPr bwMode="auto">
              <a:xfrm>
                <a:off x="5054" y="1546"/>
                <a:ext cx="642" cy="346"/>
                <a:chOff x="4656" y="3408"/>
                <a:chExt cx="642" cy="346"/>
              </a:xfrm>
            </p:grpSpPr>
            <p:sp>
              <p:nvSpPr>
                <p:cNvPr id="30775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4656" y="3408"/>
                  <a:ext cx="642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3000" b="1" i="1">
                      <a:solidFill>
                        <a:schemeClr val="bg1"/>
                      </a:solidFill>
                    </a:rPr>
                    <a:t>a </a:t>
                  </a:r>
                  <a:r>
                    <a:rPr lang="en-US" altLang="en-US" sz="800" b="1" i="1">
                      <a:solidFill>
                        <a:schemeClr val="bg1"/>
                      </a:solidFill>
                    </a:rPr>
                    <a:t>  </a:t>
                  </a:r>
                  <a:r>
                    <a:rPr lang="en-US" altLang="en-US" b="1" i="1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grpSp>
              <p:nvGrpSpPr>
                <p:cNvPr id="30776" name="Group 64"/>
                <p:cNvGrpSpPr>
                  <a:grpSpLocks/>
                </p:cNvGrpSpPr>
                <p:nvPr/>
              </p:nvGrpSpPr>
              <p:grpSpPr bwMode="auto">
                <a:xfrm>
                  <a:off x="4849" y="3500"/>
                  <a:ext cx="225" cy="173"/>
                  <a:chOff x="4849" y="3500"/>
                  <a:chExt cx="225" cy="173"/>
                </a:xfrm>
              </p:grpSpPr>
              <p:sp>
                <p:nvSpPr>
                  <p:cNvPr id="30777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72" y="3500"/>
                    <a:ext cx="48" cy="17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778" name="Line 6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49" y="3532"/>
                    <a:ext cx="21" cy="141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779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4924" y="3504"/>
                    <a:ext cx="150" cy="4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22" name="Group 68"/>
          <p:cNvGrpSpPr>
            <a:grpSpLocks/>
          </p:cNvGrpSpPr>
          <p:nvPr/>
        </p:nvGrpSpPr>
        <p:grpSpPr bwMode="auto">
          <a:xfrm>
            <a:off x="609600" y="4819650"/>
            <a:ext cx="8247063" cy="1960563"/>
            <a:chOff x="384" y="3036"/>
            <a:chExt cx="5195" cy="1235"/>
          </a:xfrm>
        </p:grpSpPr>
        <p:grpSp>
          <p:nvGrpSpPr>
            <p:cNvPr id="30731" name="Group 69"/>
            <p:cNvGrpSpPr>
              <a:grpSpLocks/>
            </p:cNvGrpSpPr>
            <p:nvPr/>
          </p:nvGrpSpPr>
          <p:grpSpPr bwMode="auto">
            <a:xfrm>
              <a:off x="384" y="3096"/>
              <a:ext cx="1423" cy="557"/>
              <a:chOff x="384" y="3096"/>
              <a:chExt cx="1423" cy="557"/>
            </a:xfrm>
          </p:grpSpPr>
          <p:grpSp>
            <p:nvGrpSpPr>
              <p:cNvPr id="30761" name="Group 70"/>
              <p:cNvGrpSpPr>
                <a:grpSpLocks/>
              </p:cNvGrpSpPr>
              <p:nvPr/>
            </p:nvGrpSpPr>
            <p:grpSpPr bwMode="auto">
              <a:xfrm>
                <a:off x="1308" y="3096"/>
                <a:ext cx="499" cy="557"/>
                <a:chOff x="1302" y="3150"/>
                <a:chExt cx="499" cy="557"/>
              </a:xfrm>
            </p:grpSpPr>
            <p:sp>
              <p:nvSpPr>
                <p:cNvPr id="30763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1314" y="3150"/>
                  <a:ext cx="487" cy="5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800" b="1" i="1">
                      <a:solidFill>
                        <a:schemeClr val="bg1"/>
                      </a:solidFill>
                    </a:rPr>
                    <a:t>c</a:t>
                  </a:r>
                  <a:br>
                    <a:rPr lang="en-US" altLang="en-US" b="1" i="1">
                      <a:solidFill>
                        <a:schemeClr val="bg1"/>
                      </a:solidFill>
                    </a:rPr>
                  </a:br>
                  <a:r>
                    <a:rPr lang="en-US" altLang="en-US" b="1" i="1">
                      <a:solidFill>
                        <a:schemeClr val="bg1"/>
                      </a:solidFill>
                    </a:rPr>
                    <a:t>a</a:t>
                  </a:r>
                </a:p>
              </p:txBody>
            </p:sp>
            <p:sp>
              <p:nvSpPr>
                <p:cNvPr id="30764" name="Line 72"/>
                <p:cNvSpPr>
                  <a:spLocks noChangeShapeType="1"/>
                </p:cNvSpPr>
                <p:nvPr/>
              </p:nvSpPr>
              <p:spPr bwMode="auto">
                <a:xfrm>
                  <a:off x="1302" y="3468"/>
                  <a:ext cx="228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0762" name="Text Box 73"/>
              <p:cNvSpPr txBox="1">
                <a:spLocks noChangeArrowheads="1"/>
              </p:cNvSpPr>
              <p:nvPr/>
            </p:nvSpPr>
            <p:spPr bwMode="auto">
              <a:xfrm>
                <a:off x="384" y="3216"/>
                <a:ext cx="105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800">
                    <a:solidFill>
                      <a:schemeClr val="bg1"/>
                    </a:solidFill>
                  </a:rPr>
                  <a:t>a) </a:t>
                </a:r>
                <a:r>
                  <a:rPr lang="en-US" altLang="en-US" sz="2800" i="1">
                    <a:solidFill>
                      <a:schemeClr val="bg1"/>
                    </a:solidFill>
                  </a:rPr>
                  <a:t>sin</a:t>
                </a:r>
                <a:r>
                  <a:rPr lang="en-US" altLang="en-US" sz="2800" i="1">
                    <a:solidFill>
                      <a:schemeClr val="bg1"/>
                    </a:solidFill>
                    <a:sym typeface="Symbol" panose="05050102010706020507" pitchFamily="18" charset="2"/>
                  </a:rPr>
                  <a:t></a:t>
                </a:r>
                <a:r>
                  <a:rPr lang="en-US" altLang="en-US" sz="2800" i="1">
                    <a:solidFill>
                      <a:schemeClr val="bg1"/>
                    </a:solidFill>
                  </a:rPr>
                  <a:t> =</a:t>
                </a:r>
              </a:p>
            </p:txBody>
          </p:sp>
        </p:grpSp>
        <p:grpSp>
          <p:nvGrpSpPr>
            <p:cNvPr id="30732" name="Group 74"/>
            <p:cNvGrpSpPr>
              <a:grpSpLocks/>
            </p:cNvGrpSpPr>
            <p:nvPr/>
          </p:nvGrpSpPr>
          <p:grpSpPr bwMode="auto">
            <a:xfrm>
              <a:off x="3611" y="3036"/>
              <a:ext cx="1968" cy="1186"/>
              <a:chOff x="3485" y="3018"/>
              <a:chExt cx="1968" cy="1186"/>
            </a:xfrm>
          </p:grpSpPr>
          <p:grpSp>
            <p:nvGrpSpPr>
              <p:cNvPr id="30748" name="Group 75"/>
              <p:cNvGrpSpPr>
                <a:grpSpLocks/>
              </p:cNvGrpSpPr>
              <p:nvPr/>
            </p:nvGrpSpPr>
            <p:grpSpPr bwMode="auto">
              <a:xfrm>
                <a:off x="3485" y="3018"/>
                <a:ext cx="1968" cy="1186"/>
                <a:chOff x="3485" y="3018"/>
                <a:chExt cx="1968" cy="1186"/>
              </a:xfrm>
            </p:grpSpPr>
            <p:sp>
              <p:nvSpPr>
                <p:cNvPr id="30752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266" y="3858"/>
                  <a:ext cx="288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3000" b="1" i="1">
                      <a:solidFill>
                        <a:schemeClr val="bg1"/>
                      </a:solidFill>
                    </a:rPr>
                    <a:t>a</a:t>
                  </a:r>
                </a:p>
              </p:txBody>
            </p:sp>
            <p:grpSp>
              <p:nvGrpSpPr>
                <p:cNvPr id="30753" name="Group 77"/>
                <p:cNvGrpSpPr>
                  <a:grpSpLocks/>
                </p:cNvGrpSpPr>
                <p:nvPr/>
              </p:nvGrpSpPr>
              <p:grpSpPr bwMode="auto">
                <a:xfrm>
                  <a:off x="3485" y="3018"/>
                  <a:ext cx="1968" cy="912"/>
                  <a:chOff x="3485" y="3018"/>
                  <a:chExt cx="1968" cy="912"/>
                </a:xfrm>
              </p:grpSpPr>
              <p:sp>
                <p:nvSpPr>
                  <p:cNvPr id="30756" name="Line 7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177" y="3018"/>
                    <a:ext cx="1276" cy="912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757" name="Line 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85" y="3018"/>
                    <a:ext cx="692" cy="912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758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3485" y="3930"/>
                    <a:ext cx="196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759" name="Line 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96" y="3071"/>
                    <a:ext cx="59" cy="74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760" name="Line 8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129" y="3088"/>
                    <a:ext cx="68" cy="48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754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4830" y="3174"/>
                  <a:ext cx="288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3000" b="1" i="1">
                      <a:solidFill>
                        <a:schemeClr val="bg1"/>
                      </a:solidFill>
                    </a:rPr>
                    <a:t>b</a:t>
                  </a:r>
                </a:p>
              </p:txBody>
            </p:sp>
            <p:sp>
              <p:nvSpPr>
                <p:cNvPr id="30755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3612" y="3162"/>
                  <a:ext cx="288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3000" b="1" i="1">
                      <a:solidFill>
                        <a:schemeClr val="bg1"/>
                      </a:solidFill>
                    </a:rPr>
                    <a:t>c</a:t>
                  </a:r>
                </a:p>
              </p:txBody>
            </p:sp>
          </p:grpSp>
          <p:grpSp>
            <p:nvGrpSpPr>
              <p:cNvPr id="30749" name="Group 85"/>
              <p:cNvGrpSpPr>
                <a:grpSpLocks/>
              </p:cNvGrpSpPr>
              <p:nvPr/>
            </p:nvGrpSpPr>
            <p:grpSpPr bwMode="auto">
              <a:xfrm>
                <a:off x="4836" y="3630"/>
                <a:ext cx="396" cy="288"/>
                <a:chOff x="4836" y="3630"/>
                <a:chExt cx="396" cy="288"/>
              </a:xfrm>
            </p:grpSpPr>
            <p:sp>
              <p:nvSpPr>
                <p:cNvPr id="34902" name="Arc 86"/>
                <p:cNvSpPr>
                  <a:spLocks/>
                </p:cNvSpPr>
                <p:nvPr/>
              </p:nvSpPr>
              <p:spPr bwMode="auto">
                <a:xfrm rot="14394346">
                  <a:off x="5064" y="3720"/>
                  <a:ext cx="143" cy="19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391"/>
                    <a:gd name="T1" fmla="*/ 0 h 21600"/>
                    <a:gd name="T2" fmla="*/ 21391 w 21391"/>
                    <a:gd name="T3" fmla="*/ 18603 h 21600"/>
                    <a:gd name="T4" fmla="*/ 0 w 2139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391" h="21600" fill="none" extrusionOk="0">
                      <a:moveTo>
                        <a:pt x="-1" y="0"/>
                      </a:moveTo>
                      <a:cubicBezTo>
                        <a:pt x="10771" y="0"/>
                        <a:pt x="19896" y="7935"/>
                        <a:pt x="21391" y="18602"/>
                      </a:cubicBezTo>
                    </a:path>
                    <a:path w="21391" h="21600" stroke="0" extrusionOk="0">
                      <a:moveTo>
                        <a:pt x="-1" y="0"/>
                      </a:moveTo>
                      <a:cubicBezTo>
                        <a:pt x="10771" y="0"/>
                        <a:pt x="19896" y="7935"/>
                        <a:pt x="21391" y="1860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endParaRPr>
                </a:p>
              </p:txBody>
            </p:sp>
            <p:sp>
              <p:nvSpPr>
                <p:cNvPr id="30751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836" y="3630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b="1" i="1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</a:t>
                  </a:r>
                </a:p>
              </p:txBody>
            </p:sp>
          </p:grpSp>
        </p:grpSp>
        <p:grpSp>
          <p:nvGrpSpPr>
            <p:cNvPr id="30733" name="Group 88"/>
            <p:cNvGrpSpPr>
              <a:grpSpLocks/>
            </p:cNvGrpSpPr>
            <p:nvPr/>
          </p:nvGrpSpPr>
          <p:grpSpPr bwMode="auto">
            <a:xfrm>
              <a:off x="2016" y="3168"/>
              <a:ext cx="1465" cy="518"/>
              <a:chOff x="2016" y="3168"/>
              <a:chExt cx="1465" cy="518"/>
            </a:xfrm>
          </p:grpSpPr>
          <p:grpSp>
            <p:nvGrpSpPr>
              <p:cNvPr id="30744" name="Group 89"/>
              <p:cNvGrpSpPr>
                <a:grpSpLocks/>
              </p:cNvGrpSpPr>
              <p:nvPr/>
            </p:nvGrpSpPr>
            <p:grpSpPr bwMode="auto">
              <a:xfrm>
                <a:off x="2982" y="3168"/>
                <a:ext cx="499" cy="518"/>
                <a:chOff x="702" y="3156"/>
                <a:chExt cx="499" cy="518"/>
              </a:xfrm>
            </p:grpSpPr>
            <p:sp>
              <p:nvSpPr>
                <p:cNvPr id="30746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714" y="3156"/>
                  <a:ext cx="487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b="1" i="1">
                      <a:solidFill>
                        <a:schemeClr val="bg1"/>
                      </a:solidFill>
                    </a:rPr>
                    <a:t>b</a:t>
                  </a:r>
                  <a:br>
                    <a:rPr lang="en-US" altLang="en-US" b="1" i="1">
                      <a:solidFill>
                        <a:schemeClr val="bg1"/>
                      </a:solidFill>
                    </a:rPr>
                  </a:br>
                  <a:r>
                    <a:rPr lang="en-US" altLang="en-US" b="1" i="1">
                      <a:solidFill>
                        <a:schemeClr val="bg1"/>
                      </a:solidFill>
                    </a:rPr>
                    <a:t>a</a:t>
                  </a:r>
                </a:p>
              </p:txBody>
            </p:sp>
            <p:sp>
              <p:nvSpPr>
                <p:cNvPr id="30747" name="Line 91"/>
                <p:cNvSpPr>
                  <a:spLocks noChangeShapeType="1"/>
                </p:cNvSpPr>
                <p:nvPr/>
              </p:nvSpPr>
              <p:spPr bwMode="auto">
                <a:xfrm>
                  <a:off x="702" y="3432"/>
                  <a:ext cx="228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0745" name="Text Box 92"/>
              <p:cNvSpPr txBox="1">
                <a:spLocks noChangeArrowheads="1"/>
              </p:cNvSpPr>
              <p:nvPr/>
            </p:nvSpPr>
            <p:spPr bwMode="auto">
              <a:xfrm>
                <a:off x="2016" y="3234"/>
                <a:ext cx="105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800">
                    <a:solidFill>
                      <a:schemeClr val="bg1"/>
                    </a:solidFill>
                  </a:rPr>
                  <a:t>b) </a:t>
                </a:r>
                <a:r>
                  <a:rPr lang="en-US" altLang="en-US" sz="2800" i="1">
                    <a:solidFill>
                      <a:schemeClr val="bg1"/>
                    </a:solidFill>
                  </a:rPr>
                  <a:t>cos</a:t>
                </a:r>
                <a:r>
                  <a:rPr lang="en-US" altLang="en-US" sz="2800" i="1">
                    <a:solidFill>
                      <a:schemeClr val="bg1"/>
                    </a:solidFill>
                    <a:sym typeface="Symbol" panose="05050102010706020507" pitchFamily="18" charset="2"/>
                  </a:rPr>
                  <a:t></a:t>
                </a:r>
                <a:r>
                  <a:rPr lang="en-US" altLang="en-US" sz="2800" b="1" i="1">
                    <a:solidFill>
                      <a:schemeClr val="bg1"/>
                    </a:solidFill>
                  </a:rPr>
                  <a:t> </a:t>
                </a:r>
                <a:r>
                  <a:rPr lang="en-US" altLang="en-US" sz="2800" i="1">
                    <a:solidFill>
                      <a:schemeClr val="bg1"/>
                    </a:solidFill>
                  </a:rPr>
                  <a:t>=</a:t>
                </a:r>
              </a:p>
            </p:txBody>
          </p:sp>
        </p:grpSp>
        <p:grpSp>
          <p:nvGrpSpPr>
            <p:cNvPr id="30734" name="Group 93"/>
            <p:cNvGrpSpPr>
              <a:grpSpLocks/>
            </p:cNvGrpSpPr>
            <p:nvPr/>
          </p:nvGrpSpPr>
          <p:grpSpPr bwMode="auto">
            <a:xfrm>
              <a:off x="408" y="3690"/>
              <a:ext cx="1345" cy="557"/>
              <a:chOff x="408" y="3690"/>
              <a:chExt cx="1345" cy="557"/>
            </a:xfrm>
          </p:grpSpPr>
          <p:grpSp>
            <p:nvGrpSpPr>
              <p:cNvPr id="30740" name="Group 94"/>
              <p:cNvGrpSpPr>
                <a:grpSpLocks/>
              </p:cNvGrpSpPr>
              <p:nvPr/>
            </p:nvGrpSpPr>
            <p:grpSpPr bwMode="auto">
              <a:xfrm>
                <a:off x="1254" y="3690"/>
                <a:ext cx="499" cy="557"/>
                <a:chOff x="1260" y="3708"/>
                <a:chExt cx="499" cy="557"/>
              </a:xfrm>
            </p:grpSpPr>
            <p:sp>
              <p:nvSpPr>
                <p:cNvPr id="30742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1272" y="3708"/>
                  <a:ext cx="487" cy="5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800" b="1" i="1">
                      <a:solidFill>
                        <a:schemeClr val="bg1"/>
                      </a:solidFill>
                    </a:rPr>
                    <a:t>c</a:t>
                  </a:r>
                  <a:br>
                    <a:rPr lang="en-US" altLang="en-US" sz="2800" b="1" i="1">
                      <a:solidFill>
                        <a:schemeClr val="bg1"/>
                      </a:solidFill>
                    </a:rPr>
                  </a:br>
                  <a:r>
                    <a:rPr lang="en-US" altLang="en-US" b="1" i="1">
                      <a:solidFill>
                        <a:schemeClr val="bg1"/>
                      </a:solidFill>
                    </a:rPr>
                    <a:t>b</a:t>
                  </a:r>
                </a:p>
              </p:txBody>
            </p:sp>
            <p:sp>
              <p:nvSpPr>
                <p:cNvPr id="30743" name="Line 96"/>
                <p:cNvSpPr>
                  <a:spLocks noChangeShapeType="1"/>
                </p:cNvSpPr>
                <p:nvPr/>
              </p:nvSpPr>
              <p:spPr bwMode="auto">
                <a:xfrm>
                  <a:off x="1260" y="4002"/>
                  <a:ext cx="228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0741" name="Text Box 97"/>
              <p:cNvSpPr txBox="1">
                <a:spLocks noChangeArrowheads="1"/>
              </p:cNvSpPr>
              <p:nvPr/>
            </p:nvSpPr>
            <p:spPr bwMode="auto">
              <a:xfrm>
                <a:off x="408" y="3780"/>
                <a:ext cx="105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800">
                    <a:solidFill>
                      <a:schemeClr val="bg1"/>
                    </a:solidFill>
                  </a:rPr>
                  <a:t>c) </a:t>
                </a:r>
                <a:r>
                  <a:rPr lang="en-US" altLang="en-US" sz="2800" i="1">
                    <a:solidFill>
                      <a:schemeClr val="bg1"/>
                    </a:solidFill>
                  </a:rPr>
                  <a:t>tan</a:t>
                </a:r>
                <a:r>
                  <a:rPr lang="en-US" altLang="en-US" sz="2800" i="1">
                    <a:solidFill>
                      <a:schemeClr val="bg1"/>
                    </a:solidFill>
                    <a:sym typeface="Symbol" panose="05050102010706020507" pitchFamily="18" charset="2"/>
                  </a:rPr>
                  <a:t></a:t>
                </a:r>
                <a:r>
                  <a:rPr lang="en-US" altLang="en-US" sz="2800" i="1">
                    <a:solidFill>
                      <a:schemeClr val="bg1"/>
                    </a:solidFill>
                  </a:rPr>
                  <a:t> =</a:t>
                </a:r>
              </a:p>
            </p:txBody>
          </p:sp>
        </p:grpSp>
        <p:grpSp>
          <p:nvGrpSpPr>
            <p:cNvPr id="30735" name="Group 98"/>
            <p:cNvGrpSpPr>
              <a:grpSpLocks/>
            </p:cNvGrpSpPr>
            <p:nvPr/>
          </p:nvGrpSpPr>
          <p:grpSpPr bwMode="auto">
            <a:xfrm>
              <a:off x="2016" y="3714"/>
              <a:ext cx="1621" cy="557"/>
              <a:chOff x="2016" y="3714"/>
              <a:chExt cx="1621" cy="557"/>
            </a:xfrm>
          </p:grpSpPr>
          <p:grpSp>
            <p:nvGrpSpPr>
              <p:cNvPr id="30736" name="Group 99"/>
              <p:cNvGrpSpPr>
                <a:grpSpLocks/>
              </p:cNvGrpSpPr>
              <p:nvPr/>
            </p:nvGrpSpPr>
            <p:grpSpPr bwMode="auto">
              <a:xfrm>
                <a:off x="3079" y="3714"/>
                <a:ext cx="558" cy="557"/>
                <a:chOff x="3097" y="3732"/>
                <a:chExt cx="558" cy="557"/>
              </a:xfrm>
            </p:grpSpPr>
            <p:sp>
              <p:nvSpPr>
                <p:cNvPr id="30738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3110" y="3732"/>
                  <a:ext cx="545" cy="5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b="1" i="1">
                      <a:solidFill>
                        <a:schemeClr val="bg1"/>
                      </a:solidFill>
                    </a:rPr>
                    <a:t>a</a:t>
                  </a:r>
                  <a:br>
                    <a:rPr lang="en-US" altLang="en-US" b="1" i="1">
                      <a:solidFill>
                        <a:schemeClr val="bg1"/>
                      </a:solidFill>
                    </a:rPr>
                  </a:br>
                  <a:r>
                    <a:rPr lang="en-US" altLang="en-US" sz="2800" b="1" i="1">
                      <a:solidFill>
                        <a:schemeClr val="bg1"/>
                      </a:solidFill>
                    </a:rPr>
                    <a:t>c</a:t>
                  </a:r>
                </a:p>
              </p:txBody>
            </p:sp>
            <p:sp>
              <p:nvSpPr>
                <p:cNvPr id="30739" name="Line 101"/>
                <p:cNvSpPr>
                  <a:spLocks noChangeShapeType="1"/>
                </p:cNvSpPr>
                <p:nvPr/>
              </p:nvSpPr>
              <p:spPr bwMode="auto">
                <a:xfrm>
                  <a:off x="3097" y="4020"/>
                  <a:ext cx="255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0737" name="Text Box 102"/>
              <p:cNvSpPr txBox="1">
                <a:spLocks noChangeArrowheads="1"/>
              </p:cNvSpPr>
              <p:nvPr/>
            </p:nvSpPr>
            <p:spPr bwMode="auto">
              <a:xfrm>
                <a:off x="2016" y="3798"/>
                <a:ext cx="118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800">
                    <a:solidFill>
                      <a:schemeClr val="bg1"/>
                    </a:solidFill>
                  </a:rPr>
                  <a:t>d) </a:t>
                </a:r>
                <a:r>
                  <a:rPr lang="en-US" altLang="en-US" sz="2800" i="1">
                    <a:solidFill>
                      <a:schemeClr val="bg1"/>
                    </a:solidFill>
                  </a:rPr>
                  <a:t>cot</a:t>
                </a:r>
                <a:r>
                  <a:rPr lang="en-US" altLang="en-US" sz="2800" i="1">
                    <a:solidFill>
                      <a:schemeClr val="bg1"/>
                    </a:solidFill>
                    <a:sym typeface="Symbol" panose="05050102010706020507" pitchFamily="18" charset="2"/>
                  </a:rPr>
                  <a:t></a:t>
                </a:r>
                <a:r>
                  <a:rPr lang="en-US" altLang="en-US" sz="2800" b="1" i="1">
                    <a:solidFill>
                      <a:schemeClr val="bg1"/>
                    </a:solidFill>
                  </a:rPr>
                  <a:t> </a:t>
                </a:r>
                <a:r>
                  <a:rPr lang="en-US" altLang="en-US" sz="2800" i="1">
                    <a:solidFill>
                      <a:schemeClr val="bg1"/>
                    </a:solidFill>
                  </a:rPr>
                  <a:t>=</a:t>
                </a:r>
              </a:p>
            </p:txBody>
          </p:sp>
        </p:grpSp>
      </p:grpSp>
      <p:sp>
        <p:nvSpPr>
          <p:cNvPr id="1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7475" y="209550"/>
            <a:ext cx="5943600" cy="523875"/>
          </a:xfrm>
          <a:blipFill>
            <a:blip r:embed="rId2"/>
            <a:tile tx="0" ty="0" sx="100000" sy="100000" flip="none" algn="tl"/>
          </a:blipFill>
        </p:spPr>
        <p:txBody>
          <a:bodyPr lIns="92075" tIns="46038" rIns="92075" bIns="46038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Book" pitchFamily="2" charset="0"/>
              </a:rPr>
              <a:t>CAÂU HOÛI TRAÉC NGHIEÄM</a:t>
            </a:r>
            <a:endParaRPr lang="en-US" altLang="en-US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Book" pitchFamily="2" charset="0"/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>
            <a:off x="117475" y="838200"/>
            <a:ext cx="88741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cxnSpLocks/>
          </p:cNvCxnSpPr>
          <p:nvPr/>
        </p:nvCxnSpPr>
        <p:spPr>
          <a:xfrm>
            <a:off x="188913" y="873125"/>
            <a:ext cx="89598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22" grpId="0"/>
      <p:bldP spid="34823" grpId="0"/>
      <p:bldP spid="348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447800" y="838200"/>
            <a:ext cx="6019800" cy="6477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HDVN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81000" y="1828800"/>
            <a:ext cx="8445500" cy="2554545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-"/>
              <a:defRPr/>
            </a:pPr>
            <a:r>
              <a:rPr lang="en-US" altLang="en-US" sz="320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thuộc khái niệm tỉ số lượng giác góc nhọn. Vẽ tam giác vuông, kí hiệu , lập các tỉ số góc nhọn tam giác đó.</a:t>
            </a: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10, 11, 13c/ SGK/77</a:t>
            </a:r>
          </a:p>
          <a:p>
            <a:pPr eaLnBrk="1" hangingPunct="1">
              <a:buFontTx/>
              <a:buChar char="-"/>
              <a:defRPr/>
            </a:pP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Chuẩn bị: Tỉ số lượng giác của góc nhọn (tt).</a:t>
            </a:r>
            <a:endParaRPr lang="en-US" alt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4" name="Picture 6" descr="huy0002"/>
          <p:cNvPicPr>
            <a:picLocks noChangeAspect="1" noChangeArrowheads="1"/>
          </p:cNvPicPr>
          <p:nvPr/>
        </p:nvPicPr>
        <p:blipFill>
          <a:blip r:embed="rId2" cstate="print">
            <a:lum bright="6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0" t="70937" r="26047" b="9718"/>
          <a:stretch>
            <a:fillRect/>
          </a:stretch>
        </p:blipFill>
        <p:spPr bwMode="auto">
          <a:xfrm>
            <a:off x="3310245" y="4572000"/>
            <a:ext cx="2023755" cy="190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1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789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456620" y="3835569"/>
            <a:ext cx="8230779" cy="9387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76200" tIns="38100" rIns="76200" bIns="3810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cap="all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</a:p>
          <a:p>
            <a:pPr algn="ctr"/>
            <a:r>
              <a:rPr lang="en-US" sz="28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TỈ SỐ LƯỢNG GIÁC CỦA MỘT GÓC NHỌN (tt)</a:t>
            </a:r>
            <a:endParaRPr lang="en-US" sz="2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1962175" y="5405744"/>
            <a:ext cx="4650053" cy="3902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333" dirty="0" err="1">
                <a:solidFill>
                  <a:srgbClr val="003399"/>
                </a:solidFill>
                <a:latin typeface="Times New Roman" pitchFamily="18" charset="0"/>
              </a:rPr>
              <a:t>Giáo</a:t>
            </a:r>
            <a:r>
              <a:rPr lang="en-US" sz="2333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333" dirty="0" err="1">
                <a:solidFill>
                  <a:srgbClr val="003399"/>
                </a:solidFill>
                <a:latin typeface="Times New Roman" pitchFamily="18" charset="0"/>
              </a:rPr>
              <a:t>viên</a:t>
            </a:r>
            <a:r>
              <a:rPr lang="en-US" sz="2333" dirty="0">
                <a:solidFill>
                  <a:srgbClr val="003399"/>
                </a:solidFill>
                <a:latin typeface="Times New Roman" pitchFamily="18" charset="0"/>
              </a:rPr>
              <a:t>: </a:t>
            </a:r>
            <a:r>
              <a:rPr lang="en-US" sz="2333" dirty="0" err="1">
                <a:solidFill>
                  <a:srgbClr val="003399"/>
                </a:solidFill>
                <a:latin typeface="Times New Roman" pitchFamily="18" charset="0"/>
              </a:rPr>
              <a:t>Trần</a:t>
            </a:r>
            <a:r>
              <a:rPr lang="en-US" sz="2333" dirty="0">
                <a:solidFill>
                  <a:srgbClr val="003399"/>
                </a:solidFill>
                <a:latin typeface="Times New Roman" pitchFamily="18" charset="0"/>
              </a:rPr>
              <a:t> Minh </a:t>
            </a:r>
            <a:r>
              <a:rPr lang="en-US" sz="2333" dirty="0" err="1">
                <a:solidFill>
                  <a:srgbClr val="003399"/>
                </a:solidFill>
                <a:latin typeface="Times New Roman" pitchFamily="18" charset="0"/>
              </a:rPr>
              <a:t>Đông</a:t>
            </a:r>
            <a:endParaRPr lang="en-US" sz="2333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2591594" y="2554924"/>
            <a:ext cx="3960813" cy="48815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76729" tIns="38365" rIns="76729" bIns="38365" anchor="b" anchorCtr="1"/>
          <a:lstStyle/>
          <a:p>
            <a:pPr algn="ctr" eaLnBrk="1" hangingPunct="1">
              <a:defRPr/>
            </a:pPr>
            <a:r>
              <a:rPr lang="en-US" sz="3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HÌNH HỌC 9</a:t>
            </a:r>
            <a:endParaRPr lang="en-US" sz="3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4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8"/>
          <p:cNvSpPr txBox="1">
            <a:spLocks noChangeArrowheads="1"/>
          </p:cNvSpPr>
          <p:nvPr/>
        </p:nvSpPr>
        <p:spPr bwMode="auto">
          <a:xfrm>
            <a:off x="-16184" y="605135"/>
            <a:ext cx="6416984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1. Khái niệm tỉ số lượng giác của góc nhọn:</a:t>
            </a:r>
          </a:p>
        </p:txBody>
      </p:sp>
      <p:sp>
        <p:nvSpPr>
          <p:cNvPr id="9" name="Text Box 40" descr="Parchment"/>
          <p:cNvSpPr txBox="1">
            <a:spLocks noChangeArrowheads="1"/>
          </p:cNvSpPr>
          <p:nvPr/>
        </p:nvSpPr>
        <p:spPr bwMode="auto">
          <a:xfrm>
            <a:off x="0" y="0"/>
            <a:ext cx="9144000" cy="4924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600" b="1" i="1" u="sng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Tiết</a:t>
            </a:r>
            <a:r>
              <a:rPr lang="en-US" sz="2600" b="1" i="1" u="sng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6</a:t>
            </a:r>
            <a:r>
              <a:rPr lang="en-US" sz="2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 </a:t>
            </a:r>
            <a:r>
              <a:rPr lang="en-US" sz="2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§2. TỈ SỐ LƯỢNG GIÁC CỦA GÓC NHỌN</a:t>
            </a:r>
            <a:endParaRPr lang="en-US" sz="2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828801" y="1985665"/>
            <a:ext cx="4572000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US" altLang="en-US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 góc nhọn</a:t>
            </a:r>
            <a:r>
              <a:rPr lang="el-GR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 α</a:t>
            </a:r>
            <a:r>
              <a:rPr lang="en-US" altLang="en-US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biết sin </a:t>
            </a:r>
            <a:r>
              <a:rPr lang="el-GR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 =0,5</a:t>
            </a:r>
            <a:endParaRPr lang="en-US" altLang="en-US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52400" y="1981200"/>
            <a:ext cx="15240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altLang="en-US" i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Ví duï 4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355850" y="2635250"/>
            <a:ext cx="1911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1" lang="en-US" altLang="en-US" sz="260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</a:t>
            </a:r>
            <a:r>
              <a:rPr kumimoji="1" lang="en-US" altLang="en-US" sz="2600" b="1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 </a:t>
            </a:r>
            <a:r>
              <a:rPr kumimoji="1" lang="en-US" altLang="en-US" sz="2600" b="1" i="1" u="sng">
                <a:solidFill>
                  <a:srgbClr val="FF0000"/>
                </a:solidFill>
                <a:latin typeface="VNI-Aptima" pitchFamily="2" charset="0"/>
              </a:rPr>
              <a:t>Baøi </a:t>
            </a:r>
            <a:r>
              <a:rPr kumimoji="1" lang="en-US" altLang="en-US" sz="2400" b="1" i="1" u="sng">
                <a:solidFill>
                  <a:srgbClr val="FF0000"/>
                </a:solidFill>
                <a:latin typeface="VNI-Aptima" pitchFamily="2" charset="0"/>
              </a:rPr>
              <a:t>giaûi</a:t>
            </a:r>
            <a:r>
              <a:rPr kumimoji="1" lang="en-US" altLang="en-US" sz="2600" b="1" i="1">
                <a:solidFill>
                  <a:srgbClr val="FF0000"/>
                </a:solidFill>
                <a:latin typeface="VNI-Aptima" pitchFamily="2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6184" y="3505200"/>
            <a:ext cx="5578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 góc vuông xOy</a:t>
            </a:r>
          </a:p>
          <a:p>
            <a:pPr marL="342900" indent="-342900">
              <a:buFontTx/>
              <a:buChar char="-"/>
            </a:pP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tia Ox lấy A: OA=1 (đvđ d)</a:t>
            </a:r>
          </a:p>
          <a:p>
            <a:pPr marL="342900" indent="-342900">
              <a:buFontTx/>
              <a:buChar char="-"/>
            </a:pP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đường tròn tâm (A,2) cắt Oy tại B</a:t>
            </a:r>
          </a:p>
          <a:p>
            <a:pPr marL="342900" indent="-342900">
              <a:buFontTx/>
              <a:buChar char="-"/>
            </a:pP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Góc OBA là góc </a:t>
            </a:r>
            <a:r>
              <a:rPr lang="el-GR" altLang="en-US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cần dựng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07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87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01850"/>
            <a:ext cx="3886200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88" name="Text Box 44"/>
          <p:cNvSpPr txBox="1">
            <a:spLocks noChangeArrowheads="1"/>
          </p:cNvSpPr>
          <p:nvPr/>
        </p:nvSpPr>
        <p:spPr bwMode="auto">
          <a:xfrm>
            <a:off x="7239000" y="3379788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</a:p>
        </p:txBody>
      </p:sp>
      <p:sp>
        <p:nvSpPr>
          <p:cNvPr id="82990" name="Arc 46"/>
          <p:cNvSpPr>
            <a:spLocks/>
          </p:cNvSpPr>
          <p:nvPr/>
        </p:nvSpPr>
        <p:spPr bwMode="auto">
          <a:xfrm>
            <a:off x="6227763" y="3652838"/>
            <a:ext cx="152400" cy="3048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 cmpd="thickThin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91" name="Text Box 47"/>
          <p:cNvSpPr txBox="1">
            <a:spLocks noChangeArrowheads="1"/>
          </p:cNvSpPr>
          <p:nvPr/>
        </p:nvSpPr>
        <p:spPr bwMode="auto">
          <a:xfrm>
            <a:off x="6324600" y="331946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</a:p>
        </p:txBody>
      </p:sp>
      <p:graphicFrame>
        <p:nvGraphicFramePr>
          <p:cNvPr id="82992" name="Object 48"/>
          <p:cNvGraphicFramePr>
            <a:graphicFrameLocks noChangeAspect="1"/>
          </p:cNvGraphicFramePr>
          <p:nvPr/>
        </p:nvGraphicFramePr>
        <p:xfrm>
          <a:off x="304800" y="2849563"/>
          <a:ext cx="160972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7" name="Equation" r:id="rId5" imgW="710891" imgH="393529" progId="Equation.DSMT4">
                  <p:embed/>
                </p:oleObj>
              </mc:Choice>
              <mc:Fallback>
                <p:oleObj name="Equation" r:id="rId5" imgW="710891" imgH="393529" progId="Equation.DSMT4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849563"/>
                        <a:ext cx="1609725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93" name="Object 49"/>
          <p:cNvGraphicFramePr>
            <a:graphicFrameLocks noChangeAspect="1"/>
          </p:cNvGraphicFramePr>
          <p:nvPr/>
        </p:nvGraphicFramePr>
        <p:xfrm>
          <a:off x="228600" y="3860800"/>
          <a:ext cx="1668463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8" name="Equation" r:id="rId7" imgW="736280" imgH="393529" progId="Equation.DSMT4">
                  <p:embed/>
                </p:oleObj>
              </mc:Choice>
              <mc:Fallback>
                <p:oleObj name="Equation" r:id="rId7" imgW="736280" imgH="393529" progId="Equation.DSMT4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860800"/>
                        <a:ext cx="1668463" cy="89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94" name="Object 50"/>
          <p:cNvGraphicFramePr>
            <a:graphicFrameLocks noChangeAspect="1"/>
          </p:cNvGraphicFramePr>
          <p:nvPr/>
        </p:nvGraphicFramePr>
        <p:xfrm>
          <a:off x="333375" y="4906963"/>
          <a:ext cx="149542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9" name="Equation" r:id="rId9" imgW="660113" imgH="393529" progId="Equation.DSMT4">
                  <p:embed/>
                </p:oleObj>
              </mc:Choice>
              <mc:Fallback>
                <p:oleObj name="Equation" r:id="rId9" imgW="660113" imgH="393529" progId="Equation.DSMT4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4906963"/>
                        <a:ext cx="1495425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95" name="Object 51"/>
          <p:cNvGraphicFramePr>
            <a:graphicFrameLocks noChangeAspect="1"/>
          </p:cNvGraphicFramePr>
          <p:nvPr/>
        </p:nvGraphicFramePr>
        <p:xfrm>
          <a:off x="228600" y="5918200"/>
          <a:ext cx="1811338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0" name="Equation" r:id="rId11" imgW="799753" imgH="393529" progId="Equation.DSMT4">
                  <p:embed/>
                </p:oleObj>
              </mc:Choice>
              <mc:Fallback>
                <p:oleObj name="Equation" r:id="rId11" imgW="799753" imgH="393529" progId="Equation.DSMT4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918200"/>
                        <a:ext cx="1811338" cy="89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96" name="Line 52"/>
          <p:cNvSpPr>
            <a:spLocks noChangeShapeType="1"/>
          </p:cNvSpPr>
          <p:nvPr/>
        </p:nvSpPr>
        <p:spPr bwMode="auto">
          <a:xfrm>
            <a:off x="2514600" y="2773363"/>
            <a:ext cx="0" cy="426720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82997" name="Object 53"/>
          <p:cNvGraphicFramePr>
            <a:graphicFrameLocks noChangeAspect="1"/>
          </p:cNvGraphicFramePr>
          <p:nvPr/>
        </p:nvGraphicFramePr>
        <p:xfrm>
          <a:off x="3048000" y="3221038"/>
          <a:ext cx="1638300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1" name="Equation" r:id="rId13" imgW="723586" imgH="393529" progId="Equation.DSMT4">
                  <p:embed/>
                </p:oleObj>
              </mc:Choice>
              <mc:Fallback>
                <p:oleObj name="Equation" r:id="rId13" imgW="723586" imgH="393529" progId="Equation.DSMT4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221038"/>
                        <a:ext cx="1638300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98" name="Object 54"/>
          <p:cNvGraphicFramePr>
            <a:graphicFrameLocks noChangeAspect="1"/>
          </p:cNvGraphicFramePr>
          <p:nvPr/>
        </p:nvGraphicFramePr>
        <p:xfrm>
          <a:off x="2971800" y="4135438"/>
          <a:ext cx="1697038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2" name="Equation" r:id="rId15" imgW="748975" imgH="393529" progId="Equation.DSMT4">
                  <p:embed/>
                </p:oleObj>
              </mc:Choice>
              <mc:Fallback>
                <p:oleObj name="Equation" r:id="rId15" imgW="748975" imgH="393529" progId="Equation.DSMT4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135438"/>
                        <a:ext cx="1697038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99" name="Object 55"/>
          <p:cNvGraphicFramePr>
            <a:graphicFrameLocks noChangeAspect="1"/>
          </p:cNvGraphicFramePr>
          <p:nvPr/>
        </p:nvGraphicFramePr>
        <p:xfrm>
          <a:off x="3048000" y="5049838"/>
          <a:ext cx="149542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3" name="Equation" r:id="rId17" imgW="660113" imgH="393529" progId="Equation.DSMT4">
                  <p:embed/>
                </p:oleObj>
              </mc:Choice>
              <mc:Fallback>
                <p:oleObj name="Equation" r:id="rId17" imgW="660113" imgH="393529" progId="Equation.DSMT4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049838"/>
                        <a:ext cx="1495425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000" name="Object 56"/>
          <p:cNvGraphicFramePr>
            <a:graphicFrameLocks noChangeAspect="1"/>
          </p:cNvGraphicFramePr>
          <p:nvPr/>
        </p:nvGraphicFramePr>
        <p:xfrm>
          <a:off x="3065463" y="5918200"/>
          <a:ext cx="1811337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4" name="Equation" r:id="rId19" imgW="799753" imgH="393529" progId="Equation.DSMT4">
                  <p:embed/>
                </p:oleObj>
              </mc:Choice>
              <mc:Fallback>
                <p:oleObj name="Equation" r:id="rId19" imgW="799753" imgH="393529" progId="Equation.DSMT4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5463" y="5918200"/>
                        <a:ext cx="1811337" cy="89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001" name="AutoShape 57"/>
          <p:cNvSpPr>
            <a:spLocks/>
          </p:cNvSpPr>
          <p:nvPr/>
        </p:nvSpPr>
        <p:spPr bwMode="auto">
          <a:xfrm>
            <a:off x="5181600" y="3200400"/>
            <a:ext cx="228600" cy="3505200"/>
          </a:xfrm>
          <a:prstGeom prst="rightBrace">
            <a:avLst>
              <a:gd name="adj1" fmla="val 1277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83002" name="AutoShape 58"/>
          <p:cNvSpPr>
            <a:spLocks noChangeArrowheads="1"/>
          </p:cNvSpPr>
          <p:nvPr/>
        </p:nvSpPr>
        <p:spPr bwMode="auto">
          <a:xfrm>
            <a:off x="5486400" y="4800600"/>
            <a:ext cx="762000" cy="304800"/>
          </a:xfrm>
          <a:prstGeom prst="notched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83003" name="Object 59"/>
          <p:cNvGraphicFramePr>
            <a:graphicFrameLocks noChangeAspect="1"/>
          </p:cNvGraphicFramePr>
          <p:nvPr/>
        </p:nvGraphicFramePr>
        <p:xfrm>
          <a:off x="6629400" y="4332288"/>
          <a:ext cx="181133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5" name="Equation" r:id="rId21" imgW="799753" imgH="177723" progId="Equation.DSMT4">
                  <p:embed/>
                </p:oleObj>
              </mc:Choice>
              <mc:Fallback>
                <p:oleObj name="Equation" r:id="rId21" imgW="799753" imgH="177723" progId="Equation.DSMT4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332288"/>
                        <a:ext cx="1811338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004" name="Object 60"/>
          <p:cNvGraphicFramePr>
            <a:graphicFrameLocks noChangeAspect="1"/>
          </p:cNvGraphicFramePr>
          <p:nvPr/>
        </p:nvGraphicFramePr>
        <p:xfrm>
          <a:off x="6629400" y="4778375"/>
          <a:ext cx="181133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6" name="Equation" r:id="rId23" imgW="799753" imgH="177723" progId="Equation.DSMT4">
                  <p:embed/>
                </p:oleObj>
              </mc:Choice>
              <mc:Fallback>
                <p:oleObj name="Equation" r:id="rId23" imgW="799753" imgH="177723" progId="Equation.DSMT4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778375"/>
                        <a:ext cx="1811338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005" name="Object 61"/>
          <p:cNvGraphicFramePr>
            <a:graphicFrameLocks noChangeAspect="1"/>
          </p:cNvGraphicFramePr>
          <p:nvPr/>
        </p:nvGraphicFramePr>
        <p:xfrm>
          <a:off x="6600825" y="5330825"/>
          <a:ext cx="18684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7" name="Equation" r:id="rId25" imgW="825500" imgH="203200" progId="Equation.DSMT4">
                  <p:embed/>
                </p:oleObj>
              </mc:Choice>
              <mc:Fallback>
                <p:oleObj name="Equation" r:id="rId25" imgW="825500" imgH="203200" progId="Equation.DSMT4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5" y="5330825"/>
                        <a:ext cx="186848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006" name="Object 62"/>
          <p:cNvGraphicFramePr>
            <a:graphicFrameLocks noChangeAspect="1"/>
          </p:cNvGraphicFramePr>
          <p:nvPr/>
        </p:nvGraphicFramePr>
        <p:xfrm>
          <a:off x="6672263" y="5897563"/>
          <a:ext cx="1782762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8" name="Equation" r:id="rId27" imgW="787058" imgH="203112" progId="Equation.DSMT4">
                  <p:embed/>
                </p:oleObj>
              </mc:Choice>
              <mc:Fallback>
                <p:oleObj name="Equation" r:id="rId27" imgW="787058" imgH="203112" progId="Equation.DSMT4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263" y="5897563"/>
                        <a:ext cx="1782762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8277225" y="2819400"/>
            <a:ext cx="41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x</a:t>
            </a:r>
          </a:p>
        </p:txBody>
      </p:sp>
      <p:sp>
        <p:nvSpPr>
          <p:cNvPr id="25" name="Text Box 88"/>
          <p:cNvSpPr txBox="1">
            <a:spLocks noChangeArrowheads="1"/>
          </p:cNvSpPr>
          <p:nvPr/>
        </p:nvSpPr>
        <p:spPr bwMode="auto">
          <a:xfrm>
            <a:off x="87313" y="469394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1. Khái niệm tỉ số lượng giác của góc nhọn:</a:t>
            </a:r>
          </a:p>
        </p:txBody>
      </p:sp>
      <p:sp>
        <p:nvSpPr>
          <p:cNvPr id="27" name="Text Box 40" descr="Parchment"/>
          <p:cNvSpPr txBox="1">
            <a:spLocks noChangeArrowheads="1"/>
          </p:cNvSpPr>
          <p:nvPr/>
        </p:nvSpPr>
        <p:spPr bwMode="auto">
          <a:xfrm>
            <a:off x="43656" y="0"/>
            <a:ext cx="9056687" cy="49244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600" b="1" i="1" u="sng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Tiết 6</a:t>
            </a:r>
            <a:r>
              <a:rPr lang="en-US" sz="2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.   </a:t>
            </a:r>
            <a:r>
              <a:rPr lang="en-US" sz="2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§2. TỈ SỐ LƯỢNG GIÁC CỦA GÓC NHỌN</a:t>
            </a:r>
            <a:endParaRPr lang="en-US" sz="26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304800" y="1295400"/>
            <a:ext cx="685799" cy="646331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6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altLang="en-US" sz="28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?4</a:t>
            </a: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147638" y="1441450"/>
            <a:ext cx="9101137" cy="1385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kumimoji="1" lang="en-US" altLang="en-US" sz="26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1" lang="en-US" altLang="en-US" sz="28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 hình 19. Hãy cho biết tổng số đo của góc</a:t>
            </a:r>
            <a:r>
              <a:rPr lang="el-GR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28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vi-VN" altLang="en-US" sz="28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và  </a:t>
            </a:r>
            <a:r>
              <a:rPr lang="el-GR" altLang="en-US" sz="28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kumimoji="1" lang="en-US" altLang="en-US" sz="28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Lập tỉ số lượng giác của góc </a:t>
            </a:r>
            <a:r>
              <a:rPr lang="el-GR" altLang="en-US" sz="28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vi-VN" altLang="en-US" sz="28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và  </a:t>
            </a:r>
            <a:r>
              <a:rPr lang="el-GR" altLang="en-US" sz="28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en-US" sz="28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Trong các tỉ số này hãy cho biết các cặp tỉ số bằng nhau.</a:t>
            </a:r>
            <a:endParaRPr kumimoji="1" lang="en-US" altLang="en-US" sz="2800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88"/>
          <p:cNvSpPr txBox="1">
            <a:spLocks noChangeArrowheads="1"/>
          </p:cNvSpPr>
          <p:nvPr/>
        </p:nvSpPr>
        <p:spPr bwMode="auto">
          <a:xfrm>
            <a:off x="87313" y="835967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2. Tỉ số lượng giác của hai góc phụ nhau: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2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2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2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2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829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829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2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829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8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829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829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8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830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83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8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830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830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830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7" dur="1" fill="hold"/>
                                        <p:tgtEl>
                                          <p:spTgt spid="830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88" grpId="0"/>
      <p:bldP spid="82991" grpId="0"/>
      <p:bldP spid="26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93" name="Picture 1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39768"/>
            <a:ext cx="3886200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94" name="Text Box 110"/>
          <p:cNvSpPr txBox="1">
            <a:spLocks noChangeArrowheads="1"/>
          </p:cNvSpPr>
          <p:nvPr/>
        </p:nvSpPr>
        <p:spPr bwMode="auto">
          <a:xfrm>
            <a:off x="6705600" y="2193925"/>
            <a:ext cx="533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</a:p>
        </p:txBody>
      </p:sp>
      <p:sp>
        <p:nvSpPr>
          <p:cNvPr id="67695" name="Arc 111"/>
          <p:cNvSpPr>
            <a:spLocks/>
          </p:cNvSpPr>
          <p:nvPr/>
        </p:nvSpPr>
        <p:spPr bwMode="auto">
          <a:xfrm>
            <a:off x="5638800" y="2438400"/>
            <a:ext cx="152400" cy="3048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 cmpd="thickThin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96" name="Text Box 112"/>
          <p:cNvSpPr txBox="1">
            <a:spLocks noChangeArrowheads="1"/>
          </p:cNvSpPr>
          <p:nvPr/>
        </p:nvSpPr>
        <p:spPr bwMode="auto">
          <a:xfrm>
            <a:off x="5791200" y="2133600"/>
            <a:ext cx="533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</a:p>
        </p:txBody>
      </p:sp>
      <p:sp>
        <p:nvSpPr>
          <p:cNvPr id="67697" name="Text Box 113"/>
          <p:cNvSpPr txBox="1">
            <a:spLocks noChangeArrowheads="1"/>
          </p:cNvSpPr>
          <p:nvPr/>
        </p:nvSpPr>
        <p:spPr bwMode="auto">
          <a:xfrm>
            <a:off x="185738" y="1384300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0000FF"/>
                </a:solidFill>
              </a:rPr>
              <a:t>* </a:t>
            </a:r>
            <a:r>
              <a:rPr lang="en-US" altLang="en-US" b="1" i="1" u="sng">
                <a:solidFill>
                  <a:srgbClr val="0000FF"/>
                </a:solidFill>
              </a:rPr>
              <a:t>Định lí:</a:t>
            </a:r>
          </a:p>
        </p:txBody>
      </p:sp>
      <p:sp>
        <p:nvSpPr>
          <p:cNvPr id="67698" name="Text Box 114"/>
          <p:cNvSpPr txBox="1">
            <a:spLocks noChangeArrowheads="1"/>
          </p:cNvSpPr>
          <p:nvPr/>
        </p:nvSpPr>
        <p:spPr bwMode="auto">
          <a:xfrm>
            <a:off x="266700" y="1800225"/>
            <a:ext cx="4457700" cy="12001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sin </a:t>
            </a:r>
            <a:r>
              <a:rPr lang="en-US" alt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côsin</a:t>
            </a:r>
            <a:r>
              <a:rPr lang="en-US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tang </a:t>
            </a:r>
            <a:r>
              <a:rPr lang="en-US" alt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côtang</a:t>
            </a:r>
            <a:r>
              <a:rPr lang="en-US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7699" name="Text Box 115"/>
          <p:cNvSpPr txBox="1">
            <a:spLocks noChangeArrowheads="1"/>
          </p:cNvSpPr>
          <p:nvPr/>
        </p:nvSpPr>
        <p:spPr bwMode="auto">
          <a:xfrm>
            <a:off x="685800" y="4071938"/>
            <a:ext cx="4038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vuông tại A, biết: </a:t>
            </a:r>
          </a:p>
        </p:txBody>
      </p:sp>
      <p:graphicFrame>
        <p:nvGraphicFramePr>
          <p:cNvPr id="67700" name="Object 116"/>
          <p:cNvGraphicFramePr>
            <a:graphicFrameLocks noChangeAspect="1"/>
          </p:cNvGraphicFramePr>
          <p:nvPr/>
        </p:nvGraphicFramePr>
        <p:xfrm>
          <a:off x="4564063" y="3929063"/>
          <a:ext cx="1611312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1" name="Equation" r:id="rId4" imgW="710891" imgH="279279" progId="Equation.DSMT4">
                  <p:embed/>
                </p:oleObj>
              </mc:Choice>
              <mc:Fallback>
                <p:oleObj name="Equation" r:id="rId4" imgW="710891" imgH="279279" progId="Equation.DSMT4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4063" y="3929063"/>
                        <a:ext cx="1611312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701" name="Text Box 117"/>
          <p:cNvSpPr txBox="1">
            <a:spLocks noChangeArrowheads="1"/>
          </p:cNvSpPr>
          <p:nvPr/>
        </p:nvSpPr>
        <p:spPr bwMode="auto">
          <a:xfrm>
            <a:off x="762000" y="4910138"/>
            <a:ext cx="137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Ta có:</a:t>
            </a:r>
          </a:p>
        </p:txBody>
      </p:sp>
      <p:graphicFrame>
        <p:nvGraphicFramePr>
          <p:cNvPr id="67702" name="Object 118"/>
          <p:cNvGraphicFramePr>
            <a:graphicFrameLocks noChangeAspect="1"/>
          </p:cNvGraphicFramePr>
          <p:nvPr/>
        </p:nvGraphicFramePr>
        <p:xfrm>
          <a:off x="2166938" y="4957763"/>
          <a:ext cx="18986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2" name="Equation" r:id="rId6" imgW="837836" imgH="203112" progId="Equation.DSMT4">
                  <p:embed/>
                </p:oleObj>
              </mc:Choice>
              <mc:Fallback>
                <p:oleObj name="Equation" r:id="rId6" imgW="837836" imgH="203112" progId="Equation.DSMT4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4957763"/>
                        <a:ext cx="1898650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703" name="Object 119"/>
          <p:cNvGraphicFramePr>
            <a:graphicFrameLocks noChangeAspect="1"/>
          </p:cNvGraphicFramePr>
          <p:nvPr/>
        </p:nvGraphicFramePr>
        <p:xfrm>
          <a:off x="4579938" y="4957763"/>
          <a:ext cx="1897062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3" name="Equation" r:id="rId8" imgW="837836" imgH="203112" progId="Equation.DSMT4">
                  <p:embed/>
                </p:oleObj>
              </mc:Choice>
              <mc:Fallback>
                <p:oleObj name="Equation" r:id="rId8" imgW="837836" imgH="203112" progId="Equation.DSMT4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9938" y="4957763"/>
                        <a:ext cx="1897062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704" name="Object 120"/>
          <p:cNvGraphicFramePr>
            <a:graphicFrameLocks noChangeAspect="1"/>
          </p:cNvGraphicFramePr>
          <p:nvPr/>
        </p:nvGraphicFramePr>
        <p:xfrm>
          <a:off x="2166938" y="5748338"/>
          <a:ext cx="19558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4" name="Equation" r:id="rId10" imgW="863225" imgH="203112" progId="Equation.DSMT4">
                  <p:embed/>
                </p:oleObj>
              </mc:Choice>
              <mc:Fallback>
                <p:oleObj name="Equation" r:id="rId10" imgW="863225" imgH="203112" progId="Equation.DSMT4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5748338"/>
                        <a:ext cx="1955800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705" name="Object 121"/>
          <p:cNvGraphicFramePr>
            <a:graphicFrameLocks noChangeAspect="1"/>
          </p:cNvGraphicFramePr>
          <p:nvPr/>
        </p:nvGraphicFramePr>
        <p:xfrm>
          <a:off x="4513263" y="5748338"/>
          <a:ext cx="18415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5" name="Equation" r:id="rId12" imgW="812447" imgH="203112" progId="Equation.DSMT4">
                  <p:embed/>
                </p:oleObj>
              </mc:Choice>
              <mc:Fallback>
                <p:oleObj name="Equation" r:id="rId12" imgW="812447" imgH="203112" progId="Equation.DSMT4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3263" y="5748338"/>
                        <a:ext cx="1841500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88"/>
          <p:cNvSpPr txBox="1">
            <a:spLocks noChangeArrowheads="1"/>
          </p:cNvSpPr>
          <p:nvPr/>
        </p:nvSpPr>
        <p:spPr bwMode="auto">
          <a:xfrm>
            <a:off x="87313" y="469394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1. Khái niệm tỉ số lượng giác của góc nhọn:</a:t>
            </a:r>
          </a:p>
        </p:txBody>
      </p:sp>
      <p:sp>
        <p:nvSpPr>
          <p:cNvPr id="22" name="Text Box 40" descr="Parchment"/>
          <p:cNvSpPr txBox="1">
            <a:spLocks noChangeArrowheads="1"/>
          </p:cNvSpPr>
          <p:nvPr/>
        </p:nvSpPr>
        <p:spPr bwMode="auto">
          <a:xfrm>
            <a:off x="43656" y="0"/>
            <a:ext cx="9056687" cy="49244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600" b="1" i="1" u="sng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Tiết 6</a:t>
            </a:r>
            <a:r>
              <a:rPr lang="en-US" sz="2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.   </a:t>
            </a:r>
            <a:r>
              <a:rPr lang="en-US" sz="2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§2. TỈ SỐ LƯỢNG GIÁC CỦA GÓC NHỌN</a:t>
            </a:r>
            <a:endParaRPr lang="en-US" sz="26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3" name="Text Box 88"/>
          <p:cNvSpPr txBox="1">
            <a:spLocks noChangeArrowheads="1"/>
          </p:cNvSpPr>
          <p:nvPr/>
        </p:nvSpPr>
        <p:spPr bwMode="auto">
          <a:xfrm>
            <a:off x="87313" y="835967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2. Tỉ số lượng giác của hai góc phụ nhau: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7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7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67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676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676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677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677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677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677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677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677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94" grpId="0"/>
      <p:bldP spid="67696" grpId="0"/>
      <p:bldP spid="67697" grpId="0"/>
      <p:bldP spid="67698" grpId="0"/>
      <p:bldP spid="67699" grpId="0"/>
      <p:bldP spid="6770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12" name="Picture 1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35052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8713" name="Object 105"/>
          <p:cNvGraphicFramePr>
            <a:graphicFrameLocks noChangeAspect="1"/>
          </p:cNvGraphicFramePr>
          <p:nvPr/>
        </p:nvGraphicFramePr>
        <p:xfrm>
          <a:off x="152400" y="2446338"/>
          <a:ext cx="137160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7" name="Equation" r:id="rId5" imgW="558558" imgH="203112" progId="Equation.DSMT4">
                  <p:embed/>
                </p:oleObj>
              </mc:Choice>
              <mc:Fallback>
                <p:oleObj name="Equation" r:id="rId5" imgW="558558" imgH="203112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446338"/>
                        <a:ext cx="1371600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717" name="Object 109"/>
          <p:cNvGraphicFramePr>
            <a:graphicFrameLocks noChangeAspect="1"/>
          </p:cNvGraphicFramePr>
          <p:nvPr/>
        </p:nvGraphicFramePr>
        <p:xfrm>
          <a:off x="6858000" y="3776663"/>
          <a:ext cx="719138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8" name="Equation" r:id="rId7" imgW="317087" imgH="215619" progId="Equation.DSMT4">
                  <p:embed/>
                </p:oleObj>
              </mc:Choice>
              <mc:Fallback>
                <p:oleObj name="Equation" r:id="rId7" imgW="317087" imgH="215619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776663"/>
                        <a:ext cx="719138" cy="490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718" name="Text Box 110"/>
          <p:cNvSpPr txBox="1">
            <a:spLocks noChangeArrowheads="1"/>
          </p:cNvSpPr>
          <p:nvPr/>
        </p:nvSpPr>
        <p:spPr bwMode="auto">
          <a:xfrm>
            <a:off x="6400800" y="33369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45</a:t>
            </a:r>
            <a:r>
              <a:rPr lang="en-US" altLang="en-US" sz="2000" baseline="30000"/>
              <a:t>0</a:t>
            </a:r>
            <a:endParaRPr lang="en-US" altLang="en-US" sz="2000"/>
          </a:p>
        </p:txBody>
      </p:sp>
      <p:graphicFrame>
        <p:nvGraphicFramePr>
          <p:cNvPr id="68719" name="Object 111"/>
          <p:cNvGraphicFramePr>
            <a:graphicFrameLocks noChangeAspect="1"/>
          </p:cNvGraphicFramePr>
          <p:nvPr/>
        </p:nvGraphicFramePr>
        <p:xfrm>
          <a:off x="1524000" y="2260600"/>
          <a:ext cx="10636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9" name="Equation" r:id="rId9" imgW="469900" imgH="279400" progId="Equation.DSMT4">
                  <p:embed/>
                </p:oleObj>
              </mc:Choice>
              <mc:Fallback>
                <p:oleObj name="Equation" r:id="rId9" imgW="469900" imgH="279400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260600"/>
                        <a:ext cx="1063625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720" name="Object 112"/>
          <p:cNvGraphicFramePr>
            <a:graphicFrameLocks noChangeAspect="1"/>
          </p:cNvGraphicFramePr>
          <p:nvPr/>
        </p:nvGraphicFramePr>
        <p:xfrm>
          <a:off x="2625725" y="2244725"/>
          <a:ext cx="92075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0" name="Equation" r:id="rId11" imgW="406048" imgH="393359" progId="Equation.DSMT4">
                  <p:embed/>
                </p:oleObj>
              </mc:Choice>
              <mc:Fallback>
                <p:oleObj name="Equation" r:id="rId11" imgW="406048" imgH="393359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725" y="2244725"/>
                        <a:ext cx="920750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721" name="Object 113"/>
          <p:cNvGraphicFramePr>
            <a:graphicFrameLocks noChangeAspect="1"/>
          </p:cNvGraphicFramePr>
          <p:nvPr/>
        </p:nvGraphicFramePr>
        <p:xfrm>
          <a:off x="3646488" y="2152650"/>
          <a:ext cx="1611312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1" name="Equation" r:id="rId13" imgW="711200" imgH="457200" progId="Equation.DSMT4">
                  <p:embed/>
                </p:oleObj>
              </mc:Choice>
              <mc:Fallback>
                <p:oleObj name="Equation" r:id="rId13" imgW="711200" imgH="457200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6488" y="2152650"/>
                        <a:ext cx="1611312" cy="1039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722" name="Object 114"/>
          <p:cNvGraphicFramePr>
            <a:graphicFrameLocks noChangeAspect="1"/>
          </p:cNvGraphicFramePr>
          <p:nvPr/>
        </p:nvGraphicFramePr>
        <p:xfrm>
          <a:off x="152400" y="3673475"/>
          <a:ext cx="140017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2" name="Equation" r:id="rId15" imgW="583947" imgH="203112" progId="Equation.DSMT4">
                  <p:embed/>
                </p:oleObj>
              </mc:Choice>
              <mc:Fallback>
                <p:oleObj name="Equation" r:id="rId15" imgW="583947" imgH="203112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673475"/>
                        <a:ext cx="1400175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723" name="Object 115"/>
          <p:cNvGraphicFramePr>
            <a:graphicFrameLocks noChangeAspect="1"/>
          </p:cNvGraphicFramePr>
          <p:nvPr/>
        </p:nvGraphicFramePr>
        <p:xfrm>
          <a:off x="1509713" y="3487738"/>
          <a:ext cx="10922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3" name="Equation" r:id="rId17" imgW="482391" imgH="279279" progId="Equation.DSMT4">
                  <p:embed/>
                </p:oleObj>
              </mc:Choice>
              <mc:Fallback>
                <p:oleObj name="Equation" r:id="rId17" imgW="482391" imgH="279279" progId="Equation.DSMT4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713" y="3487738"/>
                        <a:ext cx="109220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724" name="Object 116"/>
          <p:cNvGraphicFramePr>
            <a:graphicFrameLocks noChangeAspect="1"/>
          </p:cNvGraphicFramePr>
          <p:nvPr/>
        </p:nvGraphicFramePr>
        <p:xfrm>
          <a:off x="2640013" y="3471863"/>
          <a:ext cx="8921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4" name="Equation" r:id="rId19" imgW="393529" imgH="393529" progId="Equation.DSMT4">
                  <p:embed/>
                </p:oleObj>
              </mc:Choice>
              <mc:Fallback>
                <p:oleObj name="Equation" r:id="rId19" imgW="393529" imgH="393529" progId="Equation.DSMT4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3471863"/>
                        <a:ext cx="892175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725" name="Object 117"/>
          <p:cNvGraphicFramePr>
            <a:graphicFrameLocks noChangeAspect="1"/>
          </p:cNvGraphicFramePr>
          <p:nvPr/>
        </p:nvGraphicFramePr>
        <p:xfrm>
          <a:off x="3646488" y="3379788"/>
          <a:ext cx="1611312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5" name="Equation" r:id="rId21" imgW="711200" imgH="457200" progId="Equation.DSMT4">
                  <p:embed/>
                </p:oleObj>
              </mc:Choice>
              <mc:Fallback>
                <p:oleObj name="Equation" r:id="rId21" imgW="711200" imgH="457200" progId="Equation.DSMT4">
                  <p:embed/>
                  <p:pic>
                    <p:nvPicPr>
                      <p:cNvPr id="0" name="Picture 2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6488" y="3379788"/>
                        <a:ext cx="1611312" cy="103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726" name="Object 118"/>
          <p:cNvGraphicFramePr>
            <a:graphicFrameLocks noChangeAspect="1"/>
          </p:cNvGraphicFramePr>
          <p:nvPr/>
        </p:nvGraphicFramePr>
        <p:xfrm>
          <a:off x="242888" y="4711700"/>
          <a:ext cx="121761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6" name="Equation" r:id="rId23" imgW="508000" imgH="228600" progId="Equation.DSMT4">
                  <p:embed/>
                </p:oleObj>
              </mc:Choice>
              <mc:Fallback>
                <p:oleObj name="Equation" r:id="rId23" imgW="508000" imgH="228600" progId="Equation.DSMT4">
                  <p:embed/>
                  <p:pic>
                    <p:nvPicPr>
                      <p:cNvPr id="0" name="Picture 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8" y="4711700"/>
                        <a:ext cx="1217612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727" name="Object 119"/>
          <p:cNvGraphicFramePr>
            <a:graphicFrameLocks noChangeAspect="1"/>
          </p:cNvGraphicFramePr>
          <p:nvPr/>
        </p:nvGraphicFramePr>
        <p:xfrm>
          <a:off x="1595438" y="4525963"/>
          <a:ext cx="91916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7" name="Equation" r:id="rId25" imgW="406048" imgH="304536" progId="Equation.DSMT4">
                  <p:embed/>
                </p:oleObj>
              </mc:Choice>
              <mc:Fallback>
                <p:oleObj name="Equation" r:id="rId25" imgW="406048" imgH="304536" progId="Equation.DSMT4">
                  <p:embed/>
                  <p:pic>
                    <p:nvPicPr>
                      <p:cNvPr id="0" name="Picture 2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438" y="4525963"/>
                        <a:ext cx="919162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728" name="Object 120"/>
          <p:cNvGraphicFramePr>
            <a:graphicFrameLocks noChangeAspect="1"/>
          </p:cNvGraphicFramePr>
          <p:nvPr/>
        </p:nvGraphicFramePr>
        <p:xfrm>
          <a:off x="2625725" y="4538663"/>
          <a:ext cx="92075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8" name="Equation" r:id="rId27" imgW="406048" imgH="393359" progId="Equation.DSMT4">
                  <p:embed/>
                </p:oleObj>
              </mc:Choice>
              <mc:Fallback>
                <p:oleObj name="Equation" r:id="rId27" imgW="406048" imgH="393359" progId="Equation.DSMT4">
                  <p:embed/>
                  <p:pic>
                    <p:nvPicPr>
                      <p:cNvPr id="0" name="Picture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725" y="4538663"/>
                        <a:ext cx="920750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729" name="Object 121"/>
          <p:cNvGraphicFramePr>
            <a:graphicFrameLocks noChangeAspect="1"/>
          </p:cNvGraphicFramePr>
          <p:nvPr/>
        </p:nvGraphicFramePr>
        <p:xfrm>
          <a:off x="3733800" y="4518025"/>
          <a:ext cx="7778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9" name="Equation" r:id="rId29" imgW="342751" imgH="393529" progId="Equation.DSMT4">
                  <p:embed/>
                </p:oleObj>
              </mc:Choice>
              <mc:Fallback>
                <p:oleObj name="Equation" r:id="rId29" imgW="342751" imgH="393529" progId="Equation.DSMT4">
                  <p:embed/>
                  <p:pic>
                    <p:nvPicPr>
                      <p:cNvPr id="0" name="Picture 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518025"/>
                        <a:ext cx="777875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730" name="Object 122"/>
          <p:cNvGraphicFramePr>
            <a:graphicFrameLocks noChangeAspect="1"/>
          </p:cNvGraphicFramePr>
          <p:nvPr/>
        </p:nvGraphicFramePr>
        <p:xfrm>
          <a:off x="138113" y="5678488"/>
          <a:ext cx="15525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0" name="Equation" r:id="rId31" imgW="647700" imgH="228600" progId="Equation.DSMT4">
                  <p:embed/>
                </p:oleObj>
              </mc:Choice>
              <mc:Fallback>
                <p:oleObj name="Equation" r:id="rId31" imgW="647700" imgH="228600" progId="Equation.DSMT4">
                  <p:embed/>
                  <p:pic>
                    <p:nvPicPr>
                      <p:cNvPr id="0" name="Picture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3" y="5678488"/>
                        <a:ext cx="155257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731" name="Object 123"/>
          <p:cNvGraphicFramePr>
            <a:graphicFrameLocks noChangeAspect="1"/>
          </p:cNvGraphicFramePr>
          <p:nvPr/>
        </p:nvGraphicFramePr>
        <p:xfrm>
          <a:off x="1660525" y="5492750"/>
          <a:ext cx="123507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1" name="Equation" r:id="rId33" imgW="545626" imgH="304536" progId="Equation.DSMT4">
                  <p:embed/>
                </p:oleObj>
              </mc:Choice>
              <mc:Fallback>
                <p:oleObj name="Equation" r:id="rId33" imgW="545626" imgH="304536" progId="Equation.DSMT4">
                  <p:embed/>
                  <p:pic>
                    <p:nvPicPr>
                      <p:cNvPr id="0" name="Picture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525" y="5492750"/>
                        <a:ext cx="1235075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732" name="Object 124"/>
          <p:cNvGraphicFramePr>
            <a:graphicFrameLocks noChangeAspect="1"/>
          </p:cNvGraphicFramePr>
          <p:nvPr/>
        </p:nvGraphicFramePr>
        <p:xfrm>
          <a:off x="3117850" y="5505450"/>
          <a:ext cx="92075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2" name="Equation" r:id="rId35" imgW="406048" imgH="393359" progId="Equation.DSMT4">
                  <p:embed/>
                </p:oleObj>
              </mc:Choice>
              <mc:Fallback>
                <p:oleObj name="Equation" r:id="rId35" imgW="406048" imgH="393359" progId="Equation.DSMT4">
                  <p:embed/>
                  <p:pic>
                    <p:nvPicPr>
                      <p:cNvPr id="0" name="Picture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7850" y="5505450"/>
                        <a:ext cx="920750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733" name="Object 125"/>
          <p:cNvGraphicFramePr>
            <a:graphicFrameLocks noChangeAspect="1"/>
          </p:cNvGraphicFramePr>
          <p:nvPr/>
        </p:nvGraphicFramePr>
        <p:xfrm>
          <a:off x="4098925" y="5484813"/>
          <a:ext cx="7778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3" name="Equation" r:id="rId37" imgW="342751" imgH="393529" progId="Equation.DSMT4">
                  <p:embed/>
                </p:oleObj>
              </mc:Choice>
              <mc:Fallback>
                <p:oleObj name="Equation" r:id="rId37" imgW="342751" imgH="393529" progId="Equation.DSMT4">
                  <p:embed/>
                  <p:pic>
                    <p:nvPicPr>
                      <p:cNvPr id="0" name="Picture 2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8925" y="5484813"/>
                        <a:ext cx="777875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734" name="Text Box 126"/>
          <p:cNvSpPr txBox="1">
            <a:spLocks noChangeArrowheads="1"/>
          </p:cNvSpPr>
          <p:nvPr/>
        </p:nvSpPr>
        <p:spPr bwMode="auto">
          <a:xfrm>
            <a:off x="1905000" y="1617663"/>
            <a:ext cx="3505200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 ví dụ 1, ta có</a:t>
            </a:r>
            <a:r>
              <a: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68735" name="Object 127"/>
          <p:cNvGraphicFramePr>
            <a:graphicFrameLocks noChangeAspect="1"/>
          </p:cNvGraphicFramePr>
          <p:nvPr/>
        </p:nvGraphicFramePr>
        <p:xfrm>
          <a:off x="457200" y="2743200"/>
          <a:ext cx="35528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4" name="Equation" r:id="rId38" imgW="1447800" imgH="431800" progId="Equation.DSMT4">
                  <p:embed/>
                </p:oleObj>
              </mc:Choice>
              <mc:Fallback>
                <p:oleObj name="Equation" r:id="rId38" imgW="1447800" imgH="431800" progId="Equation.DSMT4">
                  <p:embed/>
                  <p:pic>
                    <p:nvPicPr>
                      <p:cNvPr id="0" name="Picture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743200"/>
                        <a:ext cx="3552825" cy="98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736" name="Object 128"/>
          <p:cNvGraphicFramePr>
            <a:graphicFrameLocks noChangeAspect="1"/>
          </p:cNvGraphicFramePr>
          <p:nvPr/>
        </p:nvGraphicFramePr>
        <p:xfrm>
          <a:off x="457200" y="3962400"/>
          <a:ext cx="31353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5" name="Equation" r:id="rId40" imgW="1308100" imgH="228600" progId="Equation.DSMT4">
                  <p:embed/>
                </p:oleObj>
              </mc:Choice>
              <mc:Fallback>
                <p:oleObj name="Equation" r:id="rId40" imgW="1308100" imgH="228600" progId="Equation.DSMT4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962400"/>
                        <a:ext cx="3135313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228600" y="1444626"/>
            <a:ext cx="1524000" cy="646331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6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altLang="en-US" sz="3000" b="1" i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Ví duï 5</a:t>
            </a:r>
          </a:p>
        </p:txBody>
      </p:sp>
      <p:sp>
        <p:nvSpPr>
          <p:cNvPr id="25" name="Text Box 88"/>
          <p:cNvSpPr txBox="1">
            <a:spLocks noChangeArrowheads="1"/>
          </p:cNvSpPr>
          <p:nvPr/>
        </p:nvSpPr>
        <p:spPr bwMode="auto">
          <a:xfrm>
            <a:off x="87313" y="469394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1. Khái niệm tỉ số lượng giác của góc nhọn:</a:t>
            </a:r>
          </a:p>
        </p:txBody>
      </p:sp>
      <p:sp>
        <p:nvSpPr>
          <p:cNvPr id="27" name="Text Box 40" descr="Parchment"/>
          <p:cNvSpPr txBox="1">
            <a:spLocks noChangeArrowheads="1"/>
          </p:cNvSpPr>
          <p:nvPr/>
        </p:nvSpPr>
        <p:spPr bwMode="auto">
          <a:xfrm>
            <a:off x="43656" y="0"/>
            <a:ext cx="9056687" cy="49244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600" b="1" i="1" u="sng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Tiết 6</a:t>
            </a:r>
            <a:r>
              <a:rPr lang="en-US" sz="2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.   </a:t>
            </a:r>
            <a:r>
              <a:rPr lang="en-US" sz="2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§2. TỈ SỐ LƯỢNG GIÁC CỦA GÓC NHỌN</a:t>
            </a:r>
            <a:endParaRPr lang="en-US" sz="26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8" name="Text Box 88"/>
          <p:cNvSpPr txBox="1">
            <a:spLocks noChangeArrowheads="1"/>
          </p:cNvSpPr>
          <p:nvPr/>
        </p:nvSpPr>
        <p:spPr bwMode="auto">
          <a:xfrm>
            <a:off x="87313" y="835967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2. Tỉ số lượng giác của hai góc phụ nhau:</a:t>
            </a:r>
          </a:p>
        </p:txBody>
      </p:sp>
      <p:sp>
        <p:nvSpPr>
          <p:cNvPr id="33820" name="Text Box 113"/>
          <p:cNvSpPr txBox="1">
            <a:spLocks noChangeArrowheads="1"/>
          </p:cNvSpPr>
          <p:nvPr/>
        </p:nvSpPr>
        <p:spPr bwMode="auto">
          <a:xfrm>
            <a:off x="5670550" y="844550"/>
            <a:ext cx="2527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0000FF"/>
                </a:solidFill>
              </a:rPr>
              <a:t>* </a:t>
            </a:r>
            <a:r>
              <a:rPr lang="en-US" altLang="en-US" b="1" i="1" u="sng">
                <a:solidFill>
                  <a:srgbClr val="0000FF"/>
                </a:solidFill>
              </a:rPr>
              <a:t>Định lí: (SGK)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87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8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687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687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687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687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687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687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687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687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687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687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687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687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687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687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687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1" dur="1" fill="hold"/>
                                        <p:tgtEl>
                                          <p:spTgt spid="687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5" dur="500"/>
                                        <p:tgtEl>
                                          <p:spTgt spid="68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8" dur="500"/>
                                        <p:tgtEl>
                                          <p:spTgt spid="68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" dur="500"/>
                                        <p:tgtEl>
                                          <p:spTgt spid="68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68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7" dur="500"/>
                                        <p:tgtEl>
                                          <p:spTgt spid="68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0" dur="500"/>
                                        <p:tgtEl>
                                          <p:spTgt spid="68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3" dur="500"/>
                                        <p:tgtEl>
                                          <p:spTgt spid="68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6" dur="500"/>
                                        <p:tgtEl>
                                          <p:spTgt spid="68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6" dur="2000"/>
                                        <p:tgtEl>
                                          <p:spTgt spid="68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9" dur="2000"/>
                                        <p:tgtEl>
                                          <p:spTgt spid="68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2" dur="2000"/>
                                        <p:tgtEl>
                                          <p:spTgt spid="68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5" dur="2000"/>
                                        <p:tgtEl>
                                          <p:spTgt spid="68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8" dur="2000"/>
                                        <p:tgtEl>
                                          <p:spTgt spid="68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1" dur="2000"/>
                                        <p:tgtEl>
                                          <p:spTgt spid="68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4" dur="2000"/>
                                        <p:tgtEl>
                                          <p:spTgt spid="68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7" dur="2000"/>
                                        <p:tgtEl>
                                          <p:spTgt spid="68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6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18" grpId="0"/>
      <p:bldP spid="687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5" name="Object 5"/>
          <p:cNvGraphicFramePr>
            <a:graphicFrameLocks noChangeAspect="1"/>
          </p:cNvGraphicFramePr>
          <p:nvPr/>
        </p:nvGraphicFramePr>
        <p:xfrm>
          <a:off x="152400" y="2065338"/>
          <a:ext cx="137160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0" name="Equation" r:id="rId4" imgW="558558" imgH="203112" progId="Equation.DSMT4">
                  <p:embed/>
                </p:oleObj>
              </mc:Choice>
              <mc:Fallback>
                <p:oleObj name="Equation" r:id="rId4" imgW="558558" imgH="203112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065338"/>
                        <a:ext cx="1371600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6" name="Object 6"/>
          <p:cNvGraphicFramePr>
            <a:graphicFrameLocks noChangeAspect="1"/>
          </p:cNvGraphicFramePr>
          <p:nvPr/>
        </p:nvGraphicFramePr>
        <p:xfrm>
          <a:off x="7739063" y="2986088"/>
          <a:ext cx="719137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1" name="Equation" r:id="rId6" imgW="317362" imgH="228501" progId="Equation.DSMT4">
                  <p:embed/>
                </p:oleObj>
              </mc:Choice>
              <mc:Fallback>
                <p:oleObj name="Equation" r:id="rId6" imgW="317362" imgH="228501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9063" y="2986088"/>
                        <a:ext cx="719137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6858000" y="37941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60</a:t>
            </a:r>
            <a:r>
              <a:rPr lang="en-US" altLang="en-US" sz="2000" baseline="30000"/>
              <a:t>0 </a:t>
            </a:r>
            <a:endParaRPr lang="en-US" altLang="en-US" sz="2000"/>
          </a:p>
        </p:txBody>
      </p:sp>
      <p:graphicFrame>
        <p:nvGraphicFramePr>
          <p:cNvPr id="87048" name="Object 8"/>
          <p:cNvGraphicFramePr>
            <a:graphicFrameLocks noChangeAspect="1"/>
          </p:cNvGraphicFramePr>
          <p:nvPr/>
        </p:nvGraphicFramePr>
        <p:xfrm>
          <a:off x="1524000" y="1879600"/>
          <a:ext cx="10636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2" name="Equation" r:id="rId8" imgW="469900" imgH="279400" progId="Equation.DSMT4">
                  <p:embed/>
                </p:oleObj>
              </mc:Choice>
              <mc:Fallback>
                <p:oleObj name="Equation" r:id="rId8" imgW="469900" imgH="279400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879600"/>
                        <a:ext cx="1063625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9" name="Object 9"/>
          <p:cNvGraphicFramePr>
            <a:graphicFrameLocks noChangeAspect="1"/>
          </p:cNvGraphicFramePr>
          <p:nvPr/>
        </p:nvGraphicFramePr>
        <p:xfrm>
          <a:off x="2625725" y="1863725"/>
          <a:ext cx="92075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3" name="Equation" r:id="rId10" imgW="406048" imgH="393359" progId="Equation.DSMT4">
                  <p:embed/>
                </p:oleObj>
              </mc:Choice>
              <mc:Fallback>
                <p:oleObj name="Equation" r:id="rId10" imgW="406048" imgH="393359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725" y="1863725"/>
                        <a:ext cx="920750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0" name="Object 10"/>
          <p:cNvGraphicFramePr>
            <a:graphicFrameLocks noChangeAspect="1"/>
          </p:cNvGraphicFramePr>
          <p:nvPr/>
        </p:nvGraphicFramePr>
        <p:xfrm>
          <a:off x="3675063" y="1800225"/>
          <a:ext cx="1554162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4" name="Equation" r:id="rId12" imgW="685800" imgH="431800" progId="Equation.DSMT4">
                  <p:embed/>
                </p:oleObj>
              </mc:Choice>
              <mc:Fallback>
                <p:oleObj name="Equation" r:id="rId12" imgW="685800" imgH="431800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5063" y="1800225"/>
                        <a:ext cx="1554162" cy="982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1" name="Object 11"/>
          <p:cNvGraphicFramePr>
            <a:graphicFrameLocks noChangeAspect="1"/>
          </p:cNvGraphicFramePr>
          <p:nvPr/>
        </p:nvGraphicFramePr>
        <p:xfrm>
          <a:off x="152400" y="3292475"/>
          <a:ext cx="140017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5" name="Equation" r:id="rId14" imgW="583947" imgH="203112" progId="Equation.DSMT4">
                  <p:embed/>
                </p:oleObj>
              </mc:Choice>
              <mc:Fallback>
                <p:oleObj name="Equation" r:id="rId14" imgW="583947" imgH="203112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292475"/>
                        <a:ext cx="1400175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2" name="Object 12"/>
          <p:cNvGraphicFramePr>
            <a:graphicFrameLocks noChangeAspect="1"/>
          </p:cNvGraphicFramePr>
          <p:nvPr/>
        </p:nvGraphicFramePr>
        <p:xfrm>
          <a:off x="1509713" y="3106738"/>
          <a:ext cx="10922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6" name="Equation" r:id="rId16" imgW="482391" imgH="279279" progId="Equation.DSMT4">
                  <p:embed/>
                </p:oleObj>
              </mc:Choice>
              <mc:Fallback>
                <p:oleObj name="Equation" r:id="rId16" imgW="482391" imgH="279279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713" y="3106738"/>
                        <a:ext cx="109220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3" name="Object 13"/>
          <p:cNvGraphicFramePr>
            <a:graphicFrameLocks noChangeAspect="1"/>
          </p:cNvGraphicFramePr>
          <p:nvPr/>
        </p:nvGraphicFramePr>
        <p:xfrm>
          <a:off x="2640013" y="3090863"/>
          <a:ext cx="8921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7" name="Equation" r:id="rId18" imgW="393529" imgH="393529" progId="Equation.DSMT4">
                  <p:embed/>
                </p:oleObj>
              </mc:Choice>
              <mc:Fallback>
                <p:oleObj name="Equation" r:id="rId18" imgW="393529" imgH="393529" progId="Equation.DSMT4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3090863"/>
                        <a:ext cx="892175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4" name="Object 14"/>
          <p:cNvGraphicFramePr>
            <a:graphicFrameLocks noChangeAspect="1"/>
          </p:cNvGraphicFramePr>
          <p:nvPr/>
        </p:nvGraphicFramePr>
        <p:xfrm>
          <a:off x="3905250" y="3070225"/>
          <a:ext cx="10922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8" name="Equation" r:id="rId20" imgW="482391" imgH="393529" progId="Equation.DSMT4">
                  <p:embed/>
                </p:oleObj>
              </mc:Choice>
              <mc:Fallback>
                <p:oleObj name="Equation" r:id="rId20" imgW="482391" imgH="393529" progId="Equation.DSMT4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0" y="3070225"/>
                        <a:ext cx="1092200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5" name="Object 15"/>
          <p:cNvGraphicFramePr>
            <a:graphicFrameLocks noChangeAspect="1"/>
          </p:cNvGraphicFramePr>
          <p:nvPr/>
        </p:nvGraphicFramePr>
        <p:xfrm>
          <a:off x="242888" y="4330700"/>
          <a:ext cx="121761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9" name="Equation" r:id="rId22" imgW="508000" imgH="228600" progId="Equation.DSMT4">
                  <p:embed/>
                </p:oleObj>
              </mc:Choice>
              <mc:Fallback>
                <p:oleObj name="Equation" r:id="rId22" imgW="508000" imgH="228600" progId="Equation.DSMT4">
                  <p:embed/>
                  <p:pic>
                    <p:nvPicPr>
                      <p:cNvPr id="0" name="Picture 2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8" y="4330700"/>
                        <a:ext cx="1217612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6" name="Object 16"/>
          <p:cNvGraphicFramePr>
            <a:graphicFrameLocks noChangeAspect="1"/>
          </p:cNvGraphicFramePr>
          <p:nvPr/>
        </p:nvGraphicFramePr>
        <p:xfrm>
          <a:off x="1595438" y="4144963"/>
          <a:ext cx="91916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0" name="Equation" r:id="rId24" imgW="406048" imgH="304536" progId="Equation.DSMT4">
                  <p:embed/>
                </p:oleObj>
              </mc:Choice>
              <mc:Fallback>
                <p:oleObj name="Equation" r:id="rId24" imgW="406048" imgH="304536" progId="Equation.DSMT4">
                  <p:embed/>
                  <p:pic>
                    <p:nvPicPr>
                      <p:cNvPr id="0" name="Picture 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438" y="4144963"/>
                        <a:ext cx="919162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7" name="Object 17"/>
          <p:cNvGraphicFramePr>
            <a:graphicFrameLocks noChangeAspect="1"/>
          </p:cNvGraphicFramePr>
          <p:nvPr/>
        </p:nvGraphicFramePr>
        <p:xfrm>
          <a:off x="2625725" y="4157663"/>
          <a:ext cx="92075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1" name="Equation" r:id="rId26" imgW="406048" imgH="393359" progId="Equation.DSMT4">
                  <p:embed/>
                </p:oleObj>
              </mc:Choice>
              <mc:Fallback>
                <p:oleObj name="Equation" r:id="rId26" imgW="406048" imgH="393359" progId="Equation.DSMT4">
                  <p:embed/>
                  <p:pic>
                    <p:nvPicPr>
                      <p:cNvPr id="0" name="Picture 2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725" y="4157663"/>
                        <a:ext cx="920750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8" name="Object 18"/>
          <p:cNvGraphicFramePr>
            <a:graphicFrameLocks noChangeAspect="1"/>
          </p:cNvGraphicFramePr>
          <p:nvPr/>
        </p:nvGraphicFramePr>
        <p:xfrm>
          <a:off x="3684588" y="4094163"/>
          <a:ext cx="1497012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2" name="Equation" r:id="rId28" imgW="660113" imgH="431613" progId="Equation.DSMT4">
                  <p:embed/>
                </p:oleObj>
              </mc:Choice>
              <mc:Fallback>
                <p:oleObj name="Equation" r:id="rId28" imgW="660113" imgH="431613" progId="Equation.DSMT4">
                  <p:embed/>
                  <p:pic>
                    <p:nvPicPr>
                      <p:cNvPr id="0" name="Picture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8" y="4094163"/>
                        <a:ext cx="1497012" cy="982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9" name="Object 19"/>
          <p:cNvGraphicFramePr>
            <a:graphicFrameLocks noChangeAspect="1"/>
          </p:cNvGraphicFramePr>
          <p:nvPr/>
        </p:nvGraphicFramePr>
        <p:xfrm>
          <a:off x="138113" y="5297488"/>
          <a:ext cx="15525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3" name="Equation" r:id="rId30" imgW="647700" imgH="228600" progId="Equation.DSMT4">
                  <p:embed/>
                </p:oleObj>
              </mc:Choice>
              <mc:Fallback>
                <p:oleObj name="Equation" r:id="rId30" imgW="647700" imgH="228600" progId="Equation.DSMT4">
                  <p:embed/>
                  <p:pic>
                    <p:nvPicPr>
                      <p:cNvPr id="0" name="Picture 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3" y="5297488"/>
                        <a:ext cx="155257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60" name="Object 20"/>
          <p:cNvGraphicFramePr>
            <a:graphicFrameLocks noChangeAspect="1"/>
          </p:cNvGraphicFramePr>
          <p:nvPr/>
        </p:nvGraphicFramePr>
        <p:xfrm>
          <a:off x="1660525" y="5111750"/>
          <a:ext cx="123507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4" name="Equation" r:id="rId32" imgW="545626" imgH="304536" progId="Equation.DSMT4">
                  <p:embed/>
                </p:oleObj>
              </mc:Choice>
              <mc:Fallback>
                <p:oleObj name="Equation" r:id="rId32" imgW="545626" imgH="304536" progId="Equation.DSMT4">
                  <p:embed/>
                  <p:pic>
                    <p:nvPicPr>
                      <p:cNvPr id="0" name="Picture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525" y="5111750"/>
                        <a:ext cx="1235075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61" name="Object 21"/>
          <p:cNvGraphicFramePr>
            <a:graphicFrameLocks noChangeAspect="1"/>
          </p:cNvGraphicFramePr>
          <p:nvPr/>
        </p:nvGraphicFramePr>
        <p:xfrm>
          <a:off x="3117850" y="5124450"/>
          <a:ext cx="92075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5" name="Equation" r:id="rId34" imgW="406048" imgH="393359" progId="Equation.DSMT4">
                  <p:embed/>
                </p:oleObj>
              </mc:Choice>
              <mc:Fallback>
                <p:oleObj name="Equation" r:id="rId34" imgW="406048" imgH="393359" progId="Equation.DSMT4">
                  <p:embed/>
                  <p:pic>
                    <p:nvPicPr>
                      <p:cNvPr id="0" name="Picture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7850" y="5124450"/>
                        <a:ext cx="920750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62" name="Object 22"/>
          <p:cNvGraphicFramePr>
            <a:graphicFrameLocks noChangeAspect="1"/>
          </p:cNvGraphicFramePr>
          <p:nvPr/>
        </p:nvGraphicFramePr>
        <p:xfrm>
          <a:off x="4159250" y="5033963"/>
          <a:ext cx="1555750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6" name="Equation" r:id="rId36" imgW="685800" imgH="457200" progId="Equation.DSMT4">
                  <p:embed/>
                </p:oleObj>
              </mc:Choice>
              <mc:Fallback>
                <p:oleObj name="Equation" r:id="rId36" imgW="685800" imgH="457200" progId="Equation.DSMT4">
                  <p:embed/>
                  <p:pic>
                    <p:nvPicPr>
                      <p:cNvPr id="0" name="Picture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0" y="5033963"/>
                        <a:ext cx="1555750" cy="103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7063" name="Picture 23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52600"/>
            <a:ext cx="1833563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64" name="Text Box 24"/>
          <p:cNvSpPr txBox="1">
            <a:spLocks noChangeArrowheads="1"/>
          </p:cNvSpPr>
          <p:nvPr/>
        </p:nvSpPr>
        <p:spPr bwMode="auto">
          <a:xfrm>
            <a:off x="1979613" y="1293813"/>
            <a:ext cx="7164387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87065" name="Object 25"/>
          <p:cNvGraphicFramePr>
            <a:graphicFrameLocks noChangeAspect="1"/>
          </p:cNvGraphicFramePr>
          <p:nvPr/>
        </p:nvGraphicFramePr>
        <p:xfrm>
          <a:off x="228600" y="3065463"/>
          <a:ext cx="3195638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7" name="Equation" r:id="rId39" imgW="1333500" imgH="393700" progId="Equation.DSMT4">
                  <p:embed/>
                </p:oleObj>
              </mc:Choice>
              <mc:Fallback>
                <p:oleObj name="Equation" r:id="rId39" imgW="1333500" imgH="393700" progId="Equation.DSMT4">
                  <p:embed/>
                  <p:pic>
                    <p:nvPicPr>
                      <p:cNvPr id="0" name="Picture 2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065463"/>
                        <a:ext cx="3195638" cy="89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66" name="Object 26"/>
          <p:cNvGraphicFramePr>
            <a:graphicFrameLocks noChangeAspect="1"/>
          </p:cNvGraphicFramePr>
          <p:nvPr/>
        </p:nvGraphicFramePr>
        <p:xfrm>
          <a:off x="258763" y="1752600"/>
          <a:ext cx="3471862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8" name="Equation" r:id="rId41" imgW="1447800" imgH="431800" progId="Equation.DSMT4">
                  <p:embed/>
                </p:oleObj>
              </mc:Choice>
              <mc:Fallback>
                <p:oleObj name="Equation" r:id="rId41" imgW="1447800" imgH="431800" progId="Equation.DSMT4">
                  <p:embed/>
                  <p:pic>
                    <p:nvPicPr>
                      <p:cNvPr id="0" name="Picture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3" y="1752600"/>
                        <a:ext cx="3471862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67" name="Object 27"/>
          <p:cNvGraphicFramePr>
            <a:graphicFrameLocks noChangeAspect="1"/>
          </p:cNvGraphicFramePr>
          <p:nvPr/>
        </p:nvGraphicFramePr>
        <p:xfrm>
          <a:off x="381000" y="5037138"/>
          <a:ext cx="3532188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9" name="Equation" r:id="rId43" imgW="1473200" imgH="431800" progId="Equation.DSMT4">
                  <p:embed/>
                </p:oleObj>
              </mc:Choice>
              <mc:Fallback>
                <p:oleObj name="Equation" r:id="rId43" imgW="1473200" imgH="431800" progId="Equation.DSMT4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037138"/>
                        <a:ext cx="3532188" cy="982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68" name="Object 28"/>
          <p:cNvGraphicFramePr>
            <a:graphicFrameLocks noChangeAspect="1"/>
          </p:cNvGraphicFramePr>
          <p:nvPr/>
        </p:nvGraphicFramePr>
        <p:xfrm>
          <a:off x="304800" y="4343400"/>
          <a:ext cx="334803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40" name="Equation" r:id="rId45" imgW="1397000" imgH="241300" progId="Equation.DSMT4">
                  <p:embed/>
                </p:oleObj>
              </mc:Choice>
              <mc:Fallback>
                <p:oleObj name="Equation" r:id="rId45" imgW="1397000" imgH="241300" progId="Equation.DSMT4">
                  <p:embed/>
                  <p:pic>
                    <p:nvPicPr>
                      <p:cNvPr id="0" name="Picture 2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343400"/>
                        <a:ext cx="3348038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422958" y="1268988"/>
            <a:ext cx="1524000" cy="646331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6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altLang="en-US" sz="3000" b="1" i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Ví duï 6</a:t>
            </a:r>
          </a:p>
        </p:txBody>
      </p:sp>
      <p:sp>
        <p:nvSpPr>
          <p:cNvPr id="29" name="Text Box 88"/>
          <p:cNvSpPr txBox="1">
            <a:spLocks noChangeArrowheads="1"/>
          </p:cNvSpPr>
          <p:nvPr/>
        </p:nvSpPr>
        <p:spPr bwMode="auto">
          <a:xfrm>
            <a:off x="87313" y="469394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1. Khái niệm tỉ số lượng giác của góc nhọn:</a:t>
            </a:r>
          </a:p>
        </p:txBody>
      </p:sp>
      <p:sp>
        <p:nvSpPr>
          <p:cNvPr id="30" name="Text Box 40" descr="Parchment"/>
          <p:cNvSpPr txBox="1">
            <a:spLocks noChangeArrowheads="1"/>
          </p:cNvSpPr>
          <p:nvPr/>
        </p:nvSpPr>
        <p:spPr bwMode="auto">
          <a:xfrm>
            <a:off x="43656" y="0"/>
            <a:ext cx="9056687" cy="49244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600" b="1" i="1" u="sng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Tiết 6</a:t>
            </a:r>
            <a:r>
              <a:rPr lang="en-US" sz="2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.   </a:t>
            </a:r>
            <a:r>
              <a:rPr lang="en-US" sz="2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§2. TỈ SỐ LƯỢNG GIÁC CỦA GÓC NHỌN</a:t>
            </a:r>
            <a:endParaRPr lang="en-US" sz="26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1" name="Text Box 88"/>
          <p:cNvSpPr txBox="1">
            <a:spLocks noChangeArrowheads="1"/>
          </p:cNvSpPr>
          <p:nvPr/>
        </p:nvSpPr>
        <p:spPr bwMode="auto">
          <a:xfrm>
            <a:off x="87313" y="835967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2. </a:t>
            </a:r>
            <a:r>
              <a:rPr lang="en-US" altLang="en-US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Tỉ</a:t>
            </a:r>
            <a:r>
              <a:rPr lang="en-US" alt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lượng</a:t>
            </a:r>
            <a:r>
              <a:rPr lang="en-US" alt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giác</a:t>
            </a:r>
            <a:r>
              <a:rPr lang="en-US" alt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góc</a:t>
            </a:r>
            <a:r>
              <a:rPr lang="en-US" alt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phụ</a:t>
            </a:r>
            <a:r>
              <a:rPr lang="en-US" alt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nhau</a:t>
            </a:r>
            <a:r>
              <a:rPr lang="en-US" alt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4846" name="Text Box 113"/>
          <p:cNvSpPr txBox="1">
            <a:spLocks noChangeArrowheads="1"/>
          </p:cNvSpPr>
          <p:nvPr/>
        </p:nvSpPr>
        <p:spPr bwMode="auto">
          <a:xfrm>
            <a:off x="5491163" y="812800"/>
            <a:ext cx="2527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0000FF"/>
                </a:solidFill>
              </a:rPr>
              <a:t>* </a:t>
            </a:r>
            <a:r>
              <a:rPr lang="en-US" altLang="en-US" b="1" i="1" u="sng">
                <a:solidFill>
                  <a:srgbClr val="0000FF"/>
                </a:solidFill>
              </a:rPr>
              <a:t>Định lí: (SGK)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70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7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870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" dur="1" fill="hold"/>
                                        <p:tgtEl>
                                          <p:spTgt spid="870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870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1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7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0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9" dur="1" fill="hold"/>
                                        <p:tgtEl>
                                          <p:spTgt spid="870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3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6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9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2" dur="5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8" dur="1" fill="hold"/>
                                        <p:tgtEl>
                                          <p:spTgt spid="870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2" dur="500"/>
                                        <p:tgtEl>
                                          <p:spTgt spid="87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5" dur="500"/>
                                        <p:tgtEl>
                                          <p:spTgt spid="87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87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1" dur="500"/>
                                        <p:tgtEl>
                                          <p:spTgt spid="87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7" dur="1" fill="hold"/>
                                        <p:tgtEl>
                                          <p:spTgt spid="870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0" dur="1" fill="hold"/>
                                        <p:tgtEl>
                                          <p:spTgt spid="870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7" grpId="0"/>
      <p:bldP spid="870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66"/>
          <p:cNvSpPr txBox="1">
            <a:spLocks noChangeArrowheads="1"/>
          </p:cNvSpPr>
          <p:nvPr/>
        </p:nvSpPr>
        <p:spPr bwMode="auto">
          <a:xfrm>
            <a:off x="211138" y="1235075"/>
            <a:ext cx="73152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 lượng giác của các góc đặc biệt:</a:t>
            </a:r>
          </a:p>
        </p:txBody>
      </p:sp>
      <p:graphicFrame>
        <p:nvGraphicFramePr>
          <p:cNvPr id="73879" name="Group 151"/>
          <p:cNvGraphicFramePr>
            <a:graphicFrameLocks noGrp="1"/>
          </p:cNvGraphicFramePr>
          <p:nvPr/>
        </p:nvGraphicFramePr>
        <p:xfrm>
          <a:off x="304800" y="1746250"/>
          <a:ext cx="8458200" cy="5029202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4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  <a:r>
                        <a:rPr kumimoji="0" lang="en-US" altLang="en-US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  <a:r>
                        <a:rPr kumimoji="0" lang="en-US" altLang="en-US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  <a:r>
                        <a:rPr kumimoji="0" lang="en-US" altLang="en-US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sin</a:t>
                      </a: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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3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cos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tan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4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cot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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875" name="Text Box 147"/>
          <p:cNvSpPr txBox="1">
            <a:spLocks noChangeArrowheads="1"/>
          </p:cNvSpPr>
          <p:nvPr/>
        </p:nvSpPr>
        <p:spPr bwMode="auto">
          <a:xfrm>
            <a:off x="319088" y="2286000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Tỉ số lượng giác</a:t>
            </a:r>
          </a:p>
        </p:txBody>
      </p:sp>
      <p:sp>
        <p:nvSpPr>
          <p:cNvPr id="35876" name="Line 148"/>
          <p:cNvSpPr>
            <a:spLocks noChangeShapeType="1"/>
          </p:cNvSpPr>
          <p:nvPr/>
        </p:nvSpPr>
        <p:spPr bwMode="auto">
          <a:xfrm>
            <a:off x="304800" y="1752600"/>
            <a:ext cx="2743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7" name="Text Box 149"/>
          <p:cNvSpPr txBox="1">
            <a:spLocks noChangeArrowheads="1"/>
          </p:cNvSpPr>
          <p:nvPr/>
        </p:nvSpPr>
        <p:spPr bwMode="auto">
          <a:xfrm>
            <a:off x="2362200" y="1752600"/>
            <a:ext cx="457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ym typeface="Symbol" panose="05050102010706020507" pitchFamily="18" charset="2"/>
              </a:rPr>
              <a:t></a:t>
            </a:r>
          </a:p>
        </p:txBody>
      </p:sp>
      <p:graphicFrame>
        <p:nvGraphicFramePr>
          <p:cNvPr id="73880" name="Object 152"/>
          <p:cNvGraphicFramePr>
            <a:graphicFrameLocks noChangeAspect="1"/>
          </p:cNvGraphicFramePr>
          <p:nvPr/>
        </p:nvGraphicFramePr>
        <p:xfrm>
          <a:off x="3733800" y="2743200"/>
          <a:ext cx="3460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0" name="Equation" r:id="rId3" imgW="152334" imgH="393529" progId="Equation.DSMT4">
                  <p:embed/>
                </p:oleObj>
              </mc:Choice>
              <mc:Fallback>
                <p:oleObj name="Equation" r:id="rId3" imgW="152334" imgH="393529" progId="Equation.DSMT4">
                  <p:embed/>
                  <p:pic>
                    <p:nvPicPr>
                      <p:cNvPr id="0" name="Picture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743200"/>
                        <a:ext cx="346075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881" name="Object 153"/>
          <p:cNvGraphicFramePr>
            <a:graphicFrameLocks noChangeAspect="1"/>
          </p:cNvGraphicFramePr>
          <p:nvPr/>
        </p:nvGraphicFramePr>
        <p:xfrm>
          <a:off x="3617913" y="3767138"/>
          <a:ext cx="577850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1" name="Equation" r:id="rId5" imgW="253890" imgH="431613" progId="Equation.DSMT4">
                  <p:embed/>
                </p:oleObj>
              </mc:Choice>
              <mc:Fallback>
                <p:oleObj name="Equation" r:id="rId5" imgW="253890" imgH="431613" progId="Equation.DSMT4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7913" y="3767138"/>
                        <a:ext cx="577850" cy="982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882" name="Object 154"/>
          <p:cNvGraphicFramePr>
            <a:graphicFrameLocks noChangeAspect="1"/>
          </p:cNvGraphicFramePr>
          <p:nvPr/>
        </p:nvGraphicFramePr>
        <p:xfrm>
          <a:off x="3630613" y="4800600"/>
          <a:ext cx="576262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2" name="Equation" r:id="rId7" imgW="253890" imgH="431613" progId="Equation.DSMT4">
                  <p:embed/>
                </p:oleObj>
              </mc:Choice>
              <mc:Fallback>
                <p:oleObj name="Equation" r:id="rId7" imgW="253890" imgH="431613" progId="Equation.DSMT4">
                  <p:embed/>
                  <p:pic>
                    <p:nvPicPr>
                      <p:cNvPr id="0" name="Picture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0613" y="4800600"/>
                        <a:ext cx="576262" cy="982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883" name="Object 155"/>
          <p:cNvGraphicFramePr>
            <a:graphicFrameLocks noChangeAspect="1"/>
          </p:cNvGraphicFramePr>
          <p:nvPr/>
        </p:nvGraphicFramePr>
        <p:xfrm>
          <a:off x="3609975" y="6045200"/>
          <a:ext cx="51911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3" name="Equation" r:id="rId9" imgW="228600" imgH="228600" progId="Equation.DSMT4">
                  <p:embed/>
                </p:oleObj>
              </mc:Choice>
              <mc:Fallback>
                <p:oleObj name="Equation" r:id="rId9" imgW="228600" imgH="228600" progId="Equation.DSMT4">
                  <p:embed/>
                  <p:pic>
                    <p:nvPicPr>
                      <p:cNvPr id="0" name="Picture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9975" y="6045200"/>
                        <a:ext cx="519113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884" name="Object 156"/>
          <p:cNvGraphicFramePr>
            <a:graphicFrameLocks noChangeAspect="1"/>
          </p:cNvGraphicFramePr>
          <p:nvPr/>
        </p:nvGraphicFramePr>
        <p:xfrm>
          <a:off x="5432425" y="2776538"/>
          <a:ext cx="6064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4" name="Equation" r:id="rId11" imgW="266469" imgH="431425" progId="Equation.DSMT4">
                  <p:embed/>
                </p:oleObj>
              </mc:Choice>
              <mc:Fallback>
                <p:oleObj name="Equation" r:id="rId11" imgW="266469" imgH="431425" progId="Equation.DSMT4">
                  <p:embed/>
                  <p:pic>
                    <p:nvPicPr>
                      <p:cNvPr id="0" name="Picture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425" y="2776538"/>
                        <a:ext cx="606425" cy="98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885" name="Object 157"/>
          <p:cNvGraphicFramePr>
            <a:graphicFrameLocks noChangeAspect="1"/>
          </p:cNvGraphicFramePr>
          <p:nvPr/>
        </p:nvGraphicFramePr>
        <p:xfrm>
          <a:off x="5445125" y="3768725"/>
          <a:ext cx="6064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5" name="Equation" r:id="rId13" imgW="266469" imgH="431425" progId="Equation.DSMT4">
                  <p:embed/>
                </p:oleObj>
              </mc:Choice>
              <mc:Fallback>
                <p:oleObj name="Equation" r:id="rId13" imgW="266469" imgH="431425" progId="Equation.DSMT4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25" y="3768725"/>
                        <a:ext cx="606425" cy="98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886" name="Object 158"/>
          <p:cNvGraphicFramePr>
            <a:graphicFrameLocks noChangeAspect="1"/>
          </p:cNvGraphicFramePr>
          <p:nvPr/>
        </p:nvGraphicFramePr>
        <p:xfrm>
          <a:off x="5688013" y="5102225"/>
          <a:ext cx="201612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6" name="Equation" r:id="rId14" imgW="88707" imgH="164742" progId="Equation.DSMT4">
                  <p:embed/>
                </p:oleObj>
              </mc:Choice>
              <mc:Fallback>
                <p:oleObj name="Equation" r:id="rId14" imgW="88707" imgH="164742" progId="Equation.DSMT4">
                  <p:embed/>
                  <p:pic>
                    <p:nvPicPr>
                      <p:cNvPr id="0" name="Picture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8013" y="5102225"/>
                        <a:ext cx="201612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887" name="Object 159"/>
          <p:cNvGraphicFramePr>
            <a:graphicFrameLocks noChangeAspect="1"/>
          </p:cNvGraphicFramePr>
          <p:nvPr/>
        </p:nvGraphicFramePr>
        <p:xfrm>
          <a:off x="5715000" y="6172200"/>
          <a:ext cx="201613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7" name="Equation" r:id="rId16" imgW="88707" imgH="164742" progId="Equation.DSMT4">
                  <p:embed/>
                </p:oleObj>
              </mc:Choice>
              <mc:Fallback>
                <p:oleObj name="Equation" r:id="rId16" imgW="88707" imgH="164742" progId="Equation.DSMT4">
                  <p:embed/>
                  <p:pic>
                    <p:nvPicPr>
                      <p:cNvPr id="0" name="Picture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6172200"/>
                        <a:ext cx="201613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889" name="Object 161"/>
          <p:cNvGraphicFramePr>
            <a:graphicFrameLocks noChangeAspect="1"/>
          </p:cNvGraphicFramePr>
          <p:nvPr/>
        </p:nvGraphicFramePr>
        <p:xfrm>
          <a:off x="7391400" y="2743200"/>
          <a:ext cx="57785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8" name="Equation" r:id="rId17" imgW="253890" imgH="431613" progId="Equation.DSMT4">
                  <p:embed/>
                </p:oleObj>
              </mc:Choice>
              <mc:Fallback>
                <p:oleObj name="Equation" r:id="rId17" imgW="253890" imgH="431613" progId="Equation.DSMT4">
                  <p:embed/>
                  <p:pic>
                    <p:nvPicPr>
                      <p:cNvPr id="0" name="Picture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2743200"/>
                        <a:ext cx="577850" cy="982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890" name="Object 162"/>
          <p:cNvGraphicFramePr>
            <a:graphicFrameLocks noChangeAspect="1"/>
          </p:cNvGraphicFramePr>
          <p:nvPr/>
        </p:nvGraphicFramePr>
        <p:xfrm>
          <a:off x="7521575" y="3817938"/>
          <a:ext cx="3460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9" name="Equation" r:id="rId18" imgW="152334" imgH="393529" progId="Equation.DSMT4">
                  <p:embed/>
                </p:oleObj>
              </mc:Choice>
              <mc:Fallback>
                <p:oleObj name="Equation" r:id="rId18" imgW="152334" imgH="393529" progId="Equation.DSMT4">
                  <p:embed/>
                  <p:pic>
                    <p:nvPicPr>
                      <p:cNvPr id="0" name="Picture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1575" y="3817938"/>
                        <a:ext cx="346075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891" name="Object 163"/>
          <p:cNvGraphicFramePr>
            <a:graphicFrameLocks noChangeAspect="1"/>
          </p:cNvGraphicFramePr>
          <p:nvPr/>
        </p:nvGraphicFramePr>
        <p:xfrm>
          <a:off x="7391400" y="5029200"/>
          <a:ext cx="51911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0" name="Equation" r:id="rId20" imgW="228600" imgH="228600" progId="Equation.DSMT4">
                  <p:embed/>
                </p:oleObj>
              </mc:Choice>
              <mc:Fallback>
                <p:oleObj name="Equation" r:id="rId20" imgW="228600" imgH="228600" progId="Equation.DSMT4">
                  <p:embed/>
                  <p:pic>
                    <p:nvPicPr>
                      <p:cNvPr id="0" name="Picture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029200"/>
                        <a:ext cx="519113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892" name="Object 164"/>
          <p:cNvGraphicFramePr>
            <a:graphicFrameLocks noChangeAspect="1"/>
          </p:cNvGraphicFramePr>
          <p:nvPr/>
        </p:nvGraphicFramePr>
        <p:xfrm>
          <a:off x="7391400" y="5813425"/>
          <a:ext cx="576263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1" name="Equation" r:id="rId21" imgW="253890" imgH="431613" progId="Equation.DSMT4">
                  <p:embed/>
                </p:oleObj>
              </mc:Choice>
              <mc:Fallback>
                <p:oleObj name="Equation" r:id="rId21" imgW="253890" imgH="431613" progId="Equation.DSMT4">
                  <p:embed/>
                  <p:pic>
                    <p:nvPicPr>
                      <p:cNvPr id="0" name="Picture 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813425"/>
                        <a:ext cx="576263" cy="982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88"/>
          <p:cNvSpPr txBox="1">
            <a:spLocks noChangeArrowheads="1"/>
          </p:cNvSpPr>
          <p:nvPr/>
        </p:nvSpPr>
        <p:spPr bwMode="auto">
          <a:xfrm>
            <a:off x="87313" y="469394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1. Khái niệm tỉ số lượng giác của góc nhọn:</a:t>
            </a:r>
          </a:p>
        </p:txBody>
      </p:sp>
      <p:sp>
        <p:nvSpPr>
          <p:cNvPr id="21" name="Text Box 40" descr="Parchment"/>
          <p:cNvSpPr txBox="1">
            <a:spLocks noChangeArrowheads="1"/>
          </p:cNvSpPr>
          <p:nvPr/>
        </p:nvSpPr>
        <p:spPr bwMode="auto">
          <a:xfrm>
            <a:off x="43656" y="0"/>
            <a:ext cx="9056687" cy="49244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600" b="1" i="1" u="sng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Tiết 6</a:t>
            </a:r>
            <a:r>
              <a:rPr lang="en-US" sz="2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.   </a:t>
            </a:r>
            <a:r>
              <a:rPr lang="en-US" sz="2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§2. TỈ SỐ LƯỢNG GIÁC CỦA GÓC NHỌN</a:t>
            </a:r>
            <a:endParaRPr lang="en-US" sz="26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2" name="Text Box 88"/>
          <p:cNvSpPr txBox="1">
            <a:spLocks noChangeArrowheads="1"/>
          </p:cNvSpPr>
          <p:nvPr/>
        </p:nvSpPr>
        <p:spPr bwMode="auto">
          <a:xfrm>
            <a:off x="87313" y="835967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2. Tỉ số lượng giác của hai góc phụ nhau:</a:t>
            </a:r>
          </a:p>
        </p:txBody>
      </p:sp>
      <p:sp>
        <p:nvSpPr>
          <p:cNvPr id="35893" name="Text Box 113"/>
          <p:cNvSpPr txBox="1">
            <a:spLocks noChangeArrowheads="1"/>
          </p:cNvSpPr>
          <p:nvPr/>
        </p:nvSpPr>
        <p:spPr bwMode="auto">
          <a:xfrm>
            <a:off x="5670550" y="844550"/>
            <a:ext cx="2527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0000FF"/>
                </a:solidFill>
              </a:rPr>
              <a:t>* </a:t>
            </a:r>
            <a:r>
              <a:rPr lang="en-US" altLang="en-US" b="1" i="1" u="sng">
                <a:solidFill>
                  <a:srgbClr val="0000FF"/>
                </a:solidFill>
              </a:rPr>
              <a:t>Định lí: (SGK)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38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38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38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38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38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38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738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738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738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738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738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738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 rot="-3901553">
            <a:off x="2586038" y="2906713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2060"/>
                </a:solidFill>
                <a:latin typeface="VNI-Times" pitchFamily="2" charset="0"/>
              </a:rPr>
              <a:t>caïnh keà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 rot="1841180">
            <a:off x="4454525" y="2932113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  <a:latin typeface="VNI-Times" pitchFamily="2" charset="0"/>
              </a:rPr>
              <a:t>caïnh ñoái</a:t>
            </a: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0" y="2740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0" y="2740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0" y="2749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0" y="2736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VNI-Times" pitchFamily="2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352800" y="3521075"/>
            <a:ext cx="555625" cy="565150"/>
            <a:chOff x="1896" y="3240"/>
            <a:chExt cx="350" cy="356"/>
          </a:xfrm>
        </p:grpSpPr>
        <p:sp>
          <p:nvSpPr>
            <p:cNvPr id="20503" name="Arc 11"/>
            <p:cNvSpPr>
              <a:spLocks/>
            </p:cNvSpPr>
            <p:nvPr/>
          </p:nvSpPr>
          <p:spPr bwMode="auto">
            <a:xfrm rot="1023935">
              <a:off x="1896" y="3404"/>
              <a:ext cx="136" cy="192"/>
            </a:xfrm>
            <a:custGeom>
              <a:avLst/>
              <a:gdLst>
                <a:gd name="T0" fmla="*/ 0 w 20413"/>
                <a:gd name="T1" fmla="*/ 0 h 21600"/>
                <a:gd name="T2" fmla="*/ 0 w 20413"/>
                <a:gd name="T3" fmla="*/ 0 h 21600"/>
                <a:gd name="T4" fmla="*/ 0 w 20413"/>
                <a:gd name="T5" fmla="*/ 0 h 21600"/>
                <a:gd name="T6" fmla="*/ 0 60000 65536"/>
                <a:gd name="T7" fmla="*/ 0 60000 65536"/>
                <a:gd name="T8" fmla="*/ 0 60000 65536"/>
                <a:gd name="T9" fmla="*/ 0 w 20413"/>
                <a:gd name="T10" fmla="*/ 0 h 21600"/>
                <a:gd name="T11" fmla="*/ 20413 w 2041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13" h="21600" fill="none" extrusionOk="0">
                  <a:moveTo>
                    <a:pt x="-1" y="0"/>
                  </a:moveTo>
                  <a:cubicBezTo>
                    <a:pt x="9207" y="0"/>
                    <a:pt x="17402" y="5836"/>
                    <a:pt x="20412" y="14538"/>
                  </a:cubicBezTo>
                </a:path>
                <a:path w="20413" h="21600" stroke="0" extrusionOk="0">
                  <a:moveTo>
                    <a:pt x="-1" y="0"/>
                  </a:moveTo>
                  <a:cubicBezTo>
                    <a:pt x="9207" y="0"/>
                    <a:pt x="17402" y="5836"/>
                    <a:pt x="20412" y="1453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4" name="Text Box 12"/>
            <p:cNvSpPr txBox="1">
              <a:spLocks noChangeArrowheads="1"/>
            </p:cNvSpPr>
            <p:nvPr/>
          </p:nvSpPr>
          <p:spPr bwMode="auto">
            <a:xfrm>
              <a:off x="1964" y="3240"/>
              <a:ext cx="2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 i="1">
                  <a:solidFill>
                    <a:srgbClr val="FF0000"/>
                  </a:solidFill>
                  <a:latin typeface="VNI-Times" pitchFamily="2" charset="0"/>
                  <a:sym typeface="Symbol" panose="05050102010706020507" pitchFamily="18" charset="2"/>
                </a:rPr>
                <a:t></a:t>
              </a:r>
            </a:p>
          </p:txBody>
        </p:sp>
      </p:grp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3822700" y="2814638"/>
            <a:ext cx="158750" cy="88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flipV="1">
            <a:off x="3981450" y="2763838"/>
            <a:ext cx="63500" cy="146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>
            <a:off x="3263900" y="2668588"/>
            <a:ext cx="60960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3873500" y="2668588"/>
            <a:ext cx="2447925" cy="1352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3276600" y="4021138"/>
            <a:ext cx="3048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3678238" y="2230438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2919413" y="3851275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6305550" y="3806825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274638" y="1143000"/>
            <a:ext cx="3992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  <a:latin typeface="VNI-Times" pitchFamily="2" charset="0"/>
              </a:rPr>
              <a:t>a) </a:t>
            </a:r>
            <a:r>
              <a:rPr lang="en-US" altLang="en-US" sz="2400" b="1" i="1" u="sng">
                <a:solidFill>
                  <a:srgbClr val="0000FF"/>
                </a:solidFill>
                <a:latin typeface="VNI-Times" pitchFamily="2" charset="0"/>
              </a:rPr>
              <a:t>Môû ñaàu</a:t>
            </a:r>
            <a:r>
              <a:rPr lang="en-US" altLang="en-US" sz="2400" b="1" i="1">
                <a:solidFill>
                  <a:srgbClr val="0000FF"/>
                </a:solidFill>
                <a:latin typeface="VNI-Times" pitchFamily="2" charset="0"/>
              </a:rPr>
              <a:t> :</a:t>
            </a: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225425" y="1566863"/>
            <a:ext cx="82343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kumimoji="1" lang="en-US" altLang="en-US" sz="2600" b="1" i="1">
                <a:solidFill>
                  <a:srgbClr val="002060"/>
                </a:solidFill>
                <a:latin typeface="VNI-Times" pitchFamily="2" charset="0"/>
              </a:rPr>
              <a:t>Döïng moät tam giaùc </a:t>
            </a:r>
            <a:r>
              <a:rPr kumimoji="1" lang="en-US" altLang="en-US" sz="2600" b="1" i="1">
                <a:solidFill>
                  <a:srgbClr val="002060"/>
                </a:solidFill>
                <a:latin typeface="VNI-Times" pitchFamily="2" charset="0"/>
                <a:sym typeface="Symbol" panose="05050102010706020507" pitchFamily="18" charset="2"/>
              </a:rPr>
              <a:t>ABC vuoâng taïi A coù goùc B =  .</a:t>
            </a: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2844800" y="4741863"/>
            <a:ext cx="4211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VNI-Times" pitchFamily="2" charset="0"/>
                <a:sym typeface="Symbol" panose="05050102010706020507" pitchFamily="18" charset="2"/>
              </a:rPr>
              <a:t> </a:t>
            </a:r>
            <a:r>
              <a:rPr lang="en-US" altLang="en-US" sz="2400" b="1" i="1">
                <a:solidFill>
                  <a:srgbClr val="0000FF"/>
                </a:solidFill>
                <a:latin typeface="VNI-Times" pitchFamily="2" charset="0"/>
              </a:rPr>
              <a:t>AC laø </a:t>
            </a:r>
            <a:r>
              <a:rPr lang="en-US" altLang="en-US" sz="2400" b="1" i="1" u="sng">
                <a:solidFill>
                  <a:srgbClr val="0000FF"/>
                </a:solidFill>
                <a:latin typeface="VNI-Times" pitchFamily="2" charset="0"/>
              </a:rPr>
              <a:t>caïnh ñoái</a:t>
            </a:r>
            <a:r>
              <a:rPr lang="en-US" altLang="en-US" sz="2400" b="1" i="1">
                <a:solidFill>
                  <a:srgbClr val="0000FF"/>
                </a:solidFill>
                <a:latin typeface="VNI-Times" pitchFamily="2" charset="0"/>
              </a:rPr>
              <a:t> cuûa goùc B</a:t>
            </a:r>
          </a:p>
        </p:txBody>
      </p:sp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2878138" y="5254625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  <a:latin typeface="VNI-Times" pitchFamily="2" charset="0"/>
                <a:sym typeface="Symbol" panose="05050102010706020507" pitchFamily="18" charset="2"/>
              </a:rPr>
              <a:t> </a:t>
            </a:r>
            <a:r>
              <a:rPr lang="en-US" altLang="en-US" sz="2400" b="1" i="1">
                <a:solidFill>
                  <a:srgbClr val="002060"/>
                </a:solidFill>
                <a:latin typeface="VNI-Times" pitchFamily="2" charset="0"/>
              </a:rPr>
              <a:t>AB laø </a:t>
            </a:r>
            <a:r>
              <a:rPr lang="en-US" altLang="en-US" sz="2400" b="1" i="1" u="sng">
                <a:solidFill>
                  <a:srgbClr val="002060"/>
                </a:solidFill>
                <a:latin typeface="VNI-Times" pitchFamily="2" charset="0"/>
              </a:rPr>
              <a:t>caïnh keà</a:t>
            </a:r>
            <a:r>
              <a:rPr lang="en-US" altLang="en-US" sz="2400" b="1" i="1">
                <a:solidFill>
                  <a:srgbClr val="002060"/>
                </a:solidFill>
                <a:latin typeface="VNI-Times" pitchFamily="2" charset="0"/>
              </a:rPr>
              <a:t> cuûa goùc B</a:t>
            </a:r>
          </a:p>
        </p:txBody>
      </p:sp>
      <p:sp>
        <p:nvSpPr>
          <p:cNvPr id="36" name="Text Box 88"/>
          <p:cNvSpPr txBox="1">
            <a:spLocks noChangeArrowheads="1"/>
          </p:cNvSpPr>
          <p:nvPr/>
        </p:nvSpPr>
        <p:spPr bwMode="auto">
          <a:xfrm>
            <a:off x="-111434" y="605135"/>
            <a:ext cx="6416984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1. Khái niệm tỉ số lượng giác của góc nhọn:</a:t>
            </a:r>
          </a:p>
        </p:txBody>
      </p:sp>
      <p:sp>
        <p:nvSpPr>
          <p:cNvPr id="37" name="Text Box 40" descr="Parchment"/>
          <p:cNvSpPr txBox="1">
            <a:spLocks noChangeArrowheads="1"/>
          </p:cNvSpPr>
          <p:nvPr/>
        </p:nvSpPr>
        <p:spPr bwMode="auto">
          <a:xfrm>
            <a:off x="0" y="0"/>
            <a:ext cx="9144000" cy="4924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600" b="1" i="1" u="sng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Tiết</a:t>
            </a:r>
            <a:r>
              <a:rPr lang="en-US" sz="2600" b="1" i="1" u="sng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5</a:t>
            </a:r>
            <a:r>
              <a:rPr lang="en-US" sz="2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 </a:t>
            </a:r>
            <a:r>
              <a:rPr lang="en-US" sz="2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§2. TỈ SỐ LƯỢNG GIÁC CỦA GÓC NHỌN</a:t>
            </a:r>
            <a:endParaRPr lang="en-US" sz="2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20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20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  <p:bldP spid="22546" grpId="0"/>
      <p:bldP spid="22547" grpId="0"/>
      <p:bldP spid="22548" grpId="0"/>
      <p:bldP spid="22550" grpId="0"/>
      <p:bldP spid="22551" grpId="0" autoUpdateAnimBg="0"/>
      <p:bldP spid="22552" grpId="0"/>
      <p:bldP spid="225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2057400" y="1830388"/>
            <a:ext cx="7467600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cạnh y trong hình vẽ sau:</a:t>
            </a:r>
          </a:p>
        </p:txBody>
      </p:sp>
      <p:sp>
        <p:nvSpPr>
          <p:cNvPr id="60419" name="Text Box 5"/>
          <p:cNvSpPr txBox="1">
            <a:spLocks noChangeArrowheads="1"/>
          </p:cNvSpPr>
          <p:nvPr/>
        </p:nvSpPr>
        <p:spPr bwMode="auto">
          <a:xfrm>
            <a:off x="3352800" y="2451100"/>
            <a:ext cx="1066800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Giải</a:t>
            </a:r>
          </a:p>
        </p:txBody>
      </p:sp>
      <p:pic>
        <p:nvPicPr>
          <p:cNvPr id="88098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27300"/>
            <a:ext cx="3690938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99" name="Text Box 35"/>
          <p:cNvSpPr txBox="1">
            <a:spLocks noChangeArrowheads="1"/>
          </p:cNvSpPr>
          <p:nvPr/>
        </p:nvSpPr>
        <p:spPr bwMode="auto">
          <a:xfrm>
            <a:off x="533400" y="3898900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Ta có: </a:t>
            </a:r>
          </a:p>
        </p:txBody>
      </p:sp>
      <p:graphicFrame>
        <p:nvGraphicFramePr>
          <p:cNvPr id="88100" name="Object 36"/>
          <p:cNvGraphicFramePr>
            <a:graphicFrameLocks noChangeAspect="1"/>
          </p:cNvGraphicFramePr>
          <p:nvPr/>
        </p:nvGraphicFramePr>
        <p:xfrm>
          <a:off x="1752600" y="3746500"/>
          <a:ext cx="1817688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8" name="Equation" r:id="rId5" imgW="799753" imgH="393529" progId="Equation.DSMT4">
                  <p:embed/>
                </p:oleObj>
              </mc:Choice>
              <mc:Fallback>
                <p:oleObj name="Equation" r:id="rId5" imgW="799753" imgH="393529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746500"/>
                        <a:ext cx="1817688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01" name="Object 37"/>
          <p:cNvGraphicFramePr>
            <a:graphicFrameLocks noChangeAspect="1"/>
          </p:cNvGraphicFramePr>
          <p:nvPr/>
        </p:nvGraphicFramePr>
        <p:xfrm>
          <a:off x="381000" y="5041900"/>
          <a:ext cx="23653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9" name="Equation" r:id="rId7" imgW="1040948" imgH="228501" progId="Equation.DSMT4">
                  <p:embed/>
                </p:oleObj>
              </mc:Choice>
              <mc:Fallback>
                <p:oleObj name="Equation" r:id="rId7" imgW="1040948" imgH="228501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041900"/>
                        <a:ext cx="236537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02" name="Object 38"/>
          <p:cNvGraphicFramePr>
            <a:graphicFrameLocks noChangeAspect="1"/>
          </p:cNvGraphicFramePr>
          <p:nvPr/>
        </p:nvGraphicFramePr>
        <p:xfrm>
          <a:off x="2800350" y="4800600"/>
          <a:ext cx="207645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0" name="Equation" r:id="rId9" imgW="914400" imgH="431800" progId="Equation.DSMT4">
                  <p:embed/>
                </p:oleObj>
              </mc:Choice>
              <mc:Fallback>
                <p:oleObj name="Equation" r:id="rId9" imgW="914400" imgH="43180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4800600"/>
                        <a:ext cx="2076450" cy="982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103" name="Text Box 39"/>
          <p:cNvSpPr txBox="1">
            <a:spLocks noChangeArrowheads="1"/>
          </p:cNvSpPr>
          <p:nvPr/>
        </p:nvSpPr>
        <p:spPr bwMode="auto">
          <a:xfrm>
            <a:off x="304800" y="5867400"/>
            <a:ext cx="30480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Chú ý: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(SGK</a:t>
            </a:r>
            <a:r>
              <a:rPr lang="en-US" altLang="en-US" sz="28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09016" y="1753285"/>
            <a:ext cx="1524000" cy="646331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6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altLang="en-US" sz="3000" b="1" i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Ví duï 7</a:t>
            </a:r>
          </a:p>
        </p:txBody>
      </p:sp>
      <p:sp>
        <p:nvSpPr>
          <p:cNvPr id="12" name="Text Box 88"/>
          <p:cNvSpPr txBox="1">
            <a:spLocks noChangeArrowheads="1"/>
          </p:cNvSpPr>
          <p:nvPr/>
        </p:nvSpPr>
        <p:spPr bwMode="auto">
          <a:xfrm>
            <a:off x="87313" y="469394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1. Khái niệm tỉ số lượng giác của góc nhọn:</a:t>
            </a:r>
          </a:p>
        </p:txBody>
      </p:sp>
      <p:sp>
        <p:nvSpPr>
          <p:cNvPr id="13" name="Text Box 40" descr="Parchment"/>
          <p:cNvSpPr txBox="1">
            <a:spLocks noChangeArrowheads="1"/>
          </p:cNvSpPr>
          <p:nvPr/>
        </p:nvSpPr>
        <p:spPr bwMode="auto">
          <a:xfrm>
            <a:off x="43656" y="0"/>
            <a:ext cx="9056687" cy="49244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600" b="1" i="1" u="sng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Tiết 6</a:t>
            </a:r>
            <a:r>
              <a:rPr lang="en-US" sz="2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.   </a:t>
            </a:r>
            <a:r>
              <a:rPr lang="en-US" sz="2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§2. TỈ SỐ LƯỢNG GIÁC CỦA GÓC NHỌN</a:t>
            </a:r>
            <a:endParaRPr lang="en-US" sz="26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4" name="Text Box 88"/>
          <p:cNvSpPr txBox="1">
            <a:spLocks noChangeArrowheads="1"/>
          </p:cNvSpPr>
          <p:nvPr/>
        </p:nvSpPr>
        <p:spPr bwMode="auto">
          <a:xfrm>
            <a:off x="87313" y="835967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2. Tỉ số lượng giác của hai góc phụ nhau:</a:t>
            </a:r>
          </a:p>
        </p:txBody>
      </p:sp>
      <p:sp>
        <p:nvSpPr>
          <p:cNvPr id="36878" name="Text Box 113"/>
          <p:cNvSpPr txBox="1">
            <a:spLocks noChangeArrowheads="1"/>
          </p:cNvSpPr>
          <p:nvPr/>
        </p:nvSpPr>
        <p:spPr bwMode="auto">
          <a:xfrm>
            <a:off x="5670550" y="844550"/>
            <a:ext cx="2527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0000FF"/>
                </a:solidFill>
              </a:rPr>
              <a:t>* </a:t>
            </a:r>
            <a:r>
              <a:rPr lang="en-US" altLang="en-US" b="1" i="1" u="sng">
                <a:solidFill>
                  <a:srgbClr val="0000FF"/>
                </a:solidFill>
              </a:rPr>
              <a:t>Định lí: (SGK)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8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88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881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881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881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0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685800" y="2892425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20638" y="1649413"/>
            <a:ext cx="4267200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US" altLang="en-US" sz="2800" b="1" i="1" u="sng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11 tr 76 SGK.</a:t>
            </a:r>
            <a:endParaRPr lang="el-GR" altLang="en-US" sz="2800" b="1" i="1" u="sng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61444" name="Text Box 6"/>
          <p:cNvSpPr txBox="1">
            <a:spLocks noChangeArrowheads="1"/>
          </p:cNvSpPr>
          <p:nvPr/>
        </p:nvSpPr>
        <p:spPr bwMode="auto">
          <a:xfrm>
            <a:off x="3352800" y="2058988"/>
            <a:ext cx="914400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graphicFrame>
        <p:nvGraphicFramePr>
          <p:cNvPr id="90139" name="Object 27"/>
          <p:cNvGraphicFramePr>
            <a:graphicFrameLocks noChangeAspect="1"/>
          </p:cNvGraphicFramePr>
          <p:nvPr/>
        </p:nvGraphicFramePr>
        <p:xfrm>
          <a:off x="233363" y="3425825"/>
          <a:ext cx="3281362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6" name="Equation" r:id="rId3" imgW="1447800" imgH="419100" progId="Equation.DSMT4">
                  <p:embed/>
                </p:oleObj>
              </mc:Choice>
              <mc:Fallback>
                <p:oleObj name="Equation" r:id="rId3" imgW="1447800" imgH="419100" progId="Equation.DSMT4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3" y="3425825"/>
                        <a:ext cx="3281362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40" name="Object 28"/>
          <p:cNvGraphicFramePr>
            <a:graphicFrameLocks noChangeAspect="1"/>
          </p:cNvGraphicFramePr>
          <p:nvPr/>
        </p:nvGraphicFramePr>
        <p:xfrm>
          <a:off x="3990975" y="3467100"/>
          <a:ext cx="324802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7" name="Equation" r:id="rId5" imgW="1435100" imgH="419100" progId="Equation.DSMT4">
                  <p:embed/>
                </p:oleObj>
              </mc:Choice>
              <mc:Fallback>
                <p:oleObj name="Equation" r:id="rId5" imgW="1435100" imgH="419100" progId="Equation.DSMT4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0975" y="3467100"/>
                        <a:ext cx="3248025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41" name="Object 29"/>
          <p:cNvGraphicFramePr>
            <a:graphicFrameLocks noChangeAspect="1"/>
          </p:cNvGraphicFramePr>
          <p:nvPr/>
        </p:nvGraphicFramePr>
        <p:xfrm>
          <a:off x="246063" y="4492625"/>
          <a:ext cx="3335337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8" name="Equation" r:id="rId7" imgW="1473200" imgH="419100" progId="Equation.DSMT4">
                  <p:embed/>
                </p:oleObj>
              </mc:Choice>
              <mc:Fallback>
                <p:oleObj name="Equation" r:id="rId7" imgW="1473200" imgH="419100" progId="Equation.DSMT4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3" y="4492625"/>
                        <a:ext cx="3335337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42" name="Object 30"/>
          <p:cNvGraphicFramePr>
            <a:graphicFrameLocks noChangeAspect="1"/>
          </p:cNvGraphicFramePr>
          <p:nvPr/>
        </p:nvGraphicFramePr>
        <p:xfrm>
          <a:off x="3810000" y="4492625"/>
          <a:ext cx="3481388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9" name="Equation" r:id="rId9" imgW="1536700" imgH="419100" progId="Equation.DSMT4">
                  <p:embed/>
                </p:oleObj>
              </mc:Choice>
              <mc:Fallback>
                <p:oleObj name="Equation" r:id="rId9" imgW="1536700" imgH="419100" progId="Equation.DSMT4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492625"/>
                        <a:ext cx="3481388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0143" name="Picture 3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92225"/>
            <a:ext cx="28956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44" name="Text Box 32"/>
          <p:cNvSpPr txBox="1">
            <a:spLocks noChangeArrowheads="1"/>
          </p:cNvSpPr>
          <p:nvPr/>
        </p:nvSpPr>
        <p:spPr bwMode="auto">
          <a:xfrm>
            <a:off x="304800" y="2206625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Ta có:</a:t>
            </a:r>
          </a:p>
        </p:txBody>
      </p:sp>
      <p:graphicFrame>
        <p:nvGraphicFramePr>
          <p:cNvPr id="90145" name="Object 33"/>
          <p:cNvGraphicFramePr>
            <a:graphicFrameLocks noChangeAspect="1"/>
          </p:cNvGraphicFramePr>
          <p:nvPr/>
        </p:nvGraphicFramePr>
        <p:xfrm>
          <a:off x="304800" y="2740025"/>
          <a:ext cx="546735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0" name="Equation" r:id="rId12" imgW="2413000" imgH="279400" progId="Equation.DSMT4">
                  <p:embed/>
                </p:oleObj>
              </mc:Choice>
              <mc:Fallback>
                <p:oleObj name="Equation" r:id="rId12" imgW="2413000" imgH="279400" progId="Equation.DSMT4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740025"/>
                        <a:ext cx="5467350" cy="633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46" name="Text Box 34"/>
          <p:cNvSpPr txBox="1">
            <a:spLocks noChangeArrowheads="1"/>
          </p:cNvSpPr>
          <p:nvPr/>
        </p:nvSpPr>
        <p:spPr bwMode="auto">
          <a:xfrm>
            <a:off x="381000" y="5559425"/>
            <a:ext cx="746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Vì góc A và góc B là hai góc phụ nhau, ta có</a:t>
            </a:r>
          </a:p>
        </p:txBody>
      </p:sp>
      <p:graphicFrame>
        <p:nvGraphicFramePr>
          <p:cNvPr id="90149" name="Object 37"/>
          <p:cNvGraphicFramePr>
            <a:graphicFrameLocks noChangeAspect="1"/>
          </p:cNvGraphicFramePr>
          <p:nvPr/>
        </p:nvGraphicFramePr>
        <p:xfrm>
          <a:off x="533400" y="6394450"/>
          <a:ext cx="158273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1" name="Equation" r:id="rId14" imgW="698197" imgH="203112" progId="Equation.DSMT4">
                  <p:embed/>
                </p:oleObj>
              </mc:Choice>
              <mc:Fallback>
                <p:oleObj name="Equation" r:id="rId14" imgW="698197" imgH="203112" progId="Equation.DSMT4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394450"/>
                        <a:ext cx="158273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50" name="Object 38"/>
          <p:cNvGraphicFramePr>
            <a:graphicFrameLocks noChangeAspect="1"/>
          </p:cNvGraphicFramePr>
          <p:nvPr/>
        </p:nvGraphicFramePr>
        <p:xfrm>
          <a:off x="2209800" y="6394450"/>
          <a:ext cx="166846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2" name="Equation" r:id="rId16" imgW="736600" imgH="203200" progId="Equation.DSMT4">
                  <p:embed/>
                </p:oleObj>
              </mc:Choice>
              <mc:Fallback>
                <p:oleObj name="Equation" r:id="rId16" imgW="736600" imgH="203200" progId="Equation.DSMT4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6394450"/>
                        <a:ext cx="1668463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51" name="Object 39"/>
          <p:cNvGraphicFramePr>
            <a:graphicFrameLocks noChangeAspect="1"/>
          </p:cNvGraphicFramePr>
          <p:nvPr/>
        </p:nvGraphicFramePr>
        <p:xfrm>
          <a:off x="4349750" y="6397625"/>
          <a:ext cx="158273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3" name="Equation" r:id="rId18" imgW="698197" imgH="203112" progId="Equation.DSMT4">
                  <p:embed/>
                </p:oleObj>
              </mc:Choice>
              <mc:Fallback>
                <p:oleObj name="Equation" r:id="rId18" imgW="698197" imgH="203112" progId="Equation.DSMT4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0" y="6397625"/>
                        <a:ext cx="158273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52" name="Object 40"/>
          <p:cNvGraphicFramePr>
            <a:graphicFrameLocks noChangeAspect="1"/>
          </p:cNvGraphicFramePr>
          <p:nvPr/>
        </p:nvGraphicFramePr>
        <p:xfrm>
          <a:off x="6400800" y="6394450"/>
          <a:ext cx="192563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4" name="Equation" r:id="rId20" imgW="850531" imgH="203112" progId="Equation.DSMT4">
                  <p:embed/>
                </p:oleObj>
              </mc:Choice>
              <mc:Fallback>
                <p:oleObj name="Equation" r:id="rId20" imgW="850531" imgH="203112" progId="Equation.DSMT4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6394450"/>
                        <a:ext cx="192563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88"/>
          <p:cNvSpPr txBox="1">
            <a:spLocks noChangeArrowheads="1"/>
          </p:cNvSpPr>
          <p:nvPr/>
        </p:nvSpPr>
        <p:spPr bwMode="auto">
          <a:xfrm>
            <a:off x="87313" y="469394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1. Khái niệm tỉ số lượng giác của góc nhọn:</a:t>
            </a:r>
          </a:p>
        </p:txBody>
      </p:sp>
      <p:sp>
        <p:nvSpPr>
          <p:cNvPr id="19" name="Text Box 40" descr="Parchment"/>
          <p:cNvSpPr txBox="1">
            <a:spLocks noChangeArrowheads="1"/>
          </p:cNvSpPr>
          <p:nvPr/>
        </p:nvSpPr>
        <p:spPr bwMode="auto">
          <a:xfrm>
            <a:off x="43656" y="0"/>
            <a:ext cx="9056687" cy="49244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600" b="1" i="1" u="sng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Tiết 6</a:t>
            </a:r>
            <a:r>
              <a:rPr lang="en-US" sz="2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.   </a:t>
            </a:r>
            <a:r>
              <a:rPr lang="en-US" sz="2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§2. TỈ SỐ LƯỢNG GIÁC CỦA GÓC NHỌN</a:t>
            </a:r>
            <a:endParaRPr lang="en-US" sz="26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0" name="Text Box 88"/>
          <p:cNvSpPr txBox="1">
            <a:spLocks noChangeArrowheads="1"/>
          </p:cNvSpPr>
          <p:nvPr/>
        </p:nvSpPr>
        <p:spPr bwMode="auto">
          <a:xfrm>
            <a:off x="87313" y="835967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2. Tỉ số lượng giác của hai góc phụ nhau:</a:t>
            </a:r>
          </a:p>
        </p:txBody>
      </p:sp>
      <p:sp>
        <p:nvSpPr>
          <p:cNvPr id="37908" name="Text Box 113"/>
          <p:cNvSpPr txBox="1">
            <a:spLocks noChangeArrowheads="1"/>
          </p:cNvSpPr>
          <p:nvPr/>
        </p:nvSpPr>
        <p:spPr bwMode="auto">
          <a:xfrm>
            <a:off x="5670550" y="844550"/>
            <a:ext cx="2527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0000FF"/>
                </a:solidFill>
              </a:rPr>
              <a:t>* </a:t>
            </a:r>
            <a:r>
              <a:rPr lang="en-US" altLang="en-US" b="1" i="1" u="sng">
                <a:solidFill>
                  <a:srgbClr val="0000FF"/>
                </a:solidFill>
              </a:rPr>
              <a:t>Định lí: (SGK)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0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0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01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01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01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01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901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90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901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901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901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901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44" grpId="0"/>
      <p:bldP spid="901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C:\Users\Administrator\Downloads\hinh-nen-powerpoint-dep-mau-3_0328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5" name="Group 22"/>
          <p:cNvGrpSpPr>
            <a:grpSpLocks/>
          </p:cNvGrpSpPr>
          <p:nvPr/>
        </p:nvGrpSpPr>
        <p:grpSpPr bwMode="auto">
          <a:xfrm>
            <a:off x="4038600" y="1143000"/>
            <a:ext cx="4876800" cy="609600"/>
            <a:chOff x="296" y="872"/>
            <a:chExt cx="1432" cy="384"/>
          </a:xfrm>
        </p:grpSpPr>
        <p:grpSp>
          <p:nvGrpSpPr>
            <p:cNvPr id="38918" name="Group 23"/>
            <p:cNvGrpSpPr>
              <a:grpSpLocks/>
            </p:cNvGrpSpPr>
            <p:nvPr/>
          </p:nvGrpSpPr>
          <p:grpSpPr bwMode="auto">
            <a:xfrm>
              <a:off x="296" y="872"/>
              <a:ext cx="1384" cy="384"/>
              <a:chOff x="296" y="872"/>
              <a:chExt cx="1528" cy="384"/>
            </a:xfrm>
          </p:grpSpPr>
          <p:sp>
            <p:nvSpPr>
              <p:cNvPr id="38920" name="AutoShape 24"/>
              <p:cNvSpPr>
                <a:spLocks noChangeArrowheads="1"/>
              </p:cNvSpPr>
              <p:nvPr/>
            </p:nvSpPr>
            <p:spPr bwMode="auto">
              <a:xfrm>
                <a:off x="447" y="898"/>
                <a:ext cx="1377" cy="345"/>
              </a:xfrm>
              <a:prstGeom prst="flowChartAlternateProcess">
                <a:avLst/>
              </a:prstGeom>
              <a:solidFill>
                <a:srgbClr val="6699FF"/>
              </a:solidFill>
              <a:ln>
                <a:noFill/>
              </a:ln>
              <a:effectLst>
                <a:prstShdw prst="shdw17" dist="74053" dir="1857825">
                  <a:srgbClr val="3D5C99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u="sng">
                  <a:latin typeface=".VnArial" panose="020B7200000000000000" pitchFamily="34" charset="0"/>
                </a:endParaRPr>
              </a:p>
            </p:txBody>
          </p:sp>
          <p:sp>
            <p:nvSpPr>
              <p:cNvPr id="38921" name="AutoShape 25"/>
              <p:cNvSpPr>
                <a:spLocks noChangeArrowheads="1"/>
              </p:cNvSpPr>
              <p:nvPr/>
            </p:nvSpPr>
            <p:spPr bwMode="auto">
              <a:xfrm>
                <a:off x="296" y="872"/>
                <a:ext cx="288" cy="384"/>
              </a:xfrm>
              <a:prstGeom prst="diamond">
                <a:avLst/>
              </a:prstGeom>
              <a:solidFill>
                <a:srgbClr val="3366FF"/>
              </a:solidFill>
              <a:ln w="9525">
                <a:solidFill>
                  <a:srgbClr val="FFFF99"/>
                </a:solidFill>
                <a:miter lim="800000"/>
                <a:headEnd/>
                <a:tailEnd/>
              </a:ln>
              <a:effectLst>
                <a:prstShdw prst="shdw17" dist="40161" dir="1106097">
                  <a:srgbClr val="99995C"/>
                </a:prst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b="1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438" name="Text Box 26"/>
            <p:cNvSpPr txBox="1">
              <a:spLocks noChangeArrowheads="1"/>
            </p:cNvSpPr>
            <p:nvPr/>
          </p:nvSpPr>
          <p:spPr bwMode="auto">
            <a:xfrm>
              <a:off x="504" y="904"/>
              <a:ext cx="1224" cy="2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Hướng dẫn về</a:t>
              </a:r>
              <a:r>
                <a:rPr lang="en-US" altLang="en-US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rial" panose="020B7200000000000000" pitchFamily="34" charset="0"/>
                </a:rPr>
                <a:t> </a:t>
              </a:r>
              <a:r>
                <a:rPr lang="en-US" altLang="en-US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nhà</a:t>
              </a:r>
              <a:endParaRPr lang="en-US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ial" panose="020B7200000000000000" pitchFamily="34" charset="0"/>
              </a:endParaRPr>
            </a:p>
          </p:txBody>
        </p:sp>
      </p:grp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971800" y="2249488"/>
            <a:ext cx="4038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i="1">
                <a:solidFill>
                  <a:srgbClr val="C00000"/>
                </a:solidFill>
                <a:latin typeface="VNI-Times" pitchFamily="2" charset="0"/>
              </a:rPr>
              <a:t>_</a:t>
            </a:r>
            <a:r>
              <a:rPr lang="en-US" altLang="en-US" sz="280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altLang="en-US" sz="2800" b="1" i="1">
                <a:solidFill>
                  <a:srgbClr val="C00000"/>
                </a:solidFill>
                <a:latin typeface="VNI-Times" pitchFamily="2" charset="0"/>
              </a:rPr>
              <a:t>Hoïc thuoäc caùc coâng thöùc tæ soá löôïng giaùc cuûa goùc nhoïn.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038475" y="3459163"/>
            <a:ext cx="39719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i="1">
                <a:solidFill>
                  <a:srgbClr val="0000FF"/>
                </a:solidFill>
                <a:latin typeface="VNI-Times" pitchFamily="2" charset="0"/>
              </a:rPr>
              <a:t>_ Laøm hoaøn chænh baøi taäp töø baøi 12 ñeán baøi 15 trang 76, 77 SGK.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24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274638" y="1119187"/>
            <a:ext cx="3992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  <a:latin typeface="VNI-Times" pitchFamily="2" charset="0"/>
              </a:rPr>
              <a:t>a) </a:t>
            </a:r>
            <a:r>
              <a:rPr lang="en-US" altLang="en-US" sz="2400" b="1" i="1" u="sng">
                <a:solidFill>
                  <a:srgbClr val="0000FF"/>
                </a:solidFill>
                <a:latin typeface="VNI-Times" pitchFamily="2" charset="0"/>
              </a:rPr>
              <a:t>Môû ñaàu</a:t>
            </a:r>
            <a:r>
              <a:rPr lang="en-US" altLang="en-US" sz="2400" b="1" i="1">
                <a:solidFill>
                  <a:srgbClr val="0000FF"/>
                </a:solidFill>
                <a:latin typeface="VNI-Times" pitchFamily="2" charset="0"/>
              </a:rPr>
              <a:t>: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39713" y="1524000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  <a:latin typeface="VNI-Times" pitchFamily="2" charset="0"/>
              </a:rPr>
              <a:t>b) </a:t>
            </a:r>
            <a:r>
              <a:rPr lang="en-US" altLang="en-US" sz="2400" b="1" i="1" u="sng">
                <a:solidFill>
                  <a:srgbClr val="0000FF"/>
                </a:solidFill>
                <a:latin typeface="VNI-Times" pitchFamily="2" charset="0"/>
              </a:rPr>
              <a:t>Ñònh nghóa</a:t>
            </a:r>
            <a:r>
              <a:rPr lang="en-US" altLang="en-US" sz="2400" b="1" i="1">
                <a:solidFill>
                  <a:srgbClr val="0000FF"/>
                </a:solidFill>
                <a:latin typeface="VNI-Times" pitchFamily="2" charset="0"/>
              </a:rPr>
              <a:t>:</a:t>
            </a:r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21510" name="Rectangle 9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21511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10" name="Text Box 88"/>
          <p:cNvSpPr txBox="1">
            <a:spLocks noChangeArrowheads="1"/>
          </p:cNvSpPr>
          <p:nvPr/>
        </p:nvSpPr>
        <p:spPr bwMode="auto">
          <a:xfrm>
            <a:off x="-111434" y="605135"/>
            <a:ext cx="6416984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1. Khái niệm tỉ số lượng giác của góc nhọn:</a:t>
            </a:r>
          </a:p>
        </p:txBody>
      </p:sp>
      <p:sp>
        <p:nvSpPr>
          <p:cNvPr id="11" name="Text Box 40" descr="Parchment"/>
          <p:cNvSpPr txBox="1">
            <a:spLocks noChangeArrowheads="1"/>
          </p:cNvSpPr>
          <p:nvPr/>
        </p:nvSpPr>
        <p:spPr bwMode="auto">
          <a:xfrm>
            <a:off x="0" y="0"/>
            <a:ext cx="9144000" cy="4924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600" b="1" i="1" u="sng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Tiết</a:t>
            </a:r>
            <a:r>
              <a:rPr lang="en-US" sz="2600" b="1" i="1" u="sng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5</a:t>
            </a:r>
            <a:r>
              <a:rPr lang="en-US" sz="2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 </a:t>
            </a:r>
            <a:r>
              <a:rPr lang="en-US" sz="2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§2. TỈ SỐ LƯỢNG GIÁC CỦA GÓC NHỌN</a:t>
            </a:r>
            <a:endParaRPr lang="en-US" sz="2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2983856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2060"/>
              </a:solidFill>
              <a:latin typeface="VNI-Times" pitchFamily="2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2983856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2060"/>
              </a:solidFill>
              <a:latin typeface="VNI-Times" pitchFamily="2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299338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2060"/>
              </a:solidFill>
              <a:latin typeface="VNI-Times" pitchFamily="2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296956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2060"/>
              </a:solidFill>
              <a:latin typeface="VNI-Times" pitchFamily="2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609600" y="28956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002060"/>
              </a:solidFill>
              <a:latin typeface="VNI-Times" pitchFamily="2" charset="0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376238" y="2855913"/>
            <a:ext cx="5562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rgbClr val="002060"/>
                </a:solidFill>
                <a:latin typeface="VNI-Times" pitchFamily="2" charset="0"/>
                <a:sym typeface="Symbol" panose="05050102010706020507" pitchFamily="18" charset="2"/>
              </a:rPr>
              <a:t> </a:t>
            </a:r>
            <a:r>
              <a:rPr lang="en-US" altLang="en-US" sz="2200" b="1" i="1">
                <a:solidFill>
                  <a:srgbClr val="002060"/>
                </a:solidFill>
                <a:latin typeface="VNI-Times" pitchFamily="2" charset="0"/>
              </a:rPr>
              <a:t>Tæ soá giöõa caïnh ñoái vaø caïnh huyeàn ñöôïc goïi laø sin cuûa goùc </a:t>
            </a:r>
            <a:r>
              <a:rPr lang="en-US" altLang="en-US" sz="2200" b="1" i="1">
                <a:solidFill>
                  <a:srgbClr val="002060"/>
                </a:solidFill>
                <a:latin typeface="VNI-Times" pitchFamily="2" charset="0"/>
                <a:sym typeface="Symbol" panose="05050102010706020507" pitchFamily="18" charset="2"/>
              </a:rPr>
              <a:t> , kyù hieäu laø </a:t>
            </a:r>
            <a:r>
              <a:rPr lang="en-US" altLang="en-US" sz="2200" b="1" i="1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sin</a:t>
            </a:r>
            <a:r>
              <a:rPr lang="en-US" altLang="en-US" sz="2200" b="1" i="1">
                <a:solidFill>
                  <a:srgbClr val="002060"/>
                </a:solidFill>
                <a:latin typeface="VNI-Times" pitchFamily="2" charset="0"/>
                <a:sym typeface="Symbol" panose="05050102010706020507" pitchFamily="18" charset="2"/>
              </a:rPr>
              <a:t>.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392113" y="3810000"/>
            <a:ext cx="5562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rgbClr val="002060"/>
                </a:solidFill>
                <a:latin typeface="VNI-Times" pitchFamily="2" charset="0"/>
                <a:sym typeface="Symbol" panose="05050102010706020507" pitchFamily="18" charset="2"/>
              </a:rPr>
              <a:t> </a:t>
            </a:r>
            <a:r>
              <a:rPr lang="en-US" altLang="en-US" sz="2200" b="1" i="1">
                <a:solidFill>
                  <a:srgbClr val="002060"/>
                </a:solidFill>
                <a:latin typeface="VNI-Times" pitchFamily="2" charset="0"/>
              </a:rPr>
              <a:t>Tæ soá giöõa caïnh keà vaø caïnh huyeàn ñöôïc goïi laø cosin cuûa goùc </a:t>
            </a:r>
            <a:r>
              <a:rPr lang="en-US" altLang="en-US" sz="2200" b="1" i="1">
                <a:solidFill>
                  <a:srgbClr val="002060"/>
                </a:solidFill>
                <a:latin typeface="VNI-Times" pitchFamily="2" charset="0"/>
                <a:sym typeface="Symbol" panose="05050102010706020507" pitchFamily="18" charset="2"/>
              </a:rPr>
              <a:t> , kyù hieäu laø </a:t>
            </a:r>
            <a:r>
              <a:rPr lang="en-US" altLang="en-US" sz="2200" b="1" i="1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cos</a:t>
            </a:r>
            <a:r>
              <a:rPr lang="en-US" altLang="en-US" sz="2200" b="1" i="1">
                <a:solidFill>
                  <a:srgbClr val="002060"/>
                </a:solidFill>
                <a:latin typeface="VNI-Times" pitchFamily="2" charset="0"/>
                <a:sym typeface="Symbol" panose="05050102010706020507" pitchFamily="18" charset="2"/>
              </a:rPr>
              <a:t>.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66713" y="4668838"/>
            <a:ext cx="5562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200">
                <a:solidFill>
                  <a:srgbClr val="002060"/>
                </a:solidFill>
                <a:latin typeface="VNI-Times" pitchFamily="2" charset="0"/>
                <a:sym typeface="Symbol" panose="05050102010706020507" pitchFamily="18" charset="2"/>
              </a:rPr>
              <a:t> </a:t>
            </a:r>
            <a:r>
              <a:rPr lang="en-US" altLang="en-US" sz="2200" b="1" i="1">
                <a:solidFill>
                  <a:srgbClr val="002060"/>
                </a:solidFill>
                <a:latin typeface="VNI-Times" pitchFamily="2" charset="0"/>
              </a:rPr>
              <a:t>Tæ soá giöõa caïnh ñoái vaø caïnh keà ñöôïc goïi laø tang cuûa goùc </a:t>
            </a:r>
            <a:r>
              <a:rPr lang="en-US" altLang="en-US" sz="2200" b="1" i="1">
                <a:solidFill>
                  <a:srgbClr val="002060"/>
                </a:solidFill>
                <a:latin typeface="VNI-Times" pitchFamily="2" charset="0"/>
                <a:sym typeface="Symbol" panose="05050102010706020507" pitchFamily="18" charset="2"/>
              </a:rPr>
              <a:t> , kyù hieäu laø </a:t>
            </a:r>
            <a:r>
              <a:rPr lang="en-US" altLang="en-US" sz="2200" b="1" i="1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tg</a:t>
            </a:r>
            <a:r>
              <a:rPr lang="en-US" altLang="en-US" sz="2200" b="1" i="1">
                <a:solidFill>
                  <a:srgbClr val="002060"/>
                </a:solidFill>
                <a:latin typeface="VNI-Times" pitchFamily="2" charset="0"/>
                <a:sym typeface="Symbol" panose="05050102010706020507" pitchFamily="18" charset="2"/>
              </a:rPr>
              <a:t>.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381000" y="5638800"/>
            <a:ext cx="5562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rgbClr val="002060"/>
                </a:solidFill>
                <a:latin typeface="VNI-Times" pitchFamily="2" charset="0"/>
                <a:sym typeface="Symbol" panose="05050102010706020507" pitchFamily="18" charset="2"/>
              </a:rPr>
              <a:t> </a:t>
            </a:r>
            <a:r>
              <a:rPr lang="en-US" altLang="en-US" sz="2200" b="1" i="1">
                <a:solidFill>
                  <a:srgbClr val="002060"/>
                </a:solidFill>
                <a:latin typeface="VNI-Times" pitchFamily="2" charset="0"/>
              </a:rPr>
              <a:t>Tæ soá giöõa caïnh keà vaø caïnh ñoái ñöôïc goïi laø coâtang cuûa goùc </a:t>
            </a:r>
            <a:r>
              <a:rPr lang="en-US" altLang="en-US" sz="2200" b="1" i="1">
                <a:solidFill>
                  <a:srgbClr val="002060"/>
                </a:solidFill>
                <a:latin typeface="VNI-Times" pitchFamily="2" charset="0"/>
                <a:sym typeface="Symbol" panose="05050102010706020507" pitchFamily="18" charset="2"/>
              </a:rPr>
              <a:t> , kyù hieäu laø </a:t>
            </a:r>
            <a:r>
              <a:rPr lang="en-US" altLang="en-US" sz="2200" b="1" i="1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cotg</a:t>
            </a:r>
            <a:r>
              <a:rPr lang="en-US" altLang="en-US" sz="2200" b="1" i="1">
                <a:solidFill>
                  <a:srgbClr val="002060"/>
                </a:solidFill>
                <a:latin typeface="VNI-Times" pitchFamily="2" charset="0"/>
                <a:sym typeface="Symbol" panose="05050102010706020507" pitchFamily="18" charset="2"/>
              </a:rPr>
              <a:t>.</a:t>
            </a:r>
          </a:p>
        </p:txBody>
      </p:sp>
      <p:grpSp>
        <p:nvGrpSpPr>
          <p:cNvPr id="23" name="Group 16"/>
          <p:cNvGrpSpPr>
            <a:grpSpLocks/>
          </p:cNvGrpSpPr>
          <p:nvPr/>
        </p:nvGrpSpPr>
        <p:grpSpPr bwMode="auto">
          <a:xfrm>
            <a:off x="227013" y="2286000"/>
            <a:ext cx="8648700" cy="4335463"/>
            <a:chOff x="143" y="1440"/>
            <a:chExt cx="5448" cy="2731"/>
          </a:xfrm>
        </p:grpSpPr>
        <p:sp>
          <p:nvSpPr>
            <p:cNvPr id="24" name="Line 17"/>
            <p:cNvSpPr>
              <a:spLocks noChangeShapeType="1"/>
            </p:cNvSpPr>
            <p:nvPr/>
          </p:nvSpPr>
          <p:spPr bwMode="auto">
            <a:xfrm>
              <a:off x="144" y="4166"/>
              <a:ext cx="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>
              <a:off x="163" y="3533"/>
              <a:ext cx="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163" y="2944"/>
              <a:ext cx="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>
              <a:off x="163" y="2393"/>
              <a:ext cx="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28" name="Line 21"/>
            <p:cNvSpPr>
              <a:spLocks noChangeShapeType="1"/>
            </p:cNvSpPr>
            <p:nvPr/>
          </p:nvSpPr>
          <p:spPr bwMode="auto">
            <a:xfrm>
              <a:off x="154" y="1747"/>
              <a:ext cx="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29" name="Line 22"/>
            <p:cNvSpPr>
              <a:spLocks noChangeShapeType="1"/>
            </p:cNvSpPr>
            <p:nvPr/>
          </p:nvSpPr>
          <p:spPr bwMode="auto">
            <a:xfrm>
              <a:off x="143" y="1440"/>
              <a:ext cx="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30" name="Line 23"/>
            <p:cNvSpPr>
              <a:spLocks noChangeShapeType="1"/>
            </p:cNvSpPr>
            <p:nvPr/>
          </p:nvSpPr>
          <p:spPr bwMode="auto">
            <a:xfrm>
              <a:off x="144" y="1451"/>
              <a:ext cx="0" cy="27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31" name="Line 24"/>
            <p:cNvSpPr>
              <a:spLocks noChangeShapeType="1"/>
            </p:cNvSpPr>
            <p:nvPr/>
          </p:nvSpPr>
          <p:spPr bwMode="auto">
            <a:xfrm>
              <a:off x="3824" y="1444"/>
              <a:ext cx="0" cy="27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32" name="Line 25"/>
            <p:cNvSpPr>
              <a:spLocks noChangeShapeType="1"/>
            </p:cNvSpPr>
            <p:nvPr/>
          </p:nvSpPr>
          <p:spPr bwMode="auto">
            <a:xfrm>
              <a:off x="5579" y="1441"/>
              <a:ext cx="12" cy="27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sp>
        <p:nvSpPr>
          <p:cNvPr id="33" name="Line 26"/>
          <p:cNvSpPr>
            <a:spLocks noChangeShapeType="1"/>
          </p:cNvSpPr>
          <p:nvPr/>
        </p:nvSpPr>
        <p:spPr bwMode="auto">
          <a:xfrm flipH="1">
            <a:off x="5940425" y="485775"/>
            <a:ext cx="2574925" cy="1500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4" name="Line 27"/>
          <p:cNvSpPr>
            <a:spLocks noChangeShapeType="1"/>
          </p:cNvSpPr>
          <p:nvPr/>
        </p:nvSpPr>
        <p:spPr bwMode="auto">
          <a:xfrm>
            <a:off x="5949950" y="1985963"/>
            <a:ext cx="2681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5" name="Text Box 28"/>
          <p:cNvSpPr txBox="1">
            <a:spLocks noChangeArrowheads="1"/>
          </p:cNvSpPr>
          <p:nvPr/>
        </p:nvSpPr>
        <p:spPr bwMode="auto">
          <a:xfrm>
            <a:off x="5583238" y="1755775"/>
            <a:ext cx="26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7905750" y="1905000"/>
            <a:ext cx="39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  <a:latin typeface="VNI-Times" pitchFamily="2" charset="0"/>
              </a:rPr>
              <a:t>P</a:t>
            </a: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 rot="-1849660">
            <a:off x="6273800" y="781050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2060"/>
                </a:solidFill>
                <a:latin typeface="VNI-Times" pitchFamily="2" charset="0"/>
              </a:rPr>
              <a:t>caïnh huyeàn</a:t>
            </a: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6513513" y="1962150"/>
            <a:ext cx="1274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2060"/>
                </a:solidFill>
                <a:latin typeface="VNI-Times" pitchFamily="2" charset="0"/>
              </a:rPr>
              <a:t>caïnh keà</a:t>
            </a: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 rot="5400000">
            <a:off x="7525544" y="1320006"/>
            <a:ext cx="1500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2060"/>
                </a:solidFill>
                <a:latin typeface="VNI-Times" pitchFamily="2" charset="0"/>
              </a:rPr>
              <a:t>caïnh ñoái</a:t>
            </a:r>
          </a:p>
        </p:txBody>
      </p:sp>
      <p:sp>
        <p:nvSpPr>
          <p:cNvPr id="40" name="Line 33"/>
          <p:cNvSpPr>
            <a:spLocks noChangeShapeType="1"/>
          </p:cNvSpPr>
          <p:nvPr/>
        </p:nvSpPr>
        <p:spPr bwMode="auto">
          <a:xfrm>
            <a:off x="8077200" y="749300"/>
            <a:ext cx="0" cy="1238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41" name="Text Box 35"/>
          <p:cNvSpPr txBox="1">
            <a:spLocks noChangeArrowheads="1"/>
          </p:cNvSpPr>
          <p:nvPr/>
        </p:nvSpPr>
        <p:spPr bwMode="auto">
          <a:xfrm>
            <a:off x="8496300" y="1839913"/>
            <a:ext cx="36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  <a:latin typeface="VNI-Times" pitchFamily="2" charset="0"/>
              </a:rPr>
              <a:t>y</a:t>
            </a:r>
          </a:p>
        </p:txBody>
      </p:sp>
      <p:sp>
        <p:nvSpPr>
          <p:cNvPr id="42" name="Line 36"/>
          <p:cNvSpPr>
            <a:spLocks noChangeShapeType="1"/>
          </p:cNvSpPr>
          <p:nvPr/>
        </p:nvSpPr>
        <p:spPr bwMode="auto">
          <a:xfrm flipH="1">
            <a:off x="7939088" y="1854200"/>
            <a:ext cx="133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43" name="Line 37"/>
          <p:cNvSpPr>
            <a:spLocks noChangeShapeType="1"/>
          </p:cNvSpPr>
          <p:nvPr/>
        </p:nvSpPr>
        <p:spPr bwMode="auto">
          <a:xfrm>
            <a:off x="7939088" y="1854200"/>
            <a:ext cx="0" cy="130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grpSp>
        <p:nvGrpSpPr>
          <p:cNvPr id="44" name="Group 38"/>
          <p:cNvGrpSpPr>
            <a:grpSpLocks/>
          </p:cNvGrpSpPr>
          <p:nvPr/>
        </p:nvGrpSpPr>
        <p:grpSpPr bwMode="auto">
          <a:xfrm>
            <a:off x="7835900" y="279400"/>
            <a:ext cx="446088" cy="595313"/>
            <a:chOff x="4623" y="87"/>
            <a:chExt cx="281" cy="375"/>
          </a:xfrm>
        </p:grpSpPr>
        <p:sp>
          <p:nvSpPr>
            <p:cNvPr id="45" name="Text Box 39"/>
            <p:cNvSpPr txBox="1">
              <a:spLocks noChangeArrowheads="1"/>
            </p:cNvSpPr>
            <p:nvPr/>
          </p:nvSpPr>
          <p:spPr bwMode="auto">
            <a:xfrm>
              <a:off x="4623" y="87"/>
              <a:ext cx="2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2060"/>
                  </a:solidFill>
                  <a:latin typeface="VNI-Times" pitchFamily="2" charset="0"/>
                </a:rPr>
                <a:t>M</a:t>
              </a:r>
            </a:p>
          </p:txBody>
        </p:sp>
        <p:sp>
          <p:nvSpPr>
            <p:cNvPr id="46" name="Text Box 40"/>
            <p:cNvSpPr txBox="1">
              <a:spLocks noChangeArrowheads="1"/>
            </p:cNvSpPr>
            <p:nvPr/>
          </p:nvSpPr>
          <p:spPr bwMode="auto">
            <a:xfrm>
              <a:off x="4693" y="270"/>
              <a:ext cx="21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400">
                  <a:solidFill>
                    <a:srgbClr val="002060"/>
                  </a:solidFill>
                  <a:latin typeface="VNI-Times" pitchFamily="2" charset="0"/>
                  <a:sym typeface="Symbol" panose="05050102010706020507" pitchFamily="18" charset="2"/>
                </a:rPr>
                <a:t></a:t>
              </a:r>
            </a:p>
          </p:txBody>
        </p:sp>
      </p:grpSp>
      <p:grpSp>
        <p:nvGrpSpPr>
          <p:cNvPr id="47" name="Group 41"/>
          <p:cNvGrpSpPr>
            <a:grpSpLocks/>
          </p:cNvGrpSpPr>
          <p:nvPr/>
        </p:nvGrpSpPr>
        <p:grpSpPr bwMode="auto">
          <a:xfrm>
            <a:off x="6286500" y="1549400"/>
            <a:ext cx="554038" cy="523875"/>
            <a:chOff x="3630" y="888"/>
            <a:chExt cx="349" cy="330"/>
          </a:xfrm>
        </p:grpSpPr>
        <p:sp>
          <p:nvSpPr>
            <p:cNvPr id="48" name="Text Box 42"/>
            <p:cNvSpPr txBox="1">
              <a:spLocks noChangeArrowheads="1"/>
            </p:cNvSpPr>
            <p:nvPr/>
          </p:nvSpPr>
          <p:spPr bwMode="auto">
            <a:xfrm>
              <a:off x="3731" y="888"/>
              <a:ext cx="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2060"/>
                  </a:solidFill>
                  <a:latin typeface="VNI-Times" pitchFamily="2" charset="0"/>
                  <a:sym typeface="Symbol" panose="05050102010706020507" pitchFamily="18" charset="2"/>
                </a:rPr>
                <a:t></a:t>
              </a:r>
            </a:p>
          </p:txBody>
        </p:sp>
        <p:sp>
          <p:nvSpPr>
            <p:cNvPr id="49" name="Arc 43"/>
            <p:cNvSpPr>
              <a:spLocks/>
            </p:cNvSpPr>
            <p:nvPr/>
          </p:nvSpPr>
          <p:spPr bwMode="auto">
            <a:xfrm rot="1702531">
              <a:off x="3630" y="1026"/>
              <a:ext cx="123" cy="192"/>
            </a:xfrm>
            <a:custGeom>
              <a:avLst/>
              <a:gdLst>
                <a:gd name="T0" fmla="*/ 0 w 18425"/>
                <a:gd name="T1" fmla="*/ 0 h 21600"/>
                <a:gd name="T2" fmla="*/ 0 w 18425"/>
                <a:gd name="T3" fmla="*/ 0 h 21600"/>
                <a:gd name="T4" fmla="*/ 0 w 18425"/>
                <a:gd name="T5" fmla="*/ 0 h 21600"/>
                <a:gd name="T6" fmla="*/ 0 60000 65536"/>
                <a:gd name="T7" fmla="*/ 0 60000 65536"/>
                <a:gd name="T8" fmla="*/ 0 60000 65536"/>
                <a:gd name="T9" fmla="*/ 0 w 18425"/>
                <a:gd name="T10" fmla="*/ 0 h 21600"/>
                <a:gd name="T11" fmla="*/ 18425 w 1842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25" h="21600" fill="none" extrusionOk="0">
                  <a:moveTo>
                    <a:pt x="-1" y="0"/>
                  </a:moveTo>
                  <a:cubicBezTo>
                    <a:pt x="7520" y="0"/>
                    <a:pt x="14500" y="3912"/>
                    <a:pt x="18425" y="10327"/>
                  </a:cubicBezTo>
                </a:path>
                <a:path w="18425" h="21600" stroke="0" extrusionOk="0">
                  <a:moveTo>
                    <a:pt x="-1" y="0"/>
                  </a:moveTo>
                  <a:cubicBezTo>
                    <a:pt x="7520" y="0"/>
                    <a:pt x="14500" y="3912"/>
                    <a:pt x="18425" y="10327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grpSp>
        <p:nvGrpSpPr>
          <p:cNvPr id="50" name="Group 44"/>
          <p:cNvGrpSpPr>
            <a:grpSpLocks/>
          </p:cNvGrpSpPr>
          <p:nvPr/>
        </p:nvGrpSpPr>
        <p:grpSpPr bwMode="auto">
          <a:xfrm>
            <a:off x="468313" y="2276478"/>
            <a:ext cx="7974012" cy="439738"/>
            <a:chOff x="295" y="1434"/>
            <a:chExt cx="5023" cy="277"/>
          </a:xfrm>
        </p:grpSpPr>
        <p:sp>
          <p:nvSpPr>
            <p:cNvPr id="51" name="Text Box 45"/>
            <p:cNvSpPr txBox="1">
              <a:spLocks noChangeArrowheads="1"/>
            </p:cNvSpPr>
            <p:nvPr/>
          </p:nvSpPr>
          <p:spPr bwMode="auto">
            <a:xfrm>
              <a:off x="295" y="1434"/>
              <a:ext cx="331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200" b="1" i="1">
                  <a:solidFill>
                    <a:srgbClr val="002060"/>
                  </a:solidFill>
                  <a:latin typeface="VNI-Times" pitchFamily="2" charset="0"/>
                </a:rPr>
                <a:t>Caùc tæ soá löôïng giaùc cuûa goùc nhoïn </a:t>
              </a:r>
              <a:r>
                <a:rPr lang="en-US" altLang="en-US" sz="2200" b="1" i="1">
                  <a:solidFill>
                    <a:srgbClr val="002060"/>
                  </a:solidFill>
                  <a:latin typeface="VNI-Times" pitchFamily="2" charset="0"/>
                  <a:sym typeface="Symbol" panose="05050102010706020507" pitchFamily="18" charset="2"/>
                </a:rPr>
                <a:t></a:t>
              </a:r>
            </a:p>
          </p:txBody>
        </p:sp>
        <p:sp>
          <p:nvSpPr>
            <p:cNvPr id="52" name="Text Box 46"/>
            <p:cNvSpPr txBox="1">
              <a:spLocks noChangeArrowheads="1"/>
            </p:cNvSpPr>
            <p:nvPr/>
          </p:nvSpPr>
          <p:spPr bwMode="auto">
            <a:xfrm>
              <a:off x="4128" y="1440"/>
              <a:ext cx="119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200" b="1" i="1">
                  <a:solidFill>
                    <a:srgbClr val="002060"/>
                  </a:solidFill>
                  <a:latin typeface="VNI-Times" pitchFamily="2" charset="0"/>
                </a:rPr>
                <a:t>Coâng thöùc</a:t>
              </a:r>
              <a:endParaRPr lang="en-US" altLang="en-US" sz="2200" b="1" i="1">
                <a:solidFill>
                  <a:srgbClr val="002060"/>
                </a:solidFill>
                <a:latin typeface="VNI-Times" pitchFamily="2" charset="0"/>
                <a:sym typeface="Symbol" panose="05050102010706020507" pitchFamily="18" charset="2"/>
              </a:endParaRPr>
            </a:p>
          </p:txBody>
        </p:sp>
      </p:grpSp>
      <p:sp>
        <p:nvSpPr>
          <p:cNvPr id="53" name="TextBox 3"/>
          <p:cNvSpPr txBox="1">
            <a:spLocks noChangeArrowheads="1"/>
          </p:cNvSpPr>
          <p:nvPr/>
        </p:nvSpPr>
        <p:spPr bwMode="auto">
          <a:xfrm>
            <a:off x="6192838" y="2970213"/>
            <a:ext cx="1198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  <a:latin typeface="VNI-Times" pitchFamily="2" charset="0"/>
              </a:rPr>
              <a:t>Sin</a:t>
            </a:r>
            <a:r>
              <a:rPr lang="en-US" altLang="en-US" sz="2400" b="1" i="1">
                <a:solidFill>
                  <a:srgbClr val="002060"/>
                </a:solidFill>
                <a:latin typeface="VNI-Times" pitchFamily="2" charset="0"/>
                <a:sym typeface="Symbol" panose="05050102010706020507" pitchFamily="18" charset="2"/>
              </a:rPr>
              <a:t> =</a:t>
            </a:r>
            <a:endParaRPr lang="en-US" altLang="en-US" sz="2400">
              <a:solidFill>
                <a:srgbClr val="002060"/>
              </a:solidFill>
              <a:latin typeface="VNI-Times" pitchFamily="2" charset="0"/>
            </a:endParaRPr>
          </a:p>
        </p:txBody>
      </p:sp>
      <p:sp>
        <p:nvSpPr>
          <p:cNvPr id="54" name="TextBox 50"/>
          <p:cNvSpPr txBox="1">
            <a:spLocks noChangeArrowheads="1"/>
          </p:cNvSpPr>
          <p:nvPr/>
        </p:nvSpPr>
        <p:spPr bwMode="auto">
          <a:xfrm>
            <a:off x="7250113" y="2813050"/>
            <a:ext cx="901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  <a:latin typeface="VNI-Times" pitchFamily="2" charset="0"/>
              </a:rPr>
              <a:t>Đối </a:t>
            </a:r>
          </a:p>
        </p:txBody>
      </p:sp>
      <p:cxnSp>
        <p:nvCxnSpPr>
          <p:cNvPr id="55" name="Straight Connector 5"/>
          <p:cNvCxnSpPr>
            <a:cxnSpLocks noChangeShapeType="1"/>
          </p:cNvCxnSpPr>
          <p:nvPr/>
        </p:nvCxnSpPr>
        <p:spPr bwMode="auto">
          <a:xfrm>
            <a:off x="7227888" y="3235325"/>
            <a:ext cx="67786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" name="TextBox 53"/>
          <p:cNvSpPr txBox="1">
            <a:spLocks noChangeArrowheads="1"/>
          </p:cNvSpPr>
          <p:nvPr/>
        </p:nvSpPr>
        <p:spPr bwMode="auto">
          <a:xfrm>
            <a:off x="7112000" y="3213100"/>
            <a:ext cx="11382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  <a:latin typeface="VNI-Times" pitchFamily="2" charset="0"/>
              </a:rPr>
              <a:t>Huyền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6232525" y="3913188"/>
            <a:ext cx="1200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  <a:latin typeface="VNI-Times" pitchFamily="2" charset="0"/>
                <a:sym typeface="Symbol" panose="05050102010706020507" pitchFamily="18" charset="2"/>
              </a:rPr>
              <a:t>Cos</a:t>
            </a:r>
            <a:r>
              <a:rPr lang="en-US" altLang="en-US" sz="2400" b="1" i="1">
                <a:solidFill>
                  <a:srgbClr val="002060"/>
                </a:solidFill>
                <a:latin typeface="VNI-Times" pitchFamily="2" charset="0"/>
                <a:sym typeface="Symbol" panose="05050102010706020507" pitchFamily="18" charset="2"/>
              </a:rPr>
              <a:t> =</a:t>
            </a:r>
            <a:endParaRPr lang="en-US" altLang="en-US" sz="2400">
              <a:solidFill>
                <a:srgbClr val="002060"/>
              </a:solidFill>
              <a:latin typeface="VNI-Times" pitchFamily="2" charset="0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7381875" y="3756025"/>
            <a:ext cx="901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  <a:latin typeface="VNI-Times" pitchFamily="2" charset="0"/>
              </a:rPr>
              <a:t>Kề </a:t>
            </a:r>
          </a:p>
        </p:txBody>
      </p:sp>
      <p:cxnSp>
        <p:nvCxnSpPr>
          <p:cNvPr id="59" name="Straight Connector 58"/>
          <p:cNvCxnSpPr>
            <a:cxnSpLocks noChangeShapeType="1"/>
          </p:cNvCxnSpPr>
          <p:nvPr/>
        </p:nvCxnSpPr>
        <p:spPr bwMode="auto">
          <a:xfrm>
            <a:off x="7359650" y="4178300"/>
            <a:ext cx="6778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7243763" y="4154488"/>
            <a:ext cx="1138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  <a:latin typeface="VNI-Times" pitchFamily="2" charset="0"/>
              </a:rPr>
              <a:t>Huyền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6299200" y="4840288"/>
            <a:ext cx="11985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2060"/>
                </a:solidFill>
                <a:latin typeface="VNI-Times" pitchFamily="2" charset="0"/>
                <a:sym typeface="Symbol" panose="05050102010706020507" pitchFamily="18" charset="2"/>
              </a:rPr>
              <a:t>tan =</a:t>
            </a:r>
            <a:endParaRPr lang="en-US" altLang="en-US" sz="2400">
              <a:solidFill>
                <a:srgbClr val="002060"/>
              </a:solidFill>
              <a:latin typeface="VNI-Times" pitchFamily="2" charset="0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7243763" y="4660900"/>
            <a:ext cx="901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  <a:latin typeface="VNI-Times" pitchFamily="2" charset="0"/>
              </a:rPr>
              <a:t>Đối </a:t>
            </a:r>
          </a:p>
        </p:txBody>
      </p:sp>
      <p:cxnSp>
        <p:nvCxnSpPr>
          <p:cNvPr id="63" name="Straight Connector 62"/>
          <p:cNvCxnSpPr>
            <a:cxnSpLocks noChangeShapeType="1"/>
          </p:cNvCxnSpPr>
          <p:nvPr/>
        </p:nvCxnSpPr>
        <p:spPr bwMode="auto">
          <a:xfrm>
            <a:off x="7248525" y="5105400"/>
            <a:ext cx="6778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TextBox 66"/>
          <p:cNvSpPr txBox="1">
            <a:spLocks noChangeArrowheads="1"/>
          </p:cNvSpPr>
          <p:nvPr/>
        </p:nvSpPr>
        <p:spPr bwMode="auto">
          <a:xfrm>
            <a:off x="7251700" y="5116513"/>
            <a:ext cx="901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  <a:latin typeface="VNI-Times" pitchFamily="2" charset="0"/>
              </a:rPr>
              <a:t>Kề </a:t>
            </a:r>
          </a:p>
        </p:txBody>
      </p:sp>
      <p:sp>
        <p:nvSpPr>
          <p:cNvPr id="65" name="TextBox 67"/>
          <p:cNvSpPr txBox="1">
            <a:spLocks noChangeArrowheads="1"/>
          </p:cNvSpPr>
          <p:nvPr/>
        </p:nvSpPr>
        <p:spPr bwMode="auto">
          <a:xfrm>
            <a:off x="6280150" y="5832475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2060"/>
                </a:solidFill>
                <a:latin typeface="VNI-Times" pitchFamily="2" charset="0"/>
                <a:sym typeface="Symbol" panose="05050102010706020507" pitchFamily="18" charset="2"/>
              </a:rPr>
              <a:t>Cot =</a:t>
            </a:r>
            <a:endParaRPr lang="en-US" altLang="en-US" sz="2400">
              <a:solidFill>
                <a:srgbClr val="002060"/>
              </a:solidFill>
              <a:latin typeface="VNI-Times" pitchFamily="2" charset="0"/>
            </a:endParaRPr>
          </a:p>
        </p:txBody>
      </p:sp>
      <p:sp>
        <p:nvSpPr>
          <p:cNvPr id="66" name="TextBox 68"/>
          <p:cNvSpPr txBox="1">
            <a:spLocks noChangeArrowheads="1"/>
          </p:cNvSpPr>
          <p:nvPr/>
        </p:nvSpPr>
        <p:spPr bwMode="auto">
          <a:xfrm>
            <a:off x="7543800" y="6089650"/>
            <a:ext cx="901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  <a:latin typeface="VNI-Times" pitchFamily="2" charset="0"/>
              </a:rPr>
              <a:t>Đối </a:t>
            </a:r>
          </a:p>
        </p:txBody>
      </p:sp>
      <p:cxnSp>
        <p:nvCxnSpPr>
          <p:cNvPr id="67" name="Straight Connector 69"/>
          <p:cNvCxnSpPr>
            <a:cxnSpLocks noChangeShapeType="1"/>
          </p:cNvCxnSpPr>
          <p:nvPr/>
        </p:nvCxnSpPr>
        <p:spPr bwMode="auto">
          <a:xfrm>
            <a:off x="7553325" y="6097588"/>
            <a:ext cx="6778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TextBox 70"/>
          <p:cNvSpPr txBox="1">
            <a:spLocks noChangeArrowheads="1"/>
          </p:cNvSpPr>
          <p:nvPr/>
        </p:nvSpPr>
        <p:spPr bwMode="auto">
          <a:xfrm>
            <a:off x="7554913" y="5653088"/>
            <a:ext cx="901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  <a:latin typeface="VNI-Times" pitchFamily="2" charset="0"/>
              </a:rPr>
              <a:t>Kề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19" grpId="0"/>
      <p:bldP spid="20" grpId="0"/>
      <p:bldP spid="21" grpId="0"/>
      <p:bldP spid="22" grpId="0"/>
      <p:bldP spid="35" grpId="0"/>
      <p:bldP spid="36" grpId="0"/>
      <p:bldP spid="37" grpId="0"/>
      <p:bldP spid="38" grpId="0"/>
      <p:bldP spid="39" grpId="0"/>
      <p:bldP spid="41" grpId="0"/>
      <p:bldP spid="53" grpId="0"/>
      <p:bldP spid="54" grpId="0"/>
      <p:bldP spid="56" grpId="0"/>
      <p:bldP spid="57" grpId="0"/>
      <p:bldP spid="58" grpId="0"/>
      <p:bldP spid="60" grpId="0"/>
      <p:bldP spid="61" grpId="0"/>
      <p:bldP spid="62" grpId="0"/>
      <p:bldP spid="64" grpId="0"/>
      <p:bldP spid="65" grpId="0"/>
      <p:bldP spid="66" grpId="0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Line 5"/>
          <p:cNvSpPr>
            <a:spLocks noChangeShapeType="1"/>
          </p:cNvSpPr>
          <p:nvPr/>
        </p:nvSpPr>
        <p:spPr bwMode="auto">
          <a:xfrm flipH="1">
            <a:off x="5530850" y="1781175"/>
            <a:ext cx="292735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5530850" y="3533775"/>
            <a:ext cx="3048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162550" y="3330575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820025" y="3533775"/>
            <a:ext cx="447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24587" name="Rectangle 14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VNI-Times" pitchFamily="2" charset="0"/>
            </a:endParaRPr>
          </a:p>
        </p:txBody>
      </p:sp>
      <p:graphicFrame>
        <p:nvGraphicFramePr>
          <p:cNvPr id="2868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380532"/>
              </p:ext>
            </p:extLst>
          </p:nvPr>
        </p:nvGraphicFramePr>
        <p:xfrm>
          <a:off x="457200" y="2455863"/>
          <a:ext cx="135255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2" name="Equation" r:id="rId3" imgW="710891" imgH="393529" progId="Equation.DSMT4">
                  <p:embed/>
                </p:oleObj>
              </mc:Choice>
              <mc:Fallback>
                <p:oleObj name="Equation" r:id="rId3" imgW="710891" imgH="393529" progId="Equation.DSMT4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455863"/>
                        <a:ext cx="1352550" cy="741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9" name="Rectangle 16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VNI-Times" pitchFamily="2" charset="0"/>
            </a:endParaRPr>
          </a:p>
        </p:txBody>
      </p:sp>
      <p:graphicFrame>
        <p:nvGraphicFramePr>
          <p:cNvPr id="2868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748007"/>
              </p:ext>
            </p:extLst>
          </p:nvPr>
        </p:nvGraphicFramePr>
        <p:xfrm>
          <a:off x="457200" y="3201988"/>
          <a:ext cx="1393825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3" name="Equation" r:id="rId5" imgW="723586" imgH="393529" progId="Equation.DSMT4">
                  <p:embed/>
                </p:oleObj>
              </mc:Choice>
              <mc:Fallback>
                <p:oleObj name="Equation" r:id="rId5" imgW="723586" imgH="393529" progId="Equation.DSMT4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201988"/>
                        <a:ext cx="1393825" cy="75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1" name="Rectangle 18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VNI-Times" pitchFamily="2" charset="0"/>
            </a:endParaRPr>
          </a:p>
        </p:txBody>
      </p:sp>
      <p:graphicFrame>
        <p:nvGraphicFramePr>
          <p:cNvPr id="2869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574868"/>
              </p:ext>
            </p:extLst>
          </p:nvPr>
        </p:nvGraphicFramePr>
        <p:xfrm>
          <a:off x="2743200" y="2465388"/>
          <a:ext cx="1198562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4" name="Equation" r:id="rId7" imgW="647419" imgH="393529" progId="Equation.DSMT4">
                  <p:embed/>
                </p:oleObj>
              </mc:Choice>
              <mc:Fallback>
                <p:oleObj name="Equation" r:id="rId7" imgW="647419" imgH="393529" progId="Equation.DSMT4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465388"/>
                        <a:ext cx="1198562" cy="735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3" name="Rectangle 20"/>
          <p:cNvSpPr>
            <a:spLocks noChangeArrowheads="1"/>
          </p:cNvSpPr>
          <p:nvPr/>
        </p:nvSpPr>
        <p:spPr bwMode="auto">
          <a:xfrm>
            <a:off x="0" y="3152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VNI-Times" pitchFamily="2" charset="0"/>
            </a:endParaRPr>
          </a:p>
        </p:txBody>
      </p:sp>
      <p:graphicFrame>
        <p:nvGraphicFramePr>
          <p:cNvPr id="2869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130358"/>
              </p:ext>
            </p:extLst>
          </p:nvPr>
        </p:nvGraphicFramePr>
        <p:xfrm>
          <a:off x="2667000" y="3328988"/>
          <a:ext cx="150018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5" name="Equation" r:id="rId9" imgW="837836" imgH="393529" progId="Equation.DSMT4">
                  <p:embed/>
                </p:oleObj>
              </mc:Choice>
              <mc:Fallback>
                <p:oleObj name="Equation" r:id="rId9" imgW="837836" imgH="393529" progId="Equation.DSMT4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328988"/>
                        <a:ext cx="1500188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7953375" y="2085975"/>
            <a:ext cx="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8248650" y="1352550"/>
            <a:ext cx="41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VNI-Times" pitchFamily="2" charset="0"/>
              </a:rPr>
              <a:t>x</a:t>
            </a:r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8382000" y="3457575"/>
            <a:ext cx="41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VNI-Times" pitchFamily="2" charset="0"/>
              </a:rPr>
              <a:t>y</a:t>
            </a:r>
          </a:p>
        </p:txBody>
      </p:sp>
      <p:sp>
        <p:nvSpPr>
          <p:cNvPr id="28697" name="Line 25"/>
          <p:cNvSpPr>
            <a:spLocks noChangeShapeType="1"/>
          </p:cNvSpPr>
          <p:nvPr/>
        </p:nvSpPr>
        <p:spPr bwMode="auto">
          <a:xfrm flipH="1">
            <a:off x="7791450" y="3381375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8" name="Line 26"/>
          <p:cNvSpPr>
            <a:spLocks noChangeShapeType="1"/>
          </p:cNvSpPr>
          <p:nvPr/>
        </p:nvSpPr>
        <p:spPr bwMode="auto">
          <a:xfrm>
            <a:off x="7788275" y="3381375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9" name="Arc 27"/>
          <p:cNvSpPr>
            <a:spLocks/>
          </p:cNvSpPr>
          <p:nvPr/>
        </p:nvSpPr>
        <p:spPr bwMode="auto">
          <a:xfrm rot="1702531">
            <a:off x="5915025" y="3286125"/>
            <a:ext cx="215900" cy="304800"/>
          </a:xfrm>
          <a:custGeom>
            <a:avLst/>
            <a:gdLst>
              <a:gd name="T0" fmla="*/ 0 w 20413"/>
              <a:gd name="T1" fmla="*/ 0 h 21600"/>
              <a:gd name="T2" fmla="*/ 2147483646 w 20413"/>
              <a:gd name="T3" fmla="*/ 2147483646 h 21600"/>
              <a:gd name="T4" fmla="*/ 0 w 20413"/>
              <a:gd name="T5" fmla="*/ 2147483646 h 21600"/>
              <a:gd name="T6" fmla="*/ 0 60000 65536"/>
              <a:gd name="T7" fmla="*/ 0 60000 65536"/>
              <a:gd name="T8" fmla="*/ 0 60000 65536"/>
              <a:gd name="T9" fmla="*/ 0 w 20413"/>
              <a:gd name="T10" fmla="*/ 0 h 21600"/>
              <a:gd name="T11" fmla="*/ 20413 w 2041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13" h="21600" fill="none" extrusionOk="0">
                <a:moveTo>
                  <a:pt x="-1" y="0"/>
                </a:moveTo>
                <a:cubicBezTo>
                  <a:pt x="9207" y="0"/>
                  <a:pt x="17402" y="5836"/>
                  <a:pt x="20412" y="14538"/>
                </a:cubicBezTo>
              </a:path>
              <a:path w="20413" h="21600" stroke="0" extrusionOk="0">
                <a:moveTo>
                  <a:pt x="-1" y="0"/>
                </a:moveTo>
                <a:cubicBezTo>
                  <a:pt x="9207" y="0"/>
                  <a:pt x="17402" y="5836"/>
                  <a:pt x="20412" y="1453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6096000" y="3057525"/>
            <a:ext cx="447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chemeClr val="tx2"/>
                </a:solidFill>
                <a:latin typeface="VNI-Times" pitchFamily="2" charset="0"/>
                <a:sym typeface="Symbol" panose="05050102010706020507" pitchFamily="18" charset="2"/>
              </a:rPr>
              <a:t>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7683500" y="1638300"/>
            <a:ext cx="508000" cy="600075"/>
            <a:chOff x="4840" y="1062"/>
            <a:chExt cx="320" cy="378"/>
          </a:xfrm>
        </p:grpSpPr>
        <p:sp>
          <p:nvSpPr>
            <p:cNvPr id="24607" name="Text Box 30"/>
            <p:cNvSpPr txBox="1">
              <a:spLocks noChangeArrowheads="1"/>
            </p:cNvSpPr>
            <p:nvPr/>
          </p:nvSpPr>
          <p:spPr bwMode="auto">
            <a:xfrm>
              <a:off x="4840" y="1062"/>
              <a:ext cx="2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chemeClr val="tx2"/>
                  </a:solidFill>
                  <a:latin typeface="VNI-Times" pitchFamily="2" charset="0"/>
                </a:rPr>
                <a:t>C</a:t>
              </a:r>
            </a:p>
          </p:txBody>
        </p:sp>
        <p:sp>
          <p:nvSpPr>
            <p:cNvPr id="24608" name="Text Box 31"/>
            <p:cNvSpPr txBox="1">
              <a:spLocks noChangeArrowheads="1"/>
            </p:cNvSpPr>
            <p:nvPr/>
          </p:nvSpPr>
          <p:spPr bwMode="auto">
            <a:xfrm>
              <a:off x="4920" y="1248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400">
                  <a:solidFill>
                    <a:schemeClr val="tx2"/>
                  </a:solidFill>
                  <a:latin typeface="VNI-Times" pitchFamily="2" charset="0"/>
                  <a:sym typeface="Symbol" panose="05050102010706020507" pitchFamily="18" charset="2"/>
                </a:rPr>
                <a:t></a:t>
              </a:r>
            </a:p>
          </p:txBody>
        </p:sp>
      </p:grpSp>
      <p:sp>
        <p:nvSpPr>
          <p:cNvPr id="28704" name="Text Box 32"/>
          <p:cNvSpPr txBox="1">
            <a:spLocks noChangeArrowheads="1"/>
          </p:cNvSpPr>
          <p:nvPr/>
        </p:nvSpPr>
        <p:spPr bwMode="auto">
          <a:xfrm>
            <a:off x="207963" y="398938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 u="sng">
                <a:solidFill>
                  <a:srgbClr val="002060"/>
                </a:solidFill>
                <a:latin typeface="VNI-Times" pitchFamily="2" charset="0"/>
              </a:rPr>
              <a:t>Nhaän xeùt</a:t>
            </a:r>
            <a:r>
              <a:rPr lang="en-US" altLang="en-US" sz="2400" b="1" i="1">
                <a:solidFill>
                  <a:srgbClr val="002060"/>
                </a:solidFill>
                <a:latin typeface="VNI-Times" pitchFamily="2" charset="0"/>
              </a:rPr>
              <a:t>:</a:t>
            </a:r>
            <a:r>
              <a:rPr lang="en-US" altLang="en-US" sz="2400">
                <a:solidFill>
                  <a:srgbClr val="002060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28705" name="Text Box 33"/>
          <p:cNvSpPr txBox="1">
            <a:spLocks noChangeArrowheads="1"/>
          </p:cNvSpPr>
          <p:nvPr/>
        </p:nvSpPr>
        <p:spPr bwMode="auto">
          <a:xfrm>
            <a:off x="200025" y="4438650"/>
            <a:ext cx="8828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002060"/>
                </a:solidFill>
                <a:latin typeface="VNI-Times" pitchFamily="2" charset="0"/>
              </a:rPr>
              <a:t>Caùc tæ soá löôïng giaùc cuûa moät goùc nhoïn (</a:t>
            </a:r>
            <a:r>
              <a:rPr lang="en-US" altLang="en-US" sz="2400" i="1">
                <a:solidFill>
                  <a:srgbClr val="002060"/>
                </a:solidFill>
                <a:latin typeface="VNI-Times" pitchFamily="2" charset="0"/>
                <a:sym typeface="Symbol" panose="05050102010706020507" pitchFamily="18" charset="2"/>
              </a:rPr>
              <a:t> &lt; 90) </a:t>
            </a:r>
            <a:r>
              <a:rPr lang="en-US" altLang="en-US" sz="2400" i="1">
                <a:solidFill>
                  <a:srgbClr val="002060"/>
                </a:solidFill>
                <a:latin typeface="VNI-Times" pitchFamily="2" charset="0"/>
              </a:rPr>
              <a:t>luoân luoân döông. Hôn nöõa, ta coù : sin</a:t>
            </a:r>
            <a:r>
              <a:rPr lang="en-US" altLang="en-US" sz="2400" i="1">
                <a:solidFill>
                  <a:srgbClr val="002060"/>
                </a:solidFill>
                <a:latin typeface="VNI-Times" pitchFamily="2" charset="0"/>
                <a:sym typeface="Symbol" panose="05050102010706020507" pitchFamily="18" charset="2"/>
              </a:rPr>
              <a:t> &lt; 1  </a:t>
            </a:r>
            <a:br>
              <a:rPr lang="en-US" altLang="en-US" sz="2400" i="1">
                <a:solidFill>
                  <a:srgbClr val="002060"/>
                </a:solidFill>
                <a:latin typeface="VNI-Times" pitchFamily="2" charset="0"/>
                <a:sym typeface="Symbol" panose="05050102010706020507" pitchFamily="18" charset="2"/>
              </a:rPr>
            </a:br>
            <a:r>
              <a:rPr lang="en-US" altLang="en-US" sz="2400" i="1">
                <a:solidFill>
                  <a:srgbClr val="002060"/>
                </a:solidFill>
                <a:latin typeface="VNI-Times" pitchFamily="2" charset="0"/>
                <a:sym typeface="Symbol" panose="05050102010706020507" pitchFamily="18" charset="2"/>
              </a:rPr>
              <a:t>		    cos &lt; 1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274638" y="1119187"/>
            <a:ext cx="3992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  <a:latin typeface="VNI-Times" pitchFamily="2" charset="0"/>
              </a:rPr>
              <a:t>a) </a:t>
            </a:r>
            <a:r>
              <a:rPr lang="en-US" altLang="en-US" sz="2400" b="1" i="1" u="sng">
                <a:solidFill>
                  <a:srgbClr val="0000FF"/>
                </a:solidFill>
                <a:latin typeface="VNI-Times" pitchFamily="2" charset="0"/>
              </a:rPr>
              <a:t>Môû ñaàu</a:t>
            </a:r>
            <a:r>
              <a:rPr lang="en-US" altLang="en-US" sz="2400" b="1" i="1">
                <a:solidFill>
                  <a:srgbClr val="0000FF"/>
                </a:solidFill>
                <a:latin typeface="VNI-Times" pitchFamily="2" charset="0"/>
              </a:rPr>
              <a:t>:</a:t>
            </a: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239713" y="1524000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  <a:latin typeface="VNI-Times" pitchFamily="2" charset="0"/>
              </a:rPr>
              <a:t>b) </a:t>
            </a:r>
            <a:r>
              <a:rPr lang="en-US" altLang="en-US" sz="2400" b="1" i="1" u="sng">
                <a:solidFill>
                  <a:srgbClr val="0000FF"/>
                </a:solidFill>
                <a:latin typeface="VNI-Times" pitchFamily="2" charset="0"/>
              </a:rPr>
              <a:t>Ñònh nghóa</a:t>
            </a:r>
            <a:r>
              <a:rPr lang="en-US" altLang="en-US" sz="2400" b="1" i="1">
                <a:solidFill>
                  <a:srgbClr val="0000FF"/>
                </a:solidFill>
                <a:latin typeface="VNI-Times" pitchFamily="2" charset="0"/>
              </a:rPr>
              <a:t>:</a:t>
            </a:r>
          </a:p>
        </p:txBody>
      </p:sp>
      <p:sp>
        <p:nvSpPr>
          <p:cNvPr id="35" name="Text Box 88"/>
          <p:cNvSpPr txBox="1">
            <a:spLocks noChangeArrowheads="1"/>
          </p:cNvSpPr>
          <p:nvPr/>
        </p:nvSpPr>
        <p:spPr bwMode="auto">
          <a:xfrm>
            <a:off x="-111434" y="605135"/>
            <a:ext cx="6416984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1. Khái niệm tỉ số lượng giác của góc nhọn:</a:t>
            </a:r>
          </a:p>
        </p:txBody>
      </p:sp>
      <p:sp>
        <p:nvSpPr>
          <p:cNvPr id="36" name="Text Box 40" descr="Parchment"/>
          <p:cNvSpPr txBox="1">
            <a:spLocks noChangeArrowheads="1"/>
          </p:cNvSpPr>
          <p:nvPr/>
        </p:nvSpPr>
        <p:spPr bwMode="auto">
          <a:xfrm>
            <a:off x="0" y="0"/>
            <a:ext cx="9144000" cy="4924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600" b="1" i="1" u="sng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Tiết</a:t>
            </a:r>
            <a:r>
              <a:rPr lang="en-US" sz="2600" b="1" i="1" u="sng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5</a:t>
            </a:r>
            <a:r>
              <a:rPr lang="en-US" sz="2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 </a:t>
            </a:r>
            <a:r>
              <a:rPr lang="en-US" sz="2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§2. TỈ SỐ LƯỢNG GIÁC CỦA GÓC NHỌN</a:t>
            </a:r>
            <a:endParaRPr lang="en-US" sz="2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129302"/>
              </p:ext>
            </p:extLst>
          </p:nvPr>
        </p:nvGraphicFramePr>
        <p:xfrm>
          <a:off x="1752600" y="2517774"/>
          <a:ext cx="612776" cy="593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6" name="Equation" r:id="rId11" imgW="406080" imgH="393480" progId="Equation.DSMT4">
                  <p:embed/>
                </p:oleObj>
              </mc:Choice>
              <mc:Fallback>
                <p:oleObj name="Equation" r:id="rId11" imgW="406080" imgH="393480" progId="Equation.DSMT4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517774"/>
                        <a:ext cx="612776" cy="5936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28600" y="2052935"/>
            <a:ext cx="3962400" cy="461665"/>
            <a:chOff x="1066800" y="2085975"/>
            <a:chExt cx="396240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66800" y="2085975"/>
              <a:ext cx="396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                                có:</a:t>
              </a: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337647"/>
                </p:ext>
              </p:extLst>
            </p:nvPr>
          </p:nvGraphicFramePr>
          <p:xfrm>
            <a:off x="1676400" y="2091036"/>
            <a:ext cx="2371958" cy="4235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17" name="Equation" r:id="rId13" imgW="1422360" imgH="253800" progId="Equation.DSMT4">
                    <p:embed/>
                  </p:oleObj>
                </mc:Choice>
                <mc:Fallback>
                  <p:oleObj name="Equation" r:id="rId13" imgW="1422360" imgH="253800" progId="Equation.DSMT4">
                    <p:embed/>
                    <p:pic>
                      <p:nvPicPr>
                        <p:cNvPr id="0" name="Picture 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6400" y="2091036"/>
                          <a:ext cx="2371958" cy="4235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414939"/>
              </p:ext>
            </p:extLst>
          </p:nvPr>
        </p:nvGraphicFramePr>
        <p:xfrm>
          <a:off x="1828800" y="3352800"/>
          <a:ext cx="536576" cy="536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8" name="Equation" r:id="rId15" imgW="393480" imgH="393480" progId="Equation.DSMT4">
                  <p:embed/>
                </p:oleObj>
              </mc:Choice>
              <mc:Fallback>
                <p:oleObj name="Equation" r:id="rId15" imgW="393480" imgH="393480" progId="Equation.DSMT4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352800"/>
                        <a:ext cx="536576" cy="5365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288644"/>
              </p:ext>
            </p:extLst>
          </p:nvPr>
        </p:nvGraphicFramePr>
        <p:xfrm>
          <a:off x="3901993" y="2578418"/>
          <a:ext cx="593807" cy="575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9" name="Equation" r:id="rId17" imgW="406080" imgH="393480" progId="Equation.DSMT4">
                  <p:embed/>
                </p:oleObj>
              </mc:Choice>
              <mc:Fallback>
                <p:oleObj name="Equation" r:id="rId17" imgW="406080" imgH="393480" progId="Equation.DSMT4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1993" y="2578418"/>
                        <a:ext cx="593807" cy="5752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95425"/>
              </p:ext>
            </p:extLst>
          </p:nvPr>
        </p:nvGraphicFramePr>
        <p:xfrm>
          <a:off x="4143362" y="3415938"/>
          <a:ext cx="550606" cy="533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20" name="Equation" r:id="rId19" imgW="406080" imgH="393480" progId="Equation.DSMT4">
                  <p:embed/>
                </p:oleObj>
              </mc:Choice>
              <mc:Fallback>
                <p:oleObj name="Equation" r:id="rId19" imgW="406080" imgH="393480" progId="Equation.DSMT4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62" y="3415938"/>
                        <a:ext cx="550606" cy="5333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  <p:bldP spid="28680" grpId="0"/>
      <p:bldP spid="28695" grpId="0"/>
      <p:bldP spid="28696" grpId="0"/>
      <p:bldP spid="28700" grpId="0"/>
      <p:bldP spid="28704" grpId="0"/>
      <p:bldP spid="287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271713" y="1303337"/>
            <a:ext cx="6324600" cy="8302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US" altLang="en-US" i="1">
                <a:solidFill>
                  <a:schemeClr val="tx1"/>
                </a:solidFill>
              </a:rPr>
              <a:t>Cho tam giaùc ABC vuoâng taïi A coù goùc C = </a:t>
            </a:r>
            <a:r>
              <a:rPr lang="en-US" altLang="en-US" i="1">
                <a:solidFill>
                  <a:schemeClr val="tx1"/>
                </a:solidFill>
                <a:sym typeface="Symbol" panose="05050102010706020507" pitchFamily="18" charset="2"/>
              </a:rPr>
              <a:t> . Haõy vieát tæ soá löôïng giaùc cuûa goùc .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619875" y="4743450"/>
            <a:ext cx="50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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281113" y="1416050"/>
            <a:ext cx="838200" cy="6413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6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?2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660650" y="2101850"/>
            <a:ext cx="1911350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en-US" altLang="en-US" sz="2600" b="1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 </a:t>
            </a:r>
            <a:r>
              <a:rPr kumimoji="1" lang="en-US" altLang="en-US" sz="2600" b="1" i="1">
                <a:solidFill>
                  <a:srgbClr val="FF0000"/>
                </a:solidFill>
                <a:latin typeface="VNI-Aptima" pitchFamily="2" charset="0"/>
              </a:rPr>
              <a:t>Baøi giaûi:</a:t>
            </a:r>
          </a:p>
        </p:txBody>
      </p:sp>
      <p:sp>
        <p:nvSpPr>
          <p:cNvPr id="29702" name="Arc 6"/>
          <p:cNvSpPr>
            <a:spLocks/>
          </p:cNvSpPr>
          <p:nvPr/>
        </p:nvSpPr>
        <p:spPr bwMode="auto">
          <a:xfrm rot="13885724">
            <a:off x="6929438" y="4941888"/>
            <a:ext cx="204787" cy="2873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2656"/>
              <a:gd name="T2" fmla="*/ 21574 w 21600"/>
              <a:gd name="T3" fmla="*/ 22656 h 22656"/>
              <a:gd name="T4" fmla="*/ 0 w 21600"/>
              <a:gd name="T5" fmla="*/ 21600 h 22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5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52"/>
                  <a:pt x="21591" y="22304"/>
                  <a:pt x="21574" y="22656"/>
                </a:cubicBezTo>
              </a:path>
              <a:path w="21600" h="2265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52"/>
                  <a:pt x="21591" y="22304"/>
                  <a:pt x="21574" y="22656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>
              <a:defRPr/>
            </a:pPr>
            <a:endParaRPr lang="en-US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4867275" y="5257800"/>
            <a:ext cx="27019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H="1" flipV="1">
            <a:off x="4860925" y="3381375"/>
            <a:ext cx="9525" cy="18764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4870450" y="3386138"/>
            <a:ext cx="2711450" cy="187166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879975" y="5010150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5184775" y="5019675"/>
            <a:ext cx="0" cy="228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4527550" y="5100638"/>
            <a:ext cx="492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4589463" y="2901950"/>
            <a:ext cx="492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7623175" y="5037138"/>
            <a:ext cx="492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VNI-Times" pitchFamily="2" charset="0"/>
              </a:rPr>
              <a:t>C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039813" y="2906713"/>
            <a:ext cx="2057400" cy="822325"/>
            <a:chOff x="528" y="1475"/>
            <a:chExt cx="1296" cy="518"/>
          </a:xfrm>
        </p:grpSpPr>
        <p:sp>
          <p:nvSpPr>
            <p:cNvPr id="25637" name="Text Box 16"/>
            <p:cNvSpPr txBox="1">
              <a:spLocks noChangeArrowheads="1"/>
            </p:cNvSpPr>
            <p:nvPr/>
          </p:nvSpPr>
          <p:spPr bwMode="auto">
            <a:xfrm>
              <a:off x="528" y="1575"/>
              <a:ext cx="12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FF"/>
                  </a:solidFill>
                  <a:latin typeface="VNI-Times" pitchFamily="2" charset="0"/>
                  <a:sym typeface="Symbol" panose="05050102010706020507" pitchFamily="18" charset="2"/>
                </a:rPr>
                <a:t>  sin  = </a:t>
              </a:r>
              <a:endParaRPr lang="en-US" altLang="en-US" sz="2400">
                <a:solidFill>
                  <a:schemeClr val="tx2"/>
                </a:solidFill>
                <a:latin typeface="VNI-Times" pitchFamily="2" charset="0"/>
                <a:sym typeface="Symbol" panose="05050102010706020507" pitchFamily="18" charset="2"/>
              </a:endParaRPr>
            </a:p>
          </p:txBody>
        </p:sp>
        <p:grpSp>
          <p:nvGrpSpPr>
            <p:cNvPr id="25638" name="Group 17"/>
            <p:cNvGrpSpPr>
              <a:grpSpLocks/>
            </p:cNvGrpSpPr>
            <p:nvPr/>
          </p:nvGrpSpPr>
          <p:grpSpPr bwMode="auto">
            <a:xfrm>
              <a:off x="1286" y="1475"/>
              <a:ext cx="505" cy="518"/>
              <a:chOff x="2016" y="1488"/>
              <a:chExt cx="505" cy="518"/>
            </a:xfrm>
          </p:grpSpPr>
          <p:sp>
            <p:nvSpPr>
              <p:cNvPr id="25639" name="Text Box 18"/>
              <p:cNvSpPr txBox="1">
                <a:spLocks noChangeArrowheads="1"/>
              </p:cNvSpPr>
              <p:nvPr/>
            </p:nvSpPr>
            <p:spPr bwMode="auto">
              <a:xfrm>
                <a:off x="2034" y="1488"/>
                <a:ext cx="487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400" b="1" i="1">
                    <a:solidFill>
                      <a:srgbClr val="0000FF"/>
                    </a:solidFill>
                    <a:latin typeface="VNI-Times" pitchFamily="2" charset="0"/>
                  </a:rPr>
                  <a:t>AB</a:t>
                </a:r>
                <a:br>
                  <a:rPr lang="en-US" altLang="en-US" sz="2400" b="1" i="1">
                    <a:solidFill>
                      <a:srgbClr val="0000FF"/>
                    </a:solidFill>
                    <a:latin typeface="VNI-Times" pitchFamily="2" charset="0"/>
                  </a:rPr>
                </a:br>
                <a:r>
                  <a:rPr lang="en-US" altLang="en-US" sz="2400" b="1" i="1">
                    <a:solidFill>
                      <a:srgbClr val="0000FF"/>
                    </a:solidFill>
                    <a:latin typeface="VNI-Times" pitchFamily="2" charset="0"/>
                  </a:rPr>
                  <a:t>BC</a:t>
                </a:r>
              </a:p>
            </p:txBody>
          </p:sp>
          <p:sp>
            <p:nvSpPr>
              <p:cNvPr id="25640" name="Line 19"/>
              <p:cNvSpPr>
                <a:spLocks noChangeShapeType="1"/>
              </p:cNvSpPr>
              <p:nvPr/>
            </p:nvSpPr>
            <p:spPr bwMode="auto">
              <a:xfrm flipV="1">
                <a:off x="2016" y="1757"/>
                <a:ext cx="390" cy="3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685800" y="25146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i="1">
                <a:solidFill>
                  <a:srgbClr val="C00000"/>
                </a:solidFill>
                <a:latin typeface="VNI-Times" pitchFamily="2" charset="0"/>
              </a:rPr>
              <a:t>Khi goùc C = </a:t>
            </a:r>
            <a:r>
              <a:rPr lang="en-US" altLang="en-US" sz="2400" b="1" i="1">
                <a:solidFill>
                  <a:srgbClr val="C00000"/>
                </a:solidFill>
                <a:latin typeface="VNI-Times" pitchFamily="2" charset="0"/>
                <a:sym typeface="Symbol" panose="05050102010706020507" pitchFamily="18" charset="2"/>
              </a:rPr>
              <a:t>  thì: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004888" y="3752850"/>
            <a:ext cx="2057400" cy="822325"/>
            <a:chOff x="528" y="1475"/>
            <a:chExt cx="1296" cy="518"/>
          </a:xfrm>
        </p:grpSpPr>
        <p:sp>
          <p:nvSpPr>
            <p:cNvPr id="25633" name="Text Box 22"/>
            <p:cNvSpPr txBox="1">
              <a:spLocks noChangeArrowheads="1"/>
            </p:cNvSpPr>
            <p:nvPr/>
          </p:nvSpPr>
          <p:spPr bwMode="auto">
            <a:xfrm>
              <a:off x="528" y="1575"/>
              <a:ext cx="12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FF"/>
                  </a:solidFill>
                  <a:latin typeface="VNI-Times" pitchFamily="2" charset="0"/>
                  <a:sym typeface="Symbol" panose="05050102010706020507" pitchFamily="18" charset="2"/>
                </a:rPr>
                <a:t>  cos  = </a:t>
              </a:r>
              <a:endParaRPr lang="en-US" altLang="en-US" sz="2400">
                <a:solidFill>
                  <a:schemeClr val="tx2"/>
                </a:solidFill>
                <a:latin typeface="VNI-Times" pitchFamily="2" charset="0"/>
                <a:sym typeface="Symbol" panose="05050102010706020507" pitchFamily="18" charset="2"/>
              </a:endParaRPr>
            </a:p>
          </p:txBody>
        </p:sp>
        <p:grpSp>
          <p:nvGrpSpPr>
            <p:cNvPr id="25634" name="Group 23"/>
            <p:cNvGrpSpPr>
              <a:grpSpLocks/>
            </p:cNvGrpSpPr>
            <p:nvPr/>
          </p:nvGrpSpPr>
          <p:grpSpPr bwMode="auto">
            <a:xfrm>
              <a:off x="1286" y="1475"/>
              <a:ext cx="505" cy="518"/>
              <a:chOff x="2016" y="1488"/>
              <a:chExt cx="505" cy="518"/>
            </a:xfrm>
          </p:grpSpPr>
          <p:sp>
            <p:nvSpPr>
              <p:cNvPr id="25635" name="Text Box 24"/>
              <p:cNvSpPr txBox="1">
                <a:spLocks noChangeArrowheads="1"/>
              </p:cNvSpPr>
              <p:nvPr/>
            </p:nvSpPr>
            <p:spPr bwMode="auto">
              <a:xfrm>
                <a:off x="2034" y="1488"/>
                <a:ext cx="487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400" b="1" i="1">
                    <a:solidFill>
                      <a:srgbClr val="0000FF"/>
                    </a:solidFill>
                    <a:latin typeface="VNI-Times" pitchFamily="2" charset="0"/>
                  </a:rPr>
                  <a:t>AC</a:t>
                </a:r>
                <a:br>
                  <a:rPr lang="en-US" altLang="en-US" sz="2400" b="1" i="1">
                    <a:solidFill>
                      <a:srgbClr val="0000FF"/>
                    </a:solidFill>
                    <a:latin typeface="VNI-Times" pitchFamily="2" charset="0"/>
                  </a:rPr>
                </a:br>
                <a:r>
                  <a:rPr lang="en-US" altLang="en-US" sz="2400" b="1" i="1">
                    <a:solidFill>
                      <a:srgbClr val="0000FF"/>
                    </a:solidFill>
                    <a:latin typeface="VNI-Times" pitchFamily="2" charset="0"/>
                  </a:rPr>
                  <a:t>BC</a:t>
                </a:r>
              </a:p>
            </p:txBody>
          </p:sp>
          <p:sp>
            <p:nvSpPr>
              <p:cNvPr id="25636" name="Line 25"/>
              <p:cNvSpPr>
                <a:spLocks noChangeShapeType="1"/>
              </p:cNvSpPr>
              <p:nvPr/>
            </p:nvSpPr>
            <p:spPr bwMode="auto">
              <a:xfrm flipV="1">
                <a:off x="2016" y="1757"/>
                <a:ext cx="390" cy="3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946150" y="4613275"/>
            <a:ext cx="2057400" cy="822325"/>
            <a:chOff x="528" y="1475"/>
            <a:chExt cx="1296" cy="518"/>
          </a:xfrm>
        </p:grpSpPr>
        <p:sp>
          <p:nvSpPr>
            <p:cNvPr id="25629" name="Text Box 27"/>
            <p:cNvSpPr txBox="1">
              <a:spLocks noChangeArrowheads="1"/>
            </p:cNvSpPr>
            <p:nvPr/>
          </p:nvSpPr>
          <p:spPr bwMode="auto">
            <a:xfrm>
              <a:off x="528" y="1575"/>
              <a:ext cx="12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FF"/>
                  </a:solidFill>
                  <a:latin typeface="VNI-Times" pitchFamily="2" charset="0"/>
                  <a:sym typeface="Symbol" panose="05050102010706020507" pitchFamily="18" charset="2"/>
                </a:rPr>
                <a:t>   tan  = </a:t>
              </a:r>
              <a:endParaRPr lang="en-US" altLang="en-US" sz="2400">
                <a:solidFill>
                  <a:schemeClr val="tx2"/>
                </a:solidFill>
                <a:latin typeface="VNI-Times" pitchFamily="2" charset="0"/>
                <a:sym typeface="Symbol" panose="05050102010706020507" pitchFamily="18" charset="2"/>
              </a:endParaRPr>
            </a:p>
          </p:txBody>
        </p:sp>
        <p:grpSp>
          <p:nvGrpSpPr>
            <p:cNvPr id="25630" name="Group 28"/>
            <p:cNvGrpSpPr>
              <a:grpSpLocks/>
            </p:cNvGrpSpPr>
            <p:nvPr/>
          </p:nvGrpSpPr>
          <p:grpSpPr bwMode="auto">
            <a:xfrm>
              <a:off x="1286" y="1475"/>
              <a:ext cx="505" cy="518"/>
              <a:chOff x="2016" y="1488"/>
              <a:chExt cx="505" cy="518"/>
            </a:xfrm>
          </p:grpSpPr>
          <p:sp>
            <p:nvSpPr>
              <p:cNvPr id="25631" name="Text Box 29"/>
              <p:cNvSpPr txBox="1">
                <a:spLocks noChangeArrowheads="1"/>
              </p:cNvSpPr>
              <p:nvPr/>
            </p:nvSpPr>
            <p:spPr bwMode="auto">
              <a:xfrm>
                <a:off x="2034" y="1488"/>
                <a:ext cx="487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400" b="1" i="1">
                    <a:solidFill>
                      <a:srgbClr val="0000FF"/>
                    </a:solidFill>
                    <a:latin typeface="VNI-Times" pitchFamily="2" charset="0"/>
                  </a:rPr>
                  <a:t>AB</a:t>
                </a:r>
                <a:br>
                  <a:rPr lang="en-US" altLang="en-US" sz="2400" b="1" i="1">
                    <a:solidFill>
                      <a:srgbClr val="0000FF"/>
                    </a:solidFill>
                    <a:latin typeface="VNI-Times" pitchFamily="2" charset="0"/>
                  </a:rPr>
                </a:br>
                <a:r>
                  <a:rPr lang="en-US" altLang="en-US" sz="2400" b="1" i="1">
                    <a:solidFill>
                      <a:srgbClr val="0000FF"/>
                    </a:solidFill>
                    <a:latin typeface="VNI-Times" pitchFamily="2" charset="0"/>
                  </a:rPr>
                  <a:t>AC</a:t>
                </a:r>
              </a:p>
            </p:txBody>
          </p:sp>
          <p:sp>
            <p:nvSpPr>
              <p:cNvPr id="25632" name="Line 30"/>
              <p:cNvSpPr>
                <a:spLocks noChangeShapeType="1"/>
              </p:cNvSpPr>
              <p:nvPr/>
            </p:nvSpPr>
            <p:spPr bwMode="auto">
              <a:xfrm flipV="1">
                <a:off x="2016" y="1757"/>
                <a:ext cx="390" cy="3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1068388" y="5424488"/>
            <a:ext cx="2057400" cy="822325"/>
            <a:chOff x="528" y="1475"/>
            <a:chExt cx="1296" cy="518"/>
          </a:xfrm>
        </p:grpSpPr>
        <p:sp>
          <p:nvSpPr>
            <p:cNvPr id="25625" name="Text Box 32"/>
            <p:cNvSpPr txBox="1">
              <a:spLocks noChangeArrowheads="1"/>
            </p:cNvSpPr>
            <p:nvPr/>
          </p:nvSpPr>
          <p:spPr bwMode="auto">
            <a:xfrm>
              <a:off x="528" y="1575"/>
              <a:ext cx="12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FF"/>
                  </a:solidFill>
                  <a:latin typeface="VNI-Times" pitchFamily="2" charset="0"/>
                  <a:sym typeface="Symbol" panose="05050102010706020507" pitchFamily="18" charset="2"/>
                </a:rPr>
                <a:t> cot  = </a:t>
              </a:r>
              <a:endParaRPr lang="en-US" altLang="en-US" sz="2400">
                <a:solidFill>
                  <a:schemeClr val="tx2"/>
                </a:solidFill>
                <a:latin typeface="VNI-Times" pitchFamily="2" charset="0"/>
                <a:sym typeface="Symbol" panose="05050102010706020507" pitchFamily="18" charset="2"/>
              </a:endParaRPr>
            </a:p>
          </p:txBody>
        </p:sp>
        <p:grpSp>
          <p:nvGrpSpPr>
            <p:cNvPr id="25626" name="Group 33"/>
            <p:cNvGrpSpPr>
              <a:grpSpLocks/>
            </p:cNvGrpSpPr>
            <p:nvPr/>
          </p:nvGrpSpPr>
          <p:grpSpPr bwMode="auto">
            <a:xfrm>
              <a:off x="1286" y="1475"/>
              <a:ext cx="505" cy="518"/>
              <a:chOff x="2016" y="1488"/>
              <a:chExt cx="505" cy="518"/>
            </a:xfrm>
          </p:grpSpPr>
          <p:sp>
            <p:nvSpPr>
              <p:cNvPr id="25627" name="Text Box 34"/>
              <p:cNvSpPr txBox="1">
                <a:spLocks noChangeArrowheads="1"/>
              </p:cNvSpPr>
              <p:nvPr/>
            </p:nvSpPr>
            <p:spPr bwMode="auto">
              <a:xfrm>
                <a:off x="2034" y="1488"/>
                <a:ext cx="487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400" b="1" i="1">
                    <a:solidFill>
                      <a:srgbClr val="0000FF"/>
                    </a:solidFill>
                    <a:latin typeface="VNI-Times" pitchFamily="2" charset="0"/>
                  </a:rPr>
                  <a:t>AC</a:t>
                </a:r>
                <a:br>
                  <a:rPr lang="en-US" altLang="en-US" sz="2400" b="1" i="1">
                    <a:solidFill>
                      <a:srgbClr val="0000FF"/>
                    </a:solidFill>
                    <a:latin typeface="VNI-Times" pitchFamily="2" charset="0"/>
                  </a:rPr>
                </a:br>
                <a:r>
                  <a:rPr lang="en-US" altLang="en-US" sz="2400" b="1" i="1">
                    <a:solidFill>
                      <a:srgbClr val="0000FF"/>
                    </a:solidFill>
                    <a:latin typeface="VNI-Times" pitchFamily="2" charset="0"/>
                  </a:rPr>
                  <a:t>AB</a:t>
                </a:r>
              </a:p>
            </p:txBody>
          </p:sp>
          <p:sp>
            <p:nvSpPr>
              <p:cNvPr id="25628" name="Line 35"/>
              <p:cNvSpPr>
                <a:spLocks noChangeShapeType="1"/>
              </p:cNvSpPr>
              <p:nvPr/>
            </p:nvSpPr>
            <p:spPr bwMode="auto">
              <a:xfrm flipV="1">
                <a:off x="2016" y="1757"/>
                <a:ext cx="390" cy="3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1" name="Text Box 88"/>
          <p:cNvSpPr txBox="1">
            <a:spLocks noChangeArrowheads="1"/>
          </p:cNvSpPr>
          <p:nvPr/>
        </p:nvSpPr>
        <p:spPr bwMode="auto">
          <a:xfrm>
            <a:off x="-16184" y="605135"/>
            <a:ext cx="6416984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1. Khái niệm tỉ số lượng giác của góc nhọn:</a:t>
            </a:r>
          </a:p>
        </p:txBody>
      </p:sp>
      <p:sp>
        <p:nvSpPr>
          <p:cNvPr id="42" name="Text Box 40" descr="Parchment"/>
          <p:cNvSpPr txBox="1">
            <a:spLocks noChangeArrowheads="1"/>
          </p:cNvSpPr>
          <p:nvPr/>
        </p:nvSpPr>
        <p:spPr bwMode="auto">
          <a:xfrm>
            <a:off x="0" y="0"/>
            <a:ext cx="9144000" cy="4924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600" b="1" i="1" u="sng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Tiết</a:t>
            </a:r>
            <a:r>
              <a:rPr lang="en-US" sz="2600" b="1" i="1" u="sng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5</a:t>
            </a:r>
            <a:r>
              <a:rPr lang="en-US" sz="2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 </a:t>
            </a:r>
            <a:r>
              <a:rPr lang="en-US" sz="2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§2. TỈ SỐ LƯỢNG GIÁC CỦA GÓC NHỌN</a:t>
            </a:r>
            <a:endParaRPr lang="en-US" sz="2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/>
      <p:bldP spid="29701" grpId="0" autoUpdateAnimBg="0"/>
      <p:bldP spid="29708" grpId="0"/>
      <p:bldP spid="29709" grpId="0"/>
      <p:bldP spid="29710" grpId="0"/>
      <p:bldP spid="297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828799" y="1671935"/>
            <a:ext cx="7271543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US" altLang="en-US" i="1">
                <a:solidFill>
                  <a:schemeClr val="tx1"/>
                </a:solidFill>
              </a:rPr>
              <a:t>Haõy tính caùc tæ soá löôïng giaùc cuûa goùc B trong hình 15.</a:t>
            </a:r>
            <a:endParaRPr lang="en-US" altLang="en-US" i="1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7386638" y="5048250"/>
            <a:ext cx="66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i="1">
                <a:solidFill>
                  <a:srgbClr val="FF0000"/>
                </a:solidFill>
                <a:latin typeface="VNI-Times" pitchFamily="2" charset="0"/>
              </a:rPr>
              <a:t>45</a:t>
            </a:r>
            <a:r>
              <a:rPr lang="en-US" altLang="en-US" sz="2000" b="1" i="1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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28600" y="1671935"/>
            <a:ext cx="15240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b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altLang="en-US" b="1" i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Ví duï 1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974850" y="2343090"/>
            <a:ext cx="191135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1" lang="en-US" altLang="en-US" sz="2000" b="1">
                <a:solidFill>
                  <a:srgbClr val="FF0000"/>
                </a:solidFill>
                <a:sym typeface="Symbol" panose="05050102010706020507" pitchFamily="18" charset="2"/>
              </a:rPr>
              <a:t> </a:t>
            </a:r>
            <a:r>
              <a:rPr kumimoji="1" lang="en-US" altLang="en-US" sz="2000" b="1" i="1" u="sng">
                <a:solidFill>
                  <a:srgbClr val="FF0000"/>
                </a:solidFill>
                <a:latin typeface="VNI-Aptima" pitchFamily="2" charset="0"/>
              </a:rPr>
              <a:t>Baøi giaûi</a:t>
            </a:r>
            <a:r>
              <a:rPr kumimoji="1" lang="en-US" altLang="en-US" sz="2000" b="1" i="1">
                <a:solidFill>
                  <a:srgbClr val="FF0000"/>
                </a:solidFill>
                <a:latin typeface="VNI-Aptima" pitchFamily="2" charset="0"/>
              </a:rPr>
              <a:t>:</a:t>
            </a:r>
          </a:p>
        </p:txBody>
      </p:sp>
      <p:sp>
        <p:nvSpPr>
          <p:cNvPr id="30726" name="Arc 6"/>
          <p:cNvSpPr>
            <a:spLocks/>
          </p:cNvSpPr>
          <p:nvPr/>
        </p:nvSpPr>
        <p:spPr bwMode="auto">
          <a:xfrm rot="14349474">
            <a:off x="7825582" y="5156994"/>
            <a:ext cx="227012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400"/>
              <a:gd name="T1" fmla="*/ 0 h 21600"/>
              <a:gd name="T2" fmla="*/ 21400 w 21400"/>
              <a:gd name="T3" fmla="*/ 18665 h 21600"/>
              <a:gd name="T4" fmla="*/ 0 w 214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00" h="21600" fill="none" extrusionOk="0">
                <a:moveTo>
                  <a:pt x="-1" y="0"/>
                </a:moveTo>
                <a:cubicBezTo>
                  <a:pt x="10795" y="0"/>
                  <a:pt x="19932" y="7969"/>
                  <a:pt x="21399" y="18665"/>
                </a:cubicBezTo>
              </a:path>
              <a:path w="21400" h="21600" stroke="0" extrusionOk="0">
                <a:moveTo>
                  <a:pt x="-1" y="0"/>
                </a:moveTo>
                <a:cubicBezTo>
                  <a:pt x="10795" y="0"/>
                  <a:pt x="19932" y="7969"/>
                  <a:pt x="21399" y="18665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>
              <a:defRPr/>
            </a:pPr>
            <a:endParaRPr lang="en-US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6410325" y="5486400"/>
            <a:ext cx="194627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V="1">
            <a:off x="6403975" y="3743325"/>
            <a:ext cx="0" cy="1752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6400800" y="3733800"/>
            <a:ext cx="1951038" cy="174783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6413500" y="5256213"/>
            <a:ext cx="20955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6627813" y="5259388"/>
            <a:ext cx="0" cy="2286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6053138" y="5400675"/>
            <a:ext cx="492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0000FF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8334375" y="5314950"/>
            <a:ext cx="492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0000FF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6184900" y="3294063"/>
            <a:ext cx="49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  <a:latin typeface="VNI-Times" pitchFamily="2" charset="0"/>
              </a:rPr>
              <a:t>C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021388" y="4249738"/>
            <a:ext cx="2463800" cy="2239962"/>
            <a:chOff x="3793" y="2197"/>
            <a:chExt cx="1552" cy="1411"/>
          </a:xfrm>
        </p:grpSpPr>
        <p:sp>
          <p:nvSpPr>
            <p:cNvPr id="26747" name="Text Box 16"/>
            <p:cNvSpPr txBox="1">
              <a:spLocks noChangeArrowheads="1"/>
            </p:cNvSpPr>
            <p:nvPr/>
          </p:nvSpPr>
          <p:spPr bwMode="auto">
            <a:xfrm>
              <a:off x="4256" y="3320"/>
              <a:ext cx="9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 i="1">
                  <a:solidFill>
                    <a:srgbClr val="0000FF"/>
                  </a:solidFill>
                  <a:latin typeface="VNI-Times" pitchFamily="2" charset="0"/>
                </a:rPr>
                <a:t>Hình 15</a:t>
              </a:r>
            </a:p>
          </p:txBody>
        </p:sp>
        <p:sp>
          <p:nvSpPr>
            <p:cNvPr id="26748" name="Text Box 17"/>
            <p:cNvSpPr txBox="1">
              <a:spLocks noChangeArrowheads="1"/>
            </p:cNvSpPr>
            <p:nvPr/>
          </p:nvSpPr>
          <p:spPr bwMode="auto">
            <a:xfrm>
              <a:off x="3793" y="2225"/>
              <a:ext cx="384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3000" b="1" i="1">
                  <a:solidFill>
                    <a:srgbClr val="0000FF"/>
                  </a:solidFill>
                  <a:latin typeface="VNI-Times" pitchFamily="2" charset="0"/>
                </a:rPr>
                <a:t>a</a:t>
              </a:r>
            </a:p>
          </p:txBody>
        </p:sp>
        <p:sp>
          <p:nvSpPr>
            <p:cNvPr id="26749" name="Text Box 18"/>
            <p:cNvSpPr txBox="1">
              <a:spLocks noChangeArrowheads="1"/>
            </p:cNvSpPr>
            <p:nvPr/>
          </p:nvSpPr>
          <p:spPr bwMode="auto">
            <a:xfrm>
              <a:off x="4433" y="2899"/>
              <a:ext cx="384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3000" b="1" i="1">
                  <a:solidFill>
                    <a:srgbClr val="0000FF"/>
                  </a:solidFill>
                  <a:latin typeface="VNI-Times" pitchFamily="2" charset="0"/>
                </a:rPr>
                <a:t>a</a:t>
              </a:r>
            </a:p>
          </p:txBody>
        </p:sp>
        <p:grpSp>
          <p:nvGrpSpPr>
            <p:cNvPr id="26750" name="Group 19"/>
            <p:cNvGrpSpPr>
              <a:grpSpLocks/>
            </p:cNvGrpSpPr>
            <p:nvPr/>
          </p:nvGrpSpPr>
          <p:grpSpPr bwMode="auto">
            <a:xfrm>
              <a:off x="4703" y="2197"/>
              <a:ext cx="642" cy="308"/>
              <a:chOff x="4728" y="1560"/>
              <a:chExt cx="642" cy="308"/>
            </a:xfrm>
          </p:grpSpPr>
          <p:sp>
            <p:nvSpPr>
              <p:cNvPr id="26751" name="Text Box 20"/>
              <p:cNvSpPr txBox="1">
                <a:spLocks noChangeArrowheads="1"/>
              </p:cNvSpPr>
              <p:nvPr/>
            </p:nvSpPr>
            <p:spPr bwMode="auto">
              <a:xfrm>
                <a:off x="4728" y="1560"/>
                <a:ext cx="642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600" b="1" i="1">
                    <a:solidFill>
                      <a:srgbClr val="0000FF"/>
                    </a:solidFill>
                    <a:latin typeface="VNI-Times" pitchFamily="2" charset="0"/>
                  </a:rPr>
                  <a:t>a </a:t>
                </a:r>
                <a:r>
                  <a:rPr lang="en-US" altLang="en-US" sz="2000" b="1" i="1">
                    <a:solidFill>
                      <a:srgbClr val="0000FF"/>
                    </a:solidFill>
                    <a:latin typeface="VNI-Times" pitchFamily="2" charset="0"/>
                  </a:rPr>
                  <a:t> </a:t>
                </a:r>
                <a:r>
                  <a:rPr lang="en-US" altLang="en-US" sz="2400" b="1" i="1">
                    <a:solidFill>
                      <a:srgbClr val="0000FF"/>
                    </a:solidFill>
                    <a:latin typeface="VNI-Times" pitchFamily="2" charset="0"/>
                  </a:rPr>
                  <a:t>2</a:t>
                </a:r>
              </a:p>
            </p:txBody>
          </p:sp>
          <p:grpSp>
            <p:nvGrpSpPr>
              <p:cNvPr id="26752" name="Group 21"/>
              <p:cNvGrpSpPr>
                <a:grpSpLocks/>
              </p:cNvGrpSpPr>
              <p:nvPr/>
            </p:nvGrpSpPr>
            <p:grpSpPr bwMode="auto">
              <a:xfrm>
                <a:off x="4897" y="1624"/>
                <a:ext cx="225" cy="173"/>
                <a:chOff x="4849" y="3500"/>
                <a:chExt cx="225" cy="173"/>
              </a:xfrm>
            </p:grpSpPr>
            <p:sp>
              <p:nvSpPr>
                <p:cNvPr id="26753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4872" y="3500"/>
                  <a:ext cx="48" cy="17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54" name="Line 23"/>
                <p:cNvSpPr>
                  <a:spLocks noChangeShapeType="1"/>
                </p:cNvSpPr>
                <p:nvPr/>
              </p:nvSpPr>
              <p:spPr bwMode="auto">
                <a:xfrm flipH="1" flipV="1">
                  <a:off x="4849" y="3532"/>
                  <a:ext cx="21" cy="141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55" name="Line 24"/>
                <p:cNvSpPr>
                  <a:spLocks noChangeShapeType="1"/>
                </p:cNvSpPr>
                <p:nvPr/>
              </p:nvSpPr>
              <p:spPr bwMode="auto">
                <a:xfrm>
                  <a:off x="4924" y="3504"/>
                  <a:ext cx="150" cy="4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927100" y="3352800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  <a:latin typeface="VNI-Times" pitchFamily="2" charset="0"/>
                <a:sym typeface="Symbol" panose="05050102010706020507" pitchFamily="18" charset="2"/>
              </a:rPr>
              <a:t>  = sinB   </a:t>
            </a:r>
            <a:endParaRPr lang="en-US" altLang="en-US" sz="2400">
              <a:solidFill>
                <a:schemeClr val="tx2"/>
              </a:solidFill>
              <a:latin typeface="VNI-Times" pitchFamily="2" charset="0"/>
              <a:sym typeface="Symbol" panose="05050102010706020507" pitchFamily="18" charset="2"/>
            </a:endParaRP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1076325" y="431482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  <a:latin typeface="VNI-Times" pitchFamily="2" charset="0"/>
                <a:sym typeface="Symbol" panose="05050102010706020507" pitchFamily="18" charset="2"/>
              </a:rPr>
              <a:t>= cosB</a:t>
            </a:r>
            <a:endParaRPr lang="en-US" altLang="en-US" sz="2400">
              <a:solidFill>
                <a:schemeClr val="tx2"/>
              </a:solidFill>
              <a:latin typeface="VNI-Times" pitchFamily="2" charset="0"/>
              <a:sym typeface="Symbol" panose="05050102010706020507" pitchFamily="18" charset="2"/>
            </a:endParaRP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987425" y="5246688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  <a:latin typeface="VNI-Times" pitchFamily="2" charset="0"/>
                <a:sym typeface="Symbol" panose="05050102010706020507" pitchFamily="18" charset="2"/>
              </a:rPr>
              <a:t>=  tanB  </a:t>
            </a:r>
            <a:endParaRPr lang="en-US" altLang="en-US" sz="2400">
              <a:solidFill>
                <a:schemeClr val="tx2"/>
              </a:solidFill>
              <a:latin typeface="VNI-Times" pitchFamily="2" charset="0"/>
              <a:sym typeface="Symbol" panose="05050102010706020507" pitchFamily="18" charset="2"/>
            </a:endParaRPr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2305050" y="6035675"/>
            <a:ext cx="1119188" cy="822325"/>
            <a:chOff x="198" y="3718"/>
            <a:chExt cx="705" cy="518"/>
          </a:xfrm>
        </p:grpSpPr>
        <p:sp>
          <p:nvSpPr>
            <p:cNvPr id="26743" name="Text Box 29"/>
            <p:cNvSpPr txBox="1">
              <a:spLocks noChangeArrowheads="1"/>
            </p:cNvSpPr>
            <p:nvPr/>
          </p:nvSpPr>
          <p:spPr bwMode="auto">
            <a:xfrm>
              <a:off x="198" y="381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 i="1">
                  <a:solidFill>
                    <a:srgbClr val="0000FF"/>
                  </a:solidFill>
                  <a:latin typeface="VNI-Times" pitchFamily="2" charset="0"/>
                  <a:sym typeface="Symbol" panose="05050102010706020507" pitchFamily="18" charset="2"/>
                </a:rPr>
                <a:t>= </a:t>
              </a:r>
              <a:endParaRPr lang="en-US" altLang="en-US" sz="2400">
                <a:solidFill>
                  <a:schemeClr val="tx2"/>
                </a:solidFill>
                <a:latin typeface="VNI-Times" pitchFamily="2" charset="0"/>
                <a:sym typeface="Symbol" panose="05050102010706020507" pitchFamily="18" charset="2"/>
              </a:endParaRPr>
            </a:p>
          </p:txBody>
        </p:sp>
        <p:grpSp>
          <p:nvGrpSpPr>
            <p:cNvPr id="26744" name="Group 30"/>
            <p:cNvGrpSpPr>
              <a:grpSpLocks/>
            </p:cNvGrpSpPr>
            <p:nvPr/>
          </p:nvGrpSpPr>
          <p:grpSpPr bwMode="auto">
            <a:xfrm>
              <a:off x="398" y="3718"/>
              <a:ext cx="505" cy="518"/>
              <a:chOff x="2016" y="1488"/>
              <a:chExt cx="505" cy="518"/>
            </a:xfrm>
          </p:grpSpPr>
          <p:sp>
            <p:nvSpPr>
              <p:cNvPr id="26745" name="Text Box 31"/>
              <p:cNvSpPr txBox="1">
                <a:spLocks noChangeArrowheads="1"/>
              </p:cNvSpPr>
              <p:nvPr/>
            </p:nvSpPr>
            <p:spPr bwMode="auto">
              <a:xfrm>
                <a:off x="2034" y="1488"/>
                <a:ext cx="487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 i="1">
                    <a:solidFill>
                      <a:srgbClr val="0000FF"/>
                    </a:solidFill>
                    <a:latin typeface="VNI-Times" pitchFamily="2" charset="0"/>
                  </a:rPr>
                  <a:t>AB</a:t>
                </a:r>
                <a:br>
                  <a:rPr lang="en-US" altLang="en-US" sz="2400" b="1" i="1">
                    <a:solidFill>
                      <a:srgbClr val="0000FF"/>
                    </a:solidFill>
                    <a:latin typeface="VNI-Times" pitchFamily="2" charset="0"/>
                  </a:rPr>
                </a:br>
                <a:r>
                  <a:rPr lang="en-US" altLang="en-US" sz="2400" b="1" i="1">
                    <a:solidFill>
                      <a:srgbClr val="0000FF"/>
                    </a:solidFill>
                    <a:latin typeface="VNI-Times" pitchFamily="2" charset="0"/>
                  </a:rPr>
                  <a:t>AC</a:t>
                </a:r>
              </a:p>
            </p:txBody>
          </p:sp>
          <p:sp>
            <p:nvSpPr>
              <p:cNvPr id="26746" name="Line 32"/>
              <p:cNvSpPr>
                <a:spLocks noChangeShapeType="1"/>
              </p:cNvSpPr>
              <p:nvPr/>
            </p:nvSpPr>
            <p:spPr bwMode="auto">
              <a:xfrm flipV="1">
                <a:off x="2016" y="1757"/>
                <a:ext cx="390" cy="3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753" name="Text Box 33"/>
          <p:cNvSpPr txBox="1">
            <a:spLocks noChangeArrowheads="1"/>
          </p:cNvSpPr>
          <p:nvPr/>
        </p:nvSpPr>
        <p:spPr bwMode="auto">
          <a:xfrm>
            <a:off x="288925" y="2684463"/>
            <a:ext cx="147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2060"/>
                </a:solidFill>
                <a:latin typeface="VNI-Times" pitchFamily="2" charset="0"/>
              </a:rPr>
              <a:t>Ta coù</a:t>
            </a:r>
            <a:r>
              <a:rPr lang="en-US" altLang="en-US" sz="2400" b="1" i="1">
                <a:solidFill>
                  <a:srgbClr val="002060"/>
                </a:solidFill>
                <a:latin typeface="VNI-Times" pitchFamily="2" charset="0"/>
                <a:sym typeface="Symbol" panose="05050102010706020507" pitchFamily="18" charset="2"/>
              </a:rPr>
              <a:t> :</a:t>
            </a:r>
          </a:p>
        </p:txBody>
      </p:sp>
      <p:sp>
        <p:nvSpPr>
          <p:cNvPr id="30754" name="Text Box 34"/>
          <p:cNvSpPr txBox="1">
            <a:spLocks noChangeArrowheads="1"/>
          </p:cNvSpPr>
          <p:nvPr/>
        </p:nvSpPr>
        <p:spPr bwMode="auto">
          <a:xfrm>
            <a:off x="171450" y="333375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  <a:latin typeface="VNI-Times" pitchFamily="2" charset="0"/>
              </a:rPr>
              <a:t>sin45</a:t>
            </a:r>
            <a:r>
              <a:rPr lang="en-US" altLang="en-US" sz="2400" b="1" i="1">
                <a:solidFill>
                  <a:srgbClr val="0000FF"/>
                </a:solidFill>
                <a:latin typeface="VNI-Times" pitchFamily="2" charset="0"/>
                <a:sym typeface="Symbol" panose="05050102010706020507" pitchFamily="18" charset="2"/>
              </a:rPr>
              <a:t></a:t>
            </a:r>
          </a:p>
        </p:txBody>
      </p: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2017713" y="3200400"/>
            <a:ext cx="1119187" cy="822325"/>
            <a:chOff x="1331" y="1644"/>
            <a:chExt cx="705" cy="518"/>
          </a:xfrm>
        </p:grpSpPr>
        <p:grpSp>
          <p:nvGrpSpPr>
            <p:cNvPr id="26739" name="Group 36"/>
            <p:cNvGrpSpPr>
              <a:grpSpLocks/>
            </p:cNvGrpSpPr>
            <p:nvPr/>
          </p:nvGrpSpPr>
          <p:grpSpPr bwMode="auto">
            <a:xfrm>
              <a:off x="1531" y="1644"/>
              <a:ext cx="505" cy="518"/>
              <a:chOff x="2016" y="1488"/>
              <a:chExt cx="505" cy="518"/>
            </a:xfrm>
          </p:grpSpPr>
          <p:sp>
            <p:nvSpPr>
              <p:cNvPr id="26741" name="Text Box 37"/>
              <p:cNvSpPr txBox="1">
                <a:spLocks noChangeArrowheads="1"/>
              </p:cNvSpPr>
              <p:nvPr/>
            </p:nvSpPr>
            <p:spPr bwMode="auto">
              <a:xfrm>
                <a:off x="2034" y="1488"/>
                <a:ext cx="487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 i="1">
                    <a:solidFill>
                      <a:srgbClr val="0000FF"/>
                    </a:solidFill>
                    <a:latin typeface="VNI-Times" pitchFamily="2" charset="0"/>
                  </a:rPr>
                  <a:t>AC</a:t>
                </a:r>
                <a:br>
                  <a:rPr lang="en-US" altLang="en-US" sz="2400" b="1" i="1">
                    <a:solidFill>
                      <a:srgbClr val="0000FF"/>
                    </a:solidFill>
                    <a:latin typeface="VNI-Times" pitchFamily="2" charset="0"/>
                  </a:rPr>
                </a:br>
                <a:r>
                  <a:rPr lang="en-US" altLang="en-US" sz="2400" b="1" i="1">
                    <a:solidFill>
                      <a:srgbClr val="0000FF"/>
                    </a:solidFill>
                    <a:latin typeface="VNI-Times" pitchFamily="2" charset="0"/>
                  </a:rPr>
                  <a:t>BC</a:t>
                </a:r>
              </a:p>
            </p:txBody>
          </p:sp>
          <p:sp>
            <p:nvSpPr>
              <p:cNvPr id="26742" name="Line 38"/>
              <p:cNvSpPr>
                <a:spLocks noChangeShapeType="1"/>
              </p:cNvSpPr>
              <p:nvPr/>
            </p:nvSpPr>
            <p:spPr bwMode="auto">
              <a:xfrm flipV="1">
                <a:off x="2016" y="1757"/>
                <a:ext cx="390" cy="3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740" name="Text Box 39"/>
            <p:cNvSpPr txBox="1">
              <a:spLocks noChangeArrowheads="1"/>
            </p:cNvSpPr>
            <p:nvPr/>
          </p:nvSpPr>
          <p:spPr bwMode="auto">
            <a:xfrm>
              <a:off x="1331" y="1735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0000FF"/>
                  </a:solidFill>
                  <a:latin typeface="VNI-Times" pitchFamily="2" charset="0"/>
                </a:rPr>
                <a:t>=</a:t>
              </a:r>
            </a:p>
          </p:txBody>
        </p: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2952750" y="3124200"/>
            <a:ext cx="1328738" cy="928688"/>
            <a:chOff x="1922" y="1616"/>
            <a:chExt cx="837" cy="585"/>
          </a:xfrm>
        </p:grpSpPr>
        <p:grpSp>
          <p:nvGrpSpPr>
            <p:cNvPr id="26730" name="Group 41"/>
            <p:cNvGrpSpPr>
              <a:grpSpLocks/>
            </p:cNvGrpSpPr>
            <p:nvPr/>
          </p:nvGrpSpPr>
          <p:grpSpPr bwMode="auto">
            <a:xfrm>
              <a:off x="2117" y="1855"/>
              <a:ext cx="642" cy="346"/>
              <a:chOff x="4656" y="3408"/>
              <a:chExt cx="642" cy="346"/>
            </a:xfrm>
          </p:grpSpPr>
          <p:sp>
            <p:nvSpPr>
              <p:cNvPr id="26734" name="Text Box 42"/>
              <p:cNvSpPr txBox="1">
                <a:spLocks noChangeArrowheads="1"/>
              </p:cNvSpPr>
              <p:nvPr/>
            </p:nvSpPr>
            <p:spPr bwMode="auto">
              <a:xfrm>
                <a:off x="4656" y="3408"/>
                <a:ext cx="642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3000" b="1" i="1">
                    <a:solidFill>
                      <a:srgbClr val="0000FF"/>
                    </a:solidFill>
                    <a:latin typeface="VNI-Times" pitchFamily="2" charset="0"/>
                  </a:rPr>
                  <a:t>a </a:t>
                </a:r>
                <a:r>
                  <a:rPr lang="en-US" altLang="en-US" sz="800" b="1" i="1">
                    <a:solidFill>
                      <a:srgbClr val="0000FF"/>
                    </a:solidFill>
                    <a:latin typeface="VNI-Times" pitchFamily="2" charset="0"/>
                  </a:rPr>
                  <a:t>  </a:t>
                </a:r>
                <a:r>
                  <a:rPr lang="en-US" altLang="en-US" sz="2400" b="1" i="1">
                    <a:solidFill>
                      <a:srgbClr val="0000FF"/>
                    </a:solidFill>
                    <a:latin typeface="VNI-Times" pitchFamily="2" charset="0"/>
                  </a:rPr>
                  <a:t>2</a:t>
                </a:r>
              </a:p>
            </p:txBody>
          </p:sp>
          <p:grpSp>
            <p:nvGrpSpPr>
              <p:cNvPr id="26735" name="Group 43"/>
              <p:cNvGrpSpPr>
                <a:grpSpLocks/>
              </p:cNvGrpSpPr>
              <p:nvPr/>
            </p:nvGrpSpPr>
            <p:grpSpPr bwMode="auto">
              <a:xfrm>
                <a:off x="4849" y="3500"/>
                <a:ext cx="225" cy="173"/>
                <a:chOff x="4849" y="3500"/>
                <a:chExt cx="225" cy="173"/>
              </a:xfrm>
            </p:grpSpPr>
            <p:sp>
              <p:nvSpPr>
                <p:cNvPr id="26736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4872" y="3500"/>
                  <a:ext cx="48" cy="17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37" name="Line 45"/>
                <p:cNvSpPr>
                  <a:spLocks noChangeShapeType="1"/>
                </p:cNvSpPr>
                <p:nvPr/>
              </p:nvSpPr>
              <p:spPr bwMode="auto">
                <a:xfrm flipH="1" flipV="1">
                  <a:off x="4849" y="3532"/>
                  <a:ext cx="21" cy="141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38" name="Line 46"/>
                <p:cNvSpPr>
                  <a:spLocks noChangeShapeType="1"/>
                </p:cNvSpPr>
                <p:nvPr/>
              </p:nvSpPr>
              <p:spPr bwMode="auto">
                <a:xfrm>
                  <a:off x="4924" y="3504"/>
                  <a:ext cx="150" cy="4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6731" name="Text Box 47"/>
            <p:cNvSpPr txBox="1">
              <a:spLocks noChangeArrowheads="1"/>
            </p:cNvSpPr>
            <p:nvPr/>
          </p:nvSpPr>
          <p:spPr bwMode="auto">
            <a:xfrm>
              <a:off x="1922" y="1756"/>
              <a:ext cx="3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 i="1">
                  <a:solidFill>
                    <a:srgbClr val="0000FF"/>
                  </a:solidFill>
                  <a:latin typeface="VNI-Times" pitchFamily="2" charset="0"/>
                </a:rPr>
                <a:t>=</a:t>
              </a:r>
            </a:p>
          </p:txBody>
        </p:sp>
        <p:sp>
          <p:nvSpPr>
            <p:cNvPr id="26732" name="Line 48"/>
            <p:cNvSpPr>
              <a:spLocks noChangeShapeType="1"/>
            </p:cNvSpPr>
            <p:nvPr/>
          </p:nvSpPr>
          <p:spPr bwMode="auto">
            <a:xfrm>
              <a:off x="2160" y="1920"/>
              <a:ext cx="409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33" name="Text Box 49"/>
            <p:cNvSpPr txBox="1">
              <a:spLocks noChangeArrowheads="1"/>
            </p:cNvSpPr>
            <p:nvPr/>
          </p:nvSpPr>
          <p:spPr bwMode="auto">
            <a:xfrm>
              <a:off x="2256" y="1616"/>
              <a:ext cx="288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3000" b="1" i="1">
                  <a:solidFill>
                    <a:srgbClr val="0000FF"/>
                  </a:solidFill>
                  <a:latin typeface="VNI-Times" pitchFamily="2" charset="0"/>
                </a:rPr>
                <a:t>a</a:t>
              </a:r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3933825" y="3209925"/>
            <a:ext cx="855663" cy="828675"/>
            <a:chOff x="2496" y="1656"/>
            <a:chExt cx="539" cy="522"/>
          </a:xfrm>
        </p:grpSpPr>
        <p:grpSp>
          <p:nvGrpSpPr>
            <p:cNvPr id="26721" name="Group 51"/>
            <p:cNvGrpSpPr>
              <a:grpSpLocks/>
            </p:cNvGrpSpPr>
            <p:nvPr/>
          </p:nvGrpSpPr>
          <p:grpSpPr bwMode="auto">
            <a:xfrm>
              <a:off x="2720" y="1890"/>
              <a:ext cx="315" cy="288"/>
              <a:chOff x="1941" y="2976"/>
              <a:chExt cx="315" cy="288"/>
            </a:xfrm>
          </p:grpSpPr>
          <p:sp>
            <p:nvSpPr>
              <p:cNvPr id="26725" name="Text Box 52"/>
              <p:cNvSpPr txBox="1">
                <a:spLocks noChangeArrowheads="1"/>
              </p:cNvSpPr>
              <p:nvPr/>
            </p:nvSpPr>
            <p:spPr bwMode="auto">
              <a:xfrm>
                <a:off x="1968" y="2976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 i="1">
                    <a:solidFill>
                      <a:srgbClr val="0000FF"/>
                    </a:solidFill>
                    <a:latin typeface="VNI-Times" pitchFamily="2" charset="0"/>
                  </a:rPr>
                  <a:t>2</a:t>
                </a:r>
              </a:p>
            </p:txBody>
          </p:sp>
          <p:grpSp>
            <p:nvGrpSpPr>
              <p:cNvPr id="26726" name="Group 53"/>
              <p:cNvGrpSpPr>
                <a:grpSpLocks/>
              </p:cNvGrpSpPr>
              <p:nvPr/>
            </p:nvGrpSpPr>
            <p:grpSpPr bwMode="auto">
              <a:xfrm>
                <a:off x="1941" y="3028"/>
                <a:ext cx="225" cy="173"/>
                <a:chOff x="4849" y="3500"/>
                <a:chExt cx="225" cy="173"/>
              </a:xfrm>
            </p:grpSpPr>
            <p:sp>
              <p:nvSpPr>
                <p:cNvPr id="26727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4872" y="3500"/>
                  <a:ext cx="48" cy="17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28" name="Line 55"/>
                <p:cNvSpPr>
                  <a:spLocks noChangeShapeType="1"/>
                </p:cNvSpPr>
                <p:nvPr/>
              </p:nvSpPr>
              <p:spPr bwMode="auto">
                <a:xfrm flipH="1" flipV="1">
                  <a:off x="4849" y="3532"/>
                  <a:ext cx="21" cy="141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29" name="Line 56"/>
                <p:cNvSpPr>
                  <a:spLocks noChangeShapeType="1"/>
                </p:cNvSpPr>
                <p:nvPr/>
              </p:nvSpPr>
              <p:spPr bwMode="auto">
                <a:xfrm>
                  <a:off x="4924" y="3504"/>
                  <a:ext cx="150" cy="4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6722" name="Text Box 57"/>
            <p:cNvSpPr txBox="1">
              <a:spLocks noChangeArrowheads="1"/>
            </p:cNvSpPr>
            <p:nvPr/>
          </p:nvSpPr>
          <p:spPr bwMode="auto">
            <a:xfrm>
              <a:off x="2496" y="1736"/>
              <a:ext cx="3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 i="1">
                  <a:solidFill>
                    <a:srgbClr val="0000FF"/>
                  </a:solidFill>
                  <a:latin typeface="VNI-Times" pitchFamily="2" charset="0"/>
                </a:rPr>
                <a:t>=</a:t>
              </a:r>
            </a:p>
          </p:txBody>
        </p:sp>
        <p:sp>
          <p:nvSpPr>
            <p:cNvPr id="26723" name="Line 58"/>
            <p:cNvSpPr>
              <a:spLocks noChangeShapeType="1"/>
            </p:cNvSpPr>
            <p:nvPr/>
          </p:nvSpPr>
          <p:spPr bwMode="auto">
            <a:xfrm>
              <a:off x="2680" y="1908"/>
              <a:ext cx="336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4" name="Text Box 59"/>
            <p:cNvSpPr txBox="1">
              <a:spLocks noChangeArrowheads="1"/>
            </p:cNvSpPr>
            <p:nvPr/>
          </p:nvSpPr>
          <p:spPr bwMode="auto">
            <a:xfrm>
              <a:off x="2736" y="165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 i="1">
                  <a:solidFill>
                    <a:srgbClr val="0000FF"/>
                  </a:solidFill>
                  <a:latin typeface="VNI-Times" pitchFamily="2" charset="0"/>
                </a:rPr>
                <a:t>1</a:t>
              </a:r>
            </a:p>
          </p:txBody>
        </p:sp>
      </p:grpSp>
      <p:grpSp>
        <p:nvGrpSpPr>
          <p:cNvPr id="15" name="Group 60"/>
          <p:cNvGrpSpPr>
            <a:grpSpLocks/>
          </p:cNvGrpSpPr>
          <p:nvPr/>
        </p:nvGrpSpPr>
        <p:grpSpPr bwMode="auto">
          <a:xfrm>
            <a:off x="4743450" y="3238500"/>
            <a:ext cx="912813" cy="793750"/>
            <a:chOff x="2548" y="1676"/>
            <a:chExt cx="575" cy="500"/>
          </a:xfrm>
        </p:grpSpPr>
        <p:grpSp>
          <p:nvGrpSpPr>
            <p:cNvPr id="26712" name="Group 61"/>
            <p:cNvGrpSpPr>
              <a:grpSpLocks/>
            </p:cNvGrpSpPr>
            <p:nvPr/>
          </p:nvGrpSpPr>
          <p:grpSpPr bwMode="auto">
            <a:xfrm>
              <a:off x="2808" y="1676"/>
              <a:ext cx="315" cy="288"/>
              <a:chOff x="1941" y="2976"/>
              <a:chExt cx="315" cy="288"/>
            </a:xfrm>
          </p:grpSpPr>
          <p:sp>
            <p:nvSpPr>
              <p:cNvPr id="26716" name="Text Box 62"/>
              <p:cNvSpPr txBox="1">
                <a:spLocks noChangeArrowheads="1"/>
              </p:cNvSpPr>
              <p:nvPr/>
            </p:nvSpPr>
            <p:spPr bwMode="auto">
              <a:xfrm>
                <a:off x="1968" y="2976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 i="1">
                    <a:solidFill>
                      <a:srgbClr val="0000FF"/>
                    </a:solidFill>
                    <a:latin typeface="VNI-Times" pitchFamily="2" charset="0"/>
                  </a:rPr>
                  <a:t>2</a:t>
                </a:r>
              </a:p>
            </p:txBody>
          </p:sp>
          <p:grpSp>
            <p:nvGrpSpPr>
              <p:cNvPr id="26717" name="Group 63"/>
              <p:cNvGrpSpPr>
                <a:grpSpLocks/>
              </p:cNvGrpSpPr>
              <p:nvPr/>
            </p:nvGrpSpPr>
            <p:grpSpPr bwMode="auto">
              <a:xfrm>
                <a:off x="1941" y="3028"/>
                <a:ext cx="225" cy="173"/>
                <a:chOff x="4849" y="3500"/>
                <a:chExt cx="225" cy="173"/>
              </a:xfrm>
            </p:grpSpPr>
            <p:sp>
              <p:nvSpPr>
                <p:cNvPr id="26718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4872" y="3500"/>
                  <a:ext cx="48" cy="17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19" name="Line 65"/>
                <p:cNvSpPr>
                  <a:spLocks noChangeShapeType="1"/>
                </p:cNvSpPr>
                <p:nvPr/>
              </p:nvSpPr>
              <p:spPr bwMode="auto">
                <a:xfrm flipH="1" flipV="1">
                  <a:off x="4849" y="3532"/>
                  <a:ext cx="21" cy="141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20" name="Line 66"/>
                <p:cNvSpPr>
                  <a:spLocks noChangeShapeType="1"/>
                </p:cNvSpPr>
                <p:nvPr/>
              </p:nvSpPr>
              <p:spPr bwMode="auto">
                <a:xfrm>
                  <a:off x="4924" y="3504"/>
                  <a:ext cx="150" cy="4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6713" name="Text Box 67"/>
            <p:cNvSpPr txBox="1">
              <a:spLocks noChangeArrowheads="1"/>
            </p:cNvSpPr>
            <p:nvPr/>
          </p:nvSpPr>
          <p:spPr bwMode="auto">
            <a:xfrm>
              <a:off x="2548" y="1756"/>
              <a:ext cx="3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 i="1">
                  <a:solidFill>
                    <a:srgbClr val="0000FF"/>
                  </a:solidFill>
                  <a:latin typeface="VNI-Times" pitchFamily="2" charset="0"/>
                </a:rPr>
                <a:t>=</a:t>
              </a:r>
            </a:p>
          </p:txBody>
        </p:sp>
        <p:sp>
          <p:nvSpPr>
            <p:cNvPr id="26714" name="Line 68"/>
            <p:cNvSpPr>
              <a:spLocks noChangeShapeType="1"/>
            </p:cNvSpPr>
            <p:nvPr/>
          </p:nvSpPr>
          <p:spPr bwMode="auto">
            <a:xfrm>
              <a:off x="2732" y="1928"/>
              <a:ext cx="336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5" name="Text Box 69"/>
            <p:cNvSpPr txBox="1">
              <a:spLocks noChangeArrowheads="1"/>
            </p:cNvSpPr>
            <p:nvPr/>
          </p:nvSpPr>
          <p:spPr bwMode="auto">
            <a:xfrm>
              <a:off x="2780" y="188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 i="1">
                  <a:solidFill>
                    <a:srgbClr val="0000FF"/>
                  </a:solidFill>
                  <a:latin typeface="VNI-Times" pitchFamily="2" charset="0"/>
                </a:rPr>
                <a:t>2</a:t>
              </a:r>
            </a:p>
          </p:txBody>
        </p:sp>
      </p:grpSp>
      <p:sp>
        <p:nvSpPr>
          <p:cNvPr id="30790" name="Text Box 70"/>
          <p:cNvSpPr txBox="1">
            <a:spLocks noChangeArrowheads="1"/>
          </p:cNvSpPr>
          <p:nvPr/>
        </p:nvSpPr>
        <p:spPr bwMode="auto">
          <a:xfrm>
            <a:off x="180975" y="43053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  <a:latin typeface="VNI-Times" pitchFamily="2" charset="0"/>
              </a:rPr>
              <a:t>cos45</a:t>
            </a:r>
            <a:r>
              <a:rPr lang="en-US" altLang="en-US" sz="2400" b="1" i="1">
                <a:solidFill>
                  <a:srgbClr val="0000FF"/>
                </a:solidFill>
                <a:latin typeface="VNI-Times" pitchFamily="2" charset="0"/>
                <a:sym typeface="Symbol" panose="05050102010706020507" pitchFamily="18" charset="2"/>
              </a:rPr>
              <a:t></a:t>
            </a:r>
          </a:p>
        </p:txBody>
      </p:sp>
      <p:grpSp>
        <p:nvGrpSpPr>
          <p:cNvPr id="18" name="Group 71"/>
          <p:cNvGrpSpPr>
            <a:grpSpLocks/>
          </p:cNvGrpSpPr>
          <p:nvPr/>
        </p:nvGrpSpPr>
        <p:grpSpPr bwMode="auto">
          <a:xfrm>
            <a:off x="2057400" y="4178300"/>
            <a:ext cx="1103313" cy="822325"/>
            <a:chOff x="1380" y="2068"/>
            <a:chExt cx="695" cy="518"/>
          </a:xfrm>
        </p:grpSpPr>
        <p:grpSp>
          <p:nvGrpSpPr>
            <p:cNvPr id="26708" name="Group 72"/>
            <p:cNvGrpSpPr>
              <a:grpSpLocks/>
            </p:cNvGrpSpPr>
            <p:nvPr/>
          </p:nvGrpSpPr>
          <p:grpSpPr bwMode="auto">
            <a:xfrm>
              <a:off x="1570" y="2068"/>
              <a:ext cx="505" cy="518"/>
              <a:chOff x="2016" y="1488"/>
              <a:chExt cx="505" cy="518"/>
            </a:xfrm>
          </p:grpSpPr>
          <p:sp>
            <p:nvSpPr>
              <p:cNvPr id="26710" name="Text Box 73"/>
              <p:cNvSpPr txBox="1">
                <a:spLocks noChangeArrowheads="1"/>
              </p:cNvSpPr>
              <p:nvPr/>
            </p:nvSpPr>
            <p:spPr bwMode="auto">
              <a:xfrm>
                <a:off x="2034" y="1488"/>
                <a:ext cx="487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 i="1">
                    <a:solidFill>
                      <a:srgbClr val="0000FF"/>
                    </a:solidFill>
                    <a:latin typeface="VNI-Times" pitchFamily="2" charset="0"/>
                  </a:rPr>
                  <a:t>AB</a:t>
                </a:r>
                <a:br>
                  <a:rPr lang="en-US" altLang="en-US" sz="2400" b="1" i="1">
                    <a:solidFill>
                      <a:srgbClr val="0000FF"/>
                    </a:solidFill>
                    <a:latin typeface="VNI-Times" pitchFamily="2" charset="0"/>
                  </a:rPr>
                </a:br>
                <a:r>
                  <a:rPr lang="en-US" altLang="en-US" sz="2400" b="1" i="1">
                    <a:solidFill>
                      <a:srgbClr val="0000FF"/>
                    </a:solidFill>
                    <a:latin typeface="VNI-Times" pitchFamily="2" charset="0"/>
                  </a:rPr>
                  <a:t>BC</a:t>
                </a:r>
              </a:p>
            </p:txBody>
          </p:sp>
          <p:sp>
            <p:nvSpPr>
              <p:cNvPr id="26711" name="Line 74"/>
              <p:cNvSpPr>
                <a:spLocks noChangeShapeType="1"/>
              </p:cNvSpPr>
              <p:nvPr/>
            </p:nvSpPr>
            <p:spPr bwMode="auto">
              <a:xfrm flipV="1">
                <a:off x="2016" y="1757"/>
                <a:ext cx="390" cy="3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709" name="Text Box 75"/>
            <p:cNvSpPr txBox="1">
              <a:spLocks noChangeArrowheads="1"/>
            </p:cNvSpPr>
            <p:nvPr/>
          </p:nvSpPr>
          <p:spPr bwMode="auto">
            <a:xfrm>
              <a:off x="1380" y="2166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 i="1">
                  <a:solidFill>
                    <a:srgbClr val="0000FF"/>
                  </a:solidFill>
                  <a:latin typeface="VNI-Times" pitchFamily="2" charset="0"/>
                  <a:sym typeface="Symbol" panose="05050102010706020507" pitchFamily="18" charset="2"/>
                </a:rPr>
                <a:t>= </a:t>
              </a:r>
              <a:endParaRPr lang="en-US" altLang="en-US" sz="2400">
                <a:solidFill>
                  <a:schemeClr val="tx2"/>
                </a:solidFill>
                <a:latin typeface="VNI-Times" pitchFamily="2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20" name="Group 76"/>
          <p:cNvGrpSpPr>
            <a:grpSpLocks/>
          </p:cNvGrpSpPr>
          <p:nvPr/>
        </p:nvGrpSpPr>
        <p:grpSpPr bwMode="auto">
          <a:xfrm>
            <a:off x="2943225" y="4105275"/>
            <a:ext cx="1328738" cy="928688"/>
            <a:chOff x="1922" y="1616"/>
            <a:chExt cx="837" cy="585"/>
          </a:xfrm>
        </p:grpSpPr>
        <p:grpSp>
          <p:nvGrpSpPr>
            <p:cNvPr id="26699" name="Group 77"/>
            <p:cNvGrpSpPr>
              <a:grpSpLocks/>
            </p:cNvGrpSpPr>
            <p:nvPr/>
          </p:nvGrpSpPr>
          <p:grpSpPr bwMode="auto">
            <a:xfrm>
              <a:off x="2117" y="1855"/>
              <a:ext cx="642" cy="346"/>
              <a:chOff x="4656" y="3408"/>
              <a:chExt cx="642" cy="346"/>
            </a:xfrm>
          </p:grpSpPr>
          <p:sp>
            <p:nvSpPr>
              <p:cNvPr id="26703" name="Text Box 78"/>
              <p:cNvSpPr txBox="1">
                <a:spLocks noChangeArrowheads="1"/>
              </p:cNvSpPr>
              <p:nvPr/>
            </p:nvSpPr>
            <p:spPr bwMode="auto">
              <a:xfrm>
                <a:off x="4656" y="3408"/>
                <a:ext cx="642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3000" b="1" i="1">
                    <a:solidFill>
                      <a:srgbClr val="0000FF"/>
                    </a:solidFill>
                    <a:latin typeface="VNI-Times" pitchFamily="2" charset="0"/>
                  </a:rPr>
                  <a:t>a </a:t>
                </a:r>
                <a:r>
                  <a:rPr lang="en-US" altLang="en-US" sz="800" b="1" i="1">
                    <a:solidFill>
                      <a:srgbClr val="0000FF"/>
                    </a:solidFill>
                    <a:latin typeface="VNI-Times" pitchFamily="2" charset="0"/>
                  </a:rPr>
                  <a:t>  </a:t>
                </a:r>
                <a:r>
                  <a:rPr lang="en-US" altLang="en-US" sz="2400" b="1" i="1">
                    <a:solidFill>
                      <a:srgbClr val="0000FF"/>
                    </a:solidFill>
                    <a:latin typeface="VNI-Times" pitchFamily="2" charset="0"/>
                  </a:rPr>
                  <a:t>2</a:t>
                </a:r>
              </a:p>
            </p:txBody>
          </p:sp>
          <p:grpSp>
            <p:nvGrpSpPr>
              <p:cNvPr id="26704" name="Group 79"/>
              <p:cNvGrpSpPr>
                <a:grpSpLocks/>
              </p:cNvGrpSpPr>
              <p:nvPr/>
            </p:nvGrpSpPr>
            <p:grpSpPr bwMode="auto">
              <a:xfrm>
                <a:off x="4849" y="3500"/>
                <a:ext cx="225" cy="173"/>
                <a:chOff x="4849" y="3500"/>
                <a:chExt cx="225" cy="173"/>
              </a:xfrm>
            </p:grpSpPr>
            <p:sp>
              <p:nvSpPr>
                <p:cNvPr id="26705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4872" y="3500"/>
                  <a:ext cx="48" cy="17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06" name="Line 81"/>
                <p:cNvSpPr>
                  <a:spLocks noChangeShapeType="1"/>
                </p:cNvSpPr>
                <p:nvPr/>
              </p:nvSpPr>
              <p:spPr bwMode="auto">
                <a:xfrm flipH="1" flipV="1">
                  <a:off x="4849" y="3532"/>
                  <a:ext cx="21" cy="141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07" name="Line 82"/>
                <p:cNvSpPr>
                  <a:spLocks noChangeShapeType="1"/>
                </p:cNvSpPr>
                <p:nvPr/>
              </p:nvSpPr>
              <p:spPr bwMode="auto">
                <a:xfrm>
                  <a:off x="4924" y="3504"/>
                  <a:ext cx="150" cy="4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6700" name="Text Box 83"/>
            <p:cNvSpPr txBox="1">
              <a:spLocks noChangeArrowheads="1"/>
            </p:cNvSpPr>
            <p:nvPr/>
          </p:nvSpPr>
          <p:spPr bwMode="auto">
            <a:xfrm>
              <a:off x="1922" y="1756"/>
              <a:ext cx="3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 i="1">
                  <a:solidFill>
                    <a:srgbClr val="0000FF"/>
                  </a:solidFill>
                  <a:latin typeface="VNI-Times" pitchFamily="2" charset="0"/>
                </a:rPr>
                <a:t>=</a:t>
              </a:r>
            </a:p>
          </p:txBody>
        </p:sp>
        <p:sp>
          <p:nvSpPr>
            <p:cNvPr id="26701" name="Line 84"/>
            <p:cNvSpPr>
              <a:spLocks noChangeShapeType="1"/>
            </p:cNvSpPr>
            <p:nvPr/>
          </p:nvSpPr>
          <p:spPr bwMode="auto">
            <a:xfrm>
              <a:off x="2160" y="1920"/>
              <a:ext cx="409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2" name="Text Box 85"/>
            <p:cNvSpPr txBox="1">
              <a:spLocks noChangeArrowheads="1"/>
            </p:cNvSpPr>
            <p:nvPr/>
          </p:nvSpPr>
          <p:spPr bwMode="auto">
            <a:xfrm>
              <a:off x="2256" y="1616"/>
              <a:ext cx="288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3000" b="1" i="1">
                  <a:solidFill>
                    <a:srgbClr val="0000FF"/>
                  </a:solidFill>
                  <a:latin typeface="VNI-Times" pitchFamily="2" charset="0"/>
                </a:rPr>
                <a:t>a</a:t>
              </a:r>
            </a:p>
          </p:txBody>
        </p:sp>
      </p:grpSp>
      <p:grpSp>
        <p:nvGrpSpPr>
          <p:cNvPr id="23" name="Group 86"/>
          <p:cNvGrpSpPr>
            <a:grpSpLocks/>
          </p:cNvGrpSpPr>
          <p:nvPr/>
        </p:nvGrpSpPr>
        <p:grpSpPr bwMode="auto">
          <a:xfrm>
            <a:off x="3987800" y="4194175"/>
            <a:ext cx="855663" cy="828675"/>
            <a:chOff x="2496" y="1656"/>
            <a:chExt cx="539" cy="522"/>
          </a:xfrm>
        </p:grpSpPr>
        <p:grpSp>
          <p:nvGrpSpPr>
            <p:cNvPr id="26690" name="Group 87"/>
            <p:cNvGrpSpPr>
              <a:grpSpLocks/>
            </p:cNvGrpSpPr>
            <p:nvPr/>
          </p:nvGrpSpPr>
          <p:grpSpPr bwMode="auto">
            <a:xfrm>
              <a:off x="2720" y="1890"/>
              <a:ext cx="315" cy="288"/>
              <a:chOff x="1941" y="2976"/>
              <a:chExt cx="315" cy="288"/>
            </a:xfrm>
          </p:grpSpPr>
          <p:sp>
            <p:nvSpPr>
              <p:cNvPr id="26694" name="Text Box 88"/>
              <p:cNvSpPr txBox="1">
                <a:spLocks noChangeArrowheads="1"/>
              </p:cNvSpPr>
              <p:nvPr/>
            </p:nvSpPr>
            <p:spPr bwMode="auto">
              <a:xfrm>
                <a:off x="1968" y="2976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 i="1">
                    <a:solidFill>
                      <a:srgbClr val="0000FF"/>
                    </a:solidFill>
                    <a:latin typeface="VNI-Times" pitchFamily="2" charset="0"/>
                  </a:rPr>
                  <a:t>2</a:t>
                </a:r>
              </a:p>
            </p:txBody>
          </p:sp>
          <p:grpSp>
            <p:nvGrpSpPr>
              <p:cNvPr id="26695" name="Group 89"/>
              <p:cNvGrpSpPr>
                <a:grpSpLocks/>
              </p:cNvGrpSpPr>
              <p:nvPr/>
            </p:nvGrpSpPr>
            <p:grpSpPr bwMode="auto">
              <a:xfrm>
                <a:off x="1941" y="3028"/>
                <a:ext cx="225" cy="173"/>
                <a:chOff x="4849" y="3500"/>
                <a:chExt cx="225" cy="173"/>
              </a:xfrm>
            </p:grpSpPr>
            <p:sp>
              <p:nvSpPr>
                <p:cNvPr id="26696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4872" y="3500"/>
                  <a:ext cx="48" cy="17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97" name="Line 91"/>
                <p:cNvSpPr>
                  <a:spLocks noChangeShapeType="1"/>
                </p:cNvSpPr>
                <p:nvPr/>
              </p:nvSpPr>
              <p:spPr bwMode="auto">
                <a:xfrm flipH="1" flipV="1">
                  <a:off x="4849" y="3532"/>
                  <a:ext cx="21" cy="141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98" name="Line 92"/>
                <p:cNvSpPr>
                  <a:spLocks noChangeShapeType="1"/>
                </p:cNvSpPr>
                <p:nvPr/>
              </p:nvSpPr>
              <p:spPr bwMode="auto">
                <a:xfrm>
                  <a:off x="4924" y="3504"/>
                  <a:ext cx="150" cy="4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6691" name="Text Box 93"/>
            <p:cNvSpPr txBox="1">
              <a:spLocks noChangeArrowheads="1"/>
            </p:cNvSpPr>
            <p:nvPr/>
          </p:nvSpPr>
          <p:spPr bwMode="auto">
            <a:xfrm>
              <a:off x="2496" y="1736"/>
              <a:ext cx="3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 i="1">
                  <a:solidFill>
                    <a:srgbClr val="0000FF"/>
                  </a:solidFill>
                  <a:latin typeface="VNI-Times" pitchFamily="2" charset="0"/>
                </a:rPr>
                <a:t>=</a:t>
              </a:r>
            </a:p>
          </p:txBody>
        </p:sp>
        <p:sp>
          <p:nvSpPr>
            <p:cNvPr id="26692" name="Line 94"/>
            <p:cNvSpPr>
              <a:spLocks noChangeShapeType="1"/>
            </p:cNvSpPr>
            <p:nvPr/>
          </p:nvSpPr>
          <p:spPr bwMode="auto">
            <a:xfrm>
              <a:off x="2680" y="1908"/>
              <a:ext cx="336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3" name="Text Box 95"/>
            <p:cNvSpPr txBox="1">
              <a:spLocks noChangeArrowheads="1"/>
            </p:cNvSpPr>
            <p:nvPr/>
          </p:nvSpPr>
          <p:spPr bwMode="auto">
            <a:xfrm>
              <a:off x="2736" y="165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 i="1">
                  <a:solidFill>
                    <a:srgbClr val="0000FF"/>
                  </a:solidFill>
                  <a:latin typeface="VNI-Times" pitchFamily="2" charset="0"/>
                </a:rPr>
                <a:t>1</a:t>
              </a:r>
            </a:p>
          </p:txBody>
        </p:sp>
      </p:grpSp>
      <p:grpSp>
        <p:nvGrpSpPr>
          <p:cNvPr id="26" name="Group 96"/>
          <p:cNvGrpSpPr>
            <a:grpSpLocks/>
          </p:cNvGrpSpPr>
          <p:nvPr/>
        </p:nvGrpSpPr>
        <p:grpSpPr bwMode="auto">
          <a:xfrm>
            <a:off x="4762500" y="4191000"/>
            <a:ext cx="912813" cy="793750"/>
            <a:chOff x="2548" y="1676"/>
            <a:chExt cx="575" cy="500"/>
          </a:xfrm>
        </p:grpSpPr>
        <p:grpSp>
          <p:nvGrpSpPr>
            <p:cNvPr id="26681" name="Group 97"/>
            <p:cNvGrpSpPr>
              <a:grpSpLocks/>
            </p:cNvGrpSpPr>
            <p:nvPr/>
          </p:nvGrpSpPr>
          <p:grpSpPr bwMode="auto">
            <a:xfrm>
              <a:off x="2808" y="1676"/>
              <a:ext cx="315" cy="288"/>
              <a:chOff x="1941" y="2976"/>
              <a:chExt cx="315" cy="288"/>
            </a:xfrm>
          </p:grpSpPr>
          <p:sp>
            <p:nvSpPr>
              <p:cNvPr id="26685" name="Text Box 98"/>
              <p:cNvSpPr txBox="1">
                <a:spLocks noChangeArrowheads="1"/>
              </p:cNvSpPr>
              <p:nvPr/>
            </p:nvSpPr>
            <p:spPr bwMode="auto">
              <a:xfrm>
                <a:off x="1968" y="2976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 i="1">
                    <a:solidFill>
                      <a:srgbClr val="0000FF"/>
                    </a:solidFill>
                    <a:latin typeface="VNI-Times" pitchFamily="2" charset="0"/>
                  </a:rPr>
                  <a:t>2</a:t>
                </a:r>
              </a:p>
            </p:txBody>
          </p:sp>
          <p:grpSp>
            <p:nvGrpSpPr>
              <p:cNvPr id="26686" name="Group 99"/>
              <p:cNvGrpSpPr>
                <a:grpSpLocks/>
              </p:cNvGrpSpPr>
              <p:nvPr/>
            </p:nvGrpSpPr>
            <p:grpSpPr bwMode="auto">
              <a:xfrm>
                <a:off x="1941" y="3028"/>
                <a:ext cx="225" cy="173"/>
                <a:chOff x="4849" y="3500"/>
                <a:chExt cx="225" cy="173"/>
              </a:xfrm>
            </p:grpSpPr>
            <p:sp>
              <p:nvSpPr>
                <p:cNvPr id="26687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4872" y="3500"/>
                  <a:ext cx="48" cy="17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88" name="Line 101"/>
                <p:cNvSpPr>
                  <a:spLocks noChangeShapeType="1"/>
                </p:cNvSpPr>
                <p:nvPr/>
              </p:nvSpPr>
              <p:spPr bwMode="auto">
                <a:xfrm flipH="1" flipV="1">
                  <a:off x="4849" y="3532"/>
                  <a:ext cx="21" cy="141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89" name="Line 102"/>
                <p:cNvSpPr>
                  <a:spLocks noChangeShapeType="1"/>
                </p:cNvSpPr>
                <p:nvPr/>
              </p:nvSpPr>
              <p:spPr bwMode="auto">
                <a:xfrm>
                  <a:off x="4924" y="3504"/>
                  <a:ext cx="150" cy="4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6682" name="Text Box 103"/>
            <p:cNvSpPr txBox="1">
              <a:spLocks noChangeArrowheads="1"/>
            </p:cNvSpPr>
            <p:nvPr/>
          </p:nvSpPr>
          <p:spPr bwMode="auto">
            <a:xfrm>
              <a:off x="2548" y="1756"/>
              <a:ext cx="3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 i="1">
                  <a:solidFill>
                    <a:srgbClr val="0000FF"/>
                  </a:solidFill>
                  <a:latin typeface="VNI-Times" pitchFamily="2" charset="0"/>
                </a:rPr>
                <a:t>=</a:t>
              </a:r>
            </a:p>
          </p:txBody>
        </p:sp>
        <p:sp>
          <p:nvSpPr>
            <p:cNvPr id="26683" name="Line 104"/>
            <p:cNvSpPr>
              <a:spLocks noChangeShapeType="1"/>
            </p:cNvSpPr>
            <p:nvPr/>
          </p:nvSpPr>
          <p:spPr bwMode="auto">
            <a:xfrm>
              <a:off x="2732" y="1928"/>
              <a:ext cx="336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4" name="Text Box 105"/>
            <p:cNvSpPr txBox="1">
              <a:spLocks noChangeArrowheads="1"/>
            </p:cNvSpPr>
            <p:nvPr/>
          </p:nvSpPr>
          <p:spPr bwMode="auto">
            <a:xfrm>
              <a:off x="2780" y="188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 i="1">
                  <a:solidFill>
                    <a:srgbClr val="0000FF"/>
                  </a:solidFill>
                  <a:latin typeface="VNI-Times" pitchFamily="2" charset="0"/>
                </a:rPr>
                <a:t>2</a:t>
              </a:r>
            </a:p>
          </p:txBody>
        </p:sp>
      </p:grpSp>
      <p:sp>
        <p:nvSpPr>
          <p:cNvPr id="30826" name="Text Box 106"/>
          <p:cNvSpPr txBox="1">
            <a:spLocks noChangeArrowheads="1"/>
          </p:cNvSpPr>
          <p:nvPr/>
        </p:nvSpPr>
        <p:spPr bwMode="auto">
          <a:xfrm>
            <a:off x="225425" y="523557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  <a:latin typeface="VNI-Times" pitchFamily="2" charset="0"/>
              </a:rPr>
              <a:t>tan45</a:t>
            </a:r>
            <a:r>
              <a:rPr lang="en-US" altLang="en-US" sz="2400" b="1" i="1">
                <a:solidFill>
                  <a:srgbClr val="0000FF"/>
                </a:solidFill>
                <a:latin typeface="VNI-Times" pitchFamily="2" charset="0"/>
                <a:sym typeface="Symbol" panose="05050102010706020507" pitchFamily="18" charset="2"/>
              </a:rPr>
              <a:t></a:t>
            </a:r>
          </a:p>
        </p:txBody>
      </p:sp>
      <p:grpSp>
        <p:nvGrpSpPr>
          <p:cNvPr id="29" name="Group 107"/>
          <p:cNvGrpSpPr>
            <a:grpSpLocks/>
          </p:cNvGrpSpPr>
          <p:nvPr/>
        </p:nvGrpSpPr>
        <p:grpSpPr bwMode="auto">
          <a:xfrm>
            <a:off x="1981200" y="5105400"/>
            <a:ext cx="1106488" cy="822325"/>
            <a:chOff x="1146" y="2706"/>
            <a:chExt cx="697" cy="518"/>
          </a:xfrm>
        </p:grpSpPr>
        <p:grpSp>
          <p:nvGrpSpPr>
            <p:cNvPr id="26677" name="Group 108"/>
            <p:cNvGrpSpPr>
              <a:grpSpLocks/>
            </p:cNvGrpSpPr>
            <p:nvPr/>
          </p:nvGrpSpPr>
          <p:grpSpPr bwMode="auto">
            <a:xfrm>
              <a:off x="1338" y="2706"/>
              <a:ext cx="505" cy="518"/>
              <a:chOff x="2016" y="1488"/>
              <a:chExt cx="505" cy="518"/>
            </a:xfrm>
          </p:grpSpPr>
          <p:sp>
            <p:nvSpPr>
              <p:cNvPr id="26679" name="Text Box 109"/>
              <p:cNvSpPr txBox="1">
                <a:spLocks noChangeArrowheads="1"/>
              </p:cNvSpPr>
              <p:nvPr/>
            </p:nvSpPr>
            <p:spPr bwMode="auto">
              <a:xfrm>
                <a:off x="2034" y="1488"/>
                <a:ext cx="487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 i="1">
                    <a:solidFill>
                      <a:srgbClr val="0000FF"/>
                    </a:solidFill>
                    <a:latin typeface="VNI-Times" pitchFamily="2" charset="0"/>
                  </a:rPr>
                  <a:t>AC</a:t>
                </a:r>
                <a:br>
                  <a:rPr lang="en-US" altLang="en-US" sz="2400" b="1" i="1">
                    <a:solidFill>
                      <a:srgbClr val="0000FF"/>
                    </a:solidFill>
                    <a:latin typeface="VNI-Times" pitchFamily="2" charset="0"/>
                  </a:rPr>
                </a:br>
                <a:r>
                  <a:rPr lang="en-US" altLang="en-US" sz="2400" b="1" i="1">
                    <a:solidFill>
                      <a:srgbClr val="0000FF"/>
                    </a:solidFill>
                    <a:latin typeface="VNI-Times" pitchFamily="2" charset="0"/>
                  </a:rPr>
                  <a:t>AB</a:t>
                </a:r>
              </a:p>
            </p:txBody>
          </p:sp>
          <p:sp>
            <p:nvSpPr>
              <p:cNvPr id="26680" name="Line 110"/>
              <p:cNvSpPr>
                <a:spLocks noChangeShapeType="1"/>
              </p:cNvSpPr>
              <p:nvPr/>
            </p:nvSpPr>
            <p:spPr bwMode="auto">
              <a:xfrm flipV="1">
                <a:off x="2016" y="1757"/>
                <a:ext cx="390" cy="3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678" name="Text Box 111"/>
            <p:cNvSpPr txBox="1">
              <a:spLocks noChangeArrowheads="1"/>
            </p:cNvSpPr>
            <p:nvPr/>
          </p:nvSpPr>
          <p:spPr bwMode="auto">
            <a:xfrm>
              <a:off x="1146" y="2808"/>
              <a:ext cx="3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 i="1">
                  <a:solidFill>
                    <a:srgbClr val="0000FF"/>
                  </a:solidFill>
                  <a:latin typeface="VNI-Times" pitchFamily="2" charset="0"/>
                </a:rPr>
                <a:t>=</a:t>
              </a:r>
            </a:p>
          </p:txBody>
        </p:sp>
      </p:grpSp>
      <p:grpSp>
        <p:nvGrpSpPr>
          <p:cNvPr id="31" name="Group 112"/>
          <p:cNvGrpSpPr>
            <a:grpSpLocks/>
          </p:cNvGrpSpPr>
          <p:nvPr/>
        </p:nvGrpSpPr>
        <p:grpSpPr bwMode="auto">
          <a:xfrm>
            <a:off x="2781300" y="5029200"/>
            <a:ext cx="1628775" cy="892175"/>
            <a:chOff x="1758" y="2658"/>
            <a:chExt cx="1026" cy="562"/>
          </a:xfrm>
        </p:grpSpPr>
        <p:grpSp>
          <p:nvGrpSpPr>
            <p:cNvPr id="26670" name="Group 113"/>
            <p:cNvGrpSpPr>
              <a:grpSpLocks/>
            </p:cNvGrpSpPr>
            <p:nvPr/>
          </p:nvGrpSpPr>
          <p:grpSpPr bwMode="auto">
            <a:xfrm>
              <a:off x="1758" y="2658"/>
              <a:ext cx="568" cy="562"/>
              <a:chOff x="1758" y="2658"/>
              <a:chExt cx="568" cy="562"/>
            </a:xfrm>
          </p:grpSpPr>
          <p:sp>
            <p:nvSpPr>
              <p:cNvPr id="26672" name="Text Box 114"/>
              <p:cNvSpPr txBox="1">
                <a:spLocks noChangeArrowheads="1"/>
              </p:cNvSpPr>
              <p:nvPr/>
            </p:nvSpPr>
            <p:spPr bwMode="auto">
              <a:xfrm>
                <a:off x="1758" y="2804"/>
                <a:ext cx="34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 i="1">
                    <a:solidFill>
                      <a:srgbClr val="0000FF"/>
                    </a:solidFill>
                    <a:latin typeface="VNI-Times" pitchFamily="2" charset="0"/>
                  </a:rPr>
                  <a:t>=</a:t>
                </a:r>
              </a:p>
            </p:txBody>
          </p:sp>
          <p:grpSp>
            <p:nvGrpSpPr>
              <p:cNvPr id="26673" name="Group 115"/>
              <p:cNvGrpSpPr>
                <a:grpSpLocks/>
              </p:cNvGrpSpPr>
              <p:nvPr/>
            </p:nvGrpSpPr>
            <p:grpSpPr bwMode="auto">
              <a:xfrm>
                <a:off x="1992" y="2658"/>
                <a:ext cx="334" cy="562"/>
                <a:chOff x="1992" y="2658"/>
                <a:chExt cx="334" cy="562"/>
              </a:xfrm>
            </p:grpSpPr>
            <p:sp>
              <p:nvSpPr>
                <p:cNvPr id="26674" name="Text Box 116"/>
                <p:cNvSpPr txBox="1">
                  <a:spLocks noChangeArrowheads="1"/>
                </p:cNvSpPr>
                <p:nvPr/>
              </p:nvSpPr>
              <p:spPr bwMode="auto">
                <a:xfrm>
                  <a:off x="2038" y="2658"/>
                  <a:ext cx="288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3000" b="1" i="1">
                      <a:solidFill>
                        <a:srgbClr val="0000FF"/>
                      </a:solidFill>
                      <a:latin typeface="VNI-Times" pitchFamily="2" charset="0"/>
                    </a:rPr>
                    <a:t>a</a:t>
                  </a:r>
                </a:p>
              </p:txBody>
            </p:sp>
            <p:sp>
              <p:nvSpPr>
                <p:cNvPr id="26675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1996" y="2874"/>
                  <a:ext cx="288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3000" b="1" i="1">
                      <a:solidFill>
                        <a:srgbClr val="0000FF"/>
                      </a:solidFill>
                      <a:latin typeface="VNI-Times" pitchFamily="2" charset="0"/>
                    </a:rPr>
                    <a:t>a</a:t>
                  </a:r>
                </a:p>
              </p:txBody>
            </p:sp>
            <p:sp>
              <p:nvSpPr>
                <p:cNvPr id="26676" name="Line 118"/>
                <p:cNvSpPr>
                  <a:spLocks noChangeShapeType="1"/>
                </p:cNvSpPr>
                <p:nvPr/>
              </p:nvSpPr>
              <p:spPr bwMode="auto">
                <a:xfrm>
                  <a:off x="1992" y="29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6671" name="Text Box 119"/>
            <p:cNvSpPr txBox="1">
              <a:spLocks noChangeArrowheads="1"/>
            </p:cNvSpPr>
            <p:nvPr/>
          </p:nvSpPr>
          <p:spPr bwMode="auto">
            <a:xfrm>
              <a:off x="2226" y="2808"/>
              <a:ext cx="5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 i="1">
                  <a:solidFill>
                    <a:srgbClr val="0000FF"/>
                  </a:solidFill>
                  <a:latin typeface="VNI-Times" pitchFamily="2" charset="0"/>
                </a:rPr>
                <a:t>= 1</a:t>
              </a:r>
            </a:p>
          </p:txBody>
        </p:sp>
      </p:grpSp>
      <p:sp>
        <p:nvSpPr>
          <p:cNvPr id="30840" name="Text Box 120"/>
          <p:cNvSpPr txBox="1">
            <a:spLocks noChangeArrowheads="1"/>
          </p:cNvSpPr>
          <p:nvPr/>
        </p:nvSpPr>
        <p:spPr bwMode="auto">
          <a:xfrm>
            <a:off x="171450" y="616267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  <a:latin typeface="VNI-Times" pitchFamily="2" charset="0"/>
              </a:rPr>
              <a:t>cot45</a:t>
            </a:r>
            <a:r>
              <a:rPr lang="en-US" altLang="en-US" sz="2400" b="1" i="1">
                <a:solidFill>
                  <a:srgbClr val="0000FF"/>
                </a:solidFill>
                <a:latin typeface="VNI-Times" pitchFamily="2" charset="0"/>
                <a:sym typeface="Symbol" panose="05050102010706020507" pitchFamily="18" charset="2"/>
              </a:rPr>
              <a:t></a:t>
            </a:r>
          </a:p>
        </p:txBody>
      </p:sp>
      <p:sp>
        <p:nvSpPr>
          <p:cNvPr id="30841" name="Text Box 121"/>
          <p:cNvSpPr txBox="1">
            <a:spLocks noChangeArrowheads="1"/>
          </p:cNvSpPr>
          <p:nvPr/>
        </p:nvSpPr>
        <p:spPr bwMode="auto">
          <a:xfrm>
            <a:off x="1219200" y="6181725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  <a:latin typeface="VNI-Times" pitchFamily="2" charset="0"/>
                <a:sym typeface="Symbol" panose="05050102010706020507" pitchFamily="18" charset="2"/>
              </a:rPr>
              <a:t>= cotB  </a:t>
            </a:r>
            <a:endParaRPr lang="en-US" altLang="en-US" sz="2400">
              <a:solidFill>
                <a:schemeClr val="tx2"/>
              </a:solidFill>
              <a:latin typeface="VNI-Times" pitchFamily="2" charset="0"/>
              <a:sym typeface="Symbol" panose="05050102010706020507" pitchFamily="18" charset="2"/>
            </a:endParaRPr>
          </a:p>
        </p:txBody>
      </p:sp>
      <p:grpSp>
        <p:nvGrpSpPr>
          <p:cNvPr id="132" name="Group 122"/>
          <p:cNvGrpSpPr>
            <a:grpSpLocks/>
          </p:cNvGrpSpPr>
          <p:nvPr/>
        </p:nvGrpSpPr>
        <p:grpSpPr bwMode="auto">
          <a:xfrm>
            <a:off x="3219450" y="5962650"/>
            <a:ext cx="1628775" cy="892175"/>
            <a:chOff x="1758" y="2658"/>
            <a:chExt cx="1026" cy="562"/>
          </a:xfrm>
        </p:grpSpPr>
        <p:grpSp>
          <p:nvGrpSpPr>
            <p:cNvPr id="26663" name="Group 123"/>
            <p:cNvGrpSpPr>
              <a:grpSpLocks/>
            </p:cNvGrpSpPr>
            <p:nvPr/>
          </p:nvGrpSpPr>
          <p:grpSpPr bwMode="auto">
            <a:xfrm>
              <a:off x="1758" y="2658"/>
              <a:ext cx="568" cy="562"/>
              <a:chOff x="1758" y="2658"/>
              <a:chExt cx="568" cy="562"/>
            </a:xfrm>
          </p:grpSpPr>
          <p:sp>
            <p:nvSpPr>
              <p:cNvPr id="26665" name="Text Box 124"/>
              <p:cNvSpPr txBox="1">
                <a:spLocks noChangeArrowheads="1"/>
              </p:cNvSpPr>
              <p:nvPr/>
            </p:nvSpPr>
            <p:spPr bwMode="auto">
              <a:xfrm>
                <a:off x="1758" y="2804"/>
                <a:ext cx="34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 i="1">
                    <a:solidFill>
                      <a:srgbClr val="0000FF"/>
                    </a:solidFill>
                    <a:latin typeface="VNI-Times" pitchFamily="2" charset="0"/>
                  </a:rPr>
                  <a:t>=</a:t>
                </a:r>
              </a:p>
            </p:txBody>
          </p:sp>
          <p:grpSp>
            <p:nvGrpSpPr>
              <p:cNvPr id="26666" name="Group 125"/>
              <p:cNvGrpSpPr>
                <a:grpSpLocks/>
              </p:cNvGrpSpPr>
              <p:nvPr/>
            </p:nvGrpSpPr>
            <p:grpSpPr bwMode="auto">
              <a:xfrm>
                <a:off x="1992" y="2658"/>
                <a:ext cx="334" cy="562"/>
                <a:chOff x="1992" y="2658"/>
                <a:chExt cx="334" cy="562"/>
              </a:xfrm>
            </p:grpSpPr>
            <p:sp>
              <p:nvSpPr>
                <p:cNvPr id="26667" name="Text Box 126"/>
                <p:cNvSpPr txBox="1">
                  <a:spLocks noChangeArrowheads="1"/>
                </p:cNvSpPr>
                <p:nvPr/>
              </p:nvSpPr>
              <p:spPr bwMode="auto">
                <a:xfrm>
                  <a:off x="2038" y="2658"/>
                  <a:ext cx="288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3000" b="1" i="1">
                      <a:solidFill>
                        <a:srgbClr val="0000FF"/>
                      </a:solidFill>
                      <a:latin typeface="VNI-Times" pitchFamily="2" charset="0"/>
                    </a:rPr>
                    <a:t>a</a:t>
                  </a:r>
                </a:p>
              </p:txBody>
            </p:sp>
            <p:sp>
              <p:nvSpPr>
                <p:cNvPr id="26668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1996" y="2874"/>
                  <a:ext cx="288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3000" b="1" i="1">
                      <a:solidFill>
                        <a:srgbClr val="0000FF"/>
                      </a:solidFill>
                      <a:latin typeface="VNI-Times" pitchFamily="2" charset="0"/>
                    </a:rPr>
                    <a:t>a</a:t>
                  </a:r>
                </a:p>
              </p:txBody>
            </p:sp>
            <p:sp>
              <p:nvSpPr>
                <p:cNvPr id="26669" name="Line 128"/>
                <p:cNvSpPr>
                  <a:spLocks noChangeShapeType="1"/>
                </p:cNvSpPr>
                <p:nvPr/>
              </p:nvSpPr>
              <p:spPr bwMode="auto">
                <a:xfrm>
                  <a:off x="1992" y="29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6664" name="Text Box 129"/>
            <p:cNvSpPr txBox="1">
              <a:spLocks noChangeArrowheads="1"/>
            </p:cNvSpPr>
            <p:nvPr/>
          </p:nvSpPr>
          <p:spPr bwMode="auto">
            <a:xfrm>
              <a:off x="2226" y="2808"/>
              <a:ext cx="5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 i="1">
                  <a:solidFill>
                    <a:srgbClr val="0000FF"/>
                  </a:solidFill>
                  <a:latin typeface="VNI-Times" pitchFamily="2" charset="0"/>
                </a:rPr>
                <a:t>= 1</a:t>
              </a:r>
            </a:p>
          </p:txBody>
        </p:sp>
      </p:grpSp>
      <p:sp>
        <p:nvSpPr>
          <p:cNvPr id="133" name="Text Box 88"/>
          <p:cNvSpPr txBox="1">
            <a:spLocks noChangeArrowheads="1"/>
          </p:cNvSpPr>
          <p:nvPr/>
        </p:nvSpPr>
        <p:spPr bwMode="auto">
          <a:xfrm>
            <a:off x="-111434" y="605135"/>
            <a:ext cx="6416984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1. Khái niệm tỉ số lượng giác của góc nhọn:</a:t>
            </a:r>
          </a:p>
        </p:txBody>
      </p:sp>
      <p:sp>
        <p:nvSpPr>
          <p:cNvPr id="134" name="Text Box 40" descr="Parchment"/>
          <p:cNvSpPr txBox="1">
            <a:spLocks noChangeArrowheads="1"/>
          </p:cNvSpPr>
          <p:nvPr/>
        </p:nvSpPr>
        <p:spPr bwMode="auto">
          <a:xfrm>
            <a:off x="0" y="0"/>
            <a:ext cx="9144000" cy="4924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600" b="1" i="1" u="sng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Tiết</a:t>
            </a:r>
            <a:r>
              <a:rPr lang="en-US" sz="2600" b="1" i="1" u="sng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5</a:t>
            </a:r>
            <a:r>
              <a:rPr lang="en-US" sz="2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 </a:t>
            </a:r>
            <a:r>
              <a:rPr lang="en-US" sz="2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§2. TỈ SỐ LƯỢNG GIÁC CỦA GÓC NHỌN</a:t>
            </a:r>
            <a:endParaRPr lang="en-US" sz="2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0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30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3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3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5" grpId="0" autoUpdateAnimBg="0"/>
      <p:bldP spid="30732" grpId="0"/>
      <p:bldP spid="30733" grpId="0"/>
      <p:bldP spid="30734" grpId="0"/>
      <p:bldP spid="30745" grpId="0"/>
      <p:bldP spid="30746" grpId="0"/>
      <p:bldP spid="30747" grpId="0"/>
      <p:bldP spid="30753" grpId="0"/>
      <p:bldP spid="30754" grpId="0"/>
      <p:bldP spid="30790" grpId="0"/>
      <p:bldP spid="30826" grpId="0"/>
      <p:bldP spid="30840" grpId="0"/>
      <p:bldP spid="308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905000" y="1447800"/>
            <a:ext cx="7102475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US" altLang="en-US" i="1">
                <a:solidFill>
                  <a:srgbClr val="002060"/>
                </a:solidFill>
              </a:rPr>
              <a:t>Haõy tính caùc tæ soá löôïng giaùc cuûa goùc B trong hình 16.</a:t>
            </a:r>
            <a:endParaRPr lang="en-US" altLang="en-US" i="1">
              <a:solidFill>
                <a:srgbClr val="002060"/>
              </a:solidFill>
              <a:sym typeface="Symbol" panose="05050102010706020507" pitchFamily="18" charset="2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7496175" y="5313363"/>
            <a:ext cx="66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i="1">
                <a:solidFill>
                  <a:srgbClr val="FF0000"/>
                </a:solidFill>
                <a:latin typeface="VNI-Times" pitchFamily="2" charset="0"/>
              </a:rPr>
              <a:t>60</a:t>
            </a:r>
            <a:r>
              <a:rPr lang="en-US" altLang="en-US" sz="2000" b="1" i="1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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28600" y="1443335"/>
            <a:ext cx="15240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altLang="en-US" i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Ví duï 2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355850" y="2112963"/>
            <a:ext cx="1911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1" lang="en-US" altLang="en-US" sz="260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</a:t>
            </a:r>
            <a:r>
              <a:rPr kumimoji="1" lang="en-US" altLang="en-US" sz="2600" b="1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 </a:t>
            </a:r>
            <a:r>
              <a:rPr kumimoji="1" lang="en-US" altLang="en-US" sz="2600" b="1" i="1" u="sng">
                <a:solidFill>
                  <a:srgbClr val="FF0000"/>
                </a:solidFill>
                <a:latin typeface="VNI-Aptima" pitchFamily="2" charset="0"/>
              </a:rPr>
              <a:t>Baøi </a:t>
            </a:r>
            <a:r>
              <a:rPr kumimoji="1" lang="en-US" altLang="en-US" sz="2400" b="1" i="1" u="sng">
                <a:solidFill>
                  <a:srgbClr val="FF0000"/>
                </a:solidFill>
                <a:latin typeface="VNI-Aptima" pitchFamily="2" charset="0"/>
              </a:rPr>
              <a:t>giaûi</a:t>
            </a:r>
            <a:r>
              <a:rPr kumimoji="1" lang="en-US" altLang="en-US" sz="2600" b="1" i="1">
                <a:solidFill>
                  <a:srgbClr val="FF0000"/>
                </a:solidFill>
                <a:latin typeface="VNI-Aptima" pitchFamily="2" charset="0"/>
              </a:rPr>
              <a:t>:</a:t>
            </a:r>
          </a:p>
        </p:txBody>
      </p:sp>
      <p:sp>
        <p:nvSpPr>
          <p:cNvPr id="31750" name="Arc 6"/>
          <p:cNvSpPr>
            <a:spLocks/>
          </p:cNvSpPr>
          <p:nvPr/>
        </p:nvSpPr>
        <p:spPr bwMode="auto">
          <a:xfrm rot="14349474">
            <a:off x="7963694" y="5426869"/>
            <a:ext cx="227012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400"/>
              <a:gd name="T1" fmla="*/ 0 h 21600"/>
              <a:gd name="T2" fmla="*/ 21400 w 21400"/>
              <a:gd name="T3" fmla="*/ 18665 h 21600"/>
              <a:gd name="T4" fmla="*/ 0 w 214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00" h="21600" fill="none" extrusionOk="0">
                <a:moveTo>
                  <a:pt x="-1" y="0"/>
                </a:moveTo>
                <a:cubicBezTo>
                  <a:pt x="10795" y="0"/>
                  <a:pt x="19932" y="7969"/>
                  <a:pt x="21399" y="18665"/>
                </a:cubicBezTo>
              </a:path>
              <a:path w="21400" h="21600" stroke="0" extrusionOk="0">
                <a:moveTo>
                  <a:pt x="-1" y="0"/>
                </a:moveTo>
                <a:cubicBezTo>
                  <a:pt x="10795" y="0"/>
                  <a:pt x="19932" y="7969"/>
                  <a:pt x="21399" y="18665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>
              <a:defRPr/>
            </a:pPr>
            <a:endParaRPr lang="en-US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6400800" y="5770563"/>
            <a:ext cx="194627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 flipH="1" flipV="1">
            <a:off x="6350000" y="2786063"/>
            <a:ext cx="53975" cy="29733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6357938" y="2803525"/>
            <a:ext cx="1993900" cy="298291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6413500" y="5540375"/>
            <a:ext cx="20955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6627813" y="5534025"/>
            <a:ext cx="0" cy="2286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5943600" y="5618163"/>
            <a:ext cx="492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0000FF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8382000" y="5618163"/>
            <a:ext cx="492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0000FF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6070600" y="2297113"/>
            <a:ext cx="49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  <a:latin typeface="VNI-Times" pitchFamily="2" charset="0"/>
              </a:rPr>
              <a:t>C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629275" y="3875088"/>
            <a:ext cx="2611438" cy="2916237"/>
            <a:chOff x="3546" y="1974"/>
            <a:chExt cx="1645" cy="1837"/>
          </a:xfrm>
        </p:grpSpPr>
        <p:sp>
          <p:nvSpPr>
            <p:cNvPr id="27775" name="Text Box 16"/>
            <p:cNvSpPr txBox="1">
              <a:spLocks noChangeArrowheads="1"/>
            </p:cNvSpPr>
            <p:nvPr/>
          </p:nvSpPr>
          <p:spPr bwMode="auto">
            <a:xfrm>
              <a:off x="4207" y="3523"/>
              <a:ext cx="9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 i="1">
                  <a:solidFill>
                    <a:srgbClr val="0000FF"/>
                  </a:solidFill>
                  <a:latin typeface="VNI-Times" pitchFamily="2" charset="0"/>
                </a:rPr>
                <a:t>Hình 16</a:t>
              </a:r>
            </a:p>
          </p:txBody>
        </p:sp>
        <p:sp>
          <p:nvSpPr>
            <p:cNvPr id="27776" name="Text Box 17"/>
            <p:cNvSpPr txBox="1">
              <a:spLocks noChangeArrowheads="1"/>
            </p:cNvSpPr>
            <p:nvPr/>
          </p:nvSpPr>
          <p:spPr bwMode="auto">
            <a:xfrm>
              <a:off x="4674" y="1974"/>
              <a:ext cx="384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 i="1">
                  <a:solidFill>
                    <a:srgbClr val="0000FF"/>
                  </a:solidFill>
                  <a:latin typeface="VNI-Times" pitchFamily="2" charset="0"/>
                </a:rPr>
                <a:t>2</a:t>
              </a:r>
              <a:r>
                <a:rPr lang="en-US" altLang="en-US" sz="3000" b="1" i="1">
                  <a:solidFill>
                    <a:srgbClr val="0000FF"/>
                  </a:solidFill>
                  <a:latin typeface="VNI-Times" pitchFamily="2" charset="0"/>
                </a:rPr>
                <a:t>a</a:t>
              </a:r>
            </a:p>
          </p:txBody>
        </p:sp>
        <p:sp>
          <p:nvSpPr>
            <p:cNvPr id="27777" name="Text Box 18"/>
            <p:cNvSpPr txBox="1">
              <a:spLocks noChangeArrowheads="1"/>
            </p:cNvSpPr>
            <p:nvPr/>
          </p:nvSpPr>
          <p:spPr bwMode="auto">
            <a:xfrm>
              <a:off x="4416" y="3168"/>
              <a:ext cx="384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3000" b="1" i="1">
                  <a:solidFill>
                    <a:srgbClr val="0000FF"/>
                  </a:solidFill>
                  <a:latin typeface="VNI-Times" pitchFamily="2" charset="0"/>
                </a:rPr>
                <a:t>a</a:t>
              </a:r>
            </a:p>
          </p:txBody>
        </p:sp>
        <p:grpSp>
          <p:nvGrpSpPr>
            <p:cNvPr id="27778" name="Group 19"/>
            <p:cNvGrpSpPr>
              <a:grpSpLocks/>
            </p:cNvGrpSpPr>
            <p:nvPr/>
          </p:nvGrpSpPr>
          <p:grpSpPr bwMode="auto">
            <a:xfrm>
              <a:off x="3546" y="2064"/>
              <a:ext cx="642" cy="308"/>
              <a:chOff x="4728" y="1560"/>
              <a:chExt cx="642" cy="308"/>
            </a:xfrm>
          </p:grpSpPr>
          <p:sp>
            <p:nvSpPr>
              <p:cNvPr id="27779" name="Text Box 20"/>
              <p:cNvSpPr txBox="1">
                <a:spLocks noChangeArrowheads="1"/>
              </p:cNvSpPr>
              <p:nvPr/>
            </p:nvSpPr>
            <p:spPr bwMode="auto">
              <a:xfrm>
                <a:off x="4728" y="1560"/>
                <a:ext cx="642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600" b="1" i="1">
                    <a:solidFill>
                      <a:srgbClr val="0000FF"/>
                    </a:solidFill>
                    <a:latin typeface="VNI-Times" pitchFamily="2" charset="0"/>
                  </a:rPr>
                  <a:t>a </a:t>
                </a:r>
                <a:r>
                  <a:rPr lang="en-US" altLang="en-US" sz="1000" b="1" i="1">
                    <a:solidFill>
                      <a:srgbClr val="0000FF"/>
                    </a:solidFill>
                    <a:latin typeface="VNI-Times" pitchFamily="2" charset="0"/>
                  </a:rPr>
                  <a:t> </a:t>
                </a:r>
                <a:r>
                  <a:rPr lang="en-US" altLang="en-US" sz="2400" b="1" i="1">
                    <a:solidFill>
                      <a:srgbClr val="0000FF"/>
                    </a:solidFill>
                    <a:latin typeface="VNI-Times" pitchFamily="2" charset="0"/>
                  </a:rPr>
                  <a:t>3</a:t>
                </a:r>
              </a:p>
            </p:txBody>
          </p:sp>
          <p:grpSp>
            <p:nvGrpSpPr>
              <p:cNvPr id="27780" name="Group 21"/>
              <p:cNvGrpSpPr>
                <a:grpSpLocks/>
              </p:cNvGrpSpPr>
              <p:nvPr/>
            </p:nvGrpSpPr>
            <p:grpSpPr bwMode="auto">
              <a:xfrm>
                <a:off x="4897" y="1624"/>
                <a:ext cx="225" cy="173"/>
                <a:chOff x="4849" y="3500"/>
                <a:chExt cx="225" cy="173"/>
              </a:xfrm>
            </p:grpSpPr>
            <p:sp>
              <p:nvSpPr>
                <p:cNvPr id="27781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4872" y="3500"/>
                  <a:ext cx="48" cy="17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82" name="Line 23"/>
                <p:cNvSpPr>
                  <a:spLocks noChangeShapeType="1"/>
                </p:cNvSpPr>
                <p:nvPr/>
              </p:nvSpPr>
              <p:spPr bwMode="auto">
                <a:xfrm flipH="1" flipV="1">
                  <a:off x="4849" y="3532"/>
                  <a:ext cx="21" cy="141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83" name="Line 24"/>
                <p:cNvSpPr>
                  <a:spLocks noChangeShapeType="1"/>
                </p:cNvSpPr>
                <p:nvPr/>
              </p:nvSpPr>
              <p:spPr bwMode="auto">
                <a:xfrm>
                  <a:off x="4924" y="3504"/>
                  <a:ext cx="150" cy="4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927100" y="3332163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  <a:latin typeface="VNI-Times" pitchFamily="2" charset="0"/>
                <a:sym typeface="Symbol" panose="05050102010706020507" pitchFamily="18" charset="2"/>
              </a:rPr>
              <a:t>  = sinB   </a:t>
            </a:r>
            <a:endParaRPr lang="en-US" altLang="en-US" sz="2400">
              <a:solidFill>
                <a:schemeClr val="tx2"/>
              </a:solidFill>
              <a:latin typeface="VNI-Times" pitchFamily="2" charset="0"/>
              <a:sym typeface="Symbol" panose="05050102010706020507" pitchFamily="18" charset="2"/>
            </a:endParaRP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1076325" y="4294188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  <a:latin typeface="VNI-Times" pitchFamily="2" charset="0"/>
                <a:sym typeface="Symbol" panose="05050102010706020507" pitchFamily="18" charset="2"/>
              </a:rPr>
              <a:t>= cosB</a:t>
            </a:r>
            <a:endParaRPr lang="en-US" altLang="en-US" sz="2400">
              <a:solidFill>
                <a:schemeClr val="tx2"/>
              </a:solidFill>
              <a:latin typeface="VNI-Times" pitchFamily="2" charset="0"/>
              <a:sym typeface="Symbol" panose="05050102010706020507" pitchFamily="18" charset="2"/>
            </a:endParaRP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987425" y="522605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  <a:latin typeface="VNI-Times" pitchFamily="2" charset="0"/>
                <a:sym typeface="Symbol" panose="05050102010706020507" pitchFamily="18" charset="2"/>
              </a:rPr>
              <a:t>=  tanB  </a:t>
            </a:r>
            <a:endParaRPr lang="en-US" altLang="en-US" sz="2400">
              <a:solidFill>
                <a:schemeClr val="tx2"/>
              </a:solidFill>
              <a:latin typeface="VNI-Times" pitchFamily="2" charset="0"/>
              <a:sym typeface="Symbol" panose="05050102010706020507" pitchFamily="18" charset="2"/>
            </a:endParaRPr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2305050" y="6015038"/>
            <a:ext cx="1119188" cy="822325"/>
            <a:chOff x="198" y="3718"/>
            <a:chExt cx="705" cy="518"/>
          </a:xfrm>
        </p:grpSpPr>
        <p:sp>
          <p:nvSpPr>
            <p:cNvPr id="27771" name="Text Box 29"/>
            <p:cNvSpPr txBox="1">
              <a:spLocks noChangeArrowheads="1"/>
            </p:cNvSpPr>
            <p:nvPr/>
          </p:nvSpPr>
          <p:spPr bwMode="auto">
            <a:xfrm>
              <a:off x="198" y="381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 i="1">
                  <a:solidFill>
                    <a:srgbClr val="0000FF"/>
                  </a:solidFill>
                  <a:latin typeface="VNI-Times" pitchFamily="2" charset="0"/>
                  <a:sym typeface="Symbol" panose="05050102010706020507" pitchFamily="18" charset="2"/>
                </a:rPr>
                <a:t>= </a:t>
              </a:r>
              <a:endParaRPr lang="en-US" altLang="en-US" sz="2400">
                <a:solidFill>
                  <a:schemeClr val="tx2"/>
                </a:solidFill>
                <a:latin typeface="VNI-Times" pitchFamily="2" charset="0"/>
                <a:sym typeface="Symbol" panose="05050102010706020507" pitchFamily="18" charset="2"/>
              </a:endParaRPr>
            </a:p>
          </p:txBody>
        </p:sp>
        <p:grpSp>
          <p:nvGrpSpPr>
            <p:cNvPr id="27772" name="Group 30"/>
            <p:cNvGrpSpPr>
              <a:grpSpLocks/>
            </p:cNvGrpSpPr>
            <p:nvPr/>
          </p:nvGrpSpPr>
          <p:grpSpPr bwMode="auto">
            <a:xfrm>
              <a:off x="398" y="3718"/>
              <a:ext cx="505" cy="518"/>
              <a:chOff x="2016" y="1488"/>
              <a:chExt cx="505" cy="518"/>
            </a:xfrm>
          </p:grpSpPr>
          <p:sp>
            <p:nvSpPr>
              <p:cNvPr id="27773" name="Text Box 31"/>
              <p:cNvSpPr txBox="1">
                <a:spLocks noChangeArrowheads="1"/>
              </p:cNvSpPr>
              <p:nvPr/>
            </p:nvSpPr>
            <p:spPr bwMode="auto">
              <a:xfrm>
                <a:off x="2034" y="1488"/>
                <a:ext cx="487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 i="1">
                    <a:solidFill>
                      <a:srgbClr val="0000FF"/>
                    </a:solidFill>
                    <a:latin typeface="VNI-Times" pitchFamily="2" charset="0"/>
                  </a:rPr>
                  <a:t>AB</a:t>
                </a:r>
                <a:br>
                  <a:rPr lang="en-US" altLang="en-US" sz="2400" b="1" i="1">
                    <a:solidFill>
                      <a:srgbClr val="0000FF"/>
                    </a:solidFill>
                    <a:latin typeface="VNI-Times" pitchFamily="2" charset="0"/>
                  </a:rPr>
                </a:br>
                <a:r>
                  <a:rPr lang="en-US" altLang="en-US" sz="2400" b="1" i="1">
                    <a:solidFill>
                      <a:srgbClr val="0000FF"/>
                    </a:solidFill>
                    <a:latin typeface="VNI-Times" pitchFamily="2" charset="0"/>
                  </a:rPr>
                  <a:t>AC</a:t>
                </a:r>
              </a:p>
            </p:txBody>
          </p:sp>
          <p:sp>
            <p:nvSpPr>
              <p:cNvPr id="27774" name="Line 32"/>
              <p:cNvSpPr>
                <a:spLocks noChangeShapeType="1"/>
              </p:cNvSpPr>
              <p:nvPr/>
            </p:nvSpPr>
            <p:spPr bwMode="auto">
              <a:xfrm flipV="1">
                <a:off x="2016" y="1757"/>
                <a:ext cx="390" cy="3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777" name="Text Box 33"/>
          <p:cNvSpPr txBox="1">
            <a:spLocks noChangeArrowheads="1"/>
          </p:cNvSpPr>
          <p:nvPr/>
        </p:nvSpPr>
        <p:spPr bwMode="auto">
          <a:xfrm>
            <a:off x="288925" y="2663825"/>
            <a:ext cx="147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2060"/>
                </a:solidFill>
                <a:latin typeface="VNI-Times" pitchFamily="2" charset="0"/>
              </a:rPr>
              <a:t>Ta coù</a:t>
            </a:r>
            <a:r>
              <a:rPr lang="en-US" altLang="en-US" sz="2400" b="1" i="1">
                <a:solidFill>
                  <a:srgbClr val="002060"/>
                </a:solidFill>
                <a:latin typeface="VNI-Times" pitchFamily="2" charset="0"/>
                <a:sym typeface="Symbol" panose="05050102010706020507" pitchFamily="18" charset="2"/>
              </a:rPr>
              <a:t> :</a:t>
            </a:r>
          </a:p>
        </p:txBody>
      </p:sp>
      <p:sp>
        <p:nvSpPr>
          <p:cNvPr id="31778" name="Text Box 34"/>
          <p:cNvSpPr txBox="1">
            <a:spLocks noChangeArrowheads="1"/>
          </p:cNvSpPr>
          <p:nvPr/>
        </p:nvSpPr>
        <p:spPr bwMode="auto">
          <a:xfrm>
            <a:off x="171450" y="3313113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  <a:latin typeface="VNI-Times" pitchFamily="2" charset="0"/>
              </a:rPr>
              <a:t>sin60</a:t>
            </a:r>
            <a:r>
              <a:rPr lang="en-US" altLang="en-US" sz="2400" b="1" i="1">
                <a:solidFill>
                  <a:srgbClr val="0000FF"/>
                </a:solidFill>
                <a:latin typeface="VNI-Times" pitchFamily="2" charset="0"/>
                <a:sym typeface="Symbol" panose="05050102010706020507" pitchFamily="18" charset="2"/>
              </a:rPr>
              <a:t></a:t>
            </a:r>
          </a:p>
        </p:txBody>
      </p: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2017713" y="3179763"/>
            <a:ext cx="1119187" cy="822325"/>
            <a:chOff x="1331" y="1644"/>
            <a:chExt cx="705" cy="518"/>
          </a:xfrm>
        </p:grpSpPr>
        <p:grpSp>
          <p:nvGrpSpPr>
            <p:cNvPr id="27767" name="Group 36"/>
            <p:cNvGrpSpPr>
              <a:grpSpLocks/>
            </p:cNvGrpSpPr>
            <p:nvPr/>
          </p:nvGrpSpPr>
          <p:grpSpPr bwMode="auto">
            <a:xfrm>
              <a:off x="1531" y="1644"/>
              <a:ext cx="505" cy="518"/>
              <a:chOff x="2016" y="1488"/>
              <a:chExt cx="505" cy="518"/>
            </a:xfrm>
          </p:grpSpPr>
          <p:sp>
            <p:nvSpPr>
              <p:cNvPr id="27769" name="Text Box 37"/>
              <p:cNvSpPr txBox="1">
                <a:spLocks noChangeArrowheads="1"/>
              </p:cNvSpPr>
              <p:nvPr/>
            </p:nvSpPr>
            <p:spPr bwMode="auto">
              <a:xfrm>
                <a:off x="2034" y="1488"/>
                <a:ext cx="487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 i="1">
                    <a:solidFill>
                      <a:srgbClr val="0000FF"/>
                    </a:solidFill>
                    <a:latin typeface="VNI-Times" pitchFamily="2" charset="0"/>
                  </a:rPr>
                  <a:t>AC</a:t>
                </a:r>
                <a:br>
                  <a:rPr lang="en-US" altLang="en-US" sz="2400" b="1" i="1">
                    <a:solidFill>
                      <a:srgbClr val="0000FF"/>
                    </a:solidFill>
                    <a:latin typeface="VNI-Times" pitchFamily="2" charset="0"/>
                  </a:rPr>
                </a:br>
                <a:r>
                  <a:rPr lang="en-US" altLang="en-US" sz="2400" b="1" i="1">
                    <a:solidFill>
                      <a:srgbClr val="0000FF"/>
                    </a:solidFill>
                    <a:latin typeface="VNI-Times" pitchFamily="2" charset="0"/>
                  </a:rPr>
                  <a:t>BC</a:t>
                </a:r>
              </a:p>
            </p:txBody>
          </p:sp>
          <p:sp>
            <p:nvSpPr>
              <p:cNvPr id="27770" name="Line 38"/>
              <p:cNvSpPr>
                <a:spLocks noChangeShapeType="1"/>
              </p:cNvSpPr>
              <p:nvPr/>
            </p:nvSpPr>
            <p:spPr bwMode="auto">
              <a:xfrm flipV="1">
                <a:off x="2016" y="1757"/>
                <a:ext cx="390" cy="3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768" name="Text Box 39"/>
            <p:cNvSpPr txBox="1">
              <a:spLocks noChangeArrowheads="1"/>
            </p:cNvSpPr>
            <p:nvPr/>
          </p:nvSpPr>
          <p:spPr bwMode="auto">
            <a:xfrm>
              <a:off x="1331" y="1735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0000FF"/>
                  </a:solidFill>
                  <a:latin typeface="VNI-Times" pitchFamily="2" charset="0"/>
                </a:rPr>
                <a:t>=</a:t>
              </a:r>
            </a:p>
          </p:txBody>
        </p: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2952750" y="3089275"/>
            <a:ext cx="1354138" cy="931863"/>
            <a:chOff x="1860" y="1479"/>
            <a:chExt cx="853" cy="587"/>
          </a:xfrm>
        </p:grpSpPr>
        <p:grpSp>
          <p:nvGrpSpPr>
            <p:cNvPr id="27758" name="Group 41"/>
            <p:cNvGrpSpPr>
              <a:grpSpLocks/>
            </p:cNvGrpSpPr>
            <p:nvPr/>
          </p:nvGrpSpPr>
          <p:grpSpPr bwMode="auto">
            <a:xfrm>
              <a:off x="2071" y="1479"/>
              <a:ext cx="642" cy="346"/>
              <a:chOff x="4656" y="3408"/>
              <a:chExt cx="642" cy="346"/>
            </a:xfrm>
          </p:grpSpPr>
          <p:sp>
            <p:nvSpPr>
              <p:cNvPr id="27762" name="Text Box 42"/>
              <p:cNvSpPr txBox="1">
                <a:spLocks noChangeArrowheads="1"/>
              </p:cNvSpPr>
              <p:nvPr/>
            </p:nvSpPr>
            <p:spPr bwMode="auto">
              <a:xfrm>
                <a:off x="4656" y="3408"/>
                <a:ext cx="642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3000" b="1" i="1">
                    <a:solidFill>
                      <a:srgbClr val="0000FF"/>
                    </a:solidFill>
                    <a:latin typeface="VNI-Times" pitchFamily="2" charset="0"/>
                  </a:rPr>
                  <a:t>a </a:t>
                </a:r>
                <a:r>
                  <a:rPr lang="en-US" altLang="en-US" sz="800" b="1" i="1">
                    <a:solidFill>
                      <a:srgbClr val="0000FF"/>
                    </a:solidFill>
                    <a:latin typeface="VNI-Times" pitchFamily="2" charset="0"/>
                  </a:rPr>
                  <a:t>  </a:t>
                </a:r>
                <a:r>
                  <a:rPr lang="en-US" altLang="en-US" sz="2400" b="1" i="1">
                    <a:solidFill>
                      <a:srgbClr val="0000FF"/>
                    </a:solidFill>
                    <a:latin typeface="VNI-Times" pitchFamily="2" charset="0"/>
                  </a:rPr>
                  <a:t>3</a:t>
                </a:r>
              </a:p>
            </p:txBody>
          </p:sp>
          <p:grpSp>
            <p:nvGrpSpPr>
              <p:cNvPr id="27763" name="Group 43"/>
              <p:cNvGrpSpPr>
                <a:grpSpLocks/>
              </p:cNvGrpSpPr>
              <p:nvPr/>
            </p:nvGrpSpPr>
            <p:grpSpPr bwMode="auto">
              <a:xfrm>
                <a:off x="4849" y="3500"/>
                <a:ext cx="225" cy="173"/>
                <a:chOff x="4849" y="3500"/>
                <a:chExt cx="225" cy="173"/>
              </a:xfrm>
            </p:grpSpPr>
            <p:sp>
              <p:nvSpPr>
                <p:cNvPr id="27764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4872" y="3500"/>
                  <a:ext cx="48" cy="17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65" name="Line 45"/>
                <p:cNvSpPr>
                  <a:spLocks noChangeShapeType="1"/>
                </p:cNvSpPr>
                <p:nvPr/>
              </p:nvSpPr>
              <p:spPr bwMode="auto">
                <a:xfrm flipH="1" flipV="1">
                  <a:off x="4849" y="3532"/>
                  <a:ext cx="21" cy="141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66" name="Line 46"/>
                <p:cNvSpPr>
                  <a:spLocks noChangeShapeType="1"/>
                </p:cNvSpPr>
                <p:nvPr/>
              </p:nvSpPr>
              <p:spPr bwMode="auto">
                <a:xfrm>
                  <a:off x="4924" y="3504"/>
                  <a:ext cx="150" cy="4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7759" name="Text Box 47"/>
            <p:cNvSpPr txBox="1">
              <a:spLocks noChangeArrowheads="1"/>
            </p:cNvSpPr>
            <p:nvPr/>
          </p:nvSpPr>
          <p:spPr bwMode="auto">
            <a:xfrm>
              <a:off x="1860" y="1628"/>
              <a:ext cx="3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 i="1">
                  <a:solidFill>
                    <a:srgbClr val="0000FF"/>
                  </a:solidFill>
                  <a:latin typeface="VNI-Times" pitchFamily="2" charset="0"/>
                </a:rPr>
                <a:t>=</a:t>
              </a:r>
            </a:p>
          </p:txBody>
        </p:sp>
        <p:sp>
          <p:nvSpPr>
            <p:cNvPr id="27760" name="Line 48"/>
            <p:cNvSpPr>
              <a:spLocks noChangeShapeType="1"/>
            </p:cNvSpPr>
            <p:nvPr/>
          </p:nvSpPr>
          <p:spPr bwMode="auto">
            <a:xfrm>
              <a:off x="2098" y="1792"/>
              <a:ext cx="409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61" name="Text Box 49"/>
            <p:cNvSpPr txBox="1">
              <a:spLocks noChangeArrowheads="1"/>
            </p:cNvSpPr>
            <p:nvPr/>
          </p:nvSpPr>
          <p:spPr bwMode="auto">
            <a:xfrm>
              <a:off x="2088" y="1720"/>
              <a:ext cx="43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 i="1">
                  <a:solidFill>
                    <a:srgbClr val="0000FF"/>
                  </a:solidFill>
                  <a:latin typeface="VNI-Times" pitchFamily="2" charset="0"/>
                </a:rPr>
                <a:t>2</a:t>
              </a:r>
              <a:r>
                <a:rPr lang="en-US" altLang="en-US" sz="3000" b="1" i="1">
                  <a:solidFill>
                    <a:srgbClr val="0000FF"/>
                  </a:solidFill>
                  <a:latin typeface="VNI-Times" pitchFamily="2" charset="0"/>
                </a:rPr>
                <a:t>a</a:t>
              </a:r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3933825" y="3179763"/>
            <a:ext cx="893763" cy="800100"/>
            <a:chOff x="2478" y="1536"/>
            <a:chExt cx="563" cy="504"/>
          </a:xfrm>
        </p:grpSpPr>
        <p:grpSp>
          <p:nvGrpSpPr>
            <p:cNvPr id="27749" name="Group 51"/>
            <p:cNvGrpSpPr>
              <a:grpSpLocks/>
            </p:cNvGrpSpPr>
            <p:nvPr/>
          </p:nvGrpSpPr>
          <p:grpSpPr bwMode="auto">
            <a:xfrm>
              <a:off x="2726" y="1536"/>
              <a:ext cx="315" cy="288"/>
              <a:chOff x="1941" y="2976"/>
              <a:chExt cx="315" cy="288"/>
            </a:xfrm>
          </p:grpSpPr>
          <p:sp>
            <p:nvSpPr>
              <p:cNvPr id="27753" name="Text Box 52"/>
              <p:cNvSpPr txBox="1">
                <a:spLocks noChangeArrowheads="1"/>
              </p:cNvSpPr>
              <p:nvPr/>
            </p:nvSpPr>
            <p:spPr bwMode="auto">
              <a:xfrm>
                <a:off x="1968" y="2976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 i="1">
                    <a:solidFill>
                      <a:srgbClr val="0000FF"/>
                    </a:solidFill>
                    <a:latin typeface="VNI-Times" pitchFamily="2" charset="0"/>
                  </a:rPr>
                  <a:t>3</a:t>
                </a:r>
              </a:p>
            </p:txBody>
          </p:sp>
          <p:grpSp>
            <p:nvGrpSpPr>
              <p:cNvPr id="27754" name="Group 53"/>
              <p:cNvGrpSpPr>
                <a:grpSpLocks/>
              </p:cNvGrpSpPr>
              <p:nvPr/>
            </p:nvGrpSpPr>
            <p:grpSpPr bwMode="auto">
              <a:xfrm>
                <a:off x="1941" y="3028"/>
                <a:ext cx="225" cy="173"/>
                <a:chOff x="4849" y="3500"/>
                <a:chExt cx="225" cy="173"/>
              </a:xfrm>
            </p:grpSpPr>
            <p:sp>
              <p:nvSpPr>
                <p:cNvPr id="27755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4872" y="3500"/>
                  <a:ext cx="48" cy="17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56" name="Line 55"/>
                <p:cNvSpPr>
                  <a:spLocks noChangeShapeType="1"/>
                </p:cNvSpPr>
                <p:nvPr/>
              </p:nvSpPr>
              <p:spPr bwMode="auto">
                <a:xfrm flipH="1" flipV="1">
                  <a:off x="4849" y="3532"/>
                  <a:ext cx="21" cy="141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57" name="Line 56"/>
                <p:cNvSpPr>
                  <a:spLocks noChangeShapeType="1"/>
                </p:cNvSpPr>
                <p:nvPr/>
              </p:nvSpPr>
              <p:spPr bwMode="auto">
                <a:xfrm>
                  <a:off x="4924" y="3504"/>
                  <a:ext cx="150" cy="4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7750" name="Text Box 57"/>
            <p:cNvSpPr txBox="1">
              <a:spLocks noChangeArrowheads="1"/>
            </p:cNvSpPr>
            <p:nvPr/>
          </p:nvSpPr>
          <p:spPr bwMode="auto">
            <a:xfrm>
              <a:off x="2478" y="1622"/>
              <a:ext cx="3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 i="1">
                  <a:solidFill>
                    <a:srgbClr val="0000FF"/>
                  </a:solidFill>
                  <a:latin typeface="VNI-Times" pitchFamily="2" charset="0"/>
                </a:rPr>
                <a:t>=</a:t>
              </a:r>
            </a:p>
          </p:txBody>
        </p:sp>
        <p:sp>
          <p:nvSpPr>
            <p:cNvPr id="27751" name="Line 58"/>
            <p:cNvSpPr>
              <a:spLocks noChangeShapeType="1"/>
            </p:cNvSpPr>
            <p:nvPr/>
          </p:nvSpPr>
          <p:spPr bwMode="auto">
            <a:xfrm>
              <a:off x="2662" y="1794"/>
              <a:ext cx="336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2" name="Text Box 59"/>
            <p:cNvSpPr txBox="1">
              <a:spLocks noChangeArrowheads="1"/>
            </p:cNvSpPr>
            <p:nvPr/>
          </p:nvSpPr>
          <p:spPr bwMode="auto">
            <a:xfrm>
              <a:off x="2728" y="1752"/>
              <a:ext cx="30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 i="1">
                  <a:solidFill>
                    <a:srgbClr val="0000FF"/>
                  </a:solidFill>
                  <a:latin typeface="VNI-Times" pitchFamily="2" charset="0"/>
                </a:rPr>
                <a:t>2</a:t>
              </a:r>
            </a:p>
          </p:txBody>
        </p:sp>
      </p:grpSp>
      <p:sp>
        <p:nvSpPr>
          <p:cNvPr id="31804" name="Text Box 60"/>
          <p:cNvSpPr txBox="1">
            <a:spLocks noChangeArrowheads="1"/>
          </p:cNvSpPr>
          <p:nvPr/>
        </p:nvSpPr>
        <p:spPr bwMode="auto">
          <a:xfrm>
            <a:off x="180975" y="4284663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  <a:latin typeface="VNI-Times" pitchFamily="2" charset="0"/>
              </a:rPr>
              <a:t>cos60</a:t>
            </a:r>
            <a:r>
              <a:rPr lang="en-US" altLang="en-US" sz="2400" b="1" i="1">
                <a:solidFill>
                  <a:srgbClr val="0000FF"/>
                </a:solidFill>
                <a:latin typeface="VNI-Times" pitchFamily="2" charset="0"/>
                <a:sym typeface="Symbol" panose="05050102010706020507" pitchFamily="18" charset="2"/>
              </a:rPr>
              <a:t></a:t>
            </a:r>
          </a:p>
        </p:txBody>
      </p:sp>
      <p:grpSp>
        <p:nvGrpSpPr>
          <p:cNvPr id="15" name="Group 61"/>
          <p:cNvGrpSpPr>
            <a:grpSpLocks/>
          </p:cNvGrpSpPr>
          <p:nvPr/>
        </p:nvGrpSpPr>
        <p:grpSpPr bwMode="auto">
          <a:xfrm>
            <a:off x="2057400" y="4157663"/>
            <a:ext cx="1103313" cy="822325"/>
            <a:chOff x="1380" y="2068"/>
            <a:chExt cx="695" cy="518"/>
          </a:xfrm>
        </p:grpSpPr>
        <p:grpSp>
          <p:nvGrpSpPr>
            <p:cNvPr id="27745" name="Group 62"/>
            <p:cNvGrpSpPr>
              <a:grpSpLocks/>
            </p:cNvGrpSpPr>
            <p:nvPr/>
          </p:nvGrpSpPr>
          <p:grpSpPr bwMode="auto">
            <a:xfrm>
              <a:off x="1570" y="2068"/>
              <a:ext cx="505" cy="518"/>
              <a:chOff x="2016" y="1488"/>
              <a:chExt cx="505" cy="518"/>
            </a:xfrm>
          </p:grpSpPr>
          <p:sp>
            <p:nvSpPr>
              <p:cNvPr id="27747" name="Text Box 63"/>
              <p:cNvSpPr txBox="1">
                <a:spLocks noChangeArrowheads="1"/>
              </p:cNvSpPr>
              <p:nvPr/>
            </p:nvSpPr>
            <p:spPr bwMode="auto">
              <a:xfrm>
                <a:off x="2034" y="1488"/>
                <a:ext cx="487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 i="1">
                    <a:solidFill>
                      <a:srgbClr val="0000FF"/>
                    </a:solidFill>
                    <a:latin typeface="VNI-Times" pitchFamily="2" charset="0"/>
                  </a:rPr>
                  <a:t>AB</a:t>
                </a:r>
                <a:br>
                  <a:rPr lang="en-US" altLang="en-US" sz="2400" b="1" i="1">
                    <a:solidFill>
                      <a:srgbClr val="0000FF"/>
                    </a:solidFill>
                    <a:latin typeface="VNI-Times" pitchFamily="2" charset="0"/>
                  </a:rPr>
                </a:br>
                <a:r>
                  <a:rPr lang="en-US" altLang="en-US" sz="2400" b="1" i="1">
                    <a:solidFill>
                      <a:srgbClr val="0000FF"/>
                    </a:solidFill>
                    <a:latin typeface="VNI-Times" pitchFamily="2" charset="0"/>
                  </a:rPr>
                  <a:t>BC</a:t>
                </a:r>
              </a:p>
            </p:txBody>
          </p:sp>
          <p:sp>
            <p:nvSpPr>
              <p:cNvPr id="27748" name="Line 64"/>
              <p:cNvSpPr>
                <a:spLocks noChangeShapeType="1"/>
              </p:cNvSpPr>
              <p:nvPr/>
            </p:nvSpPr>
            <p:spPr bwMode="auto">
              <a:xfrm flipV="1">
                <a:off x="2016" y="1757"/>
                <a:ext cx="390" cy="3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746" name="Text Box 65"/>
            <p:cNvSpPr txBox="1">
              <a:spLocks noChangeArrowheads="1"/>
            </p:cNvSpPr>
            <p:nvPr/>
          </p:nvSpPr>
          <p:spPr bwMode="auto">
            <a:xfrm>
              <a:off x="1380" y="2166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 i="1">
                  <a:solidFill>
                    <a:srgbClr val="0000FF"/>
                  </a:solidFill>
                  <a:latin typeface="VNI-Times" pitchFamily="2" charset="0"/>
                  <a:sym typeface="Symbol" panose="05050102010706020507" pitchFamily="18" charset="2"/>
                </a:rPr>
                <a:t>= </a:t>
              </a:r>
              <a:endParaRPr lang="en-US" altLang="en-US" sz="2400">
                <a:solidFill>
                  <a:schemeClr val="tx2"/>
                </a:solidFill>
                <a:latin typeface="VNI-Times" pitchFamily="2" charset="0"/>
                <a:sym typeface="Symbol" panose="05050102010706020507" pitchFamily="18" charset="2"/>
              </a:endParaRPr>
            </a:p>
          </p:txBody>
        </p:sp>
      </p:grpSp>
      <p:sp>
        <p:nvSpPr>
          <p:cNvPr id="31810" name="Text Box 66"/>
          <p:cNvSpPr txBox="1">
            <a:spLocks noChangeArrowheads="1"/>
          </p:cNvSpPr>
          <p:nvPr/>
        </p:nvSpPr>
        <p:spPr bwMode="auto">
          <a:xfrm>
            <a:off x="225425" y="5214938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  <a:latin typeface="VNI-Times" pitchFamily="2" charset="0"/>
              </a:rPr>
              <a:t>tan60</a:t>
            </a:r>
            <a:r>
              <a:rPr lang="en-US" altLang="en-US" sz="2400" b="1" i="1">
                <a:solidFill>
                  <a:srgbClr val="0000FF"/>
                </a:solidFill>
                <a:latin typeface="VNI-Times" pitchFamily="2" charset="0"/>
                <a:sym typeface="Symbol" panose="05050102010706020507" pitchFamily="18" charset="2"/>
              </a:rPr>
              <a:t></a:t>
            </a:r>
          </a:p>
        </p:txBody>
      </p:sp>
      <p:grpSp>
        <p:nvGrpSpPr>
          <p:cNvPr id="17" name="Group 67"/>
          <p:cNvGrpSpPr>
            <a:grpSpLocks/>
          </p:cNvGrpSpPr>
          <p:nvPr/>
        </p:nvGrpSpPr>
        <p:grpSpPr bwMode="auto">
          <a:xfrm>
            <a:off x="2057400" y="5105400"/>
            <a:ext cx="1106488" cy="822325"/>
            <a:chOff x="1146" y="2706"/>
            <a:chExt cx="697" cy="518"/>
          </a:xfrm>
        </p:grpSpPr>
        <p:grpSp>
          <p:nvGrpSpPr>
            <p:cNvPr id="27741" name="Group 68"/>
            <p:cNvGrpSpPr>
              <a:grpSpLocks/>
            </p:cNvGrpSpPr>
            <p:nvPr/>
          </p:nvGrpSpPr>
          <p:grpSpPr bwMode="auto">
            <a:xfrm>
              <a:off x="1338" y="2706"/>
              <a:ext cx="505" cy="518"/>
              <a:chOff x="2016" y="1488"/>
              <a:chExt cx="505" cy="518"/>
            </a:xfrm>
          </p:grpSpPr>
          <p:sp>
            <p:nvSpPr>
              <p:cNvPr id="27743" name="Text Box 69"/>
              <p:cNvSpPr txBox="1">
                <a:spLocks noChangeArrowheads="1"/>
              </p:cNvSpPr>
              <p:nvPr/>
            </p:nvSpPr>
            <p:spPr bwMode="auto">
              <a:xfrm>
                <a:off x="2034" y="1488"/>
                <a:ext cx="487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 i="1">
                    <a:solidFill>
                      <a:srgbClr val="0000FF"/>
                    </a:solidFill>
                    <a:latin typeface="VNI-Times" pitchFamily="2" charset="0"/>
                  </a:rPr>
                  <a:t>AC</a:t>
                </a:r>
                <a:br>
                  <a:rPr lang="en-US" altLang="en-US" sz="2400" b="1" i="1">
                    <a:solidFill>
                      <a:srgbClr val="0000FF"/>
                    </a:solidFill>
                    <a:latin typeface="VNI-Times" pitchFamily="2" charset="0"/>
                  </a:rPr>
                </a:br>
                <a:r>
                  <a:rPr lang="en-US" altLang="en-US" sz="2400" b="1" i="1">
                    <a:solidFill>
                      <a:srgbClr val="0000FF"/>
                    </a:solidFill>
                    <a:latin typeface="VNI-Times" pitchFamily="2" charset="0"/>
                  </a:rPr>
                  <a:t>AB</a:t>
                </a:r>
              </a:p>
            </p:txBody>
          </p:sp>
          <p:sp>
            <p:nvSpPr>
              <p:cNvPr id="27744" name="Line 70"/>
              <p:cNvSpPr>
                <a:spLocks noChangeShapeType="1"/>
              </p:cNvSpPr>
              <p:nvPr/>
            </p:nvSpPr>
            <p:spPr bwMode="auto">
              <a:xfrm flipV="1">
                <a:off x="2016" y="1757"/>
                <a:ext cx="390" cy="3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742" name="Text Box 71"/>
            <p:cNvSpPr txBox="1">
              <a:spLocks noChangeArrowheads="1"/>
            </p:cNvSpPr>
            <p:nvPr/>
          </p:nvSpPr>
          <p:spPr bwMode="auto">
            <a:xfrm>
              <a:off x="1146" y="2808"/>
              <a:ext cx="3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 i="1">
                  <a:solidFill>
                    <a:srgbClr val="0000FF"/>
                  </a:solidFill>
                  <a:latin typeface="VNI-Times" pitchFamily="2" charset="0"/>
                </a:rPr>
                <a:t>=</a:t>
              </a:r>
            </a:p>
          </p:txBody>
        </p:sp>
      </p:grpSp>
      <p:sp>
        <p:nvSpPr>
          <p:cNvPr id="31816" name="Text Box 72"/>
          <p:cNvSpPr txBox="1">
            <a:spLocks noChangeArrowheads="1"/>
          </p:cNvSpPr>
          <p:nvPr/>
        </p:nvSpPr>
        <p:spPr bwMode="auto">
          <a:xfrm>
            <a:off x="171450" y="6142038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  <a:latin typeface="VNI-Times" pitchFamily="2" charset="0"/>
              </a:rPr>
              <a:t>cot60</a:t>
            </a:r>
            <a:r>
              <a:rPr lang="en-US" altLang="en-US" sz="2400" b="1" i="1">
                <a:solidFill>
                  <a:srgbClr val="0000FF"/>
                </a:solidFill>
                <a:latin typeface="VNI-Times" pitchFamily="2" charset="0"/>
                <a:sym typeface="Symbol" panose="05050102010706020507" pitchFamily="18" charset="2"/>
              </a:rPr>
              <a:t></a:t>
            </a:r>
          </a:p>
        </p:txBody>
      </p:sp>
      <p:sp>
        <p:nvSpPr>
          <p:cNvPr id="31817" name="Text Box 73"/>
          <p:cNvSpPr txBox="1">
            <a:spLocks noChangeArrowheads="1"/>
          </p:cNvSpPr>
          <p:nvPr/>
        </p:nvSpPr>
        <p:spPr bwMode="auto">
          <a:xfrm>
            <a:off x="1219200" y="6161088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  <a:latin typeface="VNI-Times" pitchFamily="2" charset="0"/>
                <a:sym typeface="Symbol" panose="05050102010706020507" pitchFamily="18" charset="2"/>
              </a:rPr>
              <a:t>= cotB  </a:t>
            </a:r>
            <a:endParaRPr lang="en-US" altLang="en-US" sz="2400">
              <a:solidFill>
                <a:schemeClr val="tx2"/>
              </a:solidFill>
              <a:latin typeface="VNI-Times" pitchFamily="2" charset="0"/>
              <a:sym typeface="Symbol" panose="05050102010706020507" pitchFamily="18" charset="2"/>
            </a:endParaRPr>
          </a:p>
        </p:txBody>
      </p:sp>
      <p:grpSp>
        <p:nvGrpSpPr>
          <p:cNvPr id="19" name="Group 74"/>
          <p:cNvGrpSpPr>
            <a:grpSpLocks/>
          </p:cNvGrpSpPr>
          <p:nvPr/>
        </p:nvGrpSpPr>
        <p:grpSpPr bwMode="auto">
          <a:xfrm>
            <a:off x="2943225" y="4084638"/>
            <a:ext cx="1044575" cy="952500"/>
            <a:chOff x="1854" y="2106"/>
            <a:chExt cx="658" cy="600"/>
          </a:xfrm>
        </p:grpSpPr>
        <p:sp>
          <p:nvSpPr>
            <p:cNvPr id="27736" name="Text Box 75"/>
            <p:cNvSpPr txBox="1">
              <a:spLocks noChangeArrowheads="1"/>
            </p:cNvSpPr>
            <p:nvPr/>
          </p:nvSpPr>
          <p:spPr bwMode="auto">
            <a:xfrm>
              <a:off x="1854" y="2246"/>
              <a:ext cx="3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 i="1">
                  <a:solidFill>
                    <a:srgbClr val="0000FF"/>
                  </a:solidFill>
                  <a:latin typeface="VNI-Times" pitchFamily="2" charset="0"/>
                </a:rPr>
                <a:t>=</a:t>
              </a:r>
            </a:p>
          </p:txBody>
        </p:sp>
        <p:grpSp>
          <p:nvGrpSpPr>
            <p:cNvPr id="27737" name="Group 76"/>
            <p:cNvGrpSpPr>
              <a:grpSpLocks/>
            </p:cNvGrpSpPr>
            <p:nvPr/>
          </p:nvGrpSpPr>
          <p:grpSpPr bwMode="auto">
            <a:xfrm>
              <a:off x="2092" y="2106"/>
              <a:ext cx="409" cy="346"/>
              <a:chOff x="2092" y="2106"/>
              <a:chExt cx="409" cy="346"/>
            </a:xfrm>
          </p:grpSpPr>
          <p:sp>
            <p:nvSpPr>
              <p:cNvPr id="27739" name="Line 77"/>
              <p:cNvSpPr>
                <a:spLocks noChangeShapeType="1"/>
              </p:cNvSpPr>
              <p:nvPr/>
            </p:nvSpPr>
            <p:spPr bwMode="auto">
              <a:xfrm>
                <a:off x="2092" y="2410"/>
                <a:ext cx="409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40" name="Text Box 78"/>
              <p:cNvSpPr txBox="1">
                <a:spLocks noChangeArrowheads="1"/>
              </p:cNvSpPr>
              <p:nvPr/>
            </p:nvSpPr>
            <p:spPr bwMode="auto">
              <a:xfrm>
                <a:off x="2188" y="2106"/>
                <a:ext cx="288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3000" b="1" i="1">
                    <a:solidFill>
                      <a:srgbClr val="0000FF"/>
                    </a:solidFill>
                    <a:latin typeface="VNI-Times" pitchFamily="2" charset="0"/>
                  </a:rPr>
                  <a:t>a</a:t>
                </a:r>
              </a:p>
            </p:txBody>
          </p:sp>
        </p:grpSp>
        <p:sp>
          <p:nvSpPr>
            <p:cNvPr id="27738" name="Text Box 79"/>
            <p:cNvSpPr txBox="1">
              <a:spLocks noChangeArrowheads="1"/>
            </p:cNvSpPr>
            <p:nvPr/>
          </p:nvSpPr>
          <p:spPr bwMode="auto">
            <a:xfrm>
              <a:off x="2128" y="2360"/>
              <a:ext cx="384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 i="1">
                  <a:solidFill>
                    <a:srgbClr val="0000FF"/>
                  </a:solidFill>
                  <a:latin typeface="VNI-Times" pitchFamily="2" charset="0"/>
                </a:rPr>
                <a:t>2</a:t>
              </a:r>
              <a:r>
                <a:rPr lang="en-US" altLang="en-US" sz="3000" b="1" i="1">
                  <a:solidFill>
                    <a:srgbClr val="0000FF"/>
                  </a:solidFill>
                  <a:latin typeface="VNI-Times" pitchFamily="2" charset="0"/>
                </a:rPr>
                <a:t>a</a:t>
              </a:r>
            </a:p>
          </p:txBody>
        </p:sp>
      </p:grpSp>
      <p:grpSp>
        <p:nvGrpSpPr>
          <p:cNvPr id="21" name="Group 80"/>
          <p:cNvGrpSpPr>
            <a:grpSpLocks/>
          </p:cNvGrpSpPr>
          <p:nvPr/>
        </p:nvGrpSpPr>
        <p:grpSpPr bwMode="auto">
          <a:xfrm>
            <a:off x="3987800" y="4144963"/>
            <a:ext cx="850900" cy="874712"/>
            <a:chOff x="2512" y="2144"/>
            <a:chExt cx="536" cy="551"/>
          </a:xfrm>
        </p:grpSpPr>
        <p:sp>
          <p:nvSpPr>
            <p:cNvPr id="27732" name="Text Box 81"/>
            <p:cNvSpPr txBox="1">
              <a:spLocks noChangeArrowheads="1"/>
            </p:cNvSpPr>
            <p:nvPr/>
          </p:nvSpPr>
          <p:spPr bwMode="auto">
            <a:xfrm>
              <a:off x="2512" y="2242"/>
              <a:ext cx="3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 i="1">
                  <a:solidFill>
                    <a:srgbClr val="0000FF"/>
                  </a:solidFill>
                  <a:latin typeface="VNI-Times" pitchFamily="2" charset="0"/>
                </a:rPr>
                <a:t>=</a:t>
              </a:r>
            </a:p>
          </p:txBody>
        </p:sp>
        <p:sp>
          <p:nvSpPr>
            <p:cNvPr id="27733" name="Text Box 82"/>
            <p:cNvSpPr txBox="1">
              <a:spLocks noChangeArrowheads="1"/>
            </p:cNvSpPr>
            <p:nvPr/>
          </p:nvSpPr>
          <p:spPr bwMode="auto">
            <a:xfrm>
              <a:off x="2752" y="2144"/>
              <a:ext cx="29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600" b="1" i="1">
                  <a:solidFill>
                    <a:srgbClr val="0000FF"/>
                  </a:solidFill>
                  <a:latin typeface="VNI-Times" pitchFamily="2" charset="0"/>
                </a:rPr>
                <a:t>1</a:t>
              </a:r>
            </a:p>
          </p:txBody>
        </p:sp>
        <p:sp>
          <p:nvSpPr>
            <p:cNvPr id="27734" name="Text Box 83"/>
            <p:cNvSpPr txBox="1">
              <a:spLocks noChangeArrowheads="1"/>
            </p:cNvSpPr>
            <p:nvPr/>
          </p:nvSpPr>
          <p:spPr bwMode="auto">
            <a:xfrm>
              <a:off x="2728" y="2368"/>
              <a:ext cx="31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 i="1">
                  <a:solidFill>
                    <a:srgbClr val="0000FF"/>
                  </a:solidFill>
                  <a:latin typeface="VNI-Times" pitchFamily="2" charset="0"/>
                </a:rPr>
                <a:t>2</a:t>
              </a:r>
            </a:p>
          </p:txBody>
        </p:sp>
        <p:sp>
          <p:nvSpPr>
            <p:cNvPr id="27735" name="Line 84"/>
            <p:cNvSpPr>
              <a:spLocks noChangeShapeType="1"/>
            </p:cNvSpPr>
            <p:nvPr/>
          </p:nvSpPr>
          <p:spPr bwMode="auto">
            <a:xfrm>
              <a:off x="2728" y="2424"/>
              <a:ext cx="22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85"/>
          <p:cNvGrpSpPr>
            <a:grpSpLocks/>
          </p:cNvGrpSpPr>
          <p:nvPr/>
        </p:nvGrpSpPr>
        <p:grpSpPr bwMode="auto">
          <a:xfrm>
            <a:off x="2971800" y="5029200"/>
            <a:ext cx="1323975" cy="917575"/>
            <a:chOff x="1768" y="2664"/>
            <a:chExt cx="834" cy="578"/>
          </a:xfrm>
        </p:grpSpPr>
        <p:sp>
          <p:nvSpPr>
            <p:cNvPr id="27723" name="Text Box 86"/>
            <p:cNvSpPr txBox="1">
              <a:spLocks noChangeArrowheads="1"/>
            </p:cNvSpPr>
            <p:nvPr/>
          </p:nvSpPr>
          <p:spPr bwMode="auto">
            <a:xfrm>
              <a:off x="1768" y="2802"/>
              <a:ext cx="3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 i="1">
                  <a:solidFill>
                    <a:srgbClr val="0000FF"/>
                  </a:solidFill>
                  <a:latin typeface="VNI-Times" pitchFamily="2" charset="0"/>
                </a:rPr>
                <a:t>=</a:t>
              </a:r>
            </a:p>
          </p:txBody>
        </p:sp>
        <p:sp>
          <p:nvSpPr>
            <p:cNvPr id="27724" name="Text Box 87"/>
            <p:cNvSpPr txBox="1">
              <a:spLocks noChangeArrowheads="1"/>
            </p:cNvSpPr>
            <p:nvPr/>
          </p:nvSpPr>
          <p:spPr bwMode="auto">
            <a:xfrm>
              <a:off x="2038" y="2896"/>
              <a:ext cx="288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3000" b="1" i="1">
                  <a:solidFill>
                    <a:srgbClr val="0000FF"/>
                  </a:solidFill>
                  <a:latin typeface="VNI-Times" pitchFamily="2" charset="0"/>
                </a:rPr>
                <a:t>a</a:t>
              </a:r>
            </a:p>
          </p:txBody>
        </p:sp>
        <p:grpSp>
          <p:nvGrpSpPr>
            <p:cNvPr id="27725" name="Group 88"/>
            <p:cNvGrpSpPr>
              <a:grpSpLocks/>
            </p:cNvGrpSpPr>
            <p:nvPr/>
          </p:nvGrpSpPr>
          <p:grpSpPr bwMode="auto">
            <a:xfrm>
              <a:off x="1960" y="2664"/>
              <a:ext cx="642" cy="346"/>
              <a:chOff x="4656" y="3408"/>
              <a:chExt cx="642" cy="346"/>
            </a:xfrm>
          </p:grpSpPr>
          <p:sp>
            <p:nvSpPr>
              <p:cNvPr id="27727" name="Text Box 89"/>
              <p:cNvSpPr txBox="1">
                <a:spLocks noChangeArrowheads="1"/>
              </p:cNvSpPr>
              <p:nvPr/>
            </p:nvSpPr>
            <p:spPr bwMode="auto">
              <a:xfrm>
                <a:off x="4656" y="3408"/>
                <a:ext cx="642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3000" b="1" i="1">
                    <a:solidFill>
                      <a:srgbClr val="0000FF"/>
                    </a:solidFill>
                    <a:latin typeface="VNI-Times" pitchFamily="2" charset="0"/>
                  </a:rPr>
                  <a:t>a </a:t>
                </a:r>
                <a:r>
                  <a:rPr lang="en-US" altLang="en-US" sz="800" b="1" i="1">
                    <a:solidFill>
                      <a:srgbClr val="0000FF"/>
                    </a:solidFill>
                    <a:latin typeface="VNI-Times" pitchFamily="2" charset="0"/>
                  </a:rPr>
                  <a:t>  </a:t>
                </a:r>
                <a:r>
                  <a:rPr lang="en-US" altLang="en-US" sz="2400" b="1" i="1">
                    <a:solidFill>
                      <a:srgbClr val="0000FF"/>
                    </a:solidFill>
                    <a:latin typeface="VNI-Times" pitchFamily="2" charset="0"/>
                  </a:rPr>
                  <a:t>3</a:t>
                </a:r>
              </a:p>
            </p:txBody>
          </p:sp>
          <p:grpSp>
            <p:nvGrpSpPr>
              <p:cNvPr id="27728" name="Group 90"/>
              <p:cNvGrpSpPr>
                <a:grpSpLocks/>
              </p:cNvGrpSpPr>
              <p:nvPr/>
            </p:nvGrpSpPr>
            <p:grpSpPr bwMode="auto">
              <a:xfrm>
                <a:off x="4849" y="3500"/>
                <a:ext cx="225" cy="173"/>
                <a:chOff x="4849" y="3500"/>
                <a:chExt cx="225" cy="173"/>
              </a:xfrm>
            </p:grpSpPr>
            <p:sp>
              <p:nvSpPr>
                <p:cNvPr id="27729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4872" y="3500"/>
                  <a:ext cx="48" cy="17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30" name="Line 92"/>
                <p:cNvSpPr>
                  <a:spLocks noChangeShapeType="1"/>
                </p:cNvSpPr>
                <p:nvPr/>
              </p:nvSpPr>
              <p:spPr bwMode="auto">
                <a:xfrm flipH="1" flipV="1">
                  <a:off x="4849" y="3532"/>
                  <a:ext cx="21" cy="141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31" name="Line 93"/>
                <p:cNvSpPr>
                  <a:spLocks noChangeShapeType="1"/>
                </p:cNvSpPr>
                <p:nvPr/>
              </p:nvSpPr>
              <p:spPr bwMode="auto">
                <a:xfrm>
                  <a:off x="4924" y="3504"/>
                  <a:ext cx="150" cy="4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7726" name="Line 94"/>
            <p:cNvSpPr>
              <a:spLocks noChangeShapeType="1"/>
            </p:cNvSpPr>
            <p:nvPr/>
          </p:nvSpPr>
          <p:spPr bwMode="auto">
            <a:xfrm>
              <a:off x="1968" y="2976"/>
              <a:ext cx="38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" name="Group 95"/>
          <p:cNvGrpSpPr>
            <a:grpSpLocks/>
          </p:cNvGrpSpPr>
          <p:nvPr/>
        </p:nvGrpSpPr>
        <p:grpSpPr bwMode="auto">
          <a:xfrm>
            <a:off x="3962400" y="5257800"/>
            <a:ext cx="881063" cy="457200"/>
            <a:chOff x="2352" y="2832"/>
            <a:chExt cx="555" cy="288"/>
          </a:xfrm>
        </p:grpSpPr>
        <p:sp>
          <p:nvSpPr>
            <p:cNvPr id="27716" name="Text Box 96"/>
            <p:cNvSpPr txBox="1">
              <a:spLocks noChangeArrowheads="1"/>
            </p:cNvSpPr>
            <p:nvPr/>
          </p:nvSpPr>
          <p:spPr bwMode="auto">
            <a:xfrm>
              <a:off x="2352" y="2832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 i="1">
                  <a:solidFill>
                    <a:srgbClr val="0000FF"/>
                  </a:solidFill>
                  <a:latin typeface="VNI-Times" pitchFamily="2" charset="0"/>
                </a:rPr>
                <a:t>=</a:t>
              </a:r>
            </a:p>
          </p:txBody>
        </p:sp>
        <p:grpSp>
          <p:nvGrpSpPr>
            <p:cNvPr id="27717" name="Group 97"/>
            <p:cNvGrpSpPr>
              <a:grpSpLocks/>
            </p:cNvGrpSpPr>
            <p:nvPr/>
          </p:nvGrpSpPr>
          <p:grpSpPr bwMode="auto">
            <a:xfrm>
              <a:off x="2592" y="2832"/>
              <a:ext cx="315" cy="288"/>
              <a:chOff x="1941" y="2976"/>
              <a:chExt cx="315" cy="288"/>
            </a:xfrm>
          </p:grpSpPr>
          <p:sp>
            <p:nvSpPr>
              <p:cNvPr id="27718" name="Text Box 98"/>
              <p:cNvSpPr txBox="1">
                <a:spLocks noChangeArrowheads="1"/>
              </p:cNvSpPr>
              <p:nvPr/>
            </p:nvSpPr>
            <p:spPr bwMode="auto">
              <a:xfrm>
                <a:off x="1968" y="2976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 i="1">
                    <a:solidFill>
                      <a:srgbClr val="0000FF"/>
                    </a:solidFill>
                    <a:latin typeface="VNI-Times" pitchFamily="2" charset="0"/>
                  </a:rPr>
                  <a:t>3</a:t>
                </a:r>
              </a:p>
            </p:txBody>
          </p:sp>
          <p:grpSp>
            <p:nvGrpSpPr>
              <p:cNvPr id="27719" name="Group 99"/>
              <p:cNvGrpSpPr>
                <a:grpSpLocks/>
              </p:cNvGrpSpPr>
              <p:nvPr/>
            </p:nvGrpSpPr>
            <p:grpSpPr bwMode="auto">
              <a:xfrm>
                <a:off x="1941" y="3028"/>
                <a:ext cx="225" cy="173"/>
                <a:chOff x="4849" y="3500"/>
                <a:chExt cx="225" cy="173"/>
              </a:xfrm>
            </p:grpSpPr>
            <p:sp>
              <p:nvSpPr>
                <p:cNvPr id="27720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4872" y="3500"/>
                  <a:ext cx="48" cy="17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21" name="Line 101"/>
                <p:cNvSpPr>
                  <a:spLocks noChangeShapeType="1"/>
                </p:cNvSpPr>
                <p:nvPr/>
              </p:nvSpPr>
              <p:spPr bwMode="auto">
                <a:xfrm flipH="1" flipV="1">
                  <a:off x="4849" y="3532"/>
                  <a:ext cx="21" cy="141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22" name="Line 102"/>
                <p:cNvSpPr>
                  <a:spLocks noChangeShapeType="1"/>
                </p:cNvSpPr>
                <p:nvPr/>
              </p:nvSpPr>
              <p:spPr bwMode="auto">
                <a:xfrm>
                  <a:off x="4924" y="3504"/>
                  <a:ext cx="150" cy="4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8" name="Group 103"/>
          <p:cNvGrpSpPr>
            <a:grpSpLocks/>
          </p:cNvGrpSpPr>
          <p:nvPr/>
        </p:nvGrpSpPr>
        <p:grpSpPr bwMode="auto">
          <a:xfrm>
            <a:off x="3219450" y="5929313"/>
            <a:ext cx="1266825" cy="949325"/>
            <a:chOff x="2028" y="3276"/>
            <a:chExt cx="798" cy="598"/>
          </a:xfrm>
        </p:grpSpPr>
        <p:grpSp>
          <p:nvGrpSpPr>
            <p:cNvPr id="27707" name="Group 104"/>
            <p:cNvGrpSpPr>
              <a:grpSpLocks/>
            </p:cNvGrpSpPr>
            <p:nvPr/>
          </p:nvGrpSpPr>
          <p:grpSpPr bwMode="auto">
            <a:xfrm>
              <a:off x="2184" y="3528"/>
              <a:ext cx="642" cy="346"/>
              <a:chOff x="4656" y="3408"/>
              <a:chExt cx="642" cy="346"/>
            </a:xfrm>
          </p:grpSpPr>
          <p:sp>
            <p:nvSpPr>
              <p:cNvPr id="27711" name="Text Box 105"/>
              <p:cNvSpPr txBox="1">
                <a:spLocks noChangeArrowheads="1"/>
              </p:cNvSpPr>
              <p:nvPr/>
            </p:nvSpPr>
            <p:spPr bwMode="auto">
              <a:xfrm>
                <a:off x="4656" y="3408"/>
                <a:ext cx="642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3000" b="1" i="1">
                    <a:solidFill>
                      <a:srgbClr val="0000FF"/>
                    </a:solidFill>
                    <a:latin typeface="VNI-Times" pitchFamily="2" charset="0"/>
                  </a:rPr>
                  <a:t>a </a:t>
                </a:r>
                <a:r>
                  <a:rPr lang="en-US" altLang="en-US" sz="800" b="1" i="1">
                    <a:solidFill>
                      <a:srgbClr val="0000FF"/>
                    </a:solidFill>
                    <a:latin typeface="VNI-Times" pitchFamily="2" charset="0"/>
                  </a:rPr>
                  <a:t>  </a:t>
                </a:r>
                <a:r>
                  <a:rPr lang="en-US" altLang="en-US" sz="2400" b="1" i="1">
                    <a:solidFill>
                      <a:srgbClr val="0000FF"/>
                    </a:solidFill>
                    <a:latin typeface="VNI-Times" pitchFamily="2" charset="0"/>
                  </a:rPr>
                  <a:t>3</a:t>
                </a:r>
              </a:p>
            </p:txBody>
          </p:sp>
          <p:grpSp>
            <p:nvGrpSpPr>
              <p:cNvPr id="27712" name="Group 106"/>
              <p:cNvGrpSpPr>
                <a:grpSpLocks/>
              </p:cNvGrpSpPr>
              <p:nvPr/>
            </p:nvGrpSpPr>
            <p:grpSpPr bwMode="auto">
              <a:xfrm>
                <a:off x="4849" y="3500"/>
                <a:ext cx="225" cy="173"/>
                <a:chOff x="4849" y="3500"/>
                <a:chExt cx="225" cy="173"/>
              </a:xfrm>
            </p:grpSpPr>
            <p:sp>
              <p:nvSpPr>
                <p:cNvPr id="27713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4872" y="3500"/>
                  <a:ext cx="48" cy="17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14" name="Line 108"/>
                <p:cNvSpPr>
                  <a:spLocks noChangeShapeType="1"/>
                </p:cNvSpPr>
                <p:nvPr/>
              </p:nvSpPr>
              <p:spPr bwMode="auto">
                <a:xfrm flipH="1" flipV="1">
                  <a:off x="4849" y="3532"/>
                  <a:ext cx="21" cy="141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15" name="Line 109"/>
                <p:cNvSpPr>
                  <a:spLocks noChangeShapeType="1"/>
                </p:cNvSpPr>
                <p:nvPr/>
              </p:nvSpPr>
              <p:spPr bwMode="auto">
                <a:xfrm>
                  <a:off x="4924" y="3504"/>
                  <a:ext cx="150" cy="4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7708" name="Text Box 110"/>
            <p:cNvSpPr txBox="1">
              <a:spLocks noChangeArrowheads="1"/>
            </p:cNvSpPr>
            <p:nvPr/>
          </p:nvSpPr>
          <p:spPr bwMode="auto">
            <a:xfrm>
              <a:off x="2028" y="3430"/>
              <a:ext cx="3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 i="1">
                  <a:solidFill>
                    <a:srgbClr val="0000FF"/>
                  </a:solidFill>
                  <a:latin typeface="VNI-Times" pitchFamily="2" charset="0"/>
                </a:rPr>
                <a:t>=</a:t>
              </a:r>
            </a:p>
          </p:txBody>
        </p:sp>
        <p:sp>
          <p:nvSpPr>
            <p:cNvPr id="27709" name="Text Box 111"/>
            <p:cNvSpPr txBox="1">
              <a:spLocks noChangeArrowheads="1"/>
            </p:cNvSpPr>
            <p:nvPr/>
          </p:nvSpPr>
          <p:spPr bwMode="auto">
            <a:xfrm>
              <a:off x="2308" y="3276"/>
              <a:ext cx="288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3000" b="1" i="1">
                  <a:solidFill>
                    <a:srgbClr val="0000FF"/>
                  </a:solidFill>
                  <a:latin typeface="VNI-Times" pitchFamily="2" charset="0"/>
                </a:rPr>
                <a:t>a</a:t>
              </a:r>
            </a:p>
          </p:txBody>
        </p:sp>
        <p:sp>
          <p:nvSpPr>
            <p:cNvPr id="27710" name="Line 112"/>
            <p:cNvSpPr>
              <a:spLocks noChangeShapeType="1"/>
            </p:cNvSpPr>
            <p:nvPr/>
          </p:nvSpPr>
          <p:spPr bwMode="auto">
            <a:xfrm>
              <a:off x="2240" y="3600"/>
              <a:ext cx="4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" name="Group 113"/>
          <p:cNvGrpSpPr>
            <a:grpSpLocks/>
          </p:cNvGrpSpPr>
          <p:nvPr/>
        </p:nvGrpSpPr>
        <p:grpSpPr bwMode="auto">
          <a:xfrm>
            <a:off x="4191000" y="5973763"/>
            <a:ext cx="1633538" cy="889000"/>
            <a:chOff x="2640" y="3296"/>
            <a:chExt cx="1029" cy="560"/>
          </a:xfrm>
        </p:grpSpPr>
        <p:grpSp>
          <p:nvGrpSpPr>
            <p:cNvPr id="27687" name="Group 114"/>
            <p:cNvGrpSpPr>
              <a:grpSpLocks/>
            </p:cNvGrpSpPr>
            <p:nvPr/>
          </p:nvGrpSpPr>
          <p:grpSpPr bwMode="auto">
            <a:xfrm>
              <a:off x="2640" y="3296"/>
              <a:ext cx="563" cy="560"/>
              <a:chOff x="2640" y="3296"/>
              <a:chExt cx="563" cy="560"/>
            </a:xfrm>
          </p:grpSpPr>
          <p:sp>
            <p:nvSpPr>
              <p:cNvPr id="27698" name="Text Box 115"/>
              <p:cNvSpPr txBox="1">
                <a:spLocks noChangeArrowheads="1"/>
              </p:cNvSpPr>
              <p:nvPr/>
            </p:nvSpPr>
            <p:spPr bwMode="auto">
              <a:xfrm>
                <a:off x="2640" y="3416"/>
                <a:ext cx="29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 i="1">
                    <a:solidFill>
                      <a:srgbClr val="0000FF"/>
                    </a:solidFill>
                    <a:latin typeface="VNI-Times" pitchFamily="2" charset="0"/>
                  </a:rPr>
                  <a:t>=</a:t>
                </a:r>
              </a:p>
            </p:txBody>
          </p:sp>
          <p:sp>
            <p:nvSpPr>
              <p:cNvPr id="27699" name="Line 116"/>
              <p:cNvSpPr>
                <a:spLocks noChangeShapeType="1"/>
              </p:cNvSpPr>
              <p:nvPr/>
            </p:nvSpPr>
            <p:spPr bwMode="auto">
              <a:xfrm>
                <a:off x="2824" y="3584"/>
                <a:ext cx="304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700" name="Group 117"/>
              <p:cNvGrpSpPr>
                <a:grpSpLocks/>
              </p:cNvGrpSpPr>
              <p:nvPr/>
            </p:nvGrpSpPr>
            <p:grpSpPr bwMode="auto">
              <a:xfrm>
                <a:off x="2888" y="3568"/>
                <a:ext cx="315" cy="288"/>
                <a:chOff x="1941" y="2976"/>
                <a:chExt cx="315" cy="288"/>
              </a:xfrm>
            </p:grpSpPr>
            <p:sp>
              <p:nvSpPr>
                <p:cNvPr id="27702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1968" y="2976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b="1" i="1">
                      <a:solidFill>
                        <a:srgbClr val="0000FF"/>
                      </a:solidFill>
                      <a:latin typeface="VNI-Times" pitchFamily="2" charset="0"/>
                    </a:rPr>
                    <a:t>3</a:t>
                  </a:r>
                </a:p>
              </p:txBody>
            </p:sp>
            <p:grpSp>
              <p:nvGrpSpPr>
                <p:cNvPr id="27703" name="Group 119"/>
                <p:cNvGrpSpPr>
                  <a:grpSpLocks/>
                </p:cNvGrpSpPr>
                <p:nvPr/>
              </p:nvGrpSpPr>
              <p:grpSpPr bwMode="auto">
                <a:xfrm>
                  <a:off x="1941" y="3028"/>
                  <a:ext cx="225" cy="173"/>
                  <a:chOff x="4849" y="3500"/>
                  <a:chExt cx="225" cy="173"/>
                </a:xfrm>
              </p:grpSpPr>
              <p:sp>
                <p:nvSpPr>
                  <p:cNvPr id="27704" name="Line 1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72" y="3500"/>
                    <a:ext cx="48" cy="17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705" name="Line 12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49" y="3532"/>
                    <a:ext cx="21" cy="14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706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4924" y="3504"/>
                    <a:ext cx="150" cy="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701" name="Text Box 123"/>
              <p:cNvSpPr txBox="1">
                <a:spLocks noChangeArrowheads="1"/>
              </p:cNvSpPr>
              <p:nvPr/>
            </p:nvSpPr>
            <p:spPr bwMode="auto">
              <a:xfrm>
                <a:off x="2896" y="3296"/>
                <a:ext cx="192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600" b="1" i="1">
                    <a:solidFill>
                      <a:srgbClr val="0000FF"/>
                    </a:solidFill>
                    <a:latin typeface="VNI-Times" pitchFamily="2" charset="0"/>
                  </a:rPr>
                  <a:t>1</a:t>
                </a:r>
              </a:p>
            </p:txBody>
          </p:sp>
        </p:grpSp>
        <p:grpSp>
          <p:nvGrpSpPr>
            <p:cNvPr id="27688" name="Group 124"/>
            <p:cNvGrpSpPr>
              <a:grpSpLocks/>
            </p:cNvGrpSpPr>
            <p:nvPr/>
          </p:nvGrpSpPr>
          <p:grpSpPr bwMode="auto">
            <a:xfrm>
              <a:off x="3120" y="3342"/>
              <a:ext cx="549" cy="494"/>
              <a:chOff x="3120" y="3342"/>
              <a:chExt cx="549" cy="494"/>
            </a:xfrm>
          </p:grpSpPr>
          <p:grpSp>
            <p:nvGrpSpPr>
              <p:cNvPr id="27689" name="Group 125"/>
              <p:cNvGrpSpPr>
                <a:grpSpLocks/>
              </p:cNvGrpSpPr>
              <p:nvPr/>
            </p:nvGrpSpPr>
            <p:grpSpPr bwMode="auto">
              <a:xfrm>
                <a:off x="3354" y="3342"/>
                <a:ext cx="315" cy="288"/>
                <a:chOff x="1941" y="2976"/>
                <a:chExt cx="315" cy="288"/>
              </a:xfrm>
            </p:grpSpPr>
            <p:sp>
              <p:nvSpPr>
                <p:cNvPr id="27693" name="Text Box 126"/>
                <p:cNvSpPr txBox="1">
                  <a:spLocks noChangeArrowheads="1"/>
                </p:cNvSpPr>
                <p:nvPr/>
              </p:nvSpPr>
              <p:spPr bwMode="auto">
                <a:xfrm>
                  <a:off x="1968" y="2976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b="1" i="1">
                      <a:solidFill>
                        <a:srgbClr val="0000FF"/>
                      </a:solidFill>
                      <a:latin typeface="VNI-Times" pitchFamily="2" charset="0"/>
                    </a:rPr>
                    <a:t>3</a:t>
                  </a:r>
                </a:p>
              </p:txBody>
            </p:sp>
            <p:grpSp>
              <p:nvGrpSpPr>
                <p:cNvPr id="27694" name="Group 127"/>
                <p:cNvGrpSpPr>
                  <a:grpSpLocks/>
                </p:cNvGrpSpPr>
                <p:nvPr/>
              </p:nvGrpSpPr>
              <p:grpSpPr bwMode="auto">
                <a:xfrm>
                  <a:off x="1941" y="3028"/>
                  <a:ext cx="225" cy="173"/>
                  <a:chOff x="4849" y="3500"/>
                  <a:chExt cx="225" cy="173"/>
                </a:xfrm>
              </p:grpSpPr>
              <p:sp>
                <p:nvSpPr>
                  <p:cNvPr id="27695" name="Line 1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72" y="3500"/>
                    <a:ext cx="48" cy="17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696" name="Line 12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49" y="3532"/>
                    <a:ext cx="21" cy="14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697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4924" y="3504"/>
                    <a:ext cx="150" cy="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90" name="Text Box 131"/>
              <p:cNvSpPr txBox="1">
                <a:spLocks noChangeArrowheads="1"/>
              </p:cNvSpPr>
              <p:nvPr/>
            </p:nvSpPr>
            <p:spPr bwMode="auto">
              <a:xfrm>
                <a:off x="3330" y="3528"/>
                <a:ext cx="288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600" b="1" i="1">
                    <a:solidFill>
                      <a:srgbClr val="0000FF"/>
                    </a:solidFill>
                    <a:latin typeface="VNI-Times" pitchFamily="2" charset="0"/>
                  </a:rPr>
                  <a:t>3</a:t>
                </a:r>
              </a:p>
            </p:txBody>
          </p:sp>
          <p:sp>
            <p:nvSpPr>
              <p:cNvPr id="27691" name="Text Box 132"/>
              <p:cNvSpPr txBox="1">
                <a:spLocks noChangeArrowheads="1"/>
              </p:cNvSpPr>
              <p:nvPr/>
            </p:nvSpPr>
            <p:spPr bwMode="auto">
              <a:xfrm>
                <a:off x="3120" y="3420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 i="1">
                    <a:solidFill>
                      <a:srgbClr val="0000FF"/>
                    </a:solidFill>
                    <a:latin typeface="VNI-Times" pitchFamily="2" charset="0"/>
                  </a:rPr>
                  <a:t>=</a:t>
                </a:r>
              </a:p>
            </p:txBody>
          </p:sp>
          <p:sp>
            <p:nvSpPr>
              <p:cNvPr id="27692" name="Line 133"/>
              <p:cNvSpPr>
                <a:spLocks noChangeShapeType="1"/>
              </p:cNvSpPr>
              <p:nvPr/>
            </p:nvSpPr>
            <p:spPr bwMode="auto">
              <a:xfrm>
                <a:off x="3312" y="3588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6" name="Text Box 88"/>
          <p:cNvSpPr txBox="1">
            <a:spLocks noChangeArrowheads="1"/>
          </p:cNvSpPr>
          <p:nvPr/>
        </p:nvSpPr>
        <p:spPr bwMode="auto">
          <a:xfrm>
            <a:off x="-16184" y="605135"/>
            <a:ext cx="6416984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1. Khái niệm tỉ số lượng giác của góc nhọn:</a:t>
            </a:r>
          </a:p>
        </p:txBody>
      </p:sp>
      <p:sp>
        <p:nvSpPr>
          <p:cNvPr id="137" name="Text Box 40" descr="Parchment"/>
          <p:cNvSpPr txBox="1">
            <a:spLocks noChangeArrowheads="1"/>
          </p:cNvSpPr>
          <p:nvPr/>
        </p:nvSpPr>
        <p:spPr bwMode="auto">
          <a:xfrm>
            <a:off x="0" y="0"/>
            <a:ext cx="9144000" cy="4924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600" b="1" i="1" u="sng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Tiết</a:t>
            </a:r>
            <a:r>
              <a:rPr lang="en-US" sz="2600" b="1" i="1" u="sng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5</a:t>
            </a:r>
            <a:r>
              <a:rPr lang="en-US" sz="2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 </a:t>
            </a:r>
            <a:r>
              <a:rPr lang="en-US" sz="2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§2. TỈ SỐ LƯỢNG GIÁC CỦA GÓC NHỌN</a:t>
            </a:r>
            <a:endParaRPr lang="en-US" sz="2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3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3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3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9" grpId="0" autoUpdateAnimBg="0"/>
      <p:bldP spid="31756" grpId="0"/>
      <p:bldP spid="31757" grpId="0"/>
      <p:bldP spid="31758" grpId="0"/>
      <p:bldP spid="31769" grpId="0"/>
      <p:bldP spid="31770" grpId="0"/>
      <p:bldP spid="31771" grpId="0"/>
      <p:bldP spid="31777" grpId="0"/>
      <p:bldP spid="31778" grpId="0"/>
      <p:bldP spid="31804" grpId="0"/>
      <p:bldP spid="31810" grpId="0"/>
      <p:bldP spid="31816" grpId="0"/>
      <p:bldP spid="318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04800" y="1752600"/>
            <a:ext cx="8458200" cy="14208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vi-VN" altLang="en-US" sz="24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4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ý: </a:t>
            </a:r>
            <a:br>
              <a:rPr lang="en-US" alt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Nếu hai góc nhọn </a:t>
            </a:r>
            <a:r>
              <a:rPr lang="el-G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vi-V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 </a:t>
            </a:r>
            <a:r>
              <a:rPr lang="el-G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vi-V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có: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</a:t>
            </a:r>
            <a:r>
              <a:rPr lang="el-G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l-G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vi-V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(hoặc cos</a:t>
            </a:r>
            <a:r>
              <a:rPr lang="el-G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vi-V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cos</a:t>
            </a:r>
            <a:r>
              <a:rPr lang="el-G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vi-V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hoặc tan</a:t>
            </a:r>
            <a:r>
              <a:rPr lang="el-G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</a:t>
            </a:r>
            <a:r>
              <a:rPr lang="el-G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vi-V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hoặc cot</a:t>
            </a:r>
            <a:r>
              <a:rPr lang="el-G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cot</a:t>
            </a:r>
            <a:r>
              <a:rPr lang="el-G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vi-V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thì </a:t>
            </a:r>
            <a:r>
              <a:rPr lang="el-G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vi-V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vì chúng là hai góc tương ứng của hai tam giác vuông đồng dạng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 Box 88"/>
          <p:cNvSpPr txBox="1">
            <a:spLocks noChangeArrowheads="1"/>
          </p:cNvSpPr>
          <p:nvPr/>
        </p:nvSpPr>
        <p:spPr bwMode="auto">
          <a:xfrm>
            <a:off x="-16184" y="605135"/>
            <a:ext cx="6416984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1. Khái niệm tỉ số lượng giác của góc nhọn:</a:t>
            </a:r>
          </a:p>
        </p:txBody>
      </p:sp>
      <p:sp>
        <p:nvSpPr>
          <p:cNvPr id="9" name="Text Box 40" descr="Parchment"/>
          <p:cNvSpPr txBox="1">
            <a:spLocks noChangeArrowheads="1"/>
          </p:cNvSpPr>
          <p:nvPr/>
        </p:nvSpPr>
        <p:spPr bwMode="auto">
          <a:xfrm>
            <a:off x="0" y="0"/>
            <a:ext cx="9144000" cy="4924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600" b="1" i="1" u="sng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Tiết</a:t>
            </a:r>
            <a:r>
              <a:rPr lang="en-US" sz="2600" b="1" i="1" u="sng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5</a:t>
            </a:r>
            <a:r>
              <a:rPr lang="en-US" sz="2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 </a:t>
            </a:r>
            <a:r>
              <a:rPr lang="en-US" sz="2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§2. TỈ SỐ LƯỢNG GIÁC CỦA GÓC NHỌN</a:t>
            </a:r>
            <a:endParaRPr lang="en-US" sz="2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828801" y="3585865"/>
            <a:ext cx="4572000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US" alt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l-GR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</a:t>
            </a:r>
            <a:r>
              <a:rPr lang="en-US" alt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l-GR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=2/3</a:t>
            </a:r>
            <a:endParaRPr lang="en-US" altLang="en-US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52400" y="3581400"/>
            <a:ext cx="15240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altLang="en-US" i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Ví duï 3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355850" y="4235450"/>
            <a:ext cx="1911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1" lang="en-US" altLang="en-US" sz="260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</a:t>
            </a:r>
            <a:r>
              <a:rPr kumimoji="1" lang="en-US" altLang="en-US" sz="2600" b="1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 </a:t>
            </a:r>
            <a:r>
              <a:rPr kumimoji="1" lang="en-US" altLang="en-US" sz="2600" b="1" i="1" u="sng">
                <a:solidFill>
                  <a:srgbClr val="FF0000"/>
                </a:solidFill>
                <a:latin typeface="VNI-Aptima" pitchFamily="2" charset="0"/>
              </a:rPr>
              <a:t>Baøi </a:t>
            </a:r>
            <a:r>
              <a:rPr kumimoji="1" lang="en-US" altLang="en-US" sz="2400" b="1" i="1" u="sng">
                <a:solidFill>
                  <a:srgbClr val="FF0000"/>
                </a:solidFill>
                <a:latin typeface="VNI-Aptima" pitchFamily="2" charset="0"/>
              </a:rPr>
              <a:t>giaûi</a:t>
            </a:r>
            <a:r>
              <a:rPr kumimoji="1" lang="en-US" altLang="en-US" sz="2600" b="1" i="1">
                <a:solidFill>
                  <a:srgbClr val="FF0000"/>
                </a:solidFill>
                <a:latin typeface="VNI-Aptima" pitchFamily="2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6184" y="5105400"/>
            <a:ext cx="5578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 góc vuông xOy</a:t>
            </a:r>
          </a:p>
          <a:p>
            <a:pPr marL="342900" indent="-342900">
              <a:buFontTx/>
              <a:buChar char="-"/>
            </a:pP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tia Ox lấy A: OA=2 (đvđ d)</a:t>
            </a:r>
          </a:p>
          <a:p>
            <a:pPr marL="342900" indent="-342900">
              <a:buFontTx/>
              <a:buChar char="-"/>
            </a:pP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tia Oy lấy B: OB=3 (đvđ d)</a:t>
            </a:r>
          </a:p>
          <a:p>
            <a:pPr marL="342900" indent="-342900">
              <a:buFontTx/>
              <a:buChar char="-"/>
            </a:pP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Góc OBA là góc </a:t>
            </a:r>
            <a:r>
              <a:rPr lang="el-GR" altLang="en-US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cần dựng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946" y="4267200"/>
            <a:ext cx="3737054" cy="25596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946" y="4249712"/>
            <a:ext cx="3737054" cy="26844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444" y="4249712"/>
            <a:ext cx="3860556" cy="26844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2444" y="4249712"/>
            <a:ext cx="3860556" cy="268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5875" y="1503363"/>
            <a:ext cx="6477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sym typeface="Symbol" panose="05050102010706020507" pitchFamily="18" charset="2"/>
              </a:rPr>
              <a:t> </a:t>
            </a:r>
            <a:r>
              <a:rPr lang="en-US" altLang="en-US" sz="2800" b="1" u="sng">
                <a:solidFill>
                  <a:srgbClr val="FF0000"/>
                </a:solidFill>
              </a:rPr>
              <a:t>Caâu 1</a:t>
            </a:r>
            <a:r>
              <a:rPr lang="en-US" altLang="en-US" sz="2800" b="1">
                <a:solidFill>
                  <a:srgbClr val="FF0000"/>
                </a:solidFill>
              </a:rPr>
              <a:t>: </a:t>
            </a:r>
            <a:r>
              <a:rPr lang="en-US" altLang="en-US" sz="2800" b="1" i="1">
                <a:solidFill>
                  <a:srgbClr val="002060"/>
                </a:solidFill>
              </a:rPr>
              <a:t>Trong hình beân, cos</a:t>
            </a:r>
            <a:r>
              <a:rPr lang="en-US" altLang="en-US" sz="2800" b="1" i="1">
                <a:solidFill>
                  <a:srgbClr val="002060"/>
                </a:solidFill>
                <a:sym typeface="Symbol" panose="05050102010706020507" pitchFamily="18" charset="2"/>
              </a:rPr>
              <a:t>  baèng :</a:t>
            </a:r>
            <a:r>
              <a:rPr lang="en-US" altLang="en-US" sz="3000">
                <a:solidFill>
                  <a:srgbClr val="002060"/>
                </a:solidFill>
              </a:rPr>
              <a:t> </a:t>
            </a:r>
            <a:endParaRPr lang="en-US" altLang="en-US" sz="2800">
              <a:solidFill>
                <a:srgbClr val="00206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7475" y="209550"/>
            <a:ext cx="5943600" cy="523875"/>
          </a:xfrm>
          <a:blipFill>
            <a:blip r:embed="rId2"/>
            <a:tile tx="0" ty="0" sx="100000" sy="100000" flip="none" algn="tl"/>
          </a:blipFill>
        </p:spPr>
        <p:txBody>
          <a:bodyPr lIns="92075" tIns="46038" rIns="92075" bIns="46038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Book" pitchFamily="2" charset="0"/>
              </a:rPr>
              <a:t>CAÂU HOÛI TRAÉC NGHIEÄM</a:t>
            </a:r>
            <a:endParaRPr lang="en-US" altLang="en-US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Book" pitchFamily="2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2863" y="4325938"/>
            <a:ext cx="62388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sym typeface="Symbol" panose="05050102010706020507" pitchFamily="18" charset="2"/>
              </a:rPr>
              <a:t> </a:t>
            </a:r>
            <a:r>
              <a:rPr lang="en-US" altLang="en-US" sz="2800" b="1" u="sng">
                <a:solidFill>
                  <a:srgbClr val="FF0000"/>
                </a:solidFill>
              </a:rPr>
              <a:t>Caâu 2</a:t>
            </a:r>
            <a:r>
              <a:rPr lang="en-US" altLang="en-US" sz="2800" b="1">
                <a:solidFill>
                  <a:srgbClr val="FF0000"/>
                </a:solidFill>
              </a:rPr>
              <a:t>: </a:t>
            </a:r>
            <a:r>
              <a:rPr lang="en-US" altLang="en-US" sz="2800" b="1" i="1">
                <a:solidFill>
                  <a:srgbClr val="002060"/>
                </a:solidFill>
              </a:rPr>
              <a:t>Trong hình beân, sinQ</a:t>
            </a:r>
            <a:r>
              <a:rPr lang="en-US" altLang="en-US" sz="2800" b="1" i="1">
                <a:solidFill>
                  <a:srgbClr val="002060"/>
                </a:solidFill>
                <a:sym typeface="Symbol" panose="05050102010706020507" pitchFamily="18" charset="2"/>
              </a:rPr>
              <a:t>  baèng :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105150" y="5438775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000" b="1" dirty="0">
                <a:solidFill>
                  <a:srgbClr val="FF0000"/>
                </a:solidFill>
                <a:sym typeface="Symbol" panose="05050102010706020507" pitchFamily="18" charset="2"/>
              </a:rPr>
              <a:t>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433388" y="2786063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000" b="1">
                <a:solidFill>
                  <a:srgbClr val="FF0000"/>
                </a:solidFill>
                <a:sym typeface="Symbol" panose="05050102010706020507" pitchFamily="18" charset="2"/>
              </a:rPr>
              <a:t>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30238" y="1781175"/>
            <a:ext cx="7281862" cy="2679700"/>
            <a:chOff x="397" y="1122"/>
            <a:chExt cx="4587" cy="1688"/>
          </a:xfrm>
        </p:grpSpPr>
        <p:grpSp>
          <p:nvGrpSpPr>
            <p:cNvPr id="29743" name="Group 11"/>
            <p:cNvGrpSpPr>
              <a:grpSpLocks/>
            </p:cNvGrpSpPr>
            <p:nvPr/>
          </p:nvGrpSpPr>
          <p:grpSpPr bwMode="auto">
            <a:xfrm>
              <a:off x="397" y="1277"/>
              <a:ext cx="834" cy="634"/>
              <a:chOff x="116" y="1600"/>
              <a:chExt cx="834" cy="634"/>
            </a:xfrm>
          </p:grpSpPr>
          <p:sp>
            <p:nvSpPr>
              <p:cNvPr id="29773" name="Text Box 12"/>
              <p:cNvSpPr txBox="1">
                <a:spLocks noChangeArrowheads="1"/>
              </p:cNvSpPr>
              <p:nvPr/>
            </p:nvSpPr>
            <p:spPr bwMode="auto">
              <a:xfrm>
                <a:off x="116" y="1709"/>
                <a:ext cx="834" cy="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ct val="50000"/>
                  </a:spcBef>
                </a:pPr>
                <a:r>
                  <a:rPr lang="en-US" altLang="en-US" sz="2800">
                    <a:solidFill>
                      <a:schemeClr val="bg1"/>
                    </a:solidFill>
                  </a:rPr>
                  <a:t>a)</a:t>
                </a:r>
                <a:r>
                  <a:rPr lang="en-US" altLang="en-US" sz="2800">
                    <a:solidFill>
                      <a:schemeClr val="tx1"/>
                    </a:solidFill>
                  </a:rPr>
                  <a:t> </a:t>
                </a:r>
              </a:p>
            </p:txBody>
          </p:sp>
          <p:grpSp>
            <p:nvGrpSpPr>
              <p:cNvPr id="29774" name="Group 13"/>
              <p:cNvGrpSpPr>
                <a:grpSpLocks/>
              </p:cNvGrpSpPr>
              <p:nvPr/>
            </p:nvGrpSpPr>
            <p:grpSpPr bwMode="auto">
              <a:xfrm>
                <a:off x="480" y="1600"/>
                <a:ext cx="384" cy="634"/>
                <a:chOff x="4665" y="2256"/>
                <a:chExt cx="384" cy="634"/>
              </a:xfrm>
            </p:grpSpPr>
            <p:sp>
              <p:nvSpPr>
                <p:cNvPr id="29775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673" y="2256"/>
                  <a:ext cx="376" cy="6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3000" b="1" i="1">
                      <a:solidFill>
                        <a:schemeClr val="bg1"/>
                      </a:solidFill>
                    </a:rPr>
                    <a:t>5</a:t>
                  </a:r>
                  <a:br>
                    <a:rPr lang="en-US" altLang="en-US" sz="3000" b="1" i="1">
                      <a:solidFill>
                        <a:schemeClr val="bg1"/>
                      </a:solidFill>
                    </a:rPr>
                  </a:br>
                  <a:r>
                    <a:rPr lang="en-US" altLang="en-US" sz="3000" b="1" i="1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29776" name="Line 15"/>
                <p:cNvSpPr>
                  <a:spLocks noChangeShapeType="1"/>
                </p:cNvSpPr>
                <p:nvPr/>
              </p:nvSpPr>
              <p:spPr bwMode="auto">
                <a:xfrm>
                  <a:off x="4665" y="258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9744" name="Group 16"/>
            <p:cNvGrpSpPr>
              <a:grpSpLocks/>
            </p:cNvGrpSpPr>
            <p:nvPr/>
          </p:nvGrpSpPr>
          <p:grpSpPr bwMode="auto">
            <a:xfrm>
              <a:off x="2026" y="1321"/>
              <a:ext cx="834" cy="634"/>
              <a:chOff x="116" y="1600"/>
              <a:chExt cx="834" cy="634"/>
            </a:xfrm>
          </p:grpSpPr>
          <p:sp>
            <p:nvSpPr>
              <p:cNvPr id="29769" name="Text Box 17"/>
              <p:cNvSpPr txBox="1">
                <a:spLocks noChangeArrowheads="1"/>
              </p:cNvSpPr>
              <p:nvPr/>
            </p:nvSpPr>
            <p:spPr bwMode="auto">
              <a:xfrm>
                <a:off x="116" y="1709"/>
                <a:ext cx="834" cy="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ct val="50000"/>
                  </a:spcBef>
                </a:pPr>
                <a:r>
                  <a:rPr lang="en-US" altLang="en-US" sz="2800">
                    <a:solidFill>
                      <a:schemeClr val="bg1"/>
                    </a:solidFill>
                  </a:rPr>
                  <a:t>b)</a:t>
                </a:r>
                <a:r>
                  <a:rPr lang="en-US" altLang="en-US" sz="2800">
                    <a:solidFill>
                      <a:schemeClr val="tx1"/>
                    </a:solidFill>
                  </a:rPr>
                  <a:t> </a:t>
                </a:r>
              </a:p>
            </p:txBody>
          </p:sp>
          <p:grpSp>
            <p:nvGrpSpPr>
              <p:cNvPr id="29770" name="Group 18"/>
              <p:cNvGrpSpPr>
                <a:grpSpLocks/>
              </p:cNvGrpSpPr>
              <p:nvPr/>
            </p:nvGrpSpPr>
            <p:grpSpPr bwMode="auto">
              <a:xfrm>
                <a:off x="480" y="1600"/>
                <a:ext cx="384" cy="634"/>
                <a:chOff x="4665" y="2256"/>
                <a:chExt cx="384" cy="634"/>
              </a:xfrm>
            </p:grpSpPr>
            <p:sp>
              <p:nvSpPr>
                <p:cNvPr id="2977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673" y="2256"/>
                  <a:ext cx="376" cy="6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3000" b="1" i="1">
                      <a:solidFill>
                        <a:schemeClr val="bg1"/>
                      </a:solidFill>
                    </a:rPr>
                    <a:t>5</a:t>
                  </a:r>
                  <a:br>
                    <a:rPr lang="en-US" altLang="en-US" sz="3000" b="1" i="1">
                      <a:solidFill>
                        <a:schemeClr val="bg1"/>
                      </a:solidFill>
                    </a:rPr>
                  </a:br>
                  <a:r>
                    <a:rPr lang="en-US" altLang="en-US" sz="3000" b="1" i="1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29772" name="Line 20"/>
                <p:cNvSpPr>
                  <a:spLocks noChangeShapeType="1"/>
                </p:cNvSpPr>
                <p:nvPr/>
              </p:nvSpPr>
              <p:spPr bwMode="auto">
                <a:xfrm>
                  <a:off x="4665" y="258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9745" name="Group 21"/>
            <p:cNvGrpSpPr>
              <a:grpSpLocks/>
            </p:cNvGrpSpPr>
            <p:nvPr/>
          </p:nvGrpSpPr>
          <p:grpSpPr bwMode="auto">
            <a:xfrm>
              <a:off x="401" y="1933"/>
              <a:ext cx="834" cy="634"/>
              <a:chOff x="116" y="1600"/>
              <a:chExt cx="834" cy="634"/>
            </a:xfrm>
          </p:grpSpPr>
          <p:sp>
            <p:nvSpPr>
              <p:cNvPr id="29765" name="Text Box 22"/>
              <p:cNvSpPr txBox="1">
                <a:spLocks noChangeArrowheads="1"/>
              </p:cNvSpPr>
              <p:nvPr/>
            </p:nvSpPr>
            <p:spPr bwMode="auto">
              <a:xfrm>
                <a:off x="116" y="1709"/>
                <a:ext cx="834" cy="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ct val="50000"/>
                  </a:spcBef>
                </a:pPr>
                <a:r>
                  <a:rPr lang="en-US" altLang="en-US" sz="2800">
                    <a:solidFill>
                      <a:schemeClr val="bg1"/>
                    </a:solidFill>
                  </a:rPr>
                  <a:t>c)</a:t>
                </a:r>
                <a:r>
                  <a:rPr lang="en-US" altLang="en-US" sz="2800">
                    <a:solidFill>
                      <a:schemeClr val="tx1"/>
                    </a:solidFill>
                  </a:rPr>
                  <a:t> </a:t>
                </a:r>
              </a:p>
            </p:txBody>
          </p:sp>
          <p:grpSp>
            <p:nvGrpSpPr>
              <p:cNvPr id="29766" name="Group 23"/>
              <p:cNvGrpSpPr>
                <a:grpSpLocks/>
              </p:cNvGrpSpPr>
              <p:nvPr/>
            </p:nvGrpSpPr>
            <p:grpSpPr bwMode="auto">
              <a:xfrm>
                <a:off x="480" y="1600"/>
                <a:ext cx="384" cy="634"/>
                <a:chOff x="4665" y="2256"/>
                <a:chExt cx="384" cy="634"/>
              </a:xfrm>
            </p:grpSpPr>
            <p:sp>
              <p:nvSpPr>
                <p:cNvPr id="29767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4673" y="2256"/>
                  <a:ext cx="376" cy="6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3000" b="1" i="1">
                      <a:solidFill>
                        <a:schemeClr val="bg1"/>
                      </a:solidFill>
                    </a:rPr>
                    <a:t>4</a:t>
                  </a:r>
                  <a:br>
                    <a:rPr lang="en-US" altLang="en-US" sz="3000" b="1" i="1">
                      <a:solidFill>
                        <a:schemeClr val="bg1"/>
                      </a:solidFill>
                    </a:rPr>
                  </a:br>
                  <a:r>
                    <a:rPr lang="en-US" altLang="en-US" sz="3000" b="1" i="1">
                      <a:solidFill>
                        <a:schemeClr val="bg1"/>
                      </a:solidFill>
                    </a:rPr>
                    <a:t>5</a:t>
                  </a:r>
                </a:p>
              </p:txBody>
            </p:sp>
            <p:sp>
              <p:nvSpPr>
                <p:cNvPr id="29768" name="Line 25"/>
                <p:cNvSpPr>
                  <a:spLocks noChangeShapeType="1"/>
                </p:cNvSpPr>
                <p:nvPr/>
              </p:nvSpPr>
              <p:spPr bwMode="auto">
                <a:xfrm>
                  <a:off x="4665" y="258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9746" name="Group 26"/>
            <p:cNvGrpSpPr>
              <a:grpSpLocks/>
            </p:cNvGrpSpPr>
            <p:nvPr/>
          </p:nvGrpSpPr>
          <p:grpSpPr bwMode="auto">
            <a:xfrm>
              <a:off x="2029" y="1962"/>
              <a:ext cx="834" cy="634"/>
              <a:chOff x="116" y="1600"/>
              <a:chExt cx="834" cy="634"/>
            </a:xfrm>
          </p:grpSpPr>
          <p:sp>
            <p:nvSpPr>
              <p:cNvPr id="29761" name="Text Box 27"/>
              <p:cNvSpPr txBox="1">
                <a:spLocks noChangeArrowheads="1"/>
              </p:cNvSpPr>
              <p:nvPr/>
            </p:nvSpPr>
            <p:spPr bwMode="auto">
              <a:xfrm>
                <a:off x="116" y="1709"/>
                <a:ext cx="834" cy="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ct val="50000"/>
                  </a:spcBef>
                </a:pPr>
                <a:r>
                  <a:rPr lang="en-US" altLang="en-US" sz="2800">
                    <a:solidFill>
                      <a:schemeClr val="bg1"/>
                    </a:solidFill>
                  </a:rPr>
                  <a:t>d)</a:t>
                </a:r>
                <a:r>
                  <a:rPr lang="en-US" altLang="en-US" sz="2800">
                    <a:solidFill>
                      <a:schemeClr val="tx1"/>
                    </a:solidFill>
                  </a:rPr>
                  <a:t> </a:t>
                </a:r>
              </a:p>
            </p:txBody>
          </p:sp>
          <p:grpSp>
            <p:nvGrpSpPr>
              <p:cNvPr id="29762" name="Group 28"/>
              <p:cNvGrpSpPr>
                <a:grpSpLocks/>
              </p:cNvGrpSpPr>
              <p:nvPr/>
            </p:nvGrpSpPr>
            <p:grpSpPr bwMode="auto">
              <a:xfrm>
                <a:off x="480" y="1600"/>
                <a:ext cx="384" cy="634"/>
                <a:chOff x="4665" y="2256"/>
                <a:chExt cx="384" cy="634"/>
              </a:xfrm>
            </p:grpSpPr>
            <p:sp>
              <p:nvSpPr>
                <p:cNvPr id="29763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4673" y="2256"/>
                  <a:ext cx="376" cy="6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3000" b="1" i="1">
                      <a:solidFill>
                        <a:schemeClr val="bg1"/>
                      </a:solidFill>
                    </a:rPr>
                    <a:t>3</a:t>
                  </a:r>
                  <a:br>
                    <a:rPr lang="en-US" altLang="en-US" sz="3000" b="1" i="1">
                      <a:solidFill>
                        <a:schemeClr val="bg1"/>
                      </a:solidFill>
                    </a:rPr>
                  </a:br>
                  <a:r>
                    <a:rPr lang="en-US" altLang="en-US" sz="3000" b="1" i="1">
                      <a:solidFill>
                        <a:schemeClr val="bg1"/>
                      </a:solidFill>
                    </a:rPr>
                    <a:t>5</a:t>
                  </a:r>
                </a:p>
              </p:txBody>
            </p:sp>
            <p:sp>
              <p:nvSpPr>
                <p:cNvPr id="29764" name="Line 30"/>
                <p:cNvSpPr>
                  <a:spLocks noChangeShapeType="1"/>
                </p:cNvSpPr>
                <p:nvPr/>
              </p:nvSpPr>
              <p:spPr bwMode="auto">
                <a:xfrm>
                  <a:off x="4665" y="258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9747" name="Group 31"/>
            <p:cNvGrpSpPr>
              <a:grpSpLocks/>
            </p:cNvGrpSpPr>
            <p:nvPr/>
          </p:nvGrpSpPr>
          <p:grpSpPr bwMode="auto">
            <a:xfrm>
              <a:off x="3762" y="1122"/>
              <a:ext cx="1222" cy="1688"/>
              <a:chOff x="3762" y="1122"/>
              <a:chExt cx="1222" cy="1688"/>
            </a:xfrm>
          </p:grpSpPr>
          <p:grpSp>
            <p:nvGrpSpPr>
              <p:cNvPr id="29751" name="Group 32"/>
              <p:cNvGrpSpPr>
                <a:grpSpLocks/>
              </p:cNvGrpSpPr>
              <p:nvPr/>
            </p:nvGrpSpPr>
            <p:grpSpPr bwMode="auto">
              <a:xfrm>
                <a:off x="4038" y="1122"/>
                <a:ext cx="829" cy="1391"/>
                <a:chOff x="4038" y="1122"/>
                <a:chExt cx="829" cy="1391"/>
              </a:xfrm>
            </p:grpSpPr>
            <p:sp>
              <p:nvSpPr>
                <p:cNvPr id="29756" name="Line 33"/>
                <p:cNvSpPr>
                  <a:spLocks noChangeShapeType="1"/>
                </p:cNvSpPr>
                <p:nvPr/>
              </p:nvSpPr>
              <p:spPr bwMode="auto">
                <a:xfrm>
                  <a:off x="4041" y="2513"/>
                  <a:ext cx="826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57" name="Line 34"/>
                <p:cNvSpPr>
                  <a:spLocks noChangeShapeType="1"/>
                </p:cNvSpPr>
                <p:nvPr/>
              </p:nvSpPr>
              <p:spPr bwMode="auto">
                <a:xfrm flipH="1" flipV="1">
                  <a:off x="4038" y="1122"/>
                  <a:ext cx="829" cy="1391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58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4041" y="1123"/>
                  <a:ext cx="0" cy="139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59" name="Line 36"/>
                <p:cNvSpPr>
                  <a:spLocks noChangeShapeType="1"/>
                </p:cNvSpPr>
                <p:nvPr/>
              </p:nvSpPr>
              <p:spPr bwMode="auto">
                <a:xfrm>
                  <a:off x="4041" y="2426"/>
                  <a:ext cx="138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60" name="Line 37"/>
                <p:cNvSpPr>
                  <a:spLocks noChangeShapeType="1"/>
                </p:cNvSpPr>
                <p:nvPr/>
              </p:nvSpPr>
              <p:spPr bwMode="auto">
                <a:xfrm>
                  <a:off x="4179" y="2426"/>
                  <a:ext cx="0" cy="87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752" name="Group 38"/>
              <p:cNvGrpSpPr>
                <a:grpSpLocks/>
              </p:cNvGrpSpPr>
              <p:nvPr/>
            </p:nvGrpSpPr>
            <p:grpSpPr bwMode="auto">
              <a:xfrm>
                <a:off x="3762" y="1632"/>
                <a:ext cx="1222" cy="1178"/>
                <a:chOff x="3762" y="1632"/>
                <a:chExt cx="1222" cy="1178"/>
              </a:xfrm>
            </p:grpSpPr>
            <p:sp>
              <p:nvSpPr>
                <p:cNvPr id="29753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3762" y="1644"/>
                  <a:ext cx="240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800">
                      <a:solidFill>
                        <a:schemeClr val="bg1"/>
                      </a:solidFill>
                    </a:rPr>
                    <a:t>8</a:t>
                  </a:r>
                </a:p>
              </p:txBody>
            </p:sp>
            <p:sp>
              <p:nvSpPr>
                <p:cNvPr id="29754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4476" y="1632"/>
                  <a:ext cx="508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600">
                      <a:solidFill>
                        <a:schemeClr val="bg1"/>
                      </a:solidFill>
                    </a:rPr>
                    <a:t>10</a:t>
                  </a:r>
                </a:p>
              </p:txBody>
            </p:sp>
            <p:sp>
              <p:nvSpPr>
                <p:cNvPr id="29755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314" y="2502"/>
                  <a:ext cx="240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60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</p:grpSp>
        </p:grpSp>
        <p:grpSp>
          <p:nvGrpSpPr>
            <p:cNvPr id="29748" name="Group 42"/>
            <p:cNvGrpSpPr>
              <a:grpSpLocks/>
            </p:cNvGrpSpPr>
            <p:nvPr/>
          </p:nvGrpSpPr>
          <p:grpSpPr bwMode="auto">
            <a:xfrm>
              <a:off x="4026" y="1322"/>
              <a:ext cx="290" cy="310"/>
              <a:chOff x="4026" y="1322"/>
              <a:chExt cx="290" cy="310"/>
            </a:xfrm>
          </p:grpSpPr>
          <p:sp>
            <p:nvSpPr>
              <p:cNvPr id="33835" name="Arc 43"/>
              <p:cNvSpPr>
                <a:spLocks/>
              </p:cNvSpPr>
              <p:nvPr/>
            </p:nvSpPr>
            <p:spPr bwMode="auto">
              <a:xfrm rot="28163981">
                <a:off x="4045" y="1303"/>
                <a:ext cx="127" cy="166"/>
              </a:xfrm>
              <a:custGeom>
                <a:avLst/>
                <a:gdLst>
                  <a:gd name="G0" fmla="+- 0 0 0"/>
                  <a:gd name="G1" fmla="+- 20784 0 0"/>
                  <a:gd name="G2" fmla="+- 21600 0 0"/>
                  <a:gd name="T0" fmla="*/ 5881 w 21248"/>
                  <a:gd name="T1" fmla="*/ 0 h 20784"/>
                  <a:gd name="T2" fmla="*/ 21248 w 21248"/>
                  <a:gd name="T3" fmla="*/ 16898 h 20784"/>
                  <a:gd name="T4" fmla="*/ 0 w 21248"/>
                  <a:gd name="T5" fmla="*/ 20784 h 20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248" h="20784" fill="none" extrusionOk="0">
                    <a:moveTo>
                      <a:pt x="5880" y="0"/>
                    </a:moveTo>
                    <a:cubicBezTo>
                      <a:pt x="13805" y="2242"/>
                      <a:pt x="19765" y="8796"/>
                      <a:pt x="21247" y="16898"/>
                    </a:cubicBezTo>
                  </a:path>
                  <a:path w="21248" h="20784" stroke="0" extrusionOk="0">
                    <a:moveTo>
                      <a:pt x="5880" y="0"/>
                    </a:moveTo>
                    <a:cubicBezTo>
                      <a:pt x="13805" y="2242"/>
                      <a:pt x="19765" y="8796"/>
                      <a:pt x="21247" y="16898"/>
                    </a:cubicBezTo>
                    <a:lnTo>
                      <a:pt x="0" y="2078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>
                  <a:defRPr/>
                </a:pPr>
                <a:endParaRPr lang="en-US">
                  <a:solidFill>
                    <a:srgbClr val="0000FF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29750" name="Text Box 44"/>
              <p:cNvSpPr txBox="1">
                <a:spLocks noChangeArrowheads="1"/>
              </p:cNvSpPr>
              <p:nvPr/>
            </p:nvSpPr>
            <p:spPr bwMode="auto">
              <a:xfrm>
                <a:off x="4028" y="1344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  <a:sym typeface="Symbol" panose="05050102010706020507" pitchFamily="18" charset="2"/>
                  </a:rPr>
                  <a:t></a:t>
                </a:r>
              </a:p>
            </p:txBody>
          </p:sp>
        </p:grpSp>
      </p:grpSp>
      <p:grpSp>
        <p:nvGrpSpPr>
          <p:cNvPr id="16" name="Group 45"/>
          <p:cNvGrpSpPr>
            <a:grpSpLocks/>
          </p:cNvGrpSpPr>
          <p:nvPr/>
        </p:nvGrpSpPr>
        <p:grpSpPr bwMode="auto">
          <a:xfrm>
            <a:off x="666750" y="4495800"/>
            <a:ext cx="8240713" cy="2322513"/>
            <a:chOff x="420" y="2832"/>
            <a:chExt cx="5191" cy="1463"/>
          </a:xfrm>
        </p:grpSpPr>
        <p:grpSp>
          <p:nvGrpSpPr>
            <p:cNvPr id="29707" name="Group 46"/>
            <p:cNvGrpSpPr>
              <a:grpSpLocks/>
            </p:cNvGrpSpPr>
            <p:nvPr/>
          </p:nvGrpSpPr>
          <p:grpSpPr bwMode="auto">
            <a:xfrm>
              <a:off x="3763" y="2832"/>
              <a:ext cx="1848" cy="1463"/>
              <a:chOff x="3763" y="2832"/>
              <a:chExt cx="1848" cy="1463"/>
            </a:xfrm>
          </p:grpSpPr>
          <p:grpSp>
            <p:nvGrpSpPr>
              <p:cNvPr id="29728" name="Group 47"/>
              <p:cNvGrpSpPr>
                <a:grpSpLocks/>
              </p:cNvGrpSpPr>
              <p:nvPr/>
            </p:nvGrpSpPr>
            <p:grpSpPr bwMode="auto">
              <a:xfrm>
                <a:off x="3763" y="2832"/>
                <a:ext cx="1848" cy="1463"/>
                <a:chOff x="3763" y="2832"/>
                <a:chExt cx="1848" cy="1463"/>
              </a:xfrm>
            </p:grpSpPr>
            <p:sp>
              <p:nvSpPr>
                <p:cNvPr id="29739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3763" y="3968"/>
                  <a:ext cx="250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800">
                      <a:solidFill>
                        <a:schemeClr val="bg1"/>
                      </a:solidFill>
                    </a:rPr>
                    <a:t>R</a:t>
                  </a:r>
                </a:p>
              </p:txBody>
            </p:sp>
            <p:sp>
              <p:nvSpPr>
                <p:cNvPr id="29740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834" y="2832"/>
                  <a:ext cx="250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800">
                      <a:solidFill>
                        <a:schemeClr val="bg1"/>
                      </a:solidFill>
                    </a:rPr>
                    <a:t>P</a:t>
                  </a:r>
                </a:p>
              </p:txBody>
            </p:sp>
            <p:sp>
              <p:nvSpPr>
                <p:cNvPr id="29741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5361" y="3894"/>
                  <a:ext cx="250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800">
                      <a:solidFill>
                        <a:schemeClr val="bg1"/>
                      </a:solidFill>
                    </a:rPr>
                    <a:t>Q</a:t>
                  </a:r>
                </a:p>
              </p:txBody>
            </p:sp>
            <p:sp>
              <p:nvSpPr>
                <p:cNvPr id="29742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308" y="3102"/>
                  <a:ext cx="250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800">
                      <a:solidFill>
                        <a:schemeClr val="bg1"/>
                      </a:solidFill>
                    </a:rPr>
                    <a:t>S</a:t>
                  </a:r>
                </a:p>
              </p:txBody>
            </p:sp>
          </p:grpSp>
          <p:grpSp>
            <p:nvGrpSpPr>
              <p:cNvPr id="29729" name="Group 52"/>
              <p:cNvGrpSpPr>
                <a:grpSpLocks/>
              </p:cNvGrpSpPr>
              <p:nvPr/>
            </p:nvGrpSpPr>
            <p:grpSpPr bwMode="auto">
              <a:xfrm>
                <a:off x="3975" y="3164"/>
                <a:ext cx="1378" cy="862"/>
                <a:chOff x="3975" y="3164"/>
                <a:chExt cx="1378" cy="862"/>
              </a:xfrm>
            </p:grpSpPr>
            <p:sp>
              <p:nvSpPr>
                <p:cNvPr id="33845" name="Arc 53"/>
                <p:cNvSpPr>
                  <a:spLocks/>
                </p:cNvSpPr>
                <p:nvPr/>
              </p:nvSpPr>
              <p:spPr bwMode="auto">
                <a:xfrm rot="13885724">
                  <a:off x="5036" y="3874"/>
                  <a:ext cx="94" cy="14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656"/>
                    <a:gd name="T2" fmla="*/ 21574 w 21600"/>
                    <a:gd name="T3" fmla="*/ 22656 h 22656"/>
                    <a:gd name="T4" fmla="*/ 0 w 21600"/>
                    <a:gd name="T5" fmla="*/ 21600 h 226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656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952"/>
                        <a:pt x="21591" y="22304"/>
                        <a:pt x="21574" y="22656"/>
                      </a:cubicBezTo>
                    </a:path>
                    <a:path w="21600" h="22656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952"/>
                        <a:pt x="21591" y="22304"/>
                        <a:pt x="21574" y="2265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endParaRPr>
                </a:p>
              </p:txBody>
            </p:sp>
            <p:sp>
              <p:nvSpPr>
                <p:cNvPr id="29731" name="Line 54"/>
                <p:cNvSpPr>
                  <a:spLocks noChangeShapeType="1"/>
                </p:cNvSpPr>
                <p:nvPr/>
              </p:nvSpPr>
              <p:spPr bwMode="auto">
                <a:xfrm>
                  <a:off x="3980" y="4026"/>
                  <a:ext cx="1373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32" name="Line 55"/>
                <p:cNvSpPr>
                  <a:spLocks noChangeShapeType="1"/>
                </p:cNvSpPr>
                <p:nvPr/>
              </p:nvSpPr>
              <p:spPr bwMode="auto">
                <a:xfrm flipH="1" flipV="1">
                  <a:off x="3975" y="3164"/>
                  <a:ext cx="5" cy="86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33" name="Line 56"/>
                <p:cNvSpPr>
                  <a:spLocks noChangeShapeType="1"/>
                </p:cNvSpPr>
                <p:nvPr/>
              </p:nvSpPr>
              <p:spPr bwMode="auto">
                <a:xfrm>
                  <a:off x="3975" y="3167"/>
                  <a:ext cx="1378" cy="85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34" name="Line 57"/>
                <p:cNvSpPr>
                  <a:spLocks noChangeShapeType="1"/>
                </p:cNvSpPr>
                <p:nvPr/>
              </p:nvSpPr>
              <p:spPr bwMode="auto">
                <a:xfrm>
                  <a:off x="3980" y="3921"/>
                  <a:ext cx="155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35" name="Line 58"/>
                <p:cNvSpPr>
                  <a:spLocks noChangeShapeType="1"/>
                </p:cNvSpPr>
                <p:nvPr/>
              </p:nvSpPr>
              <p:spPr bwMode="auto">
                <a:xfrm>
                  <a:off x="4132" y="3918"/>
                  <a:ext cx="0" cy="105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36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3978" y="3402"/>
                  <a:ext cx="384" cy="624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37" name="Line 60"/>
                <p:cNvSpPr>
                  <a:spLocks noChangeShapeType="1"/>
                </p:cNvSpPr>
                <p:nvPr/>
              </p:nvSpPr>
              <p:spPr bwMode="auto">
                <a:xfrm>
                  <a:off x="4311" y="3480"/>
                  <a:ext cx="93" cy="6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38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4401" y="3465"/>
                  <a:ext cx="48" cy="7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9708" name="Group 62"/>
            <p:cNvGrpSpPr>
              <a:grpSpLocks/>
            </p:cNvGrpSpPr>
            <p:nvPr/>
          </p:nvGrpSpPr>
          <p:grpSpPr bwMode="auto">
            <a:xfrm>
              <a:off x="420" y="3156"/>
              <a:ext cx="781" cy="518"/>
              <a:chOff x="2508" y="3216"/>
              <a:chExt cx="781" cy="518"/>
            </a:xfrm>
          </p:grpSpPr>
          <p:grpSp>
            <p:nvGrpSpPr>
              <p:cNvPr id="29724" name="Group 63"/>
              <p:cNvGrpSpPr>
                <a:grpSpLocks/>
              </p:cNvGrpSpPr>
              <p:nvPr/>
            </p:nvGrpSpPr>
            <p:grpSpPr bwMode="auto">
              <a:xfrm>
                <a:off x="2802" y="3216"/>
                <a:ext cx="487" cy="518"/>
                <a:chOff x="2802" y="3216"/>
                <a:chExt cx="487" cy="518"/>
              </a:xfrm>
            </p:grpSpPr>
            <p:sp>
              <p:nvSpPr>
                <p:cNvPr id="29726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2802" y="3216"/>
                  <a:ext cx="487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b="1" i="1">
                      <a:solidFill>
                        <a:schemeClr val="bg1"/>
                      </a:solidFill>
                    </a:rPr>
                    <a:t>PR</a:t>
                  </a:r>
                  <a:br>
                    <a:rPr lang="en-US" altLang="en-US" b="1" i="1">
                      <a:solidFill>
                        <a:schemeClr val="bg1"/>
                      </a:solidFill>
                    </a:rPr>
                  </a:br>
                  <a:r>
                    <a:rPr lang="en-US" altLang="en-US" b="1" i="1">
                      <a:solidFill>
                        <a:schemeClr val="bg1"/>
                      </a:solidFill>
                    </a:rPr>
                    <a:t>RS</a:t>
                  </a:r>
                </a:p>
              </p:txBody>
            </p:sp>
            <p:sp>
              <p:nvSpPr>
                <p:cNvPr id="29727" name="Line 65"/>
                <p:cNvSpPr>
                  <a:spLocks noChangeShapeType="1"/>
                </p:cNvSpPr>
                <p:nvPr/>
              </p:nvSpPr>
              <p:spPr bwMode="auto">
                <a:xfrm>
                  <a:off x="2820" y="3480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9725" name="Text Box 66"/>
              <p:cNvSpPr txBox="1">
                <a:spLocks noChangeArrowheads="1"/>
              </p:cNvSpPr>
              <p:nvPr/>
            </p:nvSpPr>
            <p:spPr bwMode="auto">
              <a:xfrm>
                <a:off x="2508" y="3270"/>
                <a:ext cx="62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800">
                    <a:solidFill>
                      <a:schemeClr val="bg1"/>
                    </a:solidFill>
                  </a:rPr>
                  <a:t>a)</a:t>
                </a:r>
              </a:p>
            </p:txBody>
          </p:sp>
        </p:grpSp>
        <p:grpSp>
          <p:nvGrpSpPr>
            <p:cNvPr id="29709" name="Group 67"/>
            <p:cNvGrpSpPr>
              <a:grpSpLocks/>
            </p:cNvGrpSpPr>
            <p:nvPr/>
          </p:nvGrpSpPr>
          <p:grpSpPr bwMode="auto">
            <a:xfrm>
              <a:off x="2088" y="3138"/>
              <a:ext cx="781" cy="518"/>
              <a:chOff x="2508" y="3216"/>
              <a:chExt cx="781" cy="518"/>
            </a:xfrm>
          </p:grpSpPr>
          <p:grpSp>
            <p:nvGrpSpPr>
              <p:cNvPr id="29720" name="Group 68"/>
              <p:cNvGrpSpPr>
                <a:grpSpLocks/>
              </p:cNvGrpSpPr>
              <p:nvPr/>
            </p:nvGrpSpPr>
            <p:grpSpPr bwMode="auto">
              <a:xfrm>
                <a:off x="2802" y="3216"/>
                <a:ext cx="487" cy="518"/>
                <a:chOff x="2802" y="3216"/>
                <a:chExt cx="487" cy="518"/>
              </a:xfrm>
            </p:grpSpPr>
            <p:sp>
              <p:nvSpPr>
                <p:cNvPr id="29722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2802" y="3216"/>
                  <a:ext cx="487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b="1" i="1">
                      <a:solidFill>
                        <a:schemeClr val="bg1"/>
                      </a:solidFill>
                    </a:rPr>
                    <a:t>PR</a:t>
                  </a:r>
                  <a:br>
                    <a:rPr lang="en-US" altLang="en-US" b="1" i="1">
                      <a:solidFill>
                        <a:schemeClr val="bg1"/>
                      </a:solidFill>
                    </a:rPr>
                  </a:br>
                  <a:r>
                    <a:rPr lang="en-US" altLang="en-US" b="1" i="1">
                      <a:solidFill>
                        <a:schemeClr val="bg1"/>
                      </a:solidFill>
                    </a:rPr>
                    <a:t>QR</a:t>
                  </a:r>
                </a:p>
              </p:txBody>
            </p:sp>
            <p:sp>
              <p:nvSpPr>
                <p:cNvPr id="29723" name="Line 70"/>
                <p:cNvSpPr>
                  <a:spLocks noChangeShapeType="1"/>
                </p:cNvSpPr>
                <p:nvPr/>
              </p:nvSpPr>
              <p:spPr bwMode="auto">
                <a:xfrm>
                  <a:off x="2820" y="3480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9721" name="Text Box 71"/>
              <p:cNvSpPr txBox="1">
                <a:spLocks noChangeArrowheads="1"/>
              </p:cNvSpPr>
              <p:nvPr/>
            </p:nvSpPr>
            <p:spPr bwMode="auto">
              <a:xfrm>
                <a:off x="2508" y="3270"/>
                <a:ext cx="62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800">
                    <a:solidFill>
                      <a:schemeClr val="bg1"/>
                    </a:solidFill>
                  </a:rPr>
                  <a:t>b)</a:t>
                </a:r>
              </a:p>
            </p:txBody>
          </p:sp>
        </p:grpSp>
        <p:grpSp>
          <p:nvGrpSpPr>
            <p:cNvPr id="29710" name="Group 72"/>
            <p:cNvGrpSpPr>
              <a:grpSpLocks/>
            </p:cNvGrpSpPr>
            <p:nvPr/>
          </p:nvGrpSpPr>
          <p:grpSpPr bwMode="auto">
            <a:xfrm>
              <a:off x="420" y="3702"/>
              <a:ext cx="781" cy="518"/>
              <a:chOff x="2508" y="3216"/>
              <a:chExt cx="781" cy="518"/>
            </a:xfrm>
          </p:grpSpPr>
          <p:grpSp>
            <p:nvGrpSpPr>
              <p:cNvPr id="29716" name="Group 73"/>
              <p:cNvGrpSpPr>
                <a:grpSpLocks/>
              </p:cNvGrpSpPr>
              <p:nvPr/>
            </p:nvGrpSpPr>
            <p:grpSpPr bwMode="auto">
              <a:xfrm>
                <a:off x="2802" y="3216"/>
                <a:ext cx="487" cy="518"/>
                <a:chOff x="2802" y="3216"/>
                <a:chExt cx="487" cy="518"/>
              </a:xfrm>
            </p:grpSpPr>
            <p:sp>
              <p:nvSpPr>
                <p:cNvPr id="29718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802" y="3216"/>
                  <a:ext cx="487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b="1" i="1">
                      <a:solidFill>
                        <a:schemeClr val="bg1"/>
                      </a:solidFill>
                    </a:rPr>
                    <a:t>PS</a:t>
                  </a:r>
                  <a:br>
                    <a:rPr lang="en-US" altLang="en-US" b="1" i="1">
                      <a:solidFill>
                        <a:schemeClr val="bg1"/>
                      </a:solidFill>
                    </a:rPr>
                  </a:br>
                  <a:r>
                    <a:rPr lang="en-US" altLang="en-US" b="1" i="1">
                      <a:solidFill>
                        <a:schemeClr val="bg1"/>
                      </a:solidFill>
                    </a:rPr>
                    <a:t>SR</a:t>
                  </a:r>
                </a:p>
              </p:txBody>
            </p:sp>
            <p:sp>
              <p:nvSpPr>
                <p:cNvPr id="29719" name="Line 75"/>
                <p:cNvSpPr>
                  <a:spLocks noChangeShapeType="1"/>
                </p:cNvSpPr>
                <p:nvPr/>
              </p:nvSpPr>
              <p:spPr bwMode="auto">
                <a:xfrm>
                  <a:off x="2820" y="3480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9717" name="Text Box 76"/>
              <p:cNvSpPr txBox="1">
                <a:spLocks noChangeArrowheads="1"/>
              </p:cNvSpPr>
              <p:nvPr/>
            </p:nvSpPr>
            <p:spPr bwMode="auto">
              <a:xfrm>
                <a:off x="2508" y="3270"/>
                <a:ext cx="62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800">
                    <a:solidFill>
                      <a:schemeClr val="bg1"/>
                    </a:solidFill>
                  </a:rPr>
                  <a:t>c)</a:t>
                </a:r>
              </a:p>
            </p:txBody>
          </p:sp>
        </p:grpSp>
        <p:grpSp>
          <p:nvGrpSpPr>
            <p:cNvPr id="29711" name="Group 77"/>
            <p:cNvGrpSpPr>
              <a:grpSpLocks/>
            </p:cNvGrpSpPr>
            <p:nvPr/>
          </p:nvGrpSpPr>
          <p:grpSpPr bwMode="auto">
            <a:xfrm>
              <a:off x="2076" y="3684"/>
              <a:ext cx="781" cy="518"/>
              <a:chOff x="2508" y="3216"/>
              <a:chExt cx="781" cy="518"/>
            </a:xfrm>
          </p:grpSpPr>
          <p:grpSp>
            <p:nvGrpSpPr>
              <p:cNvPr id="29712" name="Group 78"/>
              <p:cNvGrpSpPr>
                <a:grpSpLocks/>
              </p:cNvGrpSpPr>
              <p:nvPr/>
            </p:nvGrpSpPr>
            <p:grpSpPr bwMode="auto">
              <a:xfrm>
                <a:off x="2802" y="3216"/>
                <a:ext cx="487" cy="518"/>
                <a:chOff x="2802" y="3216"/>
                <a:chExt cx="487" cy="518"/>
              </a:xfrm>
            </p:grpSpPr>
            <p:sp>
              <p:nvSpPr>
                <p:cNvPr id="29714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2802" y="3216"/>
                  <a:ext cx="487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b="1" i="1">
                      <a:solidFill>
                        <a:schemeClr val="bg1"/>
                      </a:solidFill>
                    </a:rPr>
                    <a:t>SR</a:t>
                  </a:r>
                  <a:br>
                    <a:rPr lang="en-US" altLang="en-US" b="1" i="1">
                      <a:solidFill>
                        <a:schemeClr val="bg1"/>
                      </a:solidFill>
                    </a:rPr>
                  </a:br>
                  <a:r>
                    <a:rPr lang="en-US" altLang="en-US" b="1" i="1">
                      <a:solidFill>
                        <a:schemeClr val="bg1"/>
                      </a:solidFill>
                    </a:rPr>
                    <a:t>QR</a:t>
                  </a:r>
                </a:p>
              </p:txBody>
            </p:sp>
            <p:sp>
              <p:nvSpPr>
                <p:cNvPr id="29715" name="Line 80"/>
                <p:cNvSpPr>
                  <a:spLocks noChangeShapeType="1"/>
                </p:cNvSpPr>
                <p:nvPr/>
              </p:nvSpPr>
              <p:spPr bwMode="auto">
                <a:xfrm>
                  <a:off x="2820" y="3480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9713" name="Text Box 81"/>
              <p:cNvSpPr txBox="1">
                <a:spLocks noChangeArrowheads="1"/>
              </p:cNvSpPr>
              <p:nvPr/>
            </p:nvSpPr>
            <p:spPr bwMode="auto">
              <a:xfrm>
                <a:off x="2508" y="3270"/>
                <a:ext cx="62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800">
                    <a:solidFill>
                      <a:schemeClr val="bg1"/>
                    </a:solidFill>
                  </a:rPr>
                  <a:t>d)</a:t>
                </a:r>
              </a:p>
            </p:txBody>
          </p:sp>
        </p:grpSp>
      </p:grpSp>
      <p:cxnSp>
        <p:nvCxnSpPr>
          <p:cNvPr id="3" name="Straight Connector 2"/>
          <p:cNvCxnSpPr/>
          <p:nvPr/>
        </p:nvCxnSpPr>
        <p:spPr>
          <a:xfrm>
            <a:off x="117475" y="838200"/>
            <a:ext cx="88741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cxnSpLocks/>
          </p:cNvCxnSpPr>
          <p:nvPr/>
        </p:nvCxnSpPr>
        <p:spPr>
          <a:xfrm>
            <a:off x="188913" y="873125"/>
            <a:ext cx="89598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8" grpId="0"/>
      <p:bldP spid="33799" grpId="0"/>
      <p:bldP spid="33800" grpId="0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1_Parce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3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4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</TotalTime>
  <Words>1675</Words>
  <Application>Microsoft Office PowerPoint</Application>
  <PresentationFormat>On-screen Show (4:3)</PresentationFormat>
  <Paragraphs>344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VNI-Aptima</vt:lpstr>
      <vt:lpstr>Symbol</vt:lpstr>
      <vt:lpstr>VNI-Book</vt:lpstr>
      <vt:lpstr>Calibri Light</vt:lpstr>
      <vt:lpstr>.VnArial</vt:lpstr>
      <vt:lpstr>Times New Roman</vt:lpstr>
      <vt:lpstr>Calibri</vt:lpstr>
      <vt:lpstr>Gill Sans MT</vt:lpstr>
      <vt:lpstr>Arial</vt:lpstr>
      <vt:lpstr>VNI-Times</vt:lpstr>
      <vt:lpstr>ＭＳ Ｐゴシック</vt:lpstr>
      <vt:lpstr>Parcel</vt:lpstr>
      <vt:lpstr>1_Parcel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 ý:   Nếu hai góc nhọn α và  β có: sinα = sinβ (hoặc cosα = cosβ, hoặc tanα = tanβ, hoặc cotα = cotβ) thì α = β vì chúng là hai góc tương ứng của hai tam giác vuông đồng dạng.     </vt:lpstr>
      <vt:lpstr>CAÂU HOÛI TRAÉC NGHIEÄM</vt:lpstr>
      <vt:lpstr>CAÂU HOÛI TRAÉC NGHIEÄM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DOAN NGOC DUNG</Manager>
  <Company>TRUONG THCS PHAM DINH 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 THUC LUONG TRONG TAM GIAC VUONG</dc:title>
  <dc:subject>HINH HOC 9</dc:subject>
  <dc:creator>DOAN NGOC DUNG</dc:creator>
  <cp:lastModifiedBy>Administrator</cp:lastModifiedBy>
  <cp:revision>520</cp:revision>
  <dcterms:created xsi:type="dcterms:W3CDTF">2005-12-11T16:10:25Z</dcterms:created>
  <dcterms:modified xsi:type="dcterms:W3CDTF">2023-09-25T14:17:11Z</dcterms:modified>
</cp:coreProperties>
</file>