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83" r:id="rId2"/>
    <p:sldId id="258" r:id="rId3"/>
    <p:sldId id="274" r:id="rId4"/>
    <p:sldId id="275" r:id="rId5"/>
    <p:sldId id="276" r:id="rId6"/>
    <p:sldId id="277" r:id="rId7"/>
    <p:sldId id="268" r:id="rId8"/>
    <p:sldId id="284" r:id="rId9"/>
    <p:sldId id="285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471D-1115-4BFA-95CF-EC08707342CE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9B39-C2B9-4E67-B9C0-B5E322996D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17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471D-1115-4BFA-95CF-EC08707342CE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9B39-C2B9-4E67-B9C0-B5E322996D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0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471D-1115-4BFA-95CF-EC08707342CE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9B39-C2B9-4E67-B9C0-B5E322996D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29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A142B37-56A7-4E91-9ECF-28CF294F34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397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86167-4EA2-4F65-B481-112A314A8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471D-1115-4BFA-95CF-EC08707342CE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9B39-C2B9-4E67-B9C0-B5E322996D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7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471D-1115-4BFA-95CF-EC08707342CE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9B39-C2B9-4E67-B9C0-B5E322996D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77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471D-1115-4BFA-95CF-EC08707342CE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9B39-C2B9-4E67-B9C0-B5E322996D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471D-1115-4BFA-95CF-EC08707342CE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9B39-C2B9-4E67-B9C0-B5E322996D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8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471D-1115-4BFA-95CF-EC08707342CE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9B39-C2B9-4E67-B9C0-B5E322996D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9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471D-1115-4BFA-95CF-EC08707342CE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9B39-C2B9-4E67-B9C0-B5E322996D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471D-1115-4BFA-95CF-EC08707342CE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9B39-C2B9-4E67-B9C0-B5E322996D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39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471D-1115-4BFA-95CF-EC08707342CE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9B39-C2B9-4E67-B9C0-B5E322996D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2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2471D-1115-4BFA-95CF-EC08707342CE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09B39-C2B9-4E67-B9C0-B5E322996D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6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emf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527752" y="3539609"/>
            <a:ext cx="8088496" cy="13696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76200" tIns="38100" rIns="76200" bIns="3810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cap="all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LUYỆN TẬP</a:t>
            </a:r>
          </a:p>
          <a:p>
            <a:pPr algn="ctr"/>
            <a:r>
              <a:rPr lang="en-US" sz="28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SỐ HỆ THỨC VỀ CẠNH VÀ ĐƯỜNG CAO </a:t>
            </a:r>
          </a:p>
          <a:p>
            <a:pPr algn="ctr"/>
            <a:r>
              <a:rPr lang="en-US" sz="28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TAM GIÁC VUÔNG</a:t>
            </a:r>
            <a:endParaRPr lang="en-US" sz="2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962175" y="5405744"/>
            <a:ext cx="4650053" cy="3902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333" dirty="0" err="1">
                <a:solidFill>
                  <a:srgbClr val="003399"/>
                </a:solidFill>
                <a:latin typeface="Times New Roman" pitchFamily="18" charset="0"/>
              </a:rPr>
              <a:t>Giáo</a:t>
            </a:r>
            <a:r>
              <a:rPr lang="en-US" sz="2333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333" dirty="0" err="1">
                <a:solidFill>
                  <a:srgbClr val="003399"/>
                </a:solidFill>
                <a:latin typeface="Times New Roman" pitchFamily="18" charset="0"/>
              </a:rPr>
              <a:t>viên</a:t>
            </a:r>
            <a:r>
              <a:rPr lang="en-US" sz="2333" dirty="0">
                <a:solidFill>
                  <a:srgbClr val="003399"/>
                </a:solidFill>
                <a:latin typeface="Times New Roman" pitchFamily="18" charset="0"/>
              </a:rPr>
              <a:t>: </a:t>
            </a:r>
            <a:r>
              <a:rPr lang="en-US" sz="2333" dirty="0" err="1">
                <a:solidFill>
                  <a:srgbClr val="003399"/>
                </a:solidFill>
                <a:latin typeface="Times New Roman" pitchFamily="18" charset="0"/>
              </a:rPr>
              <a:t>Trần</a:t>
            </a:r>
            <a:r>
              <a:rPr lang="en-US" sz="2333" dirty="0">
                <a:solidFill>
                  <a:srgbClr val="003399"/>
                </a:solidFill>
                <a:latin typeface="Times New Roman" pitchFamily="18" charset="0"/>
              </a:rPr>
              <a:t> Minh </a:t>
            </a:r>
            <a:r>
              <a:rPr lang="en-US" sz="2333" dirty="0" err="1">
                <a:solidFill>
                  <a:srgbClr val="003399"/>
                </a:solidFill>
                <a:latin typeface="Times New Roman" pitchFamily="18" charset="0"/>
              </a:rPr>
              <a:t>Đông</a:t>
            </a:r>
            <a:endParaRPr lang="en-US" sz="2333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2591594" y="2554924"/>
            <a:ext cx="3960813" cy="48815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6729" tIns="38365" rIns="76729" bIns="38365" anchor="b" anchorCtr="1"/>
          <a:lstStyle/>
          <a:p>
            <a:pPr algn="ctr" eaLnBrk="1" hangingPunct="1">
              <a:defRPr/>
            </a:pPr>
            <a:r>
              <a:rPr lang="en-US" sz="3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HÌNH HỌC 9</a:t>
            </a:r>
            <a:endParaRPr lang="en-US" sz="3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90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FC241F73-8E92-44BF-80B1-2FDBB884CEDC}" type="slidenum">
              <a:rPr lang="en-US" sz="1200">
                <a:solidFill>
                  <a:schemeClr val="tx2">
                    <a:shade val="90000"/>
                  </a:schemeClr>
                </a:solidFill>
              </a:rPr>
              <a:pPr algn="r">
                <a:defRPr/>
              </a:pPr>
              <a:t>2</a:t>
            </a:fld>
            <a:endParaRPr lang="en-US" sz="120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H="1">
            <a:off x="5257800" y="1752600"/>
            <a:ext cx="9144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6172200" y="1752600"/>
            <a:ext cx="27432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5257800" y="3429000"/>
            <a:ext cx="3657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791200" y="12192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200" b="1">
                <a:latin typeface="Times New Roman" pitchFamily="18" charset="0"/>
              </a:rPr>
              <a:t>A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8470900" y="33528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200" b="1">
                <a:latin typeface="Times New Roman" pitchFamily="18" charset="0"/>
              </a:rPr>
              <a:t>C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953000" y="33528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200" b="1">
                <a:latin typeface="Times New Roman" pitchFamily="18" charset="0"/>
              </a:rPr>
              <a:t>B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6183313" y="1752600"/>
            <a:ext cx="0" cy="1676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5813425" y="338455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200" b="1">
                <a:latin typeface="Times New Roman" pitchFamily="18" charset="0"/>
              </a:rPr>
              <a:t>H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3267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2600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1752600" y="0"/>
            <a:ext cx="5486400" cy="685800"/>
          </a:xfrm>
          <a:prstGeom prst="flowChart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KIẾN THỨC CƠ BẢN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5334000" y="20574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FF"/>
                </a:solidFill>
                <a:latin typeface="Times New Roman" pitchFamily="18" charset="0"/>
              </a:rPr>
              <a:t>c</a:t>
            </a:r>
            <a:endParaRPr lang="vi-VN" sz="3600" b="1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7424738" y="2014538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Times New Roman" pitchFamily="18" charset="0"/>
              </a:rPr>
              <a:t>b</a:t>
            </a:r>
            <a:endParaRPr lang="vi-VN" sz="36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5257800" y="4191000"/>
            <a:ext cx="3657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-479425" y="431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6911975" y="3616325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a</a:t>
            </a:r>
            <a:endParaRPr lang="vi-VN" sz="3600" b="1">
              <a:latin typeface="Times New Roman" pitchFamily="18" charset="0"/>
            </a:endParaRP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5562600" y="28194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FF"/>
                </a:solidFill>
                <a:latin typeface="Times New Roman" pitchFamily="18" charset="0"/>
              </a:rPr>
              <a:t>c’</a:t>
            </a:r>
            <a:endParaRPr lang="vi-VN" sz="3600" b="1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7118350" y="286385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Times New Roman" pitchFamily="18" charset="0"/>
              </a:rPr>
              <a:t>b’</a:t>
            </a:r>
            <a:endParaRPr lang="vi-VN" sz="36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6161088" y="233045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33CC"/>
                </a:solidFill>
                <a:latin typeface="Times New Roman" pitchFamily="18" charset="0"/>
              </a:rPr>
              <a:t>h</a:t>
            </a:r>
            <a:endParaRPr lang="vi-VN" sz="3600" b="1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6019800" y="1981200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 flipV="1">
            <a:off x="6324600" y="1905000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6172200" y="31242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>
            <a:off x="6477000" y="31242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en-US"/>
          </a:p>
        </p:txBody>
      </p:sp>
      <p:graphicFrame>
        <p:nvGraphicFramePr>
          <p:cNvPr id="17435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169766"/>
              </p:ext>
            </p:extLst>
          </p:nvPr>
        </p:nvGraphicFramePr>
        <p:xfrm>
          <a:off x="174626" y="762001"/>
          <a:ext cx="3218486" cy="959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3" imgW="863280" imgH="253800" progId="Equation.DSMT4">
                  <p:embed/>
                </p:oleObj>
              </mc:Choice>
              <mc:Fallback>
                <p:oleObj name="Equation" r:id="rId3" imgW="86328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6" y="762001"/>
                        <a:ext cx="3218486" cy="95999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928284"/>
              </p:ext>
            </p:extLst>
          </p:nvPr>
        </p:nvGraphicFramePr>
        <p:xfrm>
          <a:off x="922338" y="1605066"/>
          <a:ext cx="2595681" cy="1101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5" imgW="634680" imgH="253800" progId="Equation.DSMT4">
                  <p:embed/>
                </p:oleObj>
              </mc:Choice>
              <mc:Fallback>
                <p:oleObj name="Equation" r:id="rId5" imgW="63468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1605066"/>
                        <a:ext cx="2595681" cy="110147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150762"/>
              </p:ext>
            </p:extLst>
          </p:nvPr>
        </p:nvGraphicFramePr>
        <p:xfrm>
          <a:off x="0" y="2819401"/>
          <a:ext cx="3816167" cy="1039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7" imgW="990360" imgH="253800" progId="Equation.DSMT4">
                  <p:embed/>
                </p:oleObj>
              </mc:Choice>
              <mc:Fallback>
                <p:oleObj name="Equation" r:id="rId7" imgW="99036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19401"/>
                        <a:ext cx="3816167" cy="103933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-15875" y="3725863"/>
            <a:ext cx="466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vi-VN"/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76199" y="4114800"/>
            <a:ext cx="37399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Times New Roman" pitchFamily="18" charset="0"/>
              </a:rPr>
              <a:t>(3) </a:t>
            </a:r>
            <a:r>
              <a:rPr lang="en-US" sz="4800" i="1" dirty="0" err="1">
                <a:latin typeface="Times New Roman" pitchFamily="18" charset="0"/>
              </a:rPr>
              <a:t>b.c</a:t>
            </a:r>
            <a:r>
              <a:rPr lang="en-US" sz="4800" i="1" dirty="0">
                <a:latin typeface="Times New Roman" pitchFamily="18" charset="0"/>
              </a:rPr>
              <a:t> </a:t>
            </a:r>
            <a:r>
              <a:rPr lang="en-US" sz="4800" b="1" dirty="0">
                <a:latin typeface="Times New Roman" pitchFamily="18" charset="0"/>
              </a:rPr>
              <a:t>=</a:t>
            </a:r>
            <a:r>
              <a:rPr lang="en-US" sz="4800" i="1" dirty="0">
                <a:latin typeface="Times New Roman" pitchFamily="18" charset="0"/>
              </a:rPr>
              <a:t> </a:t>
            </a:r>
            <a:r>
              <a:rPr lang="en-US" sz="4800" i="1" dirty="0" err="1">
                <a:latin typeface="Times New Roman" pitchFamily="18" charset="0"/>
              </a:rPr>
              <a:t>a.h</a:t>
            </a:r>
            <a:endParaRPr lang="vi-VN" sz="4800" i="1" dirty="0">
              <a:latin typeface="Times New Roman" pitchFamily="18" charset="0"/>
            </a:endParaRPr>
          </a:p>
        </p:txBody>
      </p:sp>
      <p:graphicFrame>
        <p:nvGraphicFramePr>
          <p:cNvPr id="1744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540501"/>
              </p:ext>
            </p:extLst>
          </p:nvPr>
        </p:nvGraphicFramePr>
        <p:xfrm>
          <a:off x="368181" y="5257800"/>
          <a:ext cx="3289419" cy="1134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9" imgW="1218960" imgH="431640" progId="Equation.DSMT4">
                  <p:embed/>
                </p:oleObj>
              </mc:Choice>
              <mc:Fallback>
                <p:oleObj name="Equation" r:id="rId9" imgW="121896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81" y="5257800"/>
                        <a:ext cx="3289419" cy="113428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1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889698"/>
              </p:ext>
            </p:extLst>
          </p:nvPr>
        </p:nvGraphicFramePr>
        <p:xfrm>
          <a:off x="5100638" y="5050806"/>
          <a:ext cx="3281362" cy="664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11" imgW="1333440" imgH="253800" progId="Equation.DSMT4">
                  <p:embed/>
                </p:oleObj>
              </mc:Choice>
              <mc:Fallback>
                <p:oleObj name="Equation" r:id="rId11" imgW="1333440" imgH="253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0638" y="5050806"/>
                        <a:ext cx="3281362" cy="6641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Connector 35"/>
          <p:cNvCxnSpPr/>
          <p:nvPr/>
        </p:nvCxnSpPr>
        <p:spPr>
          <a:xfrm rot="5400000">
            <a:off x="1561305" y="3771900"/>
            <a:ext cx="6172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152400" y="1434856"/>
            <a:ext cx="855380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 ta đưa ra hai cách vẽ đoạn trung bình nhân x của hai đoạn thẳng a, b (tức là x2 = ab) như trong hai hình sau: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-36871" y="5410200"/>
            <a:ext cx="93929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(2),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0" name="Picture 35" descr="Hình 8 bài 7 trang 69 SGK Toán lớp 9 Tập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81999"/>
            <a:ext cx="3633788" cy="265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37" descr="Hình 9 bài 7 trang 69 SGK Toán lớp 9 Tập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88963"/>
            <a:ext cx="3733800" cy="291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9561" y="802759"/>
            <a:ext cx="2520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7/69-Sgk</a:t>
            </a:r>
            <a:endParaRPr lang="en-US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25817"/>
      </p:ext>
    </p:extLst>
  </p:cSld>
  <p:clrMapOvr>
    <a:masterClrMapping/>
  </p:clrMapOvr>
  <p:transition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3" descr="https://img.giaibaitap.me/picture/article/2018/0119/giai-bai-7-8-9-trang-69-70-sgk-toan-9-tap-1_2_15163574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150074"/>
            <a:ext cx="4571999" cy="257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14"/>
          <p:cNvSpPr>
            <a:spLocks noChangeArrowheads="1"/>
          </p:cNvSpPr>
          <p:nvPr/>
        </p:nvSpPr>
        <p:spPr bwMode="auto">
          <a:xfrm>
            <a:off x="266700" y="435854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Cách 1:</a:t>
            </a:r>
            <a:r>
              <a:rPr lang="vi-VN" altLang="en-US" sz="2800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 Đặt tên các đoạn thẳng như hình bên. 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Rectangle 56"/>
          <p:cNvSpPr>
            <a:spLocks noChangeArrowheads="1"/>
          </p:cNvSpPr>
          <p:nvPr/>
        </p:nvSpPr>
        <p:spPr bwMode="auto">
          <a:xfrm>
            <a:off x="1447801" y="372249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40965" name="Rectangle 28"/>
          <p:cNvSpPr>
            <a:spLocks noChangeArrowheads="1"/>
          </p:cNvSpPr>
          <p:nvPr/>
        </p:nvSpPr>
        <p:spPr bwMode="auto">
          <a:xfrm>
            <a:off x="0" y="4172144"/>
            <a:ext cx="9296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vi-VN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 cách dựng, </a:t>
            </a:r>
            <a:r>
              <a:rPr lang="el-GR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vi-VN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ABC có đường trung tuyến AO bằng một nửa cạnh BC, do đó </a:t>
            </a:r>
            <a:r>
              <a:rPr lang="el-GR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vi-VN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ABC vuông tại 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vi-VN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 vậy AH</a:t>
            </a:r>
            <a:r>
              <a:rPr lang="vi-VN" altLang="en-US" sz="28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= BH.CH hay x</a:t>
            </a:r>
            <a:r>
              <a:rPr lang="vi-VN" altLang="en-US" sz="28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= ab</a:t>
            </a:r>
          </a:p>
          <a:p>
            <a:pPr algn="just"/>
            <a:r>
              <a:rPr lang="vi-VN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 chính là hệ thức (2) hay cách vẽ trên là đúng.</a:t>
            </a:r>
          </a:p>
        </p:txBody>
      </p:sp>
    </p:spTree>
    <p:extLst>
      <p:ext uri="{BB962C8B-B14F-4D97-AF65-F5344CB8AC3E}">
        <p14:creationId xmlns:p14="http://schemas.microsoft.com/office/powerpoint/2010/main" val="312715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645755" y="579255"/>
            <a:ext cx="75245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28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Cách 2</a:t>
            </a:r>
            <a:r>
              <a:rPr lang="vi-VN" altLang="en-US" sz="2800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: Vẽ và đặt tên như hình bên dưới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2" descr="Để học tốt Toán 9 | Giải bài tập Toán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01799"/>
            <a:ext cx="3962399" cy="270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341313" y="4397808"/>
            <a:ext cx="846137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vi-VN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 cách dựng, </a:t>
            </a:r>
            <a:r>
              <a:rPr lang="el-GR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vi-VN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DEF có đường trung tuyến DO bằng một nửa cạnh EF, do đó </a:t>
            </a:r>
            <a:r>
              <a:rPr lang="el-GR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vi-VN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DEF vuông tại D.</a:t>
            </a:r>
          </a:p>
          <a:p>
            <a:pPr algn="just"/>
            <a:r>
              <a:rPr lang="vi-VN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Vậy DE</a:t>
            </a:r>
            <a:r>
              <a:rPr lang="vi-VN" altLang="en-US" sz="28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= EI.EF hay x</a:t>
            </a:r>
            <a:r>
              <a:rPr lang="vi-VN" altLang="en-US" sz="28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= a.b</a:t>
            </a:r>
          </a:p>
          <a:p>
            <a:pPr algn="just"/>
            <a:r>
              <a:rPr lang="vi-VN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 chính là hệ thức (1) hay cách vẽ trên là đúng.</a:t>
            </a:r>
          </a:p>
        </p:txBody>
      </p:sp>
    </p:spTree>
    <p:extLst>
      <p:ext uri="{BB962C8B-B14F-4D97-AF65-F5344CB8AC3E}">
        <p14:creationId xmlns:p14="http://schemas.microsoft.com/office/powerpoint/2010/main" val="172918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375465" y="80515"/>
            <a:ext cx="35365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alt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Bài  8 (SGK – tr70)</a:t>
            </a:r>
            <a:endParaRPr lang="en-US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20" descr="Để học tốt Toán 9 | Giải bài tập Toán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" y="762000"/>
            <a:ext cx="8305799" cy="595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3902179" y="94313"/>
            <a:ext cx="678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698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170" y="113943"/>
            <a:ext cx="8839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 New Roman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 New Roman"/>
              </a:rPr>
              <a:t> 9/70 (</a:t>
            </a:r>
            <a:r>
              <a:rPr lang="en-US" sz="2800" b="1" dirty="0" err="1">
                <a:solidFill>
                  <a:srgbClr val="FF0000"/>
                </a:solidFill>
                <a:latin typeface="Time New Roman"/>
              </a:rPr>
              <a:t>sgk</a:t>
            </a:r>
            <a:r>
              <a:rPr lang="en-US" sz="2800" b="1" dirty="0">
                <a:solidFill>
                  <a:srgbClr val="FF0000"/>
                </a:solidFill>
                <a:latin typeface="Time New Roman"/>
              </a:rPr>
              <a:t>). 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 New Roman"/>
              </a:rPr>
              <a:t>       </a:t>
            </a:r>
            <a:r>
              <a:rPr lang="vi-VN" sz="2800" dirty="0">
                <a:latin typeface="Time New Roman"/>
              </a:rPr>
              <a:t>Cho hình vuông ABCD. Gọi I là một điểm nằm giữa A và B. Tia DI và tia CB cắt nhau ở K. Kẻ đường thẳng qua D, vuông góc với DI. Đường thẳng này cắt đường thẳng BC tại L. </a:t>
            </a:r>
            <a:r>
              <a:rPr lang="vi-VN" sz="2800" b="1" dirty="0">
                <a:latin typeface="Time New Roman"/>
              </a:rPr>
              <a:t>Chứng minh rằng:</a:t>
            </a:r>
            <a:endParaRPr lang="en-US" sz="2800" b="1" dirty="0">
              <a:latin typeface="Time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810" y="2392180"/>
            <a:ext cx="5900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 New Roman"/>
              </a:rPr>
              <a:t>a) Tam </a:t>
            </a:r>
            <a:r>
              <a:rPr lang="en-US" sz="2800" dirty="0" err="1">
                <a:latin typeface="Time New Roman"/>
              </a:rPr>
              <a:t>giác</a:t>
            </a:r>
            <a:r>
              <a:rPr lang="en-US" sz="2800" dirty="0">
                <a:latin typeface="Time New Roman"/>
              </a:rPr>
              <a:t> DIL </a:t>
            </a:r>
            <a:r>
              <a:rPr lang="en-US" sz="2800" dirty="0" err="1">
                <a:latin typeface="Time New Roman"/>
              </a:rPr>
              <a:t>là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một</a:t>
            </a:r>
            <a:r>
              <a:rPr lang="en-US" sz="2800" dirty="0">
                <a:latin typeface="Time New Roman"/>
              </a:rPr>
              <a:t> tam </a:t>
            </a:r>
            <a:r>
              <a:rPr lang="en-US" sz="2800" dirty="0" err="1">
                <a:latin typeface="Time New Roman"/>
              </a:rPr>
              <a:t>giác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cân</a:t>
            </a:r>
            <a:endParaRPr lang="en-US" sz="2800" dirty="0">
              <a:latin typeface="Time New Roman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" y="2925580"/>
            <a:ext cx="8839200" cy="932617"/>
            <a:chOff x="304800" y="2925580"/>
            <a:chExt cx="8839200" cy="932617"/>
          </a:xfrm>
        </p:grpSpPr>
        <p:sp>
          <p:nvSpPr>
            <p:cNvPr id="5" name="Rectangle 4"/>
            <p:cNvSpPr/>
            <p:nvPr/>
          </p:nvSpPr>
          <p:spPr>
            <a:xfrm>
              <a:off x="304800" y="3134380"/>
              <a:ext cx="8839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 dirty="0">
                  <a:latin typeface="+mj-lt"/>
                </a:rPr>
                <a:t>b) Tổng </a:t>
              </a:r>
              <a:r>
                <a:rPr lang="en-US" sz="2800" dirty="0">
                  <a:latin typeface="+mj-lt"/>
                </a:rPr>
                <a:t>   </a:t>
              </a:r>
              <a:r>
                <a:rPr lang="vi-VN" sz="2800" dirty="0">
                  <a:latin typeface="+mj-lt"/>
                </a:rPr>
                <a:t> </a:t>
              </a:r>
              <a:r>
                <a:rPr lang="en-US" sz="2800" dirty="0">
                  <a:latin typeface="+mj-lt"/>
                </a:rPr>
                <a:t>                  </a:t>
              </a:r>
              <a:r>
                <a:rPr lang="vi-VN" sz="2800" dirty="0">
                  <a:latin typeface="+mj-lt"/>
                </a:rPr>
                <a:t> không đổi khi I thay đổi trên cạnh AB.</a:t>
              </a: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1623830" y="2925580"/>
            <a:ext cx="1835150" cy="9326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0" name="Equation" r:id="rId3" imgW="774360" imgH="393480" progId="Equation.DSMT4">
                    <p:embed/>
                  </p:oleObj>
                </mc:Choice>
                <mc:Fallback>
                  <p:oleObj name="Equation" r:id="rId3" imgW="774360" imgH="39348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3830" y="2925580"/>
                          <a:ext cx="1835150" cy="9326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7631" y="4077177"/>
            <a:ext cx="4117469" cy="2464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838200"/>
            <a:ext cx="7924800" cy="1200329"/>
            <a:chOff x="990600" y="838200"/>
            <a:chExt cx="7924800" cy="1200329"/>
          </a:xfrm>
        </p:grpSpPr>
        <p:sp>
          <p:nvSpPr>
            <p:cNvPr id="2" name="TextBox 1"/>
            <p:cNvSpPr txBox="1"/>
            <p:nvPr/>
          </p:nvSpPr>
          <p:spPr>
            <a:xfrm>
              <a:off x="990600" y="838200"/>
              <a:ext cx="7924800" cy="120032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 new roman"/>
                </a:rPr>
                <a:t>Bài tập. </a:t>
              </a:r>
              <a:r>
                <a:rPr lang="en-US" sz="2400">
                  <a:latin typeface="Time new roman"/>
                </a:rPr>
                <a:t>Cho hình thang vuông góc tại A và D. Hai đường chéo vuông góc tại O. Biết AB=         ; OA=6, tính diện tích hình thang ABCD</a:t>
              </a: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6837868"/>
                </p:ext>
              </p:extLst>
            </p:nvPr>
          </p:nvGraphicFramePr>
          <p:xfrm>
            <a:off x="4229100" y="1225529"/>
            <a:ext cx="685800" cy="4256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1" name="Equation" r:id="rId3" imgW="368280" imgH="228600" progId="Equation.DSMT4">
                    <p:embed/>
                  </p:oleObj>
                </mc:Choice>
                <mc:Fallback>
                  <p:oleObj name="Equation" r:id="rId3" imgW="3682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229100" y="1225529"/>
                          <a:ext cx="685800" cy="42566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2419529"/>
            <a:ext cx="3352800" cy="265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447800" y="1295400"/>
            <a:ext cx="6019800" cy="6477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HDVN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81000" y="2506663"/>
            <a:ext cx="8445500" cy="156966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-"/>
              <a:defRPr/>
            </a:pPr>
            <a:r>
              <a:rPr lang="en-US" altLang="en-US" sz="320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thuộc các hệ thức 1-4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còn lại Sgk/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Chuẩn bị: Luyện tập (t)</a:t>
            </a:r>
            <a:endParaRPr lang="en-US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4" name="Picture 6" descr="huy0002"/>
          <p:cNvPicPr>
            <a:picLocks noChangeAspect="1" noChangeArrowheads="1"/>
          </p:cNvPicPr>
          <p:nvPr/>
        </p:nvPicPr>
        <p:blipFill>
          <a:blip r:embed="rId2" cstate="print">
            <a:lum bright="6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0" t="70937" r="26047" b="9718"/>
          <a:stretch>
            <a:fillRect/>
          </a:stretch>
        </p:blipFill>
        <p:spPr bwMode="auto">
          <a:xfrm>
            <a:off x="3111209" y="4191529"/>
            <a:ext cx="2023755" cy="190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17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26&quot;&gt;&lt;property id=&quot;20148&quot; value=&quot;5&quot;/&gt;&lt;property id=&quot;20300&quot; value=&quot;Slide 2&quot;/&gt;&lt;property id=&quot;20307&quot; value=&quot;258&quot;/&gt;&lt;/object&gt;&lt;object type=&quot;3&quot; unique_id=&quot;10039&quot;&gt;&lt;property id=&quot;20148&quot; value=&quot;5&quot;/&gt;&lt;property id=&quot;20300&quot; value=&quot;Slide 3&quot;/&gt;&lt;property id=&quot;20307&quot; value=&quot;259&quot;/&gt;&lt;/object&gt;&lt;object type=&quot;3&quot; unique_id=&quot;10040&quot;&gt;&lt;property id=&quot;20148&quot; value=&quot;5&quot;/&gt;&lt;property id=&quot;20300&quot; value=&quot;Slide 4&quot;/&gt;&lt;property id=&quot;20307&quot; value=&quot;261&quot;/&gt;&lt;/object&gt;&lt;object type=&quot;3&quot; unique_id=&quot;10041&quot;&gt;&lt;property id=&quot;20148&quot; value=&quot;5&quot;/&gt;&lt;property id=&quot;20300&quot; value=&quot;Slide 5&quot;/&gt;&lt;property id=&quot;20307&quot; value=&quot;260&quot;/&gt;&lt;/object&gt;&lt;object type=&quot;3&quot; unique_id=&quot;10084&quot;&gt;&lt;property id=&quot;20148&quot; value=&quot;5&quot;/&gt;&lt;property id=&quot;20300&quot; value=&quot;Slide 6&quot;/&gt;&lt;property id=&quot;20307&quot; value=&quot;262&quot;/&gt;&lt;/object&gt;&lt;object type=&quot;3&quot; unique_id=&quot;10157&quot;&gt;&lt;property id=&quot;20148&quot; value=&quot;5&quot;/&gt;&lt;property id=&quot;20300&quot; value=&quot;Slide 7&quot;/&gt;&lt;property id=&quot;20307&quot; value=&quot;263&quot;/&gt;&lt;/object&gt;&lt;object type=&quot;3&quot; unique_id=&quot;10257&quot;&gt;&lt;property id=&quot;20148&quot; value=&quot;5&quot;/&gt;&lt;property id=&quot;20300&quot; value=&quot;Slide 8&quot;/&gt;&lt;property id=&quot;20307&quot; value=&quot;264&quot;/&gt;&lt;/object&gt;&lt;object type=&quot;3&quot; unique_id=&quot;12643&quot;&gt;&lt;property id=&quot;20148&quot; value=&quot;5&quot;/&gt;&lt;property id=&quot;20300&quot; value=&quot;Slide 9&quot;/&gt;&lt;property id=&quot;20307&quot; value=&quot;265&quot;/&gt;&lt;/object&gt;&lt;object type=&quot;3&quot; unique_id=&quot;12688&quot;&gt;&lt;property id=&quot;20148&quot; value=&quot;5&quot;/&gt;&lt;property id=&quot;20300&quot; value=&quot;Slide 10&quot;/&gt;&lt;property id=&quot;20307&quot; value=&quot;266&quot;/&gt;&lt;/object&gt;&lt;object type=&quot;3&quot; unique_id=&quot;12797&quot;&gt;&lt;property id=&quot;20148&quot; value=&quot;5&quot;/&gt;&lt;property id=&quot;20300&quot; value=&quot;Slide 11&quot;/&gt;&lt;property id=&quot;20307&quot; value=&quot;267&quot;/&gt;&lt;/object&gt;&lt;object type=&quot;3&quot; unique_id=&quot;12915&quot;&gt;&lt;property id=&quot;20148&quot; value=&quot;5&quot;/&gt;&lt;property id=&quot;20300&quot; value=&quot;Slide 12&quot;/&gt;&lt;property id=&quot;20307&quot; value=&quot;268&quot;/&gt;&lt;/object&gt;&lt;object type=&quot;3&quot; unique_id=&quot;13042&quot;&gt;&lt;property id=&quot;20148&quot; value=&quot;5&quot;/&gt;&lt;property id=&quot;20300&quot; value=&quot;Slide 14&quot;/&gt;&lt;property id=&quot;20307&quot; value=&quot;269&quot;/&gt;&lt;/object&gt;&lt;object type=&quot;3&quot; unique_id=&quot;13088&quot;&gt;&lt;property id=&quot;20148&quot; value=&quot;5&quot;/&gt;&lt;property id=&quot;20300&quot; value=&quot;Slide 13&quot;/&gt;&lt;property id=&quot;20307&quot; value=&quot;270&quot;/&gt;&lt;/object&gt;&lt;object type=&quot;3&quot; unique_id=&quot;13185&quot;&gt;&lt;property id=&quot;20148&quot; value=&quot;5&quot;/&gt;&lt;property id=&quot;20300&quot; value=&quot;Slide 15&quot;/&gt;&lt;property id=&quot;20307&quot; value=&quot;271&quot;/&gt;&lt;/object&gt;&lt;object type=&quot;3&quot; unique_id=&quot;13322&quot;&gt;&lt;property id=&quot;20148&quot; value=&quot;5&quot;/&gt;&lt;property id=&quot;20300&quot; value=&quot;Slide 16&quot;/&gt;&lt;property id=&quot;20307&quot; value=&quot;272&quot;/&gt;&lt;/object&gt;&lt;object type=&quot;3&quot; unique_id=&quot;13323&quot;&gt;&lt;property id=&quot;20148&quot; value=&quot;5&quot;/&gt;&lt;property id=&quot;20300&quot; value=&quot;Slide 17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404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Time new roman</vt:lpstr>
      <vt:lpstr>Time new roman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60</cp:revision>
  <dcterms:created xsi:type="dcterms:W3CDTF">2021-09-14T15:14:31Z</dcterms:created>
  <dcterms:modified xsi:type="dcterms:W3CDTF">2023-09-21T14:49:15Z</dcterms:modified>
</cp:coreProperties>
</file>