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79" r:id="rId2"/>
    <p:sldId id="285" r:id="rId3"/>
    <p:sldId id="261" r:id="rId4"/>
    <p:sldId id="282" r:id="rId5"/>
    <p:sldId id="283" r:id="rId6"/>
    <p:sldId id="286" r:id="rId7"/>
    <p:sldId id="284" r:id="rId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DEE6-3F75-4870-8299-7C81B7497D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ECDA-8CDF-4274-9CD7-4904D3C4E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7"/>
            <a:ext cx="9144000" cy="5709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27752" y="2968109"/>
            <a:ext cx="8088496" cy="1369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</a:t>
            </a:r>
          </a:p>
          <a:p>
            <a:pPr algn="ctr"/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 (t)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4" y="48342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3" y="19834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KTBC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10" y="576592"/>
            <a:ext cx="612703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hệ thức về mối quan hệ cạnh, hình chiếu cạnh góc vuông trên cạnh huyền; cạnh và đường cao (hệ thức 1 và 2) trong tam giác vuông?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569" y="1523648"/>
            <a:ext cx="43417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Áp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 tìm số đo x, y trong hình?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05" y="964372"/>
            <a:ext cx="2463972" cy="1582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309" y="2872695"/>
            <a:ext cx="1736640" cy="2541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6063" y="1965885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21" y="2155018"/>
            <a:ext cx="15985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Hệ thức: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24" y="2593543"/>
            <a:ext cx="29393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a.c’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a.b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0826" y="2570908"/>
            <a:ext cx="2395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b’.c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     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62" y="3102072"/>
            <a:ext cx="14788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Áp dụng: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52" y="3540598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có: 2</a:t>
            </a:r>
            <a:r>
              <a:rPr lang="en-US" altLang="en-US" sz="2000" baseline="30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=x(x+3)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03675"/>
              </p:ext>
            </p:extLst>
          </p:nvPr>
        </p:nvGraphicFramePr>
        <p:xfrm>
          <a:off x="2459947" y="3557137"/>
          <a:ext cx="3701368" cy="36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2323800" imgH="228600" progId="Equation.DSMT4">
                  <p:embed/>
                </p:oleObj>
              </mc:Choice>
              <mc:Fallback>
                <p:oleObj name="Equation" r:id="rId5" imgW="232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9947" y="3557137"/>
                        <a:ext cx="3701368" cy="36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72049"/>
              </p:ext>
            </p:extLst>
          </p:nvPr>
        </p:nvGraphicFramePr>
        <p:xfrm>
          <a:off x="704851" y="3991379"/>
          <a:ext cx="1168642" cy="64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7" imgW="825480" imgH="457200" progId="Equation.DSMT4">
                  <p:embed/>
                </p:oleObj>
              </mc:Choice>
              <mc:Fallback>
                <p:oleObj name="Equation" r:id="rId7" imgW="825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51" y="3991379"/>
                        <a:ext cx="1168642" cy="64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10274"/>
              </p:ext>
            </p:extLst>
          </p:nvPr>
        </p:nvGraphicFramePr>
        <p:xfrm>
          <a:off x="1917470" y="3967389"/>
          <a:ext cx="1435700" cy="67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9" imgW="977760" imgH="457200" progId="Equation.DSMT4">
                  <p:embed/>
                </p:oleObj>
              </mc:Choice>
              <mc:Fallback>
                <p:oleObj name="Equation" r:id="rId9" imgW="97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7470" y="3967389"/>
                        <a:ext cx="1435700" cy="67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83609" y="4727142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x=1=&gt;y</a:t>
            </a:r>
            <a:r>
              <a:rPr lang="en-US" altLang="en-US" sz="2000" baseline="30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=3.1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95335"/>
              </p:ext>
            </p:extLst>
          </p:nvPr>
        </p:nvGraphicFramePr>
        <p:xfrm>
          <a:off x="3051175" y="4802188"/>
          <a:ext cx="8366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1" imgW="647640" imgH="241200" progId="Equation.DSMT4">
                  <p:embed/>
                </p:oleObj>
              </mc:Choice>
              <mc:Fallback>
                <p:oleObj name="Equation" r:id="rId11" imgW="647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1175" y="4802188"/>
                        <a:ext cx="83661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36009" y="5195225"/>
            <a:ext cx="293930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x=1cm; </a:t>
            </a:r>
            <a:endParaRPr lang="en-US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83271"/>
              </p:ext>
            </p:extLst>
          </p:nvPr>
        </p:nvGraphicFramePr>
        <p:xfrm>
          <a:off x="2457676" y="5251901"/>
          <a:ext cx="817621" cy="31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3" imgW="634680" imgH="241200" progId="Equation.DSMT4">
                  <p:embed/>
                </p:oleObj>
              </mc:Choice>
              <mc:Fallback>
                <p:oleObj name="Equation" r:id="rId13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7676" y="5251901"/>
                        <a:ext cx="817621" cy="31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4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10" y="870506"/>
            <a:ext cx="61270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Chứng minh rằng: 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AC.AB = BC.AH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126201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903" y="516477"/>
            <a:ext cx="12172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83" y="885809"/>
            <a:ext cx="2902647" cy="17158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984" y="2568428"/>
            <a:ext cx="331001" cy="243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82244" y="2425886"/>
                <a:ext cx="1495229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44" y="2425886"/>
                <a:ext cx="1495229" cy="553228"/>
              </a:xfrm>
              <a:prstGeom prst="rect">
                <a:avLst/>
              </a:prstGeom>
              <a:blipFill>
                <a:blip r:embed="rId4"/>
                <a:stretch>
                  <a:fillRect l="-4878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4253" y="2543495"/>
            <a:ext cx="216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=&gt; </a:t>
            </a:r>
            <a:r>
              <a:rPr lang="en-US" sz="1800" smtClean="0"/>
              <a:t>AB.AC </a:t>
            </a:r>
            <a:r>
              <a:rPr lang="en-US" sz="1800"/>
              <a:t>= </a:t>
            </a:r>
            <a:r>
              <a:rPr lang="en-US" sz="1800" smtClean="0"/>
              <a:t>BC.AH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0912" y="1695859"/>
                <a:ext cx="3214048" cy="121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smtClean="0">
                    <a:solidFill>
                      <a:srgbClr val="FF0000"/>
                    </a:solidFill>
                  </a:rPr>
                  <a:t>CM: </a:t>
                </a:r>
                <a:r>
                  <a:rPr lang="en-US" sz="1800" smtClean="0"/>
                  <a:t>Xét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</m:oMath>
                </a14:m>
                <a:endParaRPr lang="en-US" sz="18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𝐵𝐻𝐴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 </m:t>
                      </m:r>
                    </m:oMath>
                  </m:oMathPara>
                </a14:m>
                <a:endParaRPr lang="en-US" sz="180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𝑐h𝑢𝑛𝑔</m:t>
                      </m:r>
                    </m:oMath>
                  </m:oMathPara>
                </a14:m>
                <a:endParaRPr lang="en-US" sz="1800">
                  <a:ea typeface="Cambria Math" panose="02040503050406030204" pitchFamily="18" charset="0"/>
                </a:endParaRPr>
              </a:p>
              <a:p>
                <a:r>
                  <a:rPr lang="en-US" sz="1800"/>
                  <a:t>Do đó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800"/>
                  <a:t>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𝐻𝐵𝐴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( g.g)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2" y="1695859"/>
                <a:ext cx="3214048" cy="1217064"/>
              </a:xfrm>
              <a:prstGeom prst="rect">
                <a:avLst/>
              </a:prstGeom>
              <a:blipFill>
                <a:blip r:embed="rId6"/>
                <a:stretch>
                  <a:fillRect l="-1518" t="-2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143486" y="2543494"/>
            <a:ext cx="21658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AB.AC </a:t>
            </a:r>
            <a:r>
              <a:rPr lang="en-US" sz="1800">
                <a:solidFill>
                  <a:srgbClr val="FF0000"/>
                </a:solidFill>
              </a:rPr>
              <a:t>= </a:t>
            </a:r>
            <a:r>
              <a:rPr lang="en-US" sz="1800" smtClean="0">
                <a:solidFill>
                  <a:srgbClr val="FF0000"/>
                </a:solidFill>
              </a:rPr>
              <a:t>BC.AH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59" y="899059"/>
            <a:ext cx="3043662" cy="195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598" y="1045575"/>
            <a:ext cx="54927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Một số hệ thức liên quan đến đường cao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770" y="1938199"/>
            <a:ext cx="49266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vuông, tích hai cạnh góc vuông bằng tích cạnh huyền và đường cao tương ứng. 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3526" y="3181373"/>
            <a:ext cx="202490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b.c=a.h  </a:t>
            </a:r>
            <a:r>
              <a:rPr lang="en-US" altLang="en-US" sz="2400" i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4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12" y="3807197"/>
            <a:ext cx="54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Cách 2: </a:t>
            </a:r>
            <a:r>
              <a:rPr lang="en-US" sz="1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công thức tính diện tích tam giác:</a:t>
            </a:r>
            <a:endParaRPr lang="en-US" sz="1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686" y="3207632"/>
            <a:ext cx="21658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AB.AC </a:t>
            </a:r>
            <a:r>
              <a:rPr lang="en-US" sz="1800">
                <a:solidFill>
                  <a:srgbClr val="FF0000"/>
                </a:solidFill>
              </a:rPr>
              <a:t>= </a:t>
            </a:r>
            <a:r>
              <a:rPr lang="en-US" sz="1800" smtClean="0">
                <a:solidFill>
                  <a:srgbClr val="FF0000"/>
                </a:solidFill>
              </a:rPr>
              <a:t>BC.AH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82685" y="3309372"/>
            <a:ext cx="239486" cy="231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27537"/>
              </p:ext>
            </p:extLst>
          </p:nvPr>
        </p:nvGraphicFramePr>
        <p:xfrm>
          <a:off x="1065893" y="4159478"/>
          <a:ext cx="1723255" cy="8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893" y="4159478"/>
                        <a:ext cx="1723255" cy="84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08182"/>
              </p:ext>
            </p:extLst>
          </p:nvPr>
        </p:nvGraphicFramePr>
        <p:xfrm>
          <a:off x="3262643" y="4217988"/>
          <a:ext cx="1420709" cy="71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787320" imgH="393480" progId="Equation.DSMT4">
                  <p:embed/>
                </p:oleObj>
              </mc:Choice>
              <mc:Fallback>
                <p:oleObj name="Equation" r:id="rId6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2643" y="4217988"/>
                        <a:ext cx="1420709" cy="710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61151"/>
              </p:ext>
            </p:extLst>
          </p:nvPr>
        </p:nvGraphicFramePr>
        <p:xfrm>
          <a:off x="2252663" y="5087938"/>
          <a:ext cx="1755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8" imgW="672840" imgH="177480" progId="Equation.DSMT4">
                  <p:embed/>
                </p:oleObj>
              </mc:Choice>
              <mc:Fallback>
                <p:oleObj name="Equation" r:id="rId8" imgW="672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52663" y="5087938"/>
                        <a:ext cx="1755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0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0" grpId="0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7657" y="89245"/>
            <a:ext cx="6883004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1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</a:t>
            </a:r>
            <a:endParaRPr lang="en-US" altLang="en-US" sz="21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44" y="899059"/>
            <a:ext cx="3043662" cy="1954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598" y="1045575"/>
            <a:ext cx="522057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Một số hệ thức liên quan đến đường cao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114" y="1722207"/>
            <a:ext cx="48236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 đảo bình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đường cao ứng với cạnh huyền bằng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nghịch đảo của bình phương hai cạnh góc vuông.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11865"/>
              </p:ext>
            </p:extLst>
          </p:nvPr>
        </p:nvGraphicFramePr>
        <p:xfrm>
          <a:off x="3836856" y="3199058"/>
          <a:ext cx="1600556" cy="76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6856" y="3199058"/>
                        <a:ext cx="1600556" cy="76334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1513" y="5346681"/>
            <a:ext cx="84906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không ghi đơn vị ta quy ước cùng đơn vị đo.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09" y="4213620"/>
            <a:ext cx="14339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altLang="en-US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380" y="3674661"/>
            <a:ext cx="3365026" cy="144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865" y="3363683"/>
            <a:ext cx="32825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Rằng: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1713" y="3337557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2" grpId="1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513" y="1026467"/>
            <a:ext cx="849069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BT: </a:t>
            </a:r>
            <a:r>
              <a:rPr lang="en-US" alt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đường cao AH. Biết AB:AC=3:4 và AH=12. Tính chu vi tam giác ABC?</a:t>
            </a:r>
            <a:endParaRPr lang="en-US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41" y="2892176"/>
            <a:ext cx="4185318" cy="23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7239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935163"/>
            <a:ext cx="8445500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định lí 1, 2 ( thuộc hệ thức)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4,5,6,7trang 69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bị: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111208" y="3620028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392</Words>
  <Application>Microsoft Office PowerPoint</Application>
  <PresentationFormat>On-screen Show (16:10)</PresentationFormat>
  <Paragraphs>44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330</cp:revision>
  <dcterms:created xsi:type="dcterms:W3CDTF">2021-08-11T08:04:19Z</dcterms:created>
  <dcterms:modified xsi:type="dcterms:W3CDTF">2021-09-16T15:26:54Z</dcterms:modified>
</cp:coreProperties>
</file>