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79" r:id="rId2"/>
    <p:sldId id="280" r:id="rId3"/>
    <p:sldId id="281" r:id="rId4"/>
    <p:sldId id="275" r:id="rId5"/>
    <p:sldId id="261" r:id="rId6"/>
    <p:sldId id="258" r:id="rId7"/>
    <p:sldId id="282" r:id="rId8"/>
    <p:sldId id="283" r:id="rId9"/>
    <p:sldId id="267" r:id="rId10"/>
    <p:sldId id="270" r:id="rId11"/>
    <p:sldId id="284" r:id="rId1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0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1"/>
            <a:ext cx="8229600" cy="4855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78958"/>
            <a:ext cx="4038600" cy="412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8958"/>
            <a:ext cx="40386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106208"/>
            <a:ext cx="40386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41B3B0-0741-4247-8391-E3376198A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73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6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0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9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5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DEE6-3F75-4870-8299-7C81B7497DC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0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7"/>
            <a:ext cx="9144000" cy="5709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527752" y="2968109"/>
            <a:ext cx="8088496" cy="13696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6200" tIns="38100" rIns="76200" bIns="3810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algn="ctr"/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</a:t>
            </a:r>
          </a:p>
          <a:p>
            <a:pPr algn="ctr"/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TAM GIÁC VUÔNG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62174" y="4834244"/>
            <a:ext cx="4650053" cy="3902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Giáo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viên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: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Trần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Minh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Đông</a:t>
            </a:r>
            <a:endParaRPr lang="en-US" sz="2333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591593" y="1983424"/>
            <a:ext cx="3960813" cy="4881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6729" tIns="38365" rIns="76729" bIns="38365" anchor="b" anchorCtr="1"/>
          <a:lstStyle/>
          <a:p>
            <a:pPr algn="ctr" eaLnBrk="1" hangingPunct="1"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HÌNH HỌC 9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04952"/>
            <a:ext cx="6077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DỤNG:</a:t>
            </a: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* Bài 1: Cho hình vẽ 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Tính: BC, BD, DC, AH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90146" y="2472529"/>
                <a:ext cx="8853854" cy="2701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𝑣𝑢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ó: 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𝑇h𝑒𝑜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𝑛h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í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𝑃𝑖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𝑇𝑎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𝐺𝑜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AB = 6 cm; AC = 8 cm =&gt;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36 + 64 = 100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BC = 10(cm) ( vì BC &gt; 0) </a:t>
                </a: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𝑣𝑢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đường cao AD có: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 </a:t>
                </a:r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 AB = 6cm; BC = 10cm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=10.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=3,6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</m:d>
                  </m:oMath>
                </a14:m>
                <a:endParaRPr lang="en-US" sz="18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=10 −3,6=6,4 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 2</a:t>
                </a:r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DB = 3,6 cm; DC = 6,4 cm =&gt;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3,6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6,4</m:t>
                    </m:r>
                  </m:oMath>
                </a14:m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23,04 =&gt; AD  = 4,8 (cm)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vì 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0)</a:t>
                </a:r>
                <a:r>
                  <a:rPr 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2472529"/>
                <a:ext cx="8853854" cy="2701765"/>
              </a:xfrm>
              <a:prstGeom prst="rect">
                <a:avLst/>
              </a:prstGeom>
              <a:blipFill>
                <a:blip r:embed="rId2"/>
                <a:stretch>
                  <a:fillRect l="-620" t="-1354" b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25" y="1426233"/>
            <a:ext cx="2550319" cy="1264444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37657" y="89245"/>
            <a:ext cx="6883004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TRONG TAM GIÁC VUÔNG</a:t>
            </a:r>
            <a:endParaRPr lang="en-US" altLang="en-US" sz="21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268" y="949803"/>
            <a:ext cx="29393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9732" y="949802"/>
            <a:ext cx="23950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b’.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       </a:t>
            </a:r>
            <a:r>
              <a:rPr lang="en-US" alt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 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667" y="5260544"/>
            <a:ext cx="8284189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en-US" altLang="en-US" sz="20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hợp sử dụng định lý Pytago trong tính cạnh tam giác vuông</a:t>
            </a:r>
            <a:endParaRPr lang="en-US" altLang="en-US" sz="20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447800" y="723900"/>
            <a:ext cx="6019800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HDVN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1935163"/>
            <a:ext cx="8445500" cy="156966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 định lí 1, 2 ( thuộc hệ thức)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1,2, 3 trang 68 Sgk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bị: Nghiên cứu định lý 3, 4.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6" descr="huy0002"/>
          <p:cNvPicPr>
            <a:picLocks noChangeAspect="1" noChangeArrowheads="1"/>
          </p:cNvPicPr>
          <p:nvPr/>
        </p:nvPicPr>
        <p:blipFill>
          <a:blip r:embed="rId2" cstate="print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70937" r="26047" b="9718"/>
          <a:stretch>
            <a:fillRect/>
          </a:stretch>
        </p:blipFill>
        <p:spPr bwMode="auto">
          <a:xfrm>
            <a:off x="3111208" y="3620028"/>
            <a:ext cx="2023755" cy="190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Nhóm 54"/>
          <p:cNvGrpSpPr>
            <a:grpSpLocks/>
          </p:cNvGrpSpPr>
          <p:nvPr/>
        </p:nvGrpSpPr>
        <p:grpSpPr bwMode="auto">
          <a:xfrm>
            <a:off x="795157" y="2910417"/>
            <a:ext cx="3373438" cy="678657"/>
            <a:chOff x="763429" y="1040280"/>
            <a:chExt cx="5839596" cy="1420492"/>
          </a:xfrm>
        </p:grpSpPr>
        <p:grpSp>
          <p:nvGrpSpPr>
            <p:cNvPr id="56" name="ruột xanh 1">
              <a:extLst/>
            </p:cNvPr>
            <p:cNvGrpSpPr/>
            <p:nvPr/>
          </p:nvGrpSpPr>
          <p:grpSpPr>
            <a:xfrm>
              <a:off x="763429" y="1040280"/>
              <a:ext cx="5645541" cy="1420492"/>
              <a:chOff x="3998282" y="3633153"/>
              <a:chExt cx="6284971" cy="142049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8" name="Hình chữ nhật: Góc Tròn 57">
                <a:extLst/>
              </p:cNvPr>
              <p:cNvSpPr/>
              <p:nvPr/>
            </p:nvSpPr>
            <p:spPr>
              <a:xfrm>
                <a:off x="3998282" y="3633154"/>
                <a:ext cx="6180040" cy="1420491"/>
              </a:xfrm>
              <a:prstGeom prst="roundRect">
                <a:avLst>
                  <a:gd name="adj" fmla="val 3249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BZ" sz="117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Lưu đồ: Trễ 30">
                <a:extLst/>
              </p:cNvPr>
              <p:cNvSpPr/>
              <p:nvPr/>
            </p:nvSpPr>
            <p:spPr>
              <a:xfrm>
                <a:off x="9683648" y="3633153"/>
                <a:ext cx="599605" cy="1420492"/>
              </a:xfrm>
              <a:custGeom>
                <a:avLst/>
                <a:gdLst>
                  <a:gd name="connsiteX0" fmla="*/ 0 w 704537"/>
                  <a:gd name="connsiteY0" fmla="*/ 0 h 1420491"/>
                  <a:gd name="connsiteX1" fmla="*/ 352269 w 704537"/>
                  <a:gd name="connsiteY1" fmla="*/ 0 h 1420491"/>
                  <a:gd name="connsiteX2" fmla="*/ 704538 w 704537"/>
                  <a:gd name="connsiteY2" fmla="*/ 710246 h 1420491"/>
                  <a:gd name="connsiteX3" fmla="*/ 352269 w 704537"/>
                  <a:gd name="connsiteY3" fmla="*/ 1420492 h 1420491"/>
                  <a:gd name="connsiteX4" fmla="*/ 0 w 704537"/>
                  <a:gd name="connsiteY4" fmla="*/ 1420491 h 1420491"/>
                  <a:gd name="connsiteX5" fmla="*/ 0 w 704537"/>
                  <a:gd name="connsiteY5" fmla="*/ 0 h 1420491"/>
                  <a:gd name="connsiteX0" fmla="*/ 0 w 704538"/>
                  <a:gd name="connsiteY0" fmla="*/ 0 h 1420492"/>
                  <a:gd name="connsiteX1" fmla="*/ 352269 w 704538"/>
                  <a:gd name="connsiteY1" fmla="*/ 0 h 1420492"/>
                  <a:gd name="connsiteX2" fmla="*/ 704538 w 704538"/>
                  <a:gd name="connsiteY2" fmla="*/ 710246 h 1420492"/>
                  <a:gd name="connsiteX3" fmla="*/ 352269 w 704538"/>
                  <a:gd name="connsiteY3" fmla="*/ 1420492 h 1420492"/>
                  <a:gd name="connsiteX4" fmla="*/ 0 w 704538"/>
                  <a:gd name="connsiteY4" fmla="*/ 1420491 h 1420492"/>
                  <a:gd name="connsiteX5" fmla="*/ 0 w 704538"/>
                  <a:gd name="connsiteY5" fmla="*/ 0 h 1420492"/>
                  <a:gd name="connsiteX0" fmla="*/ 0 w 704786"/>
                  <a:gd name="connsiteY0" fmla="*/ 0 h 1420492"/>
                  <a:gd name="connsiteX1" fmla="*/ 352269 w 704786"/>
                  <a:gd name="connsiteY1" fmla="*/ 0 h 1420492"/>
                  <a:gd name="connsiteX2" fmla="*/ 704538 w 704786"/>
                  <a:gd name="connsiteY2" fmla="*/ 710246 h 1420492"/>
                  <a:gd name="connsiteX3" fmla="*/ 352269 w 704786"/>
                  <a:gd name="connsiteY3" fmla="*/ 1420492 h 1420492"/>
                  <a:gd name="connsiteX4" fmla="*/ 0 w 704786"/>
                  <a:gd name="connsiteY4" fmla="*/ 1420491 h 1420492"/>
                  <a:gd name="connsiteX5" fmla="*/ 0 w 704786"/>
                  <a:gd name="connsiteY5" fmla="*/ 0 h 1420492"/>
                  <a:gd name="connsiteX0" fmla="*/ 0 w 704786"/>
                  <a:gd name="connsiteY0" fmla="*/ 0 h 1420492"/>
                  <a:gd name="connsiteX1" fmla="*/ 352269 w 704786"/>
                  <a:gd name="connsiteY1" fmla="*/ 0 h 1420492"/>
                  <a:gd name="connsiteX2" fmla="*/ 704538 w 704786"/>
                  <a:gd name="connsiteY2" fmla="*/ 710246 h 1420492"/>
                  <a:gd name="connsiteX3" fmla="*/ 352269 w 704786"/>
                  <a:gd name="connsiteY3" fmla="*/ 1420492 h 1420492"/>
                  <a:gd name="connsiteX4" fmla="*/ 0 w 704786"/>
                  <a:gd name="connsiteY4" fmla="*/ 1420491 h 1420492"/>
                  <a:gd name="connsiteX5" fmla="*/ 0 w 704786"/>
                  <a:gd name="connsiteY5" fmla="*/ 0 h 142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4786" h="1420492">
                    <a:moveTo>
                      <a:pt x="0" y="0"/>
                    </a:moveTo>
                    <a:lnTo>
                      <a:pt x="352269" y="0"/>
                    </a:lnTo>
                    <a:cubicBezTo>
                      <a:pt x="726704" y="104931"/>
                      <a:pt x="704538" y="473497"/>
                      <a:pt x="704538" y="710246"/>
                    </a:cubicBezTo>
                    <a:cubicBezTo>
                      <a:pt x="704538" y="946995"/>
                      <a:pt x="681733" y="1405501"/>
                      <a:pt x="352269" y="1420492"/>
                    </a:cubicBezTo>
                    <a:lnTo>
                      <a:pt x="0" y="1420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BZ" sz="117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34" name="Hộp Văn bản 56"/>
            <p:cNvSpPr txBox="1">
              <a:spLocks noChangeArrowheads="1"/>
            </p:cNvSpPr>
            <p:nvPr/>
          </p:nvSpPr>
          <p:spPr bwMode="auto">
            <a:xfrm>
              <a:off x="1051741" y="1166632"/>
              <a:ext cx="5551284" cy="77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 VỚI ĐƯỜNG TRÒN</a:t>
              </a:r>
              <a:endParaRPr lang="en-BZ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Nhóm 38"/>
          <p:cNvGrpSpPr>
            <a:grpSpLocks/>
          </p:cNvGrpSpPr>
          <p:nvPr/>
        </p:nvGrpSpPr>
        <p:grpSpPr bwMode="auto">
          <a:xfrm>
            <a:off x="780434" y="977107"/>
            <a:ext cx="3233208" cy="707776"/>
            <a:chOff x="763429" y="1040280"/>
            <a:chExt cx="5660620" cy="1493398"/>
          </a:xfrm>
        </p:grpSpPr>
        <p:grpSp>
          <p:nvGrpSpPr>
            <p:cNvPr id="33" name="ruột xanh 1">
              <a:extLst/>
            </p:cNvPr>
            <p:cNvGrpSpPr/>
            <p:nvPr/>
          </p:nvGrpSpPr>
          <p:grpSpPr>
            <a:xfrm>
              <a:off x="763429" y="1040280"/>
              <a:ext cx="5645541" cy="1420492"/>
              <a:chOff x="3998282" y="3633153"/>
              <a:chExt cx="6284971" cy="142049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Hình chữ nhật: Góc Tròn 26">
                <a:extLst/>
              </p:cNvPr>
              <p:cNvSpPr/>
              <p:nvPr/>
            </p:nvSpPr>
            <p:spPr>
              <a:xfrm>
                <a:off x="3998282" y="3633154"/>
                <a:ext cx="6180040" cy="1420491"/>
              </a:xfrm>
              <a:prstGeom prst="roundRect">
                <a:avLst>
                  <a:gd name="adj" fmla="val 3249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BZ" sz="117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Lưu đồ: Trễ 30">
                <a:extLst/>
              </p:cNvPr>
              <p:cNvSpPr/>
              <p:nvPr/>
            </p:nvSpPr>
            <p:spPr>
              <a:xfrm>
                <a:off x="9683648" y="3633153"/>
                <a:ext cx="599605" cy="1420492"/>
              </a:xfrm>
              <a:custGeom>
                <a:avLst/>
                <a:gdLst>
                  <a:gd name="connsiteX0" fmla="*/ 0 w 704537"/>
                  <a:gd name="connsiteY0" fmla="*/ 0 h 1420491"/>
                  <a:gd name="connsiteX1" fmla="*/ 352269 w 704537"/>
                  <a:gd name="connsiteY1" fmla="*/ 0 h 1420491"/>
                  <a:gd name="connsiteX2" fmla="*/ 704538 w 704537"/>
                  <a:gd name="connsiteY2" fmla="*/ 710246 h 1420491"/>
                  <a:gd name="connsiteX3" fmla="*/ 352269 w 704537"/>
                  <a:gd name="connsiteY3" fmla="*/ 1420492 h 1420491"/>
                  <a:gd name="connsiteX4" fmla="*/ 0 w 704537"/>
                  <a:gd name="connsiteY4" fmla="*/ 1420491 h 1420491"/>
                  <a:gd name="connsiteX5" fmla="*/ 0 w 704537"/>
                  <a:gd name="connsiteY5" fmla="*/ 0 h 1420491"/>
                  <a:gd name="connsiteX0" fmla="*/ 0 w 704538"/>
                  <a:gd name="connsiteY0" fmla="*/ 0 h 1420492"/>
                  <a:gd name="connsiteX1" fmla="*/ 352269 w 704538"/>
                  <a:gd name="connsiteY1" fmla="*/ 0 h 1420492"/>
                  <a:gd name="connsiteX2" fmla="*/ 704538 w 704538"/>
                  <a:gd name="connsiteY2" fmla="*/ 710246 h 1420492"/>
                  <a:gd name="connsiteX3" fmla="*/ 352269 w 704538"/>
                  <a:gd name="connsiteY3" fmla="*/ 1420492 h 1420492"/>
                  <a:gd name="connsiteX4" fmla="*/ 0 w 704538"/>
                  <a:gd name="connsiteY4" fmla="*/ 1420491 h 1420492"/>
                  <a:gd name="connsiteX5" fmla="*/ 0 w 704538"/>
                  <a:gd name="connsiteY5" fmla="*/ 0 h 1420492"/>
                  <a:gd name="connsiteX0" fmla="*/ 0 w 704786"/>
                  <a:gd name="connsiteY0" fmla="*/ 0 h 1420492"/>
                  <a:gd name="connsiteX1" fmla="*/ 352269 w 704786"/>
                  <a:gd name="connsiteY1" fmla="*/ 0 h 1420492"/>
                  <a:gd name="connsiteX2" fmla="*/ 704538 w 704786"/>
                  <a:gd name="connsiteY2" fmla="*/ 710246 h 1420492"/>
                  <a:gd name="connsiteX3" fmla="*/ 352269 w 704786"/>
                  <a:gd name="connsiteY3" fmla="*/ 1420492 h 1420492"/>
                  <a:gd name="connsiteX4" fmla="*/ 0 w 704786"/>
                  <a:gd name="connsiteY4" fmla="*/ 1420491 h 1420492"/>
                  <a:gd name="connsiteX5" fmla="*/ 0 w 704786"/>
                  <a:gd name="connsiteY5" fmla="*/ 0 h 1420492"/>
                  <a:gd name="connsiteX0" fmla="*/ 0 w 704786"/>
                  <a:gd name="connsiteY0" fmla="*/ 0 h 1420492"/>
                  <a:gd name="connsiteX1" fmla="*/ 352269 w 704786"/>
                  <a:gd name="connsiteY1" fmla="*/ 0 h 1420492"/>
                  <a:gd name="connsiteX2" fmla="*/ 704538 w 704786"/>
                  <a:gd name="connsiteY2" fmla="*/ 710246 h 1420492"/>
                  <a:gd name="connsiteX3" fmla="*/ 352269 w 704786"/>
                  <a:gd name="connsiteY3" fmla="*/ 1420492 h 1420492"/>
                  <a:gd name="connsiteX4" fmla="*/ 0 w 704786"/>
                  <a:gd name="connsiteY4" fmla="*/ 1420491 h 1420492"/>
                  <a:gd name="connsiteX5" fmla="*/ 0 w 704786"/>
                  <a:gd name="connsiteY5" fmla="*/ 0 h 142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4786" h="1420492">
                    <a:moveTo>
                      <a:pt x="0" y="0"/>
                    </a:moveTo>
                    <a:lnTo>
                      <a:pt x="352269" y="0"/>
                    </a:lnTo>
                    <a:cubicBezTo>
                      <a:pt x="726704" y="104931"/>
                      <a:pt x="704538" y="473497"/>
                      <a:pt x="704538" y="710246"/>
                    </a:cubicBezTo>
                    <a:cubicBezTo>
                      <a:pt x="704538" y="946995"/>
                      <a:pt x="681733" y="1405501"/>
                      <a:pt x="352269" y="1420492"/>
                    </a:cubicBezTo>
                    <a:lnTo>
                      <a:pt x="0" y="142049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BZ" sz="117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32" name="Hộp Văn bản 37"/>
            <p:cNvSpPr txBox="1">
              <a:spLocks noChangeArrowheads="1"/>
            </p:cNvSpPr>
            <p:nvPr/>
          </p:nvSpPr>
          <p:spPr bwMode="auto">
            <a:xfrm>
              <a:off x="777693" y="1169928"/>
              <a:ext cx="5646356" cy="136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 THỨC LƯỢNG TRONG TAM GIÁC VUÔNG</a:t>
              </a:r>
              <a:endParaRPr lang="en-BZ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vỏ xanh 1"/>
          <p:cNvGrpSpPr>
            <a:grpSpLocks/>
          </p:cNvGrpSpPr>
          <p:nvPr/>
        </p:nvGrpSpPr>
        <p:grpSpPr bwMode="auto">
          <a:xfrm>
            <a:off x="472455" y="949854"/>
            <a:ext cx="3584037" cy="767292"/>
            <a:chOff x="604899" y="889086"/>
            <a:chExt cx="5961335" cy="1707028"/>
          </a:xfrm>
        </p:grpSpPr>
        <p:grpSp>
          <p:nvGrpSpPr>
            <p:cNvPr id="4127" name="vỏ xanh 1"/>
            <p:cNvGrpSpPr>
              <a:grpSpLocks/>
            </p:cNvGrpSpPr>
            <p:nvPr/>
          </p:nvGrpSpPr>
          <p:grpSpPr bwMode="auto">
            <a:xfrm>
              <a:off x="604899" y="889086"/>
              <a:ext cx="5961335" cy="1707028"/>
              <a:chOff x="343864" y="4129741"/>
              <a:chExt cx="5761164" cy="1707028"/>
            </a:xfrm>
          </p:grpSpPr>
          <p:pic>
            <p:nvPicPr>
              <p:cNvPr id="23" name="Hình ảnh 22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6847"/>
              <a:stretch/>
            </p:blipFill>
            <p:spPr>
              <a:xfrm>
                <a:off x="343864" y="4129741"/>
                <a:ext cx="5761164" cy="1707028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4130" name="Hình ảnh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692"/>
              <a:stretch>
                <a:fillRect/>
              </a:stretch>
            </p:blipFill>
            <p:spPr bwMode="auto">
              <a:xfrm>
                <a:off x="527495" y="4248297"/>
                <a:ext cx="5132727" cy="1420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28" name="Hộp Văn bản 35"/>
            <p:cNvSpPr txBox="1">
              <a:spLocks noChangeArrowheads="1"/>
            </p:cNvSpPr>
            <p:nvPr/>
          </p:nvSpPr>
          <p:spPr bwMode="auto">
            <a:xfrm>
              <a:off x="2345646" y="1333167"/>
              <a:ext cx="3681085" cy="114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7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I:</a:t>
              </a:r>
              <a:endParaRPr lang="en-BZ" altLang="en-US" sz="27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Nhóm 39"/>
          <p:cNvGrpSpPr>
            <a:grpSpLocks/>
          </p:cNvGrpSpPr>
          <p:nvPr/>
        </p:nvGrpSpPr>
        <p:grpSpPr bwMode="auto">
          <a:xfrm>
            <a:off x="702732" y="1915672"/>
            <a:ext cx="3365500" cy="654843"/>
            <a:chOff x="763423" y="1040280"/>
            <a:chExt cx="5645561" cy="1420492"/>
          </a:xfrm>
        </p:grpSpPr>
        <p:grpSp>
          <p:nvGrpSpPr>
            <p:cNvPr id="41" name="ruột xanh 1">
              <a:extLst/>
            </p:cNvPr>
            <p:cNvGrpSpPr/>
            <p:nvPr/>
          </p:nvGrpSpPr>
          <p:grpSpPr>
            <a:xfrm>
              <a:off x="763423" y="1040280"/>
              <a:ext cx="5645561" cy="1420492"/>
              <a:chOff x="3998263" y="3633153"/>
              <a:chExt cx="6284990" cy="142049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3" name="Hình chữ nhật: Góc Tròn 42">
                <a:extLst/>
              </p:cNvPr>
              <p:cNvSpPr/>
              <p:nvPr/>
            </p:nvSpPr>
            <p:spPr>
              <a:xfrm>
                <a:off x="3998263" y="3633153"/>
                <a:ext cx="6180049" cy="1420492"/>
              </a:xfrm>
              <a:prstGeom prst="roundRect">
                <a:avLst>
                  <a:gd name="adj" fmla="val 3249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BZ" sz="117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Lưu đồ: Trễ 30">
                <a:extLst/>
              </p:cNvPr>
              <p:cNvSpPr/>
              <p:nvPr/>
            </p:nvSpPr>
            <p:spPr>
              <a:xfrm>
                <a:off x="9683648" y="3633153"/>
                <a:ext cx="599605" cy="1420492"/>
              </a:xfrm>
              <a:custGeom>
                <a:avLst/>
                <a:gdLst>
                  <a:gd name="connsiteX0" fmla="*/ 0 w 704537"/>
                  <a:gd name="connsiteY0" fmla="*/ 0 h 1420491"/>
                  <a:gd name="connsiteX1" fmla="*/ 352269 w 704537"/>
                  <a:gd name="connsiteY1" fmla="*/ 0 h 1420491"/>
                  <a:gd name="connsiteX2" fmla="*/ 704538 w 704537"/>
                  <a:gd name="connsiteY2" fmla="*/ 710246 h 1420491"/>
                  <a:gd name="connsiteX3" fmla="*/ 352269 w 704537"/>
                  <a:gd name="connsiteY3" fmla="*/ 1420492 h 1420491"/>
                  <a:gd name="connsiteX4" fmla="*/ 0 w 704537"/>
                  <a:gd name="connsiteY4" fmla="*/ 1420491 h 1420491"/>
                  <a:gd name="connsiteX5" fmla="*/ 0 w 704537"/>
                  <a:gd name="connsiteY5" fmla="*/ 0 h 1420491"/>
                  <a:gd name="connsiteX0" fmla="*/ 0 w 704538"/>
                  <a:gd name="connsiteY0" fmla="*/ 0 h 1420492"/>
                  <a:gd name="connsiteX1" fmla="*/ 352269 w 704538"/>
                  <a:gd name="connsiteY1" fmla="*/ 0 h 1420492"/>
                  <a:gd name="connsiteX2" fmla="*/ 704538 w 704538"/>
                  <a:gd name="connsiteY2" fmla="*/ 710246 h 1420492"/>
                  <a:gd name="connsiteX3" fmla="*/ 352269 w 704538"/>
                  <a:gd name="connsiteY3" fmla="*/ 1420492 h 1420492"/>
                  <a:gd name="connsiteX4" fmla="*/ 0 w 704538"/>
                  <a:gd name="connsiteY4" fmla="*/ 1420491 h 1420492"/>
                  <a:gd name="connsiteX5" fmla="*/ 0 w 704538"/>
                  <a:gd name="connsiteY5" fmla="*/ 0 h 1420492"/>
                  <a:gd name="connsiteX0" fmla="*/ 0 w 704786"/>
                  <a:gd name="connsiteY0" fmla="*/ 0 h 1420492"/>
                  <a:gd name="connsiteX1" fmla="*/ 352269 w 704786"/>
                  <a:gd name="connsiteY1" fmla="*/ 0 h 1420492"/>
                  <a:gd name="connsiteX2" fmla="*/ 704538 w 704786"/>
                  <a:gd name="connsiteY2" fmla="*/ 710246 h 1420492"/>
                  <a:gd name="connsiteX3" fmla="*/ 352269 w 704786"/>
                  <a:gd name="connsiteY3" fmla="*/ 1420492 h 1420492"/>
                  <a:gd name="connsiteX4" fmla="*/ 0 w 704786"/>
                  <a:gd name="connsiteY4" fmla="*/ 1420491 h 1420492"/>
                  <a:gd name="connsiteX5" fmla="*/ 0 w 704786"/>
                  <a:gd name="connsiteY5" fmla="*/ 0 h 1420492"/>
                  <a:gd name="connsiteX0" fmla="*/ 0 w 704786"/>
                  <a:gd name="connsiteY0" fmla="*/ 0 h 1420492"/>
                  <a:gd name="connsiteX1" fmla="*/ 352269 w 704786"/>
                  <a:gd name="connsiteY1" fmla="*/ 0 h 1420492"/>
                  <a:gd name="connsiteX2" fmla="*/ 704538 w 704786"/>
                  <a:gd name="connsiteY2" fmla="*/ 710246 h 1420492"/>
                  <a:gd name="connsiteX3" fmla="*/ 352269 w 704786"/>
                  <a:gd name="connsiteY3" fmla="*/ 1420492 h 1420492"/>
                  <a:gd name="connsiteX4" fmla="*/ 0 w 704786"/>
                  <a:gd name="connsiteY4" fmla="*/ 1420491 h 1420492"/>
                  <a:gd name="connsiteX5" fmla="*/ 0 w 704786"/>
                  <a:gd name="connsiteY5" fmla="*/ 0 h 142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4786" h="1420492">
                    <a:moveTo>
                      <a:pt x="0" y="0"/>
                    </a:moveTo>
                    <a:lnTo>
                      <a:pt x="352269" y="0"/>
                    </a:lnTo>
                    <a:cubicBezTo>
                      <a:pt x="726704" y="104931"/>
                      <a:pt x="704538" y="473497"/>
                      <a:pt x="704538" y="710246"/>
                    </a:cubicBezTo>
                    <a:cubicBezTo>
                      <a:pt x="704538" y="946995"/>
                      <a:pt x="681733" y="1405501"/>
                      <a:pt x="352269" y="1420492"/>
                    </a:cubicBezTo>
                    <a:lnTo>
                      <a:pt x="0" y="1420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BZ" sz="117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26" name="Hộp Văn bản 41"/>
            <p:cNvSpPr txBox="1">
              <a:spLocks noChangeArrowheads="1"/>
            </p:cNvSpPr>
            <p:nvPr/>
          </p:nvSpPr>
          <p:spPr bwMode="auto">
            <a:xfrm>
              <a:off x="1506455" y="1380490"/>
              <a:ext cx="3620891" cy="80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TRÒN</a:t>
              </a:r>
              <a:endParaRPr lang="en-BZ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vỏ cam 1"/>
          <p:cNvGrpSpPr>
            <a:grpSpLocks/>
          </p:cNvGrpSpPr>
          <p:nvPr/>
        </p:nvGrpSpPr>
        <p:grpSpPr bwMode="auto">
          <a:xfrm>
            <a:off x="397493" y="1872633"/>
            <a:ext cx="3658999" cy="762000"/>
            <a:chOff x="645713" y="2789453"/>
            <a:chExt cx="5961335" cy="1707028"/>
          </a:xfrm>
        </p:grpSpPr>
        <p:grpSp>
          <p:nvGrpSpPr>
            <p:cNvPr id="4121" name="vỏ xanh 1"/>
            <p:cNvGrpSpPr>
              <a:grpSpLocks/>
            </p:cNvGrpSpPr>
            <p:nvPr/>
          </p:nvGrpSpPr>
          <p:grpSpPr bwMode="auto">
            <a:xfrm>
              <a:off x="645713" y="2789453"/>
              <a:ext cx="5961335" cy="1707028"/>
              <a:chOff x="383308" y="6030108"/>
              <a:chExt cx="5761164" cy="1707028"/>
            </a:xfrm>
          </p:grpSpPr>
          <p:pic>
            <p:nvPicPr>
              <p:cNvPr id="48" name="Hình ảnh 47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r="6847"/>
              <a:stretch/>
            </p:blipFill>
            <p:spPr>
              <a:xfrm>
                <a:off x="383308" y="6030108"/>
                <a:ext cx="5761164" cy="1707028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49" name="Hình ảnh 48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r="12692"/>
              <a:stretch/>
            </p:blipFill>
            <p:spPr>
              <a:xfrm>
                <a:off x="517857" y="6167003"/>
                <a:ext cx="5132727" cy="1420491"/>
              </a:xfrm>
              <a:prstGeom prst="rect">
                <a:avLst/>
              </a:prstGeom>
            </p:spPr>
          </p:pic>
        </p:grpSp>
        <p:sp>
          <p:nvSpPr>
            <p:cNvPr id="4122" name="Hộp Văn bản 46"/>
            <p:cNvSpPr txBox="1">
              <a:spLocks noChangeArrowheads="1"/>
            </p:cNvSpPr>
            <p:nvPr/>
          </p:nvSpPr>
          <p:spPr bwMode="auto">
            <a:xfrm>
              <a:off x="2442718" y="3142514"/>
              <a:ext cx="4100455" cy="1154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75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II: </a:t>
              </a:r>
              <a:endParaRPr lang="en-BZ" altLang="en-US" sz="27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vỏ tím 1"/>
          <p:cNvGrpSpPr>
            <a:grpSpLocks/>
          </p:cNvGrpSpPr>
          <p:nvPr/>
        </p:nvGrpSpPr>
        <p:grpSpPr bwMode="auto">
          <a:xfrm>
            <a:off x="444148" y="2897188"/>
            <a:ext cx="3624083" cy="722313"/>
            <a:chOff x="645713" y="2789453"/>
            <a:chExt cx="6055895" cy="1707028"/>
          </a:xfrm>
        </p:grpSpPr>
        <p:grpSp>
          <p:nvGrpSpPr>
            <p:cNvPr id="4117" name="vỏ xanh 1"/>
            <p:cNvGrpSpPr>
              <a:grpSpLocks/>
            </p:cNvGrpSpPr>
            <p:nvPr/>
          </p:nvGrpSpPr>
          <p:grpSpPr bwMode="auto">
            <a:xfrm>
              <a:off x="645713" y="2789453"/>
              <a:ext cx="5961335" cy="1707028"/>
              <a:chOff x="383308" y="6030108"/>
              <a:chExt cx="5761164" cy="1707028"/>
            </a:xfrm>
          </p:grpSpPr>
          <p:pic>
            <p:nvPicPr>
              <p:cNvPr id="53" name="Hình ảnh 52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99CC">
                    <a:tint val="45000"/>
                    <a:satMod val="400000"/>
                  </a:srgbClr>
                </a:duotone>
              </a:blip>
              <a:srcRect r="6847"/>
              <a:stretch/>
            </p:blipFill>
            <p:spPr>
              <a:xfrm>
                <a:off x="383308" y="6030108"/>
                <a:ext cx="5761164" cy="1707028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54" name="Hình ảnh 53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CC66FF">
                    <a:tint val="45000"/>
                    <a:satMod val="400000"/>
                  </a:srgbClr>
                </a:duotone>
              </a:blip>
              <a:srcRect r="12692"/>
              <a:stretch/>
            </p:blipFill>
            <p:spPr>
              <a:xfrm>
                <a:off x="517857" y="6167002"/>
                <a:ext cx="5132727" cy="1420491"/>
              </a:xfrm>
              <a:prstGeom prst="rect">
                <a:avLst/>
              </a:prstGeom>
            </p:spPr>
          </p:pic>
        </p:grpSp>
        <p:sp>
          <p:nvSpPr>
            <p:cNvPr id="4118" name="Hộp Văn bản 51"/>
            <p:cNvSpPr txBox="1">
              <a:spLocks noChangeArrowheads="1"/>
            </p:cNvSpPr>
            <p:nvPr/>
          </p:nvSpPr>
          <p:spPr bwMode="auto">
            <a:xfrm>
              <a:off x="2479248" y="3066649"/>
              <a:ext cx="4222360" cy="1218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7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III:</a:t>
              </a:r>
              <a:endParaRPr lang="en-BZ" altLang="en-US" sz="27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Nhóm 38"/>
          <p:cNvGrpSpPr>
            <a:grpSpLocks/>
          </p:cNvGrpSpPr>
          <p:nvPr/>
        </p:nvGrpSpPr>
        <p:grpSpPr bwMode="auto">
          <a:xfrm>
            <a:off x="792147" y="3946146"/>
            <a:ext cx="3225271" cy="733226"/>
            <a:chOff x="763429" y="1040280"/>
            <a:chExt cx="5645541" cy="1547205"/>
          </a:xfrm>
        </p:grpSpPr>
        <p:grpSp>
          <p:nvGrpSpPr>
            <p:cNvPr id="71" name="ruột xanh 1">
              <a:extLst/>
            </p:cNvPr>
            <p:cNvGrpSpPr/>
            <p:nvPr/>
          </p:nvGrpSpPr>
          <p:grpSpPr>
            <a:xfrm>
              <a:off x="763429" y="1040280"/>
              <a:ext cx="5645541" cy="1420492"/>
              <a:chOff x="3998282" y="3633153"/>
              <a:chExt cx="6284971" cy="142049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3" name="Hình chữ nhật: Góc Tròn 26">
                <a:extLst/>
              </p:cNvPr>
              <p:cNvSpPr/>
              <p:nvPr/>
            </p:nvSpPr>
            <p:spPr>
              <a:xfrm>
                <a:off x="3998282" y="3633154"/>
                <a:ext cx="6180040" cy="1420491"/>
              </a:xfrm>
              <a:prstGeom prst="roundRect">
                <a:avLst>
                  <a:gd name="adj" fmla="val 3249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BZ" sz="117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Lưu đồ: Trễ 30">
                <a:extLst/>
              </p:cNvPr>
              <p:cNvSpPr/>
              <p:nvPr/>
            </p:nvSpPr>
            <p:spPr>
              <a:xfrm>
                <a:off x="9683648" y="3633153"/>
                <a:ext cx="599605" cy="1420492"/>
              </a:xfrm>
              <a:custGeom>
                <a:avLst/>
                <a:gdLst>
                  <a:gd name="connsiteX0" fmla="*/ 0 w 704537"/>
                  <a:gd name="connsiteY0" fmla="*/ 0 h 1420491"/>
                  <a:gd name="connsiteX1" fmla="*/ 352269 w 704537"/>
                  <a:gd name="connsiteY1" fmla="*/ 0 h 1420491"/>
                  <a:gd name="connsiteX2" fmla="*/ 704538 w 704537"/>
                  <a:gd name="connsiteY2" fmla="*/ 710246 h 1420491"/>
                  <a:gd name="connsiteX3" fmla="*/ 352269 w 704537"/>
                  <a:gd name="connsiteY3" fmla="*/ 1420492 h 1420491"/>
                  <a:gd name="connsiteX4" fmla="*/ 0 w 704537"/>
                  <a:gd name="connsiteY4" fmla="*/ 1420491 h 1420491"/>
                  <a:gd name="connsiteX5" fmla="*/ 0 w 704537"/>
                  <a:gd name="connsiteY5" fmla="*/ 0 h 1420491"/>
                  <a:gd name="connsiteX0" fmla="*/ 0 w 704538"/>
                  <a:gd name="connsiteY0" fmla="*/ 0 h 1420492"/>
                  <a:gd name="connsiteX1" fmla="*/ 352269 w 704538"/>
                  <a:gd name="connsiteY1" fmla="*/ 0 h 1420492"/>
                  <a:gd name="connsiteX2" fmla="*/ 704538 w 704538"/>
                  <a:gd name="connsiteY2" fmla="*/ 710246 h 1420492"/>
                  <a:gd name="connsiteX3" fmla="*/ 352269 w 704538"/>
                  <a:gd name="connsiteY3" fmla="*/ 1420492 h 1420492"/>
                  <a:gd name="connsiteX4" fmla="*/ 0 w 704538"/>
                  <a:gd name="connsiteY4" fmla="*/ 1420491 h 1420492"/>
                  <a:gd name="connsiteX5" fmla="*/ 0 w 704538"/>
                  <a:gd name="connsiteY5" fmla="*/ 0 h 1420492"/>
                  <a:gd name="connsiteX0" fmla="*/ 0 w 704786"/>
                  <a:gd name="connsiteY0" fmla="*/ 0 h 1420492"/>
                  <a:gd name="connsiteX1" fmla="*/ 352269 w 704786"/>
                  <a:gd name="connsiteY1" fmla="*/ 0 h 1420492"/>
                  <a:gd name="connsiteX2" fmla="*/ 704538 w 704786"/>
                  <a:gd name="connsiteY2" fmla="*/ 710246 h 1420492"/>
                  <a:gd name="connsiteX3" fmla="*/ 352269 w 704786"/>
                  <a:gd name="connsiteY3" fmla="*/ 1420492 h 1420492"/>
                  <a:gd name="connsiteX4" fmla="*/ 0 w 704786"/>
                  <a:gd name="connsiteY4" fmla="*/ 1420491 h 1420492"/>
                  <a:gd name="connsiteX5" fmla="*/ 0 w 704786"/>
                  <a:gd name="connsiteY5" fmla="*/ 0 h 1420492"/>
                  <a:gd name="connsiteX0" fmla="*/ 0 w 704786"/>
                  <a:gd name="connsiteY0" fmla="*/ 0 h 1420492"/>
                  <a:gd name="connsiteX1" fmla="*/ 352269 w 704786"/>
                  <a:gd name="connsiteY1" fmla="*/ 0 h 1420492"/>
                  <a:gd name="connsiteX2" fmla="*/ 704538 w 704786"/>
                  <a:gd name="connsiteY2" fmla="*/ 710246 h 1420492"/>
                  <a:gd name="connsiteX3" fmla="*/ 352269 w 704786"/>
                  <a:gd name="connsiteY3" fmla="*/ 1420492 h 1420492"/>
                  <a:gd name="connsiteX4" fmla="*/ 0 w 704786"/>
                  <a:gd name="connsiteY4" fmla="*/ 1420491 h 1420492"/>
                  <a:gd name="connsiteX5" fmla="*/ 0 w 704786"/>
                  <a:gd name="connsiteY5" fmla="*/ 0 h 142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4786" h="1420492">
                    <a:moveTo>
                      <a:pt x="0" y="0"/>
                    </a:moveTo>
                    <a:lnTo>
                      <a:pt x="352269" y="0"/>
                    </a:lnTo>
                    <a:cubicBezTo>
                      <a:pt x="726704" y="104931"/>
                      <a:pt x="704538" y="473497"/>
                      <a:pt x="704538" y="710246"/>
                    </a:cubicBezTo>
                    <a:cubicBezTo>
                      <a:pt x="704538" y="946995"/>
                      <a:pt x="681733" y="1405501"/>
                      <a:pt x="352269" y="1420492"/>
                    </a:cubicBezTo>
                    <a:lnTo>
                      <a:pt x="0" y="142049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BZ" sz="117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16" name="Hộp Văn bản 37"/>
            <p:cNvSpPr txBox="1">
              <a:spLocks noChangeArrowheads="1"/>
            </p:cNvSpPr>
            <p:nvPr/>
          </p:nvSpPr>
          <p:spPr bwMode="auto">
            <a:xfrm>
              <a:off x="912697" y="1223640"/>
              <a:ext cx="5419094" cy="1363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TRỤ - HÌNH NÓN – HÌNH CẦU</a:t>
              </a:r>
              <a:endParaRPr lang="en-BZ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vỏ xanh 1"/>
          <p:cNvGrpSpPr>
            <a:grpSpLocks/>
          </p:cNvGrpSpPr>
          <p:nvPr/>
        </p:nvGrpSpPr>
        <p:grpSpPr bwMode="auto">
          <a:xfrm>
            <a:off x="493927" y="3898635"/>
            <a:ext cx="3517715" cy="765968"/>
            <a:chOff x="898650" y="761110"/>
            <a:chExt cx="5961335" cy="1707028"/>
          </a:xfrm>
        </p:grpSpPr>
        <p:grpSp>
          <p:nvGrpSpPr>
            <p:cNvPr id="4111" name="vỏ xanh 1"/>
            <p:cNvGrpSpPr>
              <a:grpSpLocks/>
            </p:cNvGrpSpPr>
            <p:nvPr/>
          </p:nvGrpSpPr>
          <p:grpSpPr bwMode="auto">
            <a:xfrm>
              <a:off x="898650" y="761110"/>
              <a:ext cx="5961335" cy="1707028"/>
              <a:chOff x="627752" y="4001765"/>
              <a:chExt cx="5761164" cy="1707028"/>
            </a:xfrm>
          </p:grpSpPr>
          <p:pic>
            <p:nvPicPr>
              <p:cNvPr id="78" name="Hình ảnh 22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6847"/>
              <a:stretch/>
            </p:blipFill>
            <p:spPr>
              <a:xfrm>
                <a:off x="627752" y="4001765"/>
                <a:ext cx="5761164" cy="1707028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4114" name="Hình ảnh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692"/>
              <a:stretch>
                <a:fillRect/>
              </a:stretch>
            </p:blipFill>
            <p:spPr bwMode="auto">
              <a:xfrm>
                <a:off x="900686" y="4205385"/>
                <a:ext cx="5132727" cy="1420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12" name="Hộp Văn bản 35"/>
            <p:cNvSpPr txBox="1">
              <a:spLocks noChangeArrowheads="1"/>
            </p:cNvSpPr>
            <p:nvPr/>
          </p:nvSpPr>
          <p:spPr bwMode="auto">
            <a:xfrm>
              <a:off x="1913151" y="1139716"/>
              <a:ext cx="4400846" cy="114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7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I</a:t>
              </a:r>
              <a:r>
                <a:rPr lang="en-US" altLang="en-US" sz="27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vi-VN" altLang="en-US" sz="27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BZ" altLang="en-US" sz="27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Google Shape;98;p15"/>
          <p:cNvSpPr/>
          <p:nvPr/>
        </p:nvSpPr>
        <p:spPr>
          <a:xfrm>
            <a:off x="2955279" y="130462"/>
            <a:ext cx="2834064" cy="6118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1170" b="1" smtClean="0">
                <a:ln w="19050" cap="flat" cmpd="sng">
                  <a:solidFill>
                    <a:srgbClr val="0066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9</a:t>
            </a:r>
            <a:endParaRPr sz="1170" b="1" dirty="0">
              <a:ln w="19050" cap="flat" cmpd="sng">
                <a:solidFill>
                  <a:srgbClr val="0066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35573 -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35104 5.55112E-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4063 -0.001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34288 -0.011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7996" y="503635"/>
            <a:ext cx="6883004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 VUÔNG</a:t>
            </a:r>
            <a:endParaRPr lang="en-US" altLang="en-US" sz="21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76217" y="1211357"/>
            <a:ext cx="228600" cy="5143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6" name="Rectangle 5"/>
          <p:cNvSpPr/>
          <p:nvPr/>
        </p:nvSpPr>
        <p:spPr>
          <a:xfrm>
            <a:off x="1117997" y="1622823"/>
            <a:ext cx="6047078" cy="1381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7" name="Down Arrow 6"/>
          <p:cNvSpPr/>
          <p:nvPr/>
        </p:nvSpPr>
        <p:spPr>
          <a:xfrm>
            <a:off x="1062412" y="1691879"/>
            <a:ext cx="228600" cy="5143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8" name="Down Arrow 7"/>
          <p:cNvSpPr/>
          <p:nvPr/>
        </p:nvSpPr>
        <p:spPr>
          <a:xfrm>
            <a:off x="6994609" y="1725707"/>
            <a:ext cx="228600" cy="5143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9" name="Down Arrow 8"/>
          <p:cNvSpPr/>
          <p:nvPr/>
        </p:nvSpPr>
        <p:spPr>
          <a:xfrm>
            <a:off x="5372100" y="1745218"/>
            <a:ext cx="228600" cy="5143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10" name="Down Arrow 9"/>
          <p:cNvSpPr/>
          <p:nvPr/>
        </p:nvSpPr>
        <p:spPr>
          <a:xfrm>
            <a:off x="4010737" y="1758698"/>
            <a:ext cx="228600" cy="5143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11" name="Down Arrow 10"/>
          <p:cNvSpPr/>
          <p:nvPr/>
        </p:nvSpPr>
        <p:spPr>
          <a:xfrm>
            <a:off x="2712217" y="1753077"/>
            <a:ext cx="228600" cy="5143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/>
          </a:p>
        </p:txBody>
      </p:sp>
      <p:sp>
        <p:nvSpPr>
          <p:cNvPr id="13" name="Rectangle 12"/>
          <p:cNvSpPr/>
          <p:nvPr/>
        </p:nvSpPr>
        <p:spPr>
          <a:xfrm>
            <a:off x="756570" y="2233600"/>
            <a:ext cx="857250" cy="2057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hệ thức về cạnh và đường cao trong tam giác vuông.  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4733" y="2267427"/>
            <a:ext cx="914400" cy="2057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 lượng giác</a:t>
            </a:r>
          </a:p>
          <a:p>
            <a:pPr algn="ctr">
              <a:defRPr/>
            </a:pPr>
            <a:r>
              <a:rPr lang="en-US"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(tham khảo)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2304" y="2233600"/>
            <a:ext cx="914400" cy="2057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hệ thức  về cạnh và góc trong tam giác vuông 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4260" y="2233600"/>
            <a:ext cx="1268150" cy="2057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 dụng thực tế các tỉ số lượng giác của góc nhọn TH ngoài trời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59483" y="2270810"/>
            <a:ext cx="857250" cy="2057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 số lượng giác của góc nhọn.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9" y="1593792"/>
            <a:ext cx="6562509" cy="38924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947917" y="3532745"/>
            <a:ext cx="296839" cy="3997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79840" y="3146950"/>
            <a:ext cx="133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Thước  thợ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5750" y="608441"/>
            <a:ext cx="442187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thước thợ ta có đo được chiều cao của cây bằng cách nào?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7492" y="4907857"/>
            <a:ext cx="852721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/>
              <a:t>Hình 2</a:t>
            </a:r>
            <a:endParaRPr lang="en-US" sz="1053"/>
          </a:p>
        </p:txBody>
      </p:sp>
    </p:spTree>
    <p:extLst>
      <p:ext uri="{BB962C8B-B14F-4D97-AF65-F5344CB8AC3E}">
        <p14:creationId xmlns:p14="http://schemas.microsoft.com/office/powerpoint/2010/main" val="2345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10" y="870506"/>
            <a:ext cx="61270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A, đường cao AH. Chứng minh rằng:  AB</a:t>
            </a:r>
            <a:r>
              <a:rPr 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= BC. BH; AC</a:t>
            </a:r>
            <a:r>
              <a:rPr 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= BC.CH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206" y="126201"/>
            <a:ext cx="161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072" y="3721320"/>
            <a:ext cx="79116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A, đường cao AH. Chứng minh rằng:  AH</a:t>
            </a:r>
            <a:r>
              <a:rPr 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= BH. CH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81" y="516084"/>
            <a:ext cx="30691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( HS tổ 1 +2)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310" y="3351531"/>
            <a:ext cx="28569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(HS tổ 3 + 4)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83" y="885809"/>
            <a:ext cx="2902647" cy="171587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64984" y="2568428"/>
            <a:ext cx="331001" cy="2431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282244" y="2425886"/>
                <a:ext cx="1495229" cy="101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𝐻𝐵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𝐵𝐴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10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244" y="2425886"/>
                <a:ext cx="1495229" cy="1010085"/>
              </a:xfrm>
              <a:prstGeom prst="rect">
                <a:avLst/>
              </a:prstGeom>
              <a:blipFill>
                <a:blip r:embed="rId4"/>
                <a:stretch>
                  <a:fillRect l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84253" y="2543495"/>
            <a:ext cx="216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=&gt; AB.AB = BC.BH</a:t>
            </a:r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6706275" y="2543495"/>
            <a:ext cx="196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=&gt; AB</a:t>
            </a:r>
            <a:r>
              <a:rPr lang="en-US" sz="1800" baseline="30000"/>
              <a:t>2</a:t>
            </a:r>
            <a:r>
              <a:rPr lang="en-US" sz="1800"/>
              <a:t> = BC . BH</a:t>
            </a:r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19668" y="3022828"/>
                <a:ext cx="3654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/>
                  <a:t>* Tương tự: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800"/>
                  <a:t> 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𝐻𝐴𝐶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( g.g) </a:t>
                </a:r>
                <a:endParaRPr lang="en-US" sz="180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68" y="3022828"/>
                <a:ext cx="3654189" cy="369332"/>
              </a:xfrm>
              <a:prstGeom prst="rect">
                <a:avLst/>
              </a:prstGeom>
              <a:blipFill>
                <a:blip r:embed="rId5"/>
                <a:stretch>
                  <a:fillRect l="-150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260" y="3064631"/>
            <a:ext cx="331001" cy="2431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0991" y="3022828"/>
            <a:ext cx="193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=&gt; AC</a:t>
            </a:r>
            <a:r>
              <a:rPr lang="en-US" sz="1800" baseline="30000"/>
              <a:t>2</a:t>
            </a:r>
            <a:r>
              <a:rPr lang="en-US" sz="1800"/>
              <a:t> = BC . CH</a:t>
            </a:r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90912" y="1695859"/>
                <a:ext cx="3214048" cy="1217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smtClean="0">
                    <a:solidFill>
                      <a:srgbClr val="FF0000"/>
                    </a:solidFill>
                  </a:rPr>
                  <a:t>CM: </a:t>
                </a:r>
                <a:r>
                  <a:rPr lang="en-US" sz="1800" smtClean="0"/>
                  <a:t>Xét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𝐻𝐵𝐴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ó: </m:t>
                    </m:r>
                  </m:oMath>
                </a14:m>
                <a:endParaRPr lang="en-US" sz="18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𝐵𝐻𝐴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 </m:t>
                      </m:r>
                    </m:oMath>
                  </m:oMathPara>
                </a14:m>
                <a:endParaRPr lang="en-US" sz="180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𝑐h𝑢𝑛𝑔</m:t>
                      </m:r>
                    </m:oMath>
                  </m:oMathPara>
                </a14:m>
                <a:endParaRPr lang="en-US" sz="1800">
                  <a:ea typeface="Cambria Math" panose="02040503050406030204" pitchFamily="18" charset="0"/>
                </a:endParaRPr>
              </a:p>
              <a:p>
                <a:r>
                  <a:rPr lang="en-US" sz="1800"/>
                  <a:t>Do đó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800"/>
                  <a:t>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𝐻𝐵𝐴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( g.g)  </a:t>
                </a:r>
                <a:endParaRPr lang="en-US" sz="180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2" y="1695859"/>
                <a:ext cx="3214048" cy="1217064"/>
              </a:xfrm>
              <a:prstGeom prst="rect">
                <a:avLst/>
              </a:prstGeom>
              <a:blipFill>
                <a:blip r:embed="rId6"/>
                <a:stretch>
                  <a:fillRect l="-1518" t="-2500" b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960395" y="2931841"/>
                <a:ext cx="1495229" cy="553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𝐻𝐶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10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395" y="2931841"/>
                <a:ext cx="1495229" cy="553421"/>
              </a:xfrm>
              <a:prstGeom prst="rect">
                <a:avLst/>
              </a:prstGeom>
              <a:blipFill>
                <a:blip r:embed="rId7"/>
                <a:stretch>
                  <a:fillRect l="-4898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79275" y="4286122"/>
                <a:ext cx="7208068" cy="66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/>
                  <a:t> </a:t>
                </a:r>
                <a:r>
                  <a:rPr lang="en-US" sz="1800" smtClean="0">
                    <a:solidFill>
                      <a:srgbClr val="FF0000"/>
                    </a:solidFill>
                  </a:rPr>
                  <a:t>CM:</a:t>
                </a:r>
                <a:r>
                  <a:rPr lang="en-US" sz="1800" smtClean="0"/>
                  <a:t> Xét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𝐻𝐵𝐴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𝐻𝐴𝐶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ó: 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𝐵𝐻𝐴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𝐶𝐻𝐴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 </m:t>
                    </m:r>
                  </m:oMath>
                </a14:m>
                <a:endParaRPr lang="en-US" sz="180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𝐻𝐴𝐶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>
                    <a:ea typeface="Cambria Math" panose="02040503050406030204" pitchFamily="18" charset="0"/>
                  </a:rPr>
                  <a:t>( vì cùng phụ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1800"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75" y="4286122"/>
                <a:ext cx="7208068" cy="665054"/>
              </a:xfrm>
              <a:prstGeom prst="rect">
                <a:avLst/>
              </a:prstGeom>
              <a:blipFill>
                <a:blip r:embed="rId8"/>
                <a:stretch>
                  <a:fillRect t="-2752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3393" y="4919233"/>
                <a:ext cx="3060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/>
                  <a:t> </a:t>
                </a:r>
                <a:r>
                  <a:rPr lang="en-US" sz="1800"/>
                  <a:t>Do đó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𝐻𝐵𝐴</m:t>
                    </m:r>
                  </m:oMath>
                </a14:m>
                <a:r>
                  <a:rPr lang="en-US" sz="1800"/>
                  <a:t>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𝐻𝐴𝐶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( g.g)   </a:t>
                </a:r>
                <a:endParaRPr lang="en-US" sz="180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93" y="4919233"/>
                <a:ext cx="3060510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708147" y="4967006"/>
            <a:ext cx="331001" cy="2431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85441" y="4967007"/>
            <a:ext cx="280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=&gt; </a:t>
            </a:r>
            <a:r>
              <a:rPr lang="en-US" sz="1800" smtClean="0"/>
              <a:t>HB.HC </a:t>
            </a:r>
            <a:r>
              <a:rPr lang="en-US" sz="1800"/>
              <a:t>= AH</a:t>
            </a:r>
            <a:r>
              <a:rPr lang="en-US" sz="1800" baseline="30000"/>
              <a:t>2</a:t>
            </a:r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456058" y="4894050"/>
                <a:ext cx="1495229" cy="1010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𝐻𝐵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𝐻𝐴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𝐻𝐴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𝐻𝐶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10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058" y="4894050"/>
                <a:ext cx="1495229" cy="1010405"/>
              </a:xfrm>
              <a:prstGeom prst="rect">
                <a:avLst/>
              </a:prstGeom>
              <a:blipFill>
                <a:blip r:embed="rId10"/>
                <a:stretch>
                  <a:fillRect l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717157" y="2543491"/>
            <a:ext cx="19660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=&gt; AB</a:t>
            </a:r>
            <a:r>
              <a:rPr lang="en-US" sz="1800" baseline="30000">
                <a:solidFill>
                  <a:srgbClr val="FF0000"/>
                </a:solidFill>
              </a:rPr>
              <a:t>2</a:t>
            </a:r>
            <a:r>
              <a:rPr lang="en-US" sz="1800">
                <a:solidFill>
                  <a:srgbClr val="FF0000"/>
                </a:solidFill>
              </a:rPr>
              <a:t> = BC . BH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1873" y="3022824"/>
            <a:ext cx="19312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=&gt; AC</a:t>
            </a:r>
            <a:r>
              <a:rPr lang="en-US" sz="1800" baseline="30000">
                <a:solidFill>
                  <a:srgbClr val="FF0000"/>
                </a:solidFill>
              </a:rPr>
              <a:t>2</a:t>
            </a:r>
            <a:r>
              <a:rPr lang="en-US" sz="1800">
                <a:solidFill>
                  <a:srgbClr val="FF0000"/>
                </a:solidFill>
              </a:rPr>
              <a:t> = BC . CH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96323" y="4956115"/>
            <a:ext cx="28011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=&gt; </a:t>
            </a:r>
            <a:r>
              <a:rPr lang="en-US" sz="1800">
                <a:solidFill>
                  <a:srgbClr val="FF0000"/>
                </a:solidFill>
              </a:rPr>
              <a:t>HB.HC 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= AH</a:t>
            </a:r>
            <a:r>
              <a:rPr lang="en-US" sz="1800" baseline="30000">
                <a:solidFill>
                  <a:srgbClr val="FF0000"/>
                </a:solidFill>
              </a:rPr>
              <a:t>2</a:t>
            </a:r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2" b="1648"/>
          <a:stretch>
            <a:fillRect/>
          </a:stretch>
        </p:blipFill>
        <p:spPr bwMode="auto">
          <a:xfrm>
            <a:off x="1398747" y="1600200"/>
            <a:ext cx="15255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Callout 25"/>
          <p:cNvSpPr/>
          <p:nvPr/>
        </p:nvSpPr>
        <p:spPr>
          <a:xfrm>
            <a:off x="2769887" y="1193671"/>
            <a:ext cx="2866669" cy="234252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hệ 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en-US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chứng minh 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là hệ thức liên hệ cạnh và đường cao trong tam giác vuông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14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20" grpId="0"/>
      <p:bldP spid="21" grpId="0"/>
      <p:bldP spid="22" grpId="1" animBg="1"/>
      <p:bldP spid="23" grpId="1" animBg="1"/>
      <p:bldP spid="24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37657" y="89245"/>
            <a:ext cx="6883004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TRONG TAM GIÁC VUÔNG</a:t>
            </a:r>
            <a:endParaRPr lang="en-US" altLang="en-US" sz="21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538" y="1110629"/>
            <a:ext cx="3602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giác ABC vuông tại A có BC = a; AB = c; AC = b; đường cao AH = h là đường cao ứng với cạnh huyền. BH = b’; CH = c’ lần lượt là hình chiếu của AB; AC trên BC.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0293" y="3562370"/>
            <a:ext cx="3579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c</a:t>
            </a:r>
            <a:r>
              <a:rPr lang="en-US" altLang="en-US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endParaRPr lang="en-US" altLang="en-US" sz="240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93" y="920828"/>
            <a:ext cx="3793469" cy="2436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2" b="1648"/>
          <a:stretch>
            <a:fillRect/>
          </a:stretch>
        </p:blipFill>
        <p:spPr bwMode="auto">
          <a:xfrm>
            <a:off x="1398747" y="1600200"/>
            <a:ext cx="15255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2769887" y="1193671"/>
            <a:ext cx="2866669" cy="234252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kết quả chứng minh bài toán trên, hãy viết hệ thức về các kí hiệu đoạn thẳng quy ước?</a:t>
            </a:r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3179301" y="3555864"/>
            <a:ext cx="19660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AB</a:t>
            </a:r>
            <a:r>
              <a:rPr lang="en-US" sz="1800" baseline="30000" smtClean="0">
                <a:solidFill>
                  <a:srgbClr val="FF0000"/>
                </a:solidFill>
              </a:rPr>
              <a:t>2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= BC . BH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2957" y="4067853"/>
            <a:ext cx="19312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AC</a:t>
            </a:r>
            <a:r>
              <a:rPr lang="en-US" sz="1800" baseline="30000" smtClean="0">
                <a:solidFill>
                  <a:srgbClr val="FF0000"/>
                </a:solidFill>
              </a:rPr>
              <a:t>2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= BC . CH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2580" y="4596887"/>
            <a:ext cx="19181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HB.HC = </a:t>
            </a:r>
            <a:r>
              <a:rPr lang="en-US" sz="1800">
                <a:solidFill>
                  <a:srgbClr val="FF0000"/>
                </a:solidFill>
              </a:rPr>
              <a:t>AH</a:t>
            </a:r>
            <a:r>
              <a:rPr lang="en-US" sz="1800" baseline="30000">
                <a:solidFill>
                  <a:srgbClr val="FF0000"/>
                </a:solidFill>
              </a:rPr>
              <a:t>2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4978" y="3976034"/>
            <a:ext cx="3579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b</a:t>
            </a:r>
            <a:r>
              <a:rPr lang="en-US" altLang="en-US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5862" y="4531201"/>
            <a:ext cx="3579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h</a:t>
            </a:r>
            <a:r>
              <a:rPr lang="en-US" altLang="en-US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b’.c’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11" grpId="0" animBg="1"/>
      <p:bldP spid="11" grpId="1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37657" y="89245"/>
            <a:ext cx="6883004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TRONG TAM GIÁC VUÔNG</a:t>
            </a:r>
            <a:endParaRPr lang="en-US" altLang="en-US" sz="21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59" y="899059"/>
            <a:ext cx="3043662" cy="1954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598" y="1045575"/>
            <a:ext cx="54927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Hệ thức giữa cạnh góc vuông và hình chiếu của nó trên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0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770" y="1938199"/>
            <a:ext cx="492665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1: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 bình phương mỗi cạnh góc vuông bằng tích cạnh huyền và hình chiếu của cạnh góc vuông đó trên cạnh huyền.</a:t>
            </a:r>
            <a:endParaRPr lang="en-US" alt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6498" y="3181373"/>
            <a:ext cx="29393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1171" y="4134164"/>
            <a:ext cx="449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kết quả trên tính b</a:t>
            </a:r>
            <a:r>
              <a:rPr lang="en-US" sz="18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1800" baseline="30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sz="1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371" y="4453112"/>
            <a:ext cx="6919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b</a:t>
            </a:r>
            <a:r>
              <a:rPr lang="en-US" sz="18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18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a.b’ + a.c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endParaRPr lang="en-US" sz="1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vì b’ + c’ = a)</a:t>
            </a:r>
          </a:p>
          <a:p>
            <a:r>
              <a:rPr 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</a:t>
            </a:r>
            <a:r>
              <a:rPr lang="en-US" sz="18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18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aseline="30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712" y="3807197"/>
            <a:ext cx="54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Ví dụ 1: </a:t>
            </a:r>
            <a:r>
              <a:rPr lang="en-US" sz="1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Pi - Ta - Go là 1 hệ quả của định lí 1</a:t>
            </a:r>
            <a:endParaRPr lang="en-US" sz="1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3197" y="3255079"/>
            <a:ext cx="3605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C/m: (sgk –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– Xem lại BT1)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5811" y="4495251"/>
            <a:ext cx="1544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a.(b’ + c’) = a</a:t>
            </a:r>
            <a:r>
              <a:rPr lang="en-US" sz="16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10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37657" y="89245"/>
            <a:ext cx="6883004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TRONG TAM GIÁC VUÔNG</a:t>
            </a:r>
            <a:endParaRPr lang="en-US" altLang="en-US" sz="21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744" y="899059"/>
            <a:ext cx="3043662" cy="1954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598" y="1045575"/>
            <a:ext cx="522057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Một số hệ thức liên quan đến đường cao</a:t>
            </a:r>
            <a:endParaRPr lang="en-US" altLang="en-US" sz="20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7093" y="3039858"/>
            <a:ext cx="23950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b’.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       </a:t>
            </a:r>
            <a:r>
              <a:rPr lang="en-US" alt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 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114" y="1722207"/>
            <a:ext cx="482363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2: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vuông, bình phương đường cao ứng với cạnh huyền bằng tích hai hình chiếu của hai cạnh góc vuông trên cạnh huyền.</a:t>
            </a:r>
            <a:endParaRPr lang="en-US" alt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8223" y="3657853"/>
            <a:ext cx="2634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C/m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(Xem lại BT 2)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95" y="899250"/>
            <a:ext cx="4012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en-US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Hãy tính chiều cao của cây trong hình 2 biết người đó cách cây 2,25m. Khoảng cách từ mắt người đó đến mặt đất là 1,5m. </a:t>
            </a:r>
            <a:endParaRPr lang="en-US" sz="2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81" y="837403"/>
            <a:ext cx="2797630" cy="40532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7263268" y="3478188"/>
            <a:ext cx="1251983" cy="253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66482" y="3412981"/>
            <a:ext cx="327546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b="1"/>
              <a:t>B</a:t>
            </a:r>
            <a:endParaRPr lang="en-US" sz="1053" b="1"/>
          </a:p>
        </p:txBody>
      </p:sp>
      <p:sp>
        <p:nvSpPr>
          <p:cNvPr id="8" name="TextBox 7"/>
          <p:cNvSpPr txBox="1"/>
          <p:nvPr/>
        </p:nvSpPr>
        <p:spPr>
          <a:xfrm>
            <a:off x="8187705" y="4619132"/>
            <a:ext cx="327546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b="1"/>
              <a:t>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517562" y="3550428"/>
            <a:ext cx="10236" cy="10612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98342" y="4590615"/>
            <a:ext cx="777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</a:rPr>
              <a:t>2,25 m</a:t>
            </a:r>
            <a:endParaRPr lang="en-US" sz="15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5424" y="3986471"/>
            <a:ext cx="7098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</a:rPr>
              <a:t>1,5 m</a:t>
            </a:r>
            <a:endParaRPr lang="en-US" sz="15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32977" y="2339588"/>
                <a:ext cx="448303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Tính 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 cao của cây: 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= AB + BC</a:t>
                </a:r>
              </a:p>
              <a:p>
                <a:r>
                  <a:rPr lang="en-US" sz="1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BC ta dựa vào hệ thức nào?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𝐴𝐷𝐶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tại D, đường cao DB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BD</a:t>
                </a:r>
                <a:r>
                  <a:rPr lang="en-US" sz="1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AB. BC (Đlí 2)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BD = 2,25m; AB = 1,5 m</a:t>
                </a:r>
              </a:p>
              <a:p>
                <a:pPr marL="257175" indent="-257175">
                  <a:buFont typeface="Symbol" panose="05050102010706020507" pitchFamily="18" charset="2"/>
                  <a:buChar char="Þ"/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(2,25)</a:t>
                </a:r>
                <a:r>
                  <a:rPr lang="en-US" sz="1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1,5. BC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= 5,0625 : 1,5 =3,375 (m)</a:t>
                </a:r>
              </a:p>
              <a:p>
                <a:pPr marL="257175" indent="-257175">
                  <a:buFont typeface="Symbol" panose="05050102010706020507" pitchFamily="18" charset="2"/>
                  <a:buChar char="Þ"/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= AB + BC 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1,5 + 3,375 = 4,875 (m)</a:t>
                </a:r>
              </a:p>
              <a:p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cây cao 4,875 m.</a:t>
                </a: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77" y="2339588"/>
                <a:ext cx="4483032" cy="3139321"/>
              </a:xfrm>
              <a:prstGeom prst="rect">
                <a:avLst/>
              </a:prstGeom>
              <a:blipFill>
                <a:blip r:embed="rId3"/>
                <a:stretch>
                  <a:fillRect l="-1224" t="-1165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225461" y="3807759"/>
            <a:ext cx="6827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</a:rPr>
              <a:t>1,5 m</a:t>
            </a:r>
            <a:endParaRPr lang="en-US" sz="15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8980" y="3193458"/>
            <a:ext cx="777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</a:rPr>
              <a:t>2,25 m</a:t>
            </a:r>
            <a:endParaRPr lang="en-US" sz="1500" b="1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65" y="892752"/>
            <a:ext cx="2482770" cy="4068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0781" y="892752"/>
            <a:ext cx="852721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/>
              <a:t>Hình 2</a:t>
            </a:r>
            <a:endParaRPr lang="en-US" sz="1053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37657" y="89245"/>
            <a:ext cx="6883004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TRONG TAM GIÁC VUÔNG</a:t>
            </a:r>
            <a:endParaRPr lang="en-US" altLang="en-US" sz="21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952</Words>
  <Application>Microsoft Office PowerPoint</Application>
  <PresentationFormat>On-screen Show (16:10)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321</cp:revision>
  <dcterms:created xsi:type="dcterms:W3CDTF">2021-08-11T08:04:19Z</dcterms:created>
  <dcterms:modified xsi:type="dcterms:W3CDTF">2021-09-09T13:21:39Z</dcterms:modified>
</cp:coreProperties>
</file>