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EBAC-E06C-46F1-99D9-B89E2716D7D5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AA77E-4328-499A-8CD2-34C8CEE1D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00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6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29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3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6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7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5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1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4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0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8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5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6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2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0DD85-0FEE-44F2-A408-F0CDF5F077D3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E77B1-09F0-4110-A0AB-161868AA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3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5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5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64.wmf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2.wmf"/><Relationship Id="rId25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9.wmf"/><Relationship Id="rId24" Type="http://schemas.openxmlformats.org/officeDocument/2006/relationships/oleObject" Target="../embeddings/oleObject66.bin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23" Type="http://schemas.openxmlformats.org/officeDocument/2006/relationships/image" Target="../media/image65.wmf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63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6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75.bin"/><Relationship Id="rId26" Type="http://schemas.openxmlformats.org/officeDocument/2006/relationships/oleObject" Target="../embeddings/oleObject7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76.wmf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74.wmf"/><Relationship Id="rId25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4.bin"/><Relationship Id="rId20" Type="http://schemas.openxmlformats.org/officeDocument/2006/relationships/oleObject" Target="../embeddings/oleObject7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71.wmf"/><Relationship Id="rId24" Type="http://schemas.openxmlformats.org/officeDocument/2006/relationships/oleObject" Target="../embeddings/oleObject78.bin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23" Type="http://schemas.openxmlformats.org/officeDocument/2006/relationships/image" Target="../media/image77.wmf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73.bin"/><Relationship Id="rId22" Type="http://schemas.openxmlformats.org/officeDocument/2006/relationships/oleObject" Target="../embeddings/oleObject77.bin"/><Relationship Id="rId27" Type="http://schemas.openxmlformats.org/officeDocument/2006/relationships/image" Target="../media/image7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11" Type="http://schemas.openxmlformats.org/officeDocument/2006/relationships/image" Target="../media/image14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6.pn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8.wmf"/><Relationship Id="rId22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2096206" cy="68519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31153" y="3875782"/>
            <a:ext cx="8626657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</a:t>
            </a:r>
            <a:r>
              <a:rPr lang="en-US" sz="40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8. </a:t>
            </a:r>
            <a:r>
              <a:rPr lang="en-US" sz="4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BIẾN ĐỔI ĐƠN GIẢN BIỂU THỨC </a:t>
            </a:r>
          </a:p>
          <a:p>
            <a:pPr algn="ctr"/>
            <a:r>
              <a:rPr lang="en-US" sz="4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CHỨA CĂN THỨC BẬC HAI</a:t>
            </a:r>
            <a:endParaRPr lang="en-US" sz="4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964210" y="5932488"/>
            <a:ext cx="5580063" cy="46831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3429001" y="1475062"/>
            <a:ext cx="4752975" cy="5857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2075" tIns="46038" rIns="92075" bIns="46038" anchor="b" anchorCtr="1"/>
          <a:lstStyle/>
          <a:p>
            <a:pPr algn="ctr" eaLnBrk="1" hangingPunct="1">
              <a:defRPr/>
            </a:pP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9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2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1720291"/>
            <a:ext cx="25400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2667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giải</a:t>
            </a:r>
            <a:r>
              <a:rPr lang="en-US" sz="2667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2667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1327149" y="2006600"/>
          <a:ext cx="8121651" cy="88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4" imgW="2450880" imgH="266400" progId="Equation.DSMT4">
                  <p:embed/>
                </p:oleObj>
              </mc:Choice>
              <mc:Fallback>
                <p:oleObj name="Equation" r:id="rId4" imgW="2450880" imgH="2664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49" y="2006600"/>
                        <a:ext cx="8121651" cy="880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flipV="1">
            <a:off x="812800" y="2479448"/>
            <a:ext cx="0" cy="3997552"/>
          </a:xfrm>
          <a:prstGeom prst="line">
            <a:avLst/>
          </a:prstGeom>
          <a:ln w="381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086349" y="2783231"/>
          <a:ext cx="3871384" cy="797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6" imgW="1168200" imgH="241200" progId="Equation.DSMT4">
                  <p:embed/>
                </p:oleObj>
              </mc:Choice>
              <mc:Fallback>
                <p:oleObj name="Equation" r:id="rId6" imgW="1168200" imgH="2412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49" y="2783231"/>
                        <a:ext cx="3871384" cy="797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086349" y="3553697"/>
          <a:ext cx="3073400" cy="882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8" imgW="927000" imgH="266400" progId="Equation.DSMT4">
                  <p:embed/>
                </p:oleObj>
              </mc:Choice>
              <mc:Fallback>
                <p:oleObj name="Equation" r:id="rId8" imgW="927000" imgH="2664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49" y="3553697"/>
                        <a:ext cx="3073400" cy="8826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8015818" y="3530600"/>
          <a:ext cx="1432983" cy="797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0" imgW="431640" imgH="241200" progId="Equation.DSMT4">
                  <p:embed/>
                </p:oleObj>
              </mc:Choice>
              <mc:Fallback>
                <p:oleObj name="Equation" r:id="rId10" imgW="431640" imgH="2412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5818" y="3530600"/>
                        <a:ext cx="1432983" cy="797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1259416" y="4356100"/>
          <a:ext cx="10729384" cy="88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2" imgW="3238200" imgH="266400" progId="Equation.DSMT4">
                  <p:embed/>
                </p:oleObj>
              </mc:Choice>
              <mc:Fallback>
                <p:oleObj name="Equation" r:id="rId12" imgW="3238200" imgH="2664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416" y="4356100"/>
                        <a:ext cx="10729384" cy="880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6604001" y="5121047"/>
          <a:ext cx="4923367" cy="88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4" imgW="1485720" imgH="266400" progId="Equation.DSMT4">
                  <p:embed/>
                </p:oleObj>
              </mc:Choice>
              <mc:Fallback>
                <p:oleObj name="Equation" r:id="rId14" imgW="1485720" imgH="2664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1" y="5121047"/>
                        <a:ext cx="4923367" cy="880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6604000" y="6045200"/>
          <a:ext cx="273473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6" imgW="825480" imgH="253800" progId="Equation.DSMT4">
                  <p:embed/>
                </p:oleObj>
              </mc:Choice>
              <mc:Fallback>
                <p:oleObj name="Equation" r:id="rId16" imgW="825480" imgH="2538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0" y="6045200"/>
                        <a:ext cx="273473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58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1803401"/>
            <a:ext cx="25400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2667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giải</a:t>
            </a:r>
            <a:r>
              <a:rPr lang="en-US" sz="2667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2667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850900" y="2249255"/>
          <a:ext cx="5005917" cy="922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4" imgW="1511280" imgH="279360" progId="Equation.DSMT4">
                  <p:embed/>
                </p:oleObj>
              </mc:Choice>
              <mc:Fallback>
                <p:oleObj name="Equation" r:id="rId4" imgW="1511280" imgH="2793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2249255"/>
                        <a:ext cx="5005917" cy="9228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5791201" y="2209800"/>
          <a:ext cx="2779183" cy="96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6" imgW="838080" imgH="291960" progId="Equation.DSMT4">
                  <p:embed/>
                </p:oleObj>
              </mc:Choice>
              <mc:Fallback>
                <p:oleObj name="Equation" r:id="rId6" imgW="838080" imgH="29196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1" y="2209800"/>
                        <a:ext cx="2779183" cy="963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flipH="1" flipV="1">
            <a:off x="609600" y="2616200"/>
            <a:ext cx="16341" cy="3657600"/>
          </a:xfrm>
          <a:prstGeom prst="line">
            <a:avLst/>
          </a:prstGeom>
          <a:ln w="381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802929" y="3218689"/>
          <a:ext cx="2357967" cy="1045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8" imgW="711000" imgH="317160" progId="Equation.DSMT4">
                  <p:embed/>
                </p:oleObj>
              </mc:Choice>
              <mc:Fallback>
                <p:oleObj name="Equation" r:id="rId8" imgW="711000" imgH="3171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929" y="3218689"/>
                        <a:ext cx="2357967" cy="1045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8065414" y="3218688"/>
          <a:ext cx="3873500" cy="87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10" imgW="1168200" imgH="266400" progId="Equation.DSMT4">
                  <p:embed/>
                </p:oleObj>
              </mc:Choice>
              <mc:Fallback>
                <p:oleObj name="Equation" r:id="rId10" imgW="1168200" imgH="2664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5414" y="3218688"/>
                        <a:ext cx="3873500" cy="878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723900" y="4491567"/>
          <a:ext cx="5259917" cy="922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12" imgW="1587240" imgH="279360" progId="Equation.DSMT4">
                  <p:embed/>
                </p:oleObj>
              </mc:Choice>
              <mc:Fallback>
                <p:oleObj name="Equation" r:id="rId12" imgW="1587240" imgH="2793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4491567"/>
                        <a:ext cx="5259917" cy="9228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5873749" y="4451351"/>
          <a:ext cx="2863851" cy="96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14" imgW="863280" imgH="291960" progId="Equation.DSMT4">
                  <p:embed/>
                </p:oleObj>
              </mc:Choice>
              <mc:Fallback>
                <p:oleObj name="Equation" r:id="rId14" imgW="863280" imgH="2919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49" y="4451351"/>
                        <a:ext cx="2863851" cy="963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5841254" y="5461001"/>
          <a:ext cx="2400300" cy="1045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16" imgW="723600" imgH="317160" progId="Equation.DSMT4">
                  <p:embed/>
                </p:oleObj>
              </mc:Choice>
              <mc:Fallback>
                <p:oleObj name="Equation" r:id="rId16" imgW="723600" imgH="31716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1254" y="5461001"/>
                        <a:ext cx="2400300" cy="1045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8194988" y="5461001"/>
          <a:ext cx="4042833" cy="878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18" imgW="1218960" imgH="266400" progId="Equation.DSMT4">
                  <p:embed/>
                </p:oleObj>
              </mc:Choice>
              <mc:Fallback>
                <p:oleObj name="Equation" r:id="rId18" imgW="1218960" imgH="26640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4988" y="5461001"/>
                        <a:ext cx="4042833" cy="878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943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08001" y="1905001"/>
          <a:ext cx="3325284" cy="757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4" imgW="1244520" imgH="241200" progId="Equation.DSMT4">
                  <p:embed/>
                </p:oleObj>
              </mc:Choice>
              <mc:Fallback>
                <p:oleObj name="Equation" r:id="rId4" imgW="1244520" imgH="2412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1" y="1905001"/>
                        <a:ext cx="3325284" cy="7577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46716" y="2616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ĐKXĐ :</a:t>
            </a:r>
            <a:endParaRPr lang="vi-VN" sz="3200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185585" y="2644576"/>
          <a:ext cx="1460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6" imgW="545760" imgH="177480" progId="Equation.DSMT4">
                  <p:embed/>
                </p:oleObj>
              </mc:Choice>
              <mc:Fallback>
                <p:oleObj name="Equation" r:id="rId6" imgW="54576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5585" y="2644576"/>
                        <a:ext cx="14605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3187702" y="3327400"/>
          <a:ext cx="145838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8" imgW="545760" imgH="177480" progId="Equation.DSMT4">
                  <p:embed/>
                </p:oleObj>
              </mc:Choice>
              <mc:Fallback>
                <p:oleObj name="Equation" r:id="rId8" imgW="54576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2" y="3327400"/>
                        <a:ext cx="145838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219201" y="3920001"/>
          <a:ext cx="3426884" cy="103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10" imgW="1282680" imgH="330120" progId="Equation.DSMT4">
                  <p:embed/>
                </p:oleObj>
              </mc:Choice>
              <mc:Fallback>
                <p:oleObj name="Equation" r:id="rId10" imgW="1282680" imgH="33012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3920001"/>
                        <a:ext cx="3426884" cy="103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3020485" y="4851400"/>
          <a:ext cx="145838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12" imgW="545760" imgH="177480" progId="Equation.DSMT4">
                  <p:embed/>
                </p:oleObj>
              </mc:Choice>
              <mc:Fallback>
                <p:oleObj name="Equation" r:id="rId12" imgW="545760" imgH="17748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0485" y="4851400"/>
                        <a:ext cx="145838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3528484" y="5562600"/>
          <a:ext cx="1117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14" imgW="419040" imgH="177480" progId="Equation.DSMT4">
                  <p:embed/>
                </p:oleObj>
              </mc:Choice>
              <mc:Fallback>
                <p:oleObj name="Equation" r:id="rId14" imgW="419040" imgH="17748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84" y="5562600"/>
                        <a:ext cx="1117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5994400" y="2006600"/>
            <a:ext cx="0" cy="4572000"/>
          </a:xfrm>
          <a:prstGeom prst="line">
            <a:avLst/>
          </a:prstGeom>
          <a:ln w="381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/>
          </p:nvPr>
        </p:nvGraphicFramePr>
        <p:xfrm>
          <a:off x="6553201" y="1930401"/>
          <a:ext cx="3630084" cy="757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16" imgW="1358640" imgH="241200" progId="Equation.DSMT4">
                  <p:embed/>
                </p:oleObj>
              </mc:Choice>
              <mc:Fallback>
                <p:oleObj name="Equation" r:id="rId16" imgW="1358640" imgH="24120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1" y="1930401"/>
                        <a:ext cx="3630084" cy="7577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410884" y="6172200"/>
            <a:ext cx="314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Times New Roman" pitchFamily="18" charset="0"/>
                <a:cs typeface="Times New Roman" pitchFamily="18" charset="0"/>
              </a:rPr>
              <a:t>( Thoả ĐKXĐ )</a:t>
            </a:r>
            <a:endParaRPr lang="vi-VN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10400" y="2689424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ĐKXĐ :</a:t>
            </a:r>
            <a:endParaRPr lang="vi-VN" sz="3200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/>
          </p:nvPr>
        </p:nvGraphicFramePr>
        <p:xfrm>
          <a:off x="9095318" y="2717800"/>
          <a:ext cx="162983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18" imgW="609480" imgH="177480" progId="Equation.DSMT4">
                  <p:embed/>
                </p:oleObj>
              </mc:Choice>
              <mc:Fallback>
                <p:oleObj name="Equation" r:id="rId18" imgW="609480" imgH="17748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5318" y="2717800"/>
                        <a:ext cx="162983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9355328" y="3195899"/>
          <a:ext cx="1414272" cy="11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20" imgW="571320" imgH="393480" progId="Equation.DSMT4">
                  <p:embed/>
                </p:oleObj>
              </mc:Choice>
              <mc:Fallback>
                <p:oleObj name="Equation" r:id="rId20" imgW="571320" imgH="39348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5328" y="3195899"/>
                        <a:ext cx="1414272" cy="1147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/>
          </p:nvPr>
        </p:nvGraphicFramePr>
        <p:xfrm>
          <a:off x="6845639" y="4264355"/>
          <a:ext cx="4580467" cy="1075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22" imgW="1714320" imgH="342720" progId="Equation.DSMT4">
                  <p:embed/>
                </p:oleObj>
              </mc:Choice>
              <mc:Fallback>
                <p:oleObj name="Equation" r:id="rId22" imgW="1714320" imgH="342720" progId="Equation.DSMT4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639" y="4264355"/>
                        <a:ext cx="4580467" cy="1075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/>
          </p:nvPr>
        </p:nvGraphicFramePr>
        <p:xfrm>
          <a:off x="8729473" y="5163921"/>
          <a:ext cx="1627716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24" imgW="609480" imgH="177480" progId="Equation.DSMT4">
                  <p:embed/>
                </p:oleObj>
              </mc:Choice>
              <mc:Fallback>
                <p:oleObj name="Equation" r:id="rId24" imgW="609480" imgH="177480" progId="Equation.DSMT4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9473" y="5163921"/>
                        <a:ext cx="1627716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/>
          </p:nvPr>
        </p:nvGraphicFramePr>
        <p:xfrm>
          <a:off x="9479280" y="5691368"/>
          <a:ext cx="91651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26" imgW="342720" imgH="177480" progId="Equation.DSMT4">
                  <p:embed/>
                </p:oleObj>
              </mc:Choice>
              <mc:Fallback>
                <p:oleObj name="Equation" r:id="rId26" imgW="342720" imgH="177480" progId="Equation.DSMT4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9280" y="5691368"/>
                        <a:ext cx="91651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8331200" y="6250168"/>
            <a:ext cx="314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Times New Roman" pitchFamily="18" charset="0"/>
                <a:cs typeface="Times New Roman" pitchFamily="18" charset="0"/>
              </a:rPr>
              <a:t>( Thoả ĐKXĐ )</a:t>
            </a:r>
            <a:endParaRPr lang="vi-VN" sz="3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66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3" grpId="0"/>
      <p:bldP spid="35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711201" y="5905501"/>
          <a:ext cx="5219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4" imgW="1955520" imgH="279360" progId="Equation.DSMT4">
                  <p:embed/>
                </p:oleObj>
              </mc:Choice>
              <mc:Fallback>
                <p:oleObj name="Equation" r:id="rId4" imgW="1955520" imgH="27936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1" y="5905501"/>
                        <a:ext cx="5219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04800" y="2165747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711201" y="2781301"/>
          <a:ext cx="274743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6" imgW="1028520" imgH="279360" progId="Equation.DSMT4">
                  <p:embed/>
                </p:oleObj>
              </mc:Choice>
              <mc:Fallback>
                <p:oleObj name="Equation" r:id="rId6" imgW="1028520" imgH="2793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1" y="2781301"/>
                        <a:ext cx="2747433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3556000" y="2860751"/>
          <a:ext cx="1255184" cy="717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8" imgW="469800" imgH="228600" progId="Equation.DSMT4">
                  <p:embed/>
                </p:oleObj>
              </mc:Choice>
              <mc:Fallback>
                <p:oleObj name="Equation" r:id="rId8" imgW="469800" imgH="22860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2860751"/>
                        <a:ext cx="1255184" cy="717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4961111" y="2858414"/>
          <a:ext cx="1153584" cy="717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10" imgW="431640" imgH="228600" progId="Equation.DSMT4">
                  <p:embed/>
                </p:oleObj>
              </mc:Choice>
              <mc:Fallback>
                <p:oleObj name="Equation" r:id="rId10" imgW="431640" imgH="22860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1111" y="2858414"/>
                        <a:ext cx="1153584" cy="717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711201" y="3771901"/>
          <a:ext cx="356023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12" imgW="1333440" imgH="279360" progId="Equation.DSMT4">
                  <p:embed/>
                </p:oleObj>
              </mc:Choice>
              <mc:Fallback>
                <p:oleObj name="Equation" r:id="rId12" imgW="1333440" imgH="27936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1" y="3771901"/>
                        <a:ext cx="3560233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4396318" y="3854451"/>
          <a:ext cx="1729316" cy="757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14" imgW="647640" imgH="241200" progId="Equation.DSMT4">
                  <p:embed/>
                </p:oleObj>
              </mc:Choice>
              <mc:Fallback>
                <p:oleObj name="Equation" r:id="rId14" imgW="647640" imgH="24120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318" y="3854451"/>
                        <a:ext cx="1729316" cy="7577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6168340" y="3784973"/>
          <a:ext cx="128905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16" imgW="482400" imgH="266400" progId="Equation.DSMT4">
                  <p:embed/>
                </p:oleObj>
              </mc:Choice>
              <mc:Fallback>
                <p:oleObj name="Equation" r:id="rId16" imgW="482400" imgH="26640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340" y="3784973"/>
                        <a:ext cx="1289051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/>
          </p:nvPr>
        </p:nvGraphicFramePr>
        <p:xfrm>
          <a:off x="711200" y="4889501"/>
          <a:ext cx="3795184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18" imgW="1422360" imgH="279360" progId="Equation.DSMT4">
                  <p:embed/>
                </p:oleObj>
              </mc:Choice>
              <mc:Fallback>
                <p:oleObj name="Equation" r:id="rId18" imgW="1422360" imgH="27936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889501"/>
                        <a:ext cx="3795184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/>
          </p:nvPr>
        </p:nvGraphicFramePr>
        <p:xfrm>
          <a:off x="4775200" y="4826913"/>
          <a:ext cx="189865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20" imgW="711000" imgH="266400" progId="Equation.DSMT4">
                  <p:embed/>
                </p:oleObj>
              </mc:Choice>
              <mc:Fallback>
                <p:oleObj name="Equation" r:id="rId20" imgW="711000" imgH="26640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4826913"/>
                        <a:ext cx="1898651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/>
          </p:nvPr>
        </p:nvGraphicFramePr>
        <p:xfrm>
          <a:off x="6722534" y="4823884"/>
          <a:ext cx="2882900" cy="87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22" imgW="1079280" imgH="279360" progId="Equation.DSMT4">
                  <p:embed/>
                </p:oleObj>
              </mc:Choice>
              <mc:Fallback>
                <p:oleObj name="Equation" r:id="rId22" imgW="1079280" imgH="27936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2534" y="4823884"/>
                        <a:ext cx="2882900" cy="878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6026149" y="5866944"/>
          <a:ext cx="2508251" cy="87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24" imgW="939600" imgH="279360" progId="Equation.DSMT4">
                  <p:embed/>
                </p:oleObj>
              </mc:Choice>
              <mc:Fallback>
                <p:oleObj name="Equation" r:id="rId24" imgW="939600" imgH="27936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49" y="5866944"/>
                        <a:ext cx="2508251" cy="878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/>
          </p:nvPr>
        </p:nvGraphicFramePr>
        <p:xfrm>
          <a:off x="8597901" y="5866488"/>
          <a:ext cx="3492500" cy="878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26" imgW="1307880" imgH="279360" progId="Equation.DSMT4">
                  <p:embed/>
                </p:oleObj>
              </mc:Choice>
              <mc:Fallback>
                <p:oleObj name="Equation" r:id="rId26" imgW="1307880" imgH="27936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7901" y="5866488"/>
                        <a:ext cx="3492500" cy="878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08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58400" y="4546600"/>
            <a:ext cx="812800" cy="812800"/>
          </a:xfrm>
          <a:prstGeom prst="rect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871200" y="4292600"/>
            <a:ext cx="0" cy="50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10871200" y="4292601"/>
            <a:ext cx="0" cy="50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13"/>
          <p:cNvSpPr/>
          <p:nvPr/>
        </p:nvSpPr>
        <p:spPr>
          <a:xfrm>
            <a:off x="-812799" y="492632"/>
            <a:ext cx="5464569" cy="5892800"/>
          </a:xfrm>
          <a:custGeom>
            <a:avLst/>
            <a:gdLst/>
            <a:ahLst/>
            <a:cxnLst/>
            <a:rect l="l" t="t" r="r" b="b"/>
            <a:pathLst>
              <a:path w="4098427" h="4419600">
                <a:moveTo>
                  <a:pt x="0" y="0"/>
                </a:moveTo>
                <a:lnTo>
                  <a:pt x="4098427" y="0"/>
                </a:lnTo>
                <a:lnTo>
                  <a:pt x="2588032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5" name="Rectangle 15"/>
          <p:cNvSpPr/>
          <p:nvPr/>
        </p:nvSpPr>
        <p:spPr>
          <a:xfrm rot="1132070">
            <a:off x="3698353" y="-2084"/>
            <a:ext cx="1916076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" name="Rectangle 15"/>
          <p:cNvSpPr/>
          <p:nvPr/>
        </p:nvSpPr>
        <p:spPr>
          <a:xfrm rot="1132070">
            <a:off x="5734931" y="-2084"/>
            <a:ext cx="1916076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1" r="16414" b="33699"/>
          <a:stretch/>
        </p:blipFill>
        <p:spPr bwMode="auto">
          <a:xfrm>
            <a:off x="355193" y="3655957"/>
            <a:ext cx="3257703" cy="113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8" t="16760" r="22860" b="22920"/>
          <a:stretch/>
        </p:blipFill>
        <p:spPr bwMode="auto">
          <a:xfrm>
            <a:off x="1320800" y="4461959"/>
            <a:ext cx="1552821" cy="94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1" y="4851401"/>
            <a:ext cx="4381500" cy="128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72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4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2400" y="1701801"/>
            <a:ext cx="894080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585" indent="-609585">
              <a:buFont typeface="Wingdings" pitchFamily="2" charset="2"/>
              <a:buChar char="v"/>
            </a:pPr>
            <a: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  <a:t>Liên hệ tác giả để mua bản Full 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0400" y="2614291"/>
            <a:ext cx="9652000" cy="2062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  <a:t>- Bài giảng sẽ không có thông tin </a:t>
            </a:r>
            <a:b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</a:br>
            <a: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  <a:t>   người soạn</a:t>
            </a:r>
            <a:b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</a:br>
            <a:r>
              <a:rPr lang="en-US" sz="4267">
                <a:solidFill>
                  <a:srgbClr val="081422"/>
                </a:solidFill>
                <a:latin typeface="Arial" pitchFamily="34" charset="0"/>
                <a:cs typeface="Arial" pitchFamily="34" charset="0"/>
              </a:rPr>
              <a:t>- Có thể sửa đổi , thêm bớt tuỳ ý.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6000" y="1397000"/>
            <a:ext cx="9855200" cy="375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7335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92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3327400"/>
            <a:ext cx="9344280" cy="21060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7" name="Group 6"/>
          <p:cNvGrpSpPr/>
          <p:nvPr/>
        </p:nvGrpSpPr>
        <p:grpSpPr>
          <a:xfrm>
            <a:off x="304800" y="74547"/>
            <a:ext cx="7416800" cy="669730"/>
            <a:chOff x="529878" y="345130"/>
            <a:chExt cx="5303873" cy="390580"/>
          </a:xfrm>
        </p:grpSpPr>
        <p:sp>
          <p:nvSpPr>
            <p:cNvPr id="8" name="Parallelogram 7"/>
            <p:cNvSpPr/>
            <p:nvPr/>
          </p:nvSpPr>
          <p:spPr>
            <a:xfrm>
              <a:off x="534054" y="345130"/>
              <a:ext cx="5299697" cy="390580"/>
            </a:xfrm>
            <a:prstGeom prst="parallelogram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63500" dist="50800" dir="2700000">
                <a:prstClr val="black">
                  <a:alpha val="6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9878" y="408792"/>
              <a:ext cx="5214491" cy="29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pc="4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spc="400"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667" b="1" spc="400">
                  <a:latin typeface="Arial" pitchFamily="34" charset="0"/>
                  <a:cs typeface="Arial" pitchFamily="34" charset="0"/>
                </a:rPr>
                <a:t>Đưa thừa số ra ngoài dấu căn</a:t>
              </a:r>
              <a:endParaRPr lang="en-US" sz="2400" b="1" spc="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89412" y="3438605"/>
            <a:ext cx="9032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32000" y="976579"/>
            <a:ext cx="3611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 Xét đẳng thức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150"/>
          <p:cNvGraphicFramePr>
            <a:graphicFrameLocks noChangeAspect="1"/>
          </p:cNvGraphicFramePr>
          <p:nvPr>
            <p:extLst/>
          </p:nvPr>
        </p:nvGraphicFramePr>
        <p:xfrm>
          <a:off x="4670680" y="3607541"/>
          <a:ext cx="3412067" cy="89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1015920" imgH="266400" progId="Equation.DSMT4">
                  <p:embed/>
                </p:oleObj>
              </mc:Choice>
              <mc:Fallback>
                <p:oleObj name="Equation" r:id="rId3" imgW="1015920" imgH="266400" progId="Equation.DSMT4">
                  <p:embed/>
                  <p:pic>
                    <p:nvPicPr>
                      <p:cNvPr id="25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680" y="3607541"/>
                        <a:ext cx="3412067" cy="893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181601" y="755254"/>
          <a:ext cx="2686049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799920" imgH="253800" progId="Equation.DSMT4">
                  <p:embed/>
                </p:oleObj>
              </mc:Choice>
              <mc:Fallback>
                <p:oleObj name="Equation" r:id="rId5" imgW="799920" imgH="2538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1" y="755254"/>
                        <a:ext cx="2686049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32000" y="1869352"/>
            <a:ext cx="955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Phép biến đổi                       được gọi là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đưa thừa số ra ngoài dấu căn.</a:t>
            </a:r>
            <a:endParaRPr lang="vi-VN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4915813" y="1803400"/>
          <a:ext cx="2185995" cy="692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7" imgW="799920" imgH="253800" progId="Equation.DSMT4">
                  <p:embed/>
                </p:oleObj>
              </mc:Choice>
              <mc:Fallback>
                <p:oleObj name="Equation" r:id="rId7" imgW="799920" imgH="2538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5813" y="1803400"/>
                        <a:ext cx="2185995" cy="692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0"/>
          <p:cNvGraphicFramePr>
            <a:graphicFrameLocks noChangeAspect="1"/>
          </p:cNvGraphicFramePr>
          <p:nvPr>
            <p:extLst/>
          </p:nvPr>
        </p:nvGraphicFramePr>
        <p:xfrm>
          <a:off x="4670681" y="4454605"/>
          <a:ext cx="3282951" cy="8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9" imgW="977760" imgH="241200" progId="Equation.DSMT4">
                  <p:embed/>
                </p:oleObj>
              </mc:Choice>
              <mc:Fallback>
                <p:oleObj name="Equation" r:id="rId9" imgW="977760" imgH="241200" progId="Equation.DSMT4">
                  <p:embed/>
                  <p:pic>
                    <p:nvPicPr>
                      <p:cNvPr id="22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681" y="4454605"/>
                        <a:ext cx="3282951" cy="8085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0"/>
          <p:cNvGraphicFramePr>
            <a:graphicFrameLocks noChangeAspect="1"/>
          </p:cNvGraphicFramePr>
          <p:nvPr>
            <p:extLst/>
          </p:nvPr>
        </p:nvGraphicFramePr>
        <p:xfrm>
          <a:off x="7921881" y="4454605"/>
          <a:ext cx="1449916" cy="76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1" imgW="431640" imgH="228600" progId="Equation.DSMT4">
                  <p:embed/>
                </p:oleObj>
              </mc:Choice>
              <mc:Fallback>
                <p:oleObj name="Equation" r:id="rId11" imgW="431640" imgH="228600" progId="Equation.DSMT4">
                  <p:embed/>
                  <p:pic>
                    <p:nvPicPr>
                      <p:cNvPr id="24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881" y="4454605"/>
                        <a:ext cx="1449916" cy="766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7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4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9487" y="889000"/>
            <a:ext cx="9344280" cy="152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7" name="Group 6"/>
          <p:cNvGrpSpPr/>
          <p:nvPr/>
        </p:nvGrpSpPr>
        <p:grpSpPr>
          <a:xfrm>
            <a:off x="304800" y="74547"/>
            <a:ext cx="7416800" cy="669730"/>
            <a:chOff x="529878" y="345130"/>
            <a:chExt cx="5303873" cy="390580"/>
          </a:xfrm>
        </p:grpSpPr>
        <p:sp>
          <p:nvSpPr>
            <p:cNvPr id="8" name="Parallelogram 7"/>
            <p:cNvSpPr/>
            <p:nvPr/>
          </p:nvSpPr>
          <p:spPr>
            <a:xfrm>
              <a:off x="534054" y="345130"/>
              <a:ext cx="5299697" cy="390580"/>
            </a:xfrm>
            <a:prstGeom prst="parallelogram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63500" dist="50800" dir="2700000">
                <a:prstClr val="black">
                  <a:alpha val="6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9878" y="408792"/>
              <a:ext cx="5214491" cy="29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pc="4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spc="400"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667" b="1" spc="400">
                  <a:latin typeface="Arial" pitchFamily="34" charset="0"/>
                  <a:cs typeface="Arial" pitchFamily="34" charset="0"/>
                </a:rPr>
                <a:t>Đưa thừa số ra ngoài dấu căn</a:t>
              </a:r>
              <a:endParaRPr lang="en-US" sz="2400" b="1" spc="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165298" y="1000205"/>
            <a:ext cx="9032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2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Rút gọn biểu thức 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150"/>
          <p:cNvGraphicFramePr>
            <a:graphicFrameLocks noChangeAspect="1"/>
          </p:cNvGraphicFramePr>
          <p:nvPr>
            <p:extLst/>
          </p:nvPr>
        </p:nvGraphicFramePr>
        <p:xfrm>
          <a:off x="4525433" y="1634068"/>
          <a:ext cx="3454400" cy="76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1028520" imgH="228600" progId="Equation.DSMT4">
                  <p:embed/>
                </p:oleObj>
              </mc:Choice>
              <mc:Fallback>
                <p:oleObj name="Equation" r:id="rId3" imgW="1028520" imgH="228600" progId="Equation.DSMT4">
                  <p:embed/>
                  <p:pic>
                    <p:nvPicPr>
                      <p:cNvPr id="25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433" y="1634068"/>
                        <a:ext cx="3454400" cy="766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188057" y="2419299"/>
            <a:ext cx="197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50"/>
          <p:cNvGraphicFramePr>
            <a:graphicFrameLocks noChangeAspect="1"/>
          </p:cNvGraphicFramePr>
          <p:nvPr>
            <p:extLst/>
          </p:nvPr>
        </p:nvGraphicFramePr>
        <p:xfrm>
          <a:off x="3968750" y="2727075"/>
          <a:ext cx="75057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2234880" imgH="253800" progId="Equation.DSMT4">
                  <p:embed/>
                </p:oleObj>
              </mc:Choice>
              <mc:Fallback>
                <p:oleObj name="Equation" r:id="rId5" imgW="2234880" imgH="253800" progId="Equation.DSMT4">
                  <p:embed/>
                  <p:pic>
                    <p:nvPicPr>
                      <p:cNvPr id="17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2727075"/>
                        <a:ext cx="75057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0"/>
          <p:cNvGraphicFramePr>
            <a:graphicFrameLocks noChangeAspect="1"/>
          </p:cNvGraphicFramePr>
          <p:nvPr>
            <p:extLst/>
          </p:nvPr>
        </p:nvGraphicFramePr>
        <p:xfrm>
          <a:off x="7382385" y="3632201"/>
          <a:ext cx="3837516" cy="76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1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2385" y="3632201"/>
                        <a:ext cx="3837516" cy="766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0"/>
          <p:cNvGraphicFramePr>
            <a:graphicFrameLocks noChangeAspect="1"/>
          </p:cNvGraphicFramePr>
          <p:nvPr>
            <p:extLst/>
          </p:nvPr>
        </p:nvGraphicFramePr>
        <p:xfrm>
          <a:off x="7416801" y="4468284"/>
          <a:ext cx="1449916" cy="76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9" imgW="431640" imgH="228600" progId="Equation.DSMT4">
                  <p:embed/>
                </p:oleObj>
              </mc:Choice>
              <mc:Fallback>
                <p:oleObj name="Equation" r:id="rId9" imgW="431640" imgH="228600" progId="Equation.DSMT4">
                  <p:embed/>
                  <p:pic>
                    <p:nvPicPr>
                      <p:cNvPr id="2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1" y="4468284"/>
                        <a:ext cx="1449916" cy="766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235200" y="5369004"/>
            <a:ext cx="955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Các biểu thức                           được gọi là đồng dạng với nhau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150"/>
          <p:cNvGraphicFramePr>
            <a:graphicFrameLocks noChangeAspect="1"/>
          </p:cNvGraphicFramePr>
          <p:nvPr>
            <p:extLst/>
          </p:nvPr>
        </p:nvGraphicFramePr>
        <p:xfrm>
          <a:off x="5241908" y="5369004"/>
          <a:ext cx="2438400" cy="660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1" imgW="888840" imgH="241200" progId="Equation.DSMT4">
                  <p:embed/>
                </p:oleObj>
              </mc:Choice>
              <mc:Fallback>
                <p:oleObj name="Equation" r:id="rId11" imgW="888840" imgH="241200" progId="Equation.DSMT4">
                  <p:embed/>
                  <p:pic>
                    <p:nvPicPr>
                      <p:cNvPr id="26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908" y="5369004"/>
                        <a:ext cx="2438400" cy="660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41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6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009485" y="916513"/>
            <a:ext cx="9344280" cy="22076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7" name="Group 6"/>
          <p:cNvGrpSpPr/>
          <p:nvPr/>
        </p:nvGrpSpPr>
        <p:grpSpPr>
          <a:xfrm>
            <a:off x="304800" y="74547"/>
            <a:ext cx="7416800" cy="669730"/>
            <a:chOff x="529878" y="345130"/>
            <a:chExt cx="5303873" cy="390580"/>
          </a:xfrm>
        </p:grpSpPr>
        <p:sp>
          <p:nvSpPr>
            <p:cNvPr id="8" name="Parallelogram 7"/>
            <p:cNvSpPr/>
            <p:nvPr/>
          </p:nvSpPr>
          <p:spPr>
            <a:xfrm>
              <a:off x="534054" y="345130"/>
              <a:ext cx="5299697" cy="390580"/>
            </a:xfrm>
            <a:prstGeom prst="parallelogram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63500" dist="50800" dir="2700000">
                <a:prstClr val="black">
                  <a:alpha val="6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9878" y="408792"/>
              <a:ext cx="5214491" cy="29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pc="4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spc="400"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667" b="1" spc="400">
                  <a:latin typeface="Arial" pitchFamily="34" charset="0"/>
                  <a:cs typeface="Arial" pitchFamily="34" charset="0"/>
                </a:rPr>
                <a:t>Đưa thừa số ra ngoài dấu căn</a:t>
              </a:r>
              <a:endParaRPr lang="en-US" sz="2400" b="1" spc="40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65298" y="1000204"/>
                <a:ext cx="903265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Wingdings" pitchFamily="2" charset="2"/>
                  <a:buChar char="v"/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Một cách tổng quát :</a:t>
                </a:r>
                <a:br>
                  <a:rPr lang="en-US" sz="320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Với hai biểu thức A, B mà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3200" i="1">
                        <a:latin typeface="Cambria Math"/>
                        <a:ea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, ta có </a:t>
                </a:r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298" y="1000204"/>
                <a:ext cx="9032657" cy="1077218"/>
              </a:xfrm>
              <a:prstGeom prst="rect">
                <a:avLst/>
              </a:prstGeom>
              <a:blipFill>
                <a:blip r:embed="rId3"/>
                <a:stretch>
                  <a:fillRect l="-1484" t="-791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Object 150"/>
          <p:cNvGraphicFramePr>
            <a:graphicFrameLocks noChangeAspect="1"/>
          </p:cNvGraphicFramePr>
          <p:nvPr>
            <p:extLst/>
          </p:nvPr>
        </p:nvGraphicFramePr>
        <p:xfrm>
          <a:off x="4470401" y="2108200"/>
          <a:ext cx="3367617" cy="98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1002960" imgH="291960" progId="Equation.DSMT4">
                  <p:embed/>
                </p:oleObj>
              </mc:Choice>
              <mc:Fallback>
                <p:oleObj name="Equation" r:id="rId4" imgW="1002960" imgH="291960" progId="Equation.DSMT4">
                  <p:embed/>
                  <p:pic>
                    <p:nvPicPr>
                      <p:cNvPr id="25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1" y="2108200"/>
                        <a:ext cx="3367617" cy="98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438401" y="3225799"/>
            <a:ext cx="1695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Tức là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87649" y="3937000"/>
                <a:ext cx="4876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Wingdings" pitchFamily="2" charset="2"/>
                  <a:buChar char="§"/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thì  </a:t>
                </a:r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649" y="3937000"/>
                <a:ext cx="4876800" cy="584775"/>
              </a:xfrm>
              <a:prstGeom prst="rect">
                <a:avLst/>
              </a:prstGeom>
              <a:blipFill>
                <a:blip r:embed="rId6"/>
                <a:stretch>
                  <a:fillRect l="-2750" t="-14583" r="-1625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Object 150"/>
          <p:cNvGraphicFramePr>
            <a:graphicFrameLocks noChangeAspect="1"/>
          </p:cNvGraphicFramePr>
          <p:nvPr>
            <p:extLst/>
          </p:nvPr>
        </p:nvGraphicFramePr>
        <p:xfrm>
          <a:off x="7461250" y="3733801"/>
          <a:ext cx="3111500" cy="853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927000" imgH="253800" progId="Equation.DSMT4">
                  <p:embed/>
                </p:oleObj>
              </mc:Choice>
              <mc:Fallback>
                <p:oleObj name="Equation" r:id="rId7" imgW="927000" imgH="253800" progId="Equation.DSMT4">
                  <p:embed/>
                  <p:pic>
                    <p:nvPicPr>
                      <p:cNvPr id="21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0" y="3733801"/>
                        <a:ext cx="3111500" cy="853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96116" y="4828116"/>
                <a:ext cx="47667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Wingdings" pitchFamily="2" charset="2"/>
                  <a:buChar char="§"/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&lt;0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thì  </a:t>
                </a:r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116" y="4828116"/>
                <a:ext cx="4766733" cy="584775"/>
              </a:xfrm>
              <a:prstGeom prst="rect">
                <a:avLst/>
              </a:prstGeom>
              <a:blipFill>
                <a:blip r:embed="rId9"/>
                <a:stretch>
                  <a:fillRect l="-2941" t="-14583" r="-3836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Object 150"/>
          <p:cNvGraphicFramePr>
            <a:graphicFrameLocks noChangeAspect="1"/>
          </p:cNvGraphicFramePr>
          <p:nvPr>
            <p:extLst/>
          </p:nvPr>
        </p:nvGraphicFramePr>
        <p:xfrm>
          <a:off x="7461250" y="4607984"/>
          <a:ext cx="3409951" cy="853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0" imgW="1015920" imgH="253800" progId="Equation.DSMT4">
                  <p:embed/>
                </p:oleObj>
              </mc:Choice>
              <mc:Fallback>
                <p:oleObj name="Equation" r:id="rId10" imgW="1015920" imgH="253800" progId="Equation.DSMT4">
                  <p:embed/>
                  <p:pic>
                    <p:nvPicPr>
                      <p:cNvPr id="24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0" y="4607984"/>
                        <a:ext cx="3409951" cy="853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40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/>
      <p:bldP spid="15" grpId="0"/>
      <p:bldP spid="19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816073" y="1905000"/>
            <a:ext cx="197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50"/>
          <p:cNvGraphicFramePr>
            <a:graphicFrameLocks noChangeAspect="1"/>
          </p:cNvGraphicFramePr>
          <p:nvPr>
            <p:extLst/>
          </p:nvPr>
        </p:nvGraphicFramePr>
        <p:xfrm>
          <a:off x="2619646" y="2495947"/>
          <a:ext cx="413596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1333440" imgH="279360" progId="Equation.DSMT4">
                  <p:embed/>
                </p:oleObj>
              </mc:Choice>
              <mc:Fallback>
                <p:oleObj name="Equation" r:id="rId3" imgW="1333440" imgH="279360" progId="Equation.DSMT4">
                  <p:embed/>
                  <p:pic>
                    <p:nvPicPr>
                      <p:cNvPr id="17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646" y="2495947"/>
                        <a:ext cx="413596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0"/>
          <p:cNvGraphicFramePr>
            <a:graphicFrameLocks noChangeAspect="1"/>
          </p:cNvGraphicFramePr>
          <p:nvPr>
            <p:extLst/>
          </p:nvPr>
        </p:nvGraphicFramePr>
        <p:xfrm>
          <a:off x="6683646" y="2574241"/>
          <a:ext cx="1852084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596880" imgH="266400" progId="Equation.DSMT4">
                  <p:embed/>
                </p:oleObj>
              </mc:Choice>
              <mc:Fallback>
                <p:oleObj name="Equation" r:id="rId5" imgW="596880" imgH="266400" progId="Equation.DSMT4">
                  <p:embed/>
                  <p:pic>
                    <p:nvPicPr>
                      <p:cNvPr id="19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646" y="2574241"/>
                        <a:ext cx="1852084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0"/>
          <p:cNvGraphicFramePr>
            <a:graphicFrameLocks noChangeAspect="1"/>
          </p:cNvGraphicFramePr>
          <p:nvPr>
            <p:extLst/>
          </p:nvPr>
        </p:nvGraphicFramePr>
        <p:xfrm>
          <a:off x="6683645" y="3456517"/>
          <a:ext cx="4174067" cy="78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1346040" imgH="253800" progId="Equation.DSMT4">
                  <p:embed/>
                </p:oleObj>
              </mc:Choice>
              <mc:Fallback>
                <p:oleObj name="Equation" r:id="rId7" imgW="1346040" imgH="253800" progId="Equation.DSMT4">
                  <p:embed/>
                  <p:pic>
                    <p:nvPicPr>
                      <p:cNvPr id="21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645" y="3456517"/>
                        <a:ext cx="4174067" cy="78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0"/>
          <p:cNvGraphicFramePr>
            <a:graphicFrameLocks noChangeAspect="1"/>
          </p:cNvGraphicFramePr>
          <p:nvPr>
            <p:extLst/>
          </p:nvPr>
        </p:nvGraphicFramePr>
        <p:xfrm>
          <a:off x="2619646" y="4521200"/>
          <a:ext cx="4451351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9" imgW="1434960" imgH="279360" progId="Equation.DSMT4">
                  <p:embed/>
                </p:oleObj>
              </mc:Choice>
              <mc:Fallback>
                <p:oleObj name="Equation" r:id="rId9" imgW="1434960" imgH="279360" progId="Equation.DSMT4">
                  <p:embed/>
                  <p:pic>
                    <p:nvPicPr>
                      <p:cNvPr id="22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646" y="4521200"/>
                        <a:ext cx="4451351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0"/>
          <p:cNvGraphicFramePr>
            <a:graphicFrameLocks noChangeAspect="1"/>
          </p:cNvGraphicFramePr>
          <p:nvPr>
            <p:extLst/>
          </p:nvPr>
        </p:nvGraphicFramePr>
        <p:xfrm>
          <a:off x="7191646" y="4612218"/>
          <a:ext cx="204893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1" imgW="660240" imgH="266400" progId="Equation.DSMT4">
                  <p:embed/>
                </p:oleObj>
              </mc:Choice>
              <mc:Fallback>
                <p:oleObj name="Equation" r:id="rId11" imgW="660240" imgH="266400" progId="Equation.DSMT4">
                  <p:embed/>
                  <p:pic>
                    <p:nvPicPr>
                      <p:cNvPr id="24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646" y="4612218"/>
                        <a:ext cx="2048933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0"/>
          <p:cNvGraphicFramePr>
            <a:graphicFrameLocks noChangeAspect="1"/>
          </p:cNvGraphicFramePr>
          <p:nvPr>
            <p:extLst/>
          </p:nvPr>
        </p:nvGraphicFramePr>
        <p:xfrm>
          <a:off x="7203016" y="5628218"/>
          <a:ext cx="4684184" cy="747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3" imgW="1511280" imgH="241200" progId="Equation.DSMT4">
                  <p:embed/>
                </p:oleObj>
              </mc:Choice>
              <mc:Fallback>
                <p:oleObj name="Equation" r:id="rId13" imgW="1511280" imgH="241200" progId="Equation.DSMT4">
                  <p:embed/>
                  <p:pic>
                    <p:nvPicPr>
                      <p:cNvPr id="27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3016" y="5628218"/>
                        <a:ext cx="4684184" cy="747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847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40000" y="2311400"/>
                <a:ext cx="5588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Wingdings" pitchFamily="2" charset="2"/>
                  <a:buChar char="§"/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ta có</a:t>
                </a:r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0" y="2311400"/>
                <a:ext cx="5588000" cy="584775"/>
              </a:xfrm>
              <a:prstGeom prst="rect">
                <a:avLst/>
              </a:prstGeom>
              <a:blipFill>
                <a:blip r:embed="rId3"/>
                <a:stretch>
                  <a:fillRect l="-2511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0"/>
          <p:cNvGraphicFramePr>
            <a:graphicFrameLocks noChangeAspect="1"/>
          </p:cNvGraphicFramePr>
          <p:nvPr>
            <p:extLst/>
          </p:nvPr>
        </p:nvGraphicFramePr>
        <p:xfrm>
          <a:off x="7662334" y="2129367"/>
          <a:ext cx="3026833" cy="81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901440" imgH="241200" progId="Equation.DSMT4">
                  <p:embed/>
                </p:oleObj>
              </mc:Choice>
              <mc:Fallback>
                <p:oleObj name="Equation" r:id="rId4" imgW="901440" imgH="241200" progId="Equation.DSMT4">
                  <p:embed/>
                  <p:pic>
                    <p:nvPicPr>
                      <p:cNvPr id="16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334" y="2129367"/>
                        <a:ext cx="3026833" cy="8106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48466" y="3202516"/>
                <a:ext cx="53763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Wingdings" pitchFamily="2" charset="2"/>
                  <a:buChar char="§"/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&lt;0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≥0</m:t>
                    </m:r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ta có</a:t>
                </a:r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466" y="3202516"/>
                <a:ext cx="5376332" cy="584775"/>
              </a:xfrm>
              <a:prstGeom prst="rect">
                <a:avLst/>
              </a:prstGeom>
              <a:blipFill>
                <a:blip r:embed="rId6"/>
                <a:stretch>
                  <a:fillRect l="-2494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Object 150"/>
          <p:cNvGraphicFramePr>
            <a:graphicFrameLocks noChangeAspect="1"/>
          </p:cNvGraphicFramePr>
          <p:nvPr>
            <p:extLst/>
          </p:nvPr>
        </p:nvGraphicFramePr>
        <p:xfrm>
          <a:off x="7659014" y="3003551"/>
          <a:ext cx="3325284" cy="8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1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9014" y="3003551"/>
                        <a:ext cx="3325284" cy="8085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40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816073" y="2108200"/>
            <a:ext cx="197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50"/>
          <p:cNvGraphicFramePr>
            <a:graphicFrameLocks noChangeAspect="1"/>
          </p:cNvGraphicFramePr>
          <p:nvPr>
            <p:extLst/>
          </p:nvPr>
        </p:nvGraphicFramePr>
        <p:xfrm>
          <a:off x="2438400" y="2514600"/>
          <a:ext cx="3071283" cy="823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990360" imgH="266400" progId="Equation.DSMT4">
                  <p:embed/>
                </p:oleObj>
              </mc:Choice>
              <mc:Fallback>
                <p:oleObj name="Equation" r:id="rId3" imgW="990360" imgH="266400" progId="Equation.DSMT4">
                  <p:embed/>
                  <p:pic>
                    <p:nvPicPr>
                      <p:cNvPr id="17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514600"/>
                        <a:ext cx="3071283" cy="823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0"/>
          <p:cNvGraphicFramePr>
            <a:graphicFrameLocks noChangeAspect="1"/>
          </p:cNvGraphicFramePr>
          <p:nvPr>
            <p:extLst/>
          </p:nvPr>
        </p:nvGraphicFramePr>
        <p:xfrm>
          <a:off x="5473196" y="2586941"/>
          <a:ext cx="1339849" cy="706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431640" imgH="228600" progId="Equation.DSMT4">
                  <p:embed/>
                </p:oleObj>
              </mc:Choice>
              <mc:Fallback>
                <p:oleObj name="Equation" r:id="rId5" imgW="431640" imgH="228600" progId="Equation.DSMT4">
                  <p:embed/>
                  <p:pic>
                    <p:nvPicPr>
                      <p:cNvPr id="1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196" y="2586941"/>
                        <a:ext cx="1339849" cy="706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0"/>
          <p:cNvGraphicFramePr>
            <a:graphicFrameLocks noChangeAspect="1"/>
          </p:cNvGraphicFramePr>
          <p:nvPr>
            <p:extLst/>
          </p:nvPr>
        </p:nvGraphicFramePr>
        <p:xfrm>
          <a:off x="2438401" y="3327400"/>
          <a:ext cx="3661833" cy="823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1180800" imgH="266400" progId="Equation.DSMT4">
                  <p:embed/>
                </p:oleObj>
              </mc:Choice>
              <mc:Fallback>
                <p:oleObj name="Equation" r:id="rId7" imgW="1180800" imgH="266400" progId="Equation.DSMT4">
                  <p:embed/>
                  <p:pic>
                    <p:nvPicPr>
                      <p:cNvPr id="2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3327400"/>
                        <a:ext cx="3661833" cy="823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0"/>
          <p:cNvGraphicFramePr>
            <a:graphicFrameLocks noChangeAspect="1"/>
          </p:cNvGraphicFramePr>
          <p:nvPr>
            <p:extLst/>
          </p:nvPr>
        </p:nvGraphicFramePr>
        <p:xfrm>
          <a:off x="5994400" y="3399740"/>
          <a:ext cx="1574800" cy="666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9" imgW="507960" imgH="215640" progId="Equation.DSMT4">
                  <p:embed/>
                </p:oleObj>
              </mc:Choice>
              <mc:Fallback>
                <p:oleObj name="Equation" r:id="rId9" imgW="507960" imgH="215640" progId="Equation.DSMT4">
                  <p:embed/>
                  <p:pic>
                    <p:nvPicPr>
                      <p:cNvPr id="23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3399740"/>
                        <a:ext cx="1574800" cy="666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50"/>
          <p:cNvGraphicFramePr>
            <a:graphicFrameLocks noChangeAspect="1"/>
          </p:cNvGraphicFramePr>
          <p:nvPr>
            <p:extLst/>
          </p:nvPr>
        </p:nvGraphicFramePr>
        <p:xfrm>
          <a:off x="2438401" y="4292600"/>
          <a:ext cx="480483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1" imgW="1549080" imgH="279360" progId="Equation.DSMT4">
                  <p:embed/>
                </p:oleObj>
              </mc:Choice>
              <mc:Fallback>
                <p:oleObj name="Equation" r:id="rId11" imgW="1549080" imgH="279360" progId="Equation.DSMT4">
                  <p:embed/>
                  <p:pic>
                    <p:nvPicPr>
                      <p:cNvPr id="26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4292600"/>
                        <a:ext cx="480483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0"/>
          <p:cNvGraphicFramePr>
            <a:graphicFrameLocks noChangeAspect="1"/>
          </p:cNvGraphicFramePr>
          <p:nvPr>
            <p:extLst/>
          </p:nvPr>
        </p:nvGraphicFramePr>
        <p:xfrm>
          <a:off x="7351184" y="4292601"/>
          <a:ext cx="2402417" cy="78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3" imgW="774360" imgH="253800" progId="Equation.DSMT4">
                  <p:embed/>
                </p:oleObj>
              </mc:Choice>
              <mc:Fallback>
                <p:oleObj name="Equation" r:id="rId13" imgW="774360" imgH="253800" progId="Equation.DSMT4">
                  <p:embed/>
                  <p:pic>
                    <p:nvPicPr>
                      <p:cNvPr id="2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184" y="4292601"/>
                        <a:ext cx="2402417" cy="78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50"/>
          <p:cNvGraphicFramePr>
            <a:graphicFrameLocks noChangeAspect="1"/>
          </p:cNvGraphicFramePr>
          <p:nvPr>
            <p:extLst/>
          </p:nvPr>
        </p:nvGraphicFramePr>
        <p:xfrm>
          <a:off x="9753600" y="4292601"/>
          <a:ext cx="1771651" cy="78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5" imgW="571320" imgH="253800" progId="Equation.DSMT4">
                  <p:embed/>
                </p:oleObj>
              </mc:Choice>
              <mc:Fallback>
                <p:oleObj name="Equation" r:id="rId15" imgW="571320" imgH="253800" progId="Equation.DSMT4">
                  <p:embed/>
                  <p:pic>
                    <p:nvPicPr>
                      <p:cNvPr id="29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3600" y="4292601"/>
                        <a:ext cx="1771651" cy="78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50"/>
          <p:cNvGraphicFramePr>
            <a:graphicFrameLocks noChangeAspect="1"/>
          </p:cNvGraphicFramePr>
          <p:nvPr>
            <p:extLst/>
          </p:nvPr>
        </p:nvGraphicFramePr>
        <p:xfrm>
          <a:off x="2438400" y="5156200"/>
          <a:ext cx="5867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7" imgW="1892160" imgH="279360" progId="Equation.DSMT4">
                  <p:embed/>
                </p:oleObj>
              </mc:Choice>
              <mc:Fallback>
                <p:oleObj name="Equation" r:id="rId17" imgW="1892160" imgH="279360" progId="Equation.DSMT4">
                  <p:embed/>
                  <p:pic>
                    <p:nvPicPr>
                      <p:cNvPr id="3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56200"/>
                        <a:ext cx="5867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50"/>
          <p:cNvGraphicFramePr>
            <a:graphicFrameLocks noChangeAspect="1"/>
          </p:cNvGraphicFramePr>
          <p:nvPr>
            <p:extLst/>
          </p:nvPr>
        </p:nvGraphicFramePr>
        <p:xfrm>
          <a:off x="8331201" y="5181313"/>
          <a:ext cx="2639484" cy="78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19" imgW="850680" imgH="253800" progId="Equation.DSMT4">
                  <p:embed/>
                </p:oleObj>
              </mc:Choice>
              <mc:Fallback>
                <p:oleObj name="Equation" r:id="rId19" imgW="850680" imgH="253800" progId="Equation.DSMT4">
                  <p:embed/>
                  <p:pic>
                    <p:nvPicPr>
                      <p:cNvPr id="31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1201" y="5181313"/>
                        <a:ext cx="2639484" cy="78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50"/>
          <p:cNvGraphicFramePr>
            <a:graphicFrameLocks noChangeAspect="1"/>
          </p:cNvGraphicFramePr>
          <p:nvPr>
            <p:extLst/>
          </p:nvPr>
        </p:nvGraphicFramePr>
        <p:xfrm>
          <a:off x="8331201" y="5969001"/>
          <a:ext cx="2205567" cy="78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21" imgW="711000" imgH="253800" progId="Equation.DSMT4">
                  <p:embed/>
                </p:oleObj>
              </mc:Choice>
              <mc:Fallback>
                <p:oleObj name="Equation" r:id="rId21" imgW="711000" imgH="253800" progId="Equation.DSMT4">
                  <p:embed/>
                  <p:pic>
                    <p:nvPicPr>
                      <p:cNvPr id="32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1201" y="5969001"/>
                        <a:ext cx="2205567" cy="78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2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68744" y="1509584"/>
            <a:ext cx="9260800" cy="1106617"/>
            <a:chOff x="1776558" y="1132187"/>
            <a:chExt cx="6945600" cy="829963"/>
          </a:xfrm>
        </p:grpSpPr>
        <p:sp>
          <p:nvSpPr>
            <p:cNvPr id="36" name="Rectangle 35"/>
            <p:cNvSpPr/>
            <p:nvPr/>
          </p:nvSpPr>
          <p:spPr>
            <a:xfrm>
              <a:off x="1776558" y="1132187"/>
              <a:ext cx="6945600" cy="82996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3416" y="1314450"/>
              <a:ext cx="6774493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189" indent="-457189">
                <a:buFont typeface="Wingdings" pitchFamily="2" charset="2"/>
                <a:buChar char="v"/>
              </a:pP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Ví dụ 5</a:t>
              </a:r>
              <a:r>
                <a:rPr lang="en-US" sz="32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So sánh           với </a:t>
              </a:r>
              <a:endParaRPr lang="vi-VN" sz="32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150"/>
            <p:cNvGraphicFramePr>
              <a:graphicFrameLocks noChangeAspect="1"/>
            </p:cNvGraphicFramePr>
            <p:nvPr>
              <p:extLst/>
            </p:nvPr>
          </p:nvGraphicFramePr>
          <p:xfrm>
            <a:off x="4536643" y="1264895"/>
            <a:ext cx="1981200" cy="530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Equation" r:id="rId3" imgW="901440" imgH="241200" progId="Equation.DSMT4">
                    <p:embed/>
                  </p:oleObj>
                </mc:Choice>
                <mc:Fallback>
                  <p:oleObj name="Equation" r:id="rId3" imgW="901440" imgH="241200" progId="Equation.DSMT4">
                    <p:embed/>
                    <p:pic>
                      <p:nvPicPr>
                        <p:cNvPr id="21" name="Object 1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6643" y="1264895"/>
                          <a:ext cx="1981200" cy="530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2548190" y="2948913"/>
            <a:ext cx="2122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Ø"/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Cách 1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150"/>
          <p:cNvGraphicFramePr>
            <a:graphicFrameLocks noChangeAspect="1"/>
          </p:cNvGraphicFramePr>
          <p:nvPr>
            <p:extLst/>
          </p:nvPr>
        </p:nvGraphicFramePr>
        <p:xfrm>
          <a:off x="4704485" y="2819400"/>
          <a:ext cx="2343151" cy="745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799920" imgH="253800" progId="Equation.DSMT4">
                  <p:embed/>
                </p:oleObj>
              </mc:Choice>
              <mc:Fallback>
                <p:oleObj name="Equation" r:id="rId5" imgW="799920" imgH="253800" progId="Equation.DSMT4">
                  <p:embed/>
                  <p:pic>
                    <p:nvPicPr>
                      <p:cNvPr id="23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4485" y="2819400"/>
                        <a:ext cx="2343151" cy="745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0"/>
          <p:cNvGraphicFramePr>
            <a:graphicFrameLocks noChangeAspect="1"/>
          </p:cNvGraphicFramePr>
          <p:nvPr>
            <p:extLst/>
          </p:nvPr>
        </p:nvGraphicFramePr>
        <p:xfrm>
          <a:off x="7047635" y="2893483"/>
          <a:ext cx="1265767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7" imgW="431640" imgH="228600" progId="Equation.DSMT4">
                  <p:embed/>
                </p:oleObj>
              </mc:Choice>
              <mc:Fallback>
                <p:oleObj name="Equation" r:id="rId7" imgW="431640" imgH="228600" progId="Equation.DSMT4">
                  <p:embed/>
                  <p:pic>
                    <p:nvPicPr>
                      <p:cNvPr id="24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7635" y="2893483"/>
                        <a:ext cx="1265767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733597" y="3727449"/>
            <a:ext cx="106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Vì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150"/>
          <p:cNvGraphicFramePr>
            <a:graphicFrameLocks noChangeAspect="1"/>
          </p:cNvGraphicFramePr>
          <p:nvPr>
            <p:extLst/>
          </p:nvPr>
        </p:nvGraphicFramePr>
        <p:xfrm>
          <a:off x="4686301" y="3672416"/>
          <a:ext cx="2120900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9" imgW="723600" imgH="228600" progId="Equation.DSMT4">
                  <p:embed/>
                </p:oleObj>
              </mc:Choice>
              <mc:Fallback>
                <p:oleObj name="Equation" r:id="rId9" imgW="723600" imgH="228600" progId="Equation.DSMT4">
                  <p:embed/>
                  <p:pic>
                    <p:nvPicPr>
                      <p:cNvPr id="26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1" y="3672416"/>
                        <a:ext cx="2120900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982362" y="3727449"/>
            <a:ext cx="106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nên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150"/>
          <p:cNvGraphicFramePr>
            <a:graphicFrameLocks noChangeAspect="1"/>
          </p:cNvGraphicFramePr>
          <p:nvPr>
            <p:extLst/>
          </p:nvPr>
        </p:nvGraphicFramePr>
        <p:xfrm>
          <a:off x="7937501" y="3672017"/>
          <a:ext cx="2120900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11" imgW="723600" imgH="228600" progId="Equation.DSMT4">
                  <p:embed/>
                </p:oleObj>
              </mc:Choice>
              <mc:Fallback>
                <p:oleObj name="Equation" r:id="rId11" imgW="723600" imgH="228600" progId="Equation.DSMT4">
                  <p:embed/>
                  <p:pic>
                    <p:nvPicPr>
                      <p:cNvPr id="2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1" y="3672017"/>
                        <a:ext cx="2120900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591269" y="4749800"/>
            <a:ext cx="2122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Wingdings" pitchFamily="2" charset="2"/>
              <a:buChar char="Ø"/>
            </a:pP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Object 150"/>
          <p:cNvGraphicFramePr>
            <a:graphicFrameLocks noChangeAspect="1"/>
          </p:cNvGraphicFramePr>
          <p:nvPr>
            <p:extLst/>
          </p:nvPr>
        </p:nvGraphicFramePr>
        <p:xfrm>
          <a:off x="4729886" y="4620684"/>
          <a:ext cx="2379133" cy="745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3" imgW="812520" imgH="253800" progId="Equation.DSMT4">
                  <p:embed/>
                </p:oleObj>
              </mc:Choice>
              <mc:Fallback>
                <p:oleObj name="Equation" r:id="rId13" imgW="812520" imgH="253800" progId="Equation.DSMT4">
                  <p:embed/>
                  <p:pic>
                    <p:nvPicPr>
                      <p:cNvPr id="3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886" y="4620684"/>
                        <a:ext cx="2379133" cy="745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50"/>
          <p:cNvGraphicFramePr>
            <a:graphicFrameLocks noChangeAspect="1"/>
          </p:cNvGraphicFramePr>
          <p:nvPr>
            <p:extLst/>
          </p:nvPr>
        </p:nvGraphicFramePr>
        <p:xfrm>
          <a:off x="7065434" y="4694369"/>
          <a:ext cx="1265767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5" imgW="431640" imgH="228600" progId="Equation.DSMT4">
                  <p:embed/>
                </p:oleObj>
              </mc:Choice>
              <mc:Fallback>
                <p:oleObj name="Equation" r:id="rId15" imgW="431640" imgH="228600" progId="Equation.DSMT4">
                  <p:embed/>
                  <p:pic>
                    <p:nvPicPr>
                      <p:cNvPr id="31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5434" y="4694369"/>
                        <a:ext cx="1265767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697834" y="5618032"/>
            <a:ext cx="106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Vì :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Object 150"/>
          <p:cNvGraphicFramePr>
            <a:graphicFrameLocks noChangeAspect="1"/>
          </p:cNvGraphicFramePr>
          <p:nvPr>
            <p:extLst/>
          </p:nvPr>
        </p:nvGraphicFramePr>
        <p:xfrm>
          <a:off x="4650538" y="5562999"/>
          <a:ext cx="2120900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33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0538" y="5562999"/>
                        <a:ext cx="2120900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946599" y="5618031"/>
            <a:ext cx="1061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nên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Object 150"/>
          <p:cNvGraphicFramePr>
            <a:graphicFrameLocks noChangeAspect="1"/>
          </p:cNvGraphicFramePr>
          <p:nvPr>
            <p:extLst/>
          </p:nvPr>
        </p:nvGraphicFramePr>
        <p:xfrm>
          <a:off x="7901738" y="5562600"/>
          <a:ext cx="2120900" cy="67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9" imgW="723600" imgH="228600" progId="Equation.DSMT4">
                  <p:embed/>
                </p:oleObj>
              </mc:Choice>
              <mc:Fallback>
                <p:oleObj name="Equation" r:id="rId19" imgW="723600" imgH="228600" progId="Equation.DSMT4">
                  <p:embed/>
                  <p:pic>
                    <p:nvPicPr>
                      <p:cNvPr id="35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1738" y="5562600"/>
                        <a:ext cx="2120900" cy="67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089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  <p:bldP spid="29" grpId="0"/>
      <p:bldP spid="32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7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216</Words>
  <Application>Microsoft Office PowerPoint</Application>
  <PresentationFormat>Widescreen</PresentationFormat>
  <Paragraphs>43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2021-09-27T01:19:11Z</dcterms:created>
  <dcterms:modified xsi:type="dcterms:W3CDTF">2021-09-27T14:09:08Z</dcterms:modified>
</cp:coreProperties>
</file>