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5"/>
  </p:notesMasterIdLst>
  <p:sldIdLst>
    <p:sldId id="347" r:id="rId2"/>
    <p:sldId id="346" r:id="rId3"/>
    <p:sldId id="318" r:id="rId4"/>
    <p:sldId id="319" r:id="rId5"/>
    <p:sldId id="268" r:id="rId6"/>
    <p:sldId id="302" r:id="rId7"/>
    <p:sldId id="283" r:id="rId8"/>
    <p:sldId id="315" r:id="rId9"/>
    <p:sldId id="285" r:id="rId10"/>
    <p:sldId id="341" r:id="rId11"/>
    <p:sldId id="322" r:id="rId12"/>
    <p:sldId id="331" r:id="rId13"/>
    <p:sldId id="330" r:id="rId14"/>
    <p:sldId id="329" r:id="rId15"/>
    <p:sldId id="328" r:id="rId16"/>
    <p:sldId id="324" r:id="rId17"/>
    <p:sldId id="325" r:id="rId18"/>
    <p:sldId id="326" r:id="rId19"/>
    <p:sldId id="327" r:id="rId20"/>
    <p:sldId id="338" r:id="rId21"/>
    <p:sldId id="342" r:id="rId22"/>
    <p:sldId id="343" r:id="rId23"/>
    <p:sldId id="334" r:id="rId24"/>
    <p:sldId id="312" r:id="rId25"/>
    <p:sldId id="344" r:id="rId26"/>
    <p:sldId id="350" r:id="rId27"/>
    <p:sldId id="352" r:id="rId28"/>
    <p:sldId id="351" r:id="rId29"/>
    <p:sldId id="345" r:id="rId30"/>
    <p:sldId id="353" r:id="rId31"/>
    <p:sldId id="354" r:id="rId32"/>
    <p:sldId id="355" r:id="rId33"/>
    <p:sldId id="358" r:id="rId3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nTime" panose="020B7200000000000000"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nTime" panose="020B7200000000000000"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nTime" panose="020B7200000000000000"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nTime" panose="020B7200000000000000"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nTime" panose="020B7200000000000000"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nTime" panose="020B7200000000000000"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nTime" panose="020B7200000000000000"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nTime" panose="020B7200000000000000"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nTime" panose="020B7200000000000000"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0000"/>
    <a:srgbClr val="D3FAA4"/>
    <a:srgbClr val="CC0000"/>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56" autoAdjust="0"/>
    <p:restoredTop sz="90143" autoAdjust="0"/>
  </p:normalViewPr>
  <p:slideViewPr>
    <p:cSldViewPr>
      <p:cViewPr varScale="1">
        <p:scale>
          <a:sx n="62" d="100"/>
          <a:sy n="62" d="100"/>
        </p:scale>
        <p:origin x="-894"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20.wmf"/><Relationship Id="rId4" Type="http://schemas.openxmlformats.org/officeDocument/2006/relationships/image" Target="../media/image73.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80.wmf"/><Relationship Id="rId13" Type="http://schemas.openxmlformats.org/officeDocument/2006/relationships/image" Target="../media/image85.wmf"/><Relationship Id="rId3" Type="http://schemas.openxmlformats.org/officeDocument/2006/relationships/image" Target="../media/image20.wmf"/><Relationship Id="rId7" Type="http://schemas.openxmlformats.org/officeDocument/2006/relationships/image" Target="../media/image79.emf"/><Relationship Id="rId12" Type="http://schemas.openxmlformats.org/officeDocument/2006/relationships/image" Target="../media/image84.wmf"/><Relationship Id="rId2" Type="http://schemas.openxmlformats.org/officeDocument/2006/relationships/image" Target="../media/image75.wmf"/><Relationship Id="rId1" Type="http://schemas.openxmlformats.org/officeDocument/2006/relationships/image" Target="../media/image74.wmf"/><Relationship Id="rId6" Type="http://schemas.openxmlformats.org/officeDocument/2006/relationships/image" Target="../media/image78.wmf"/><Relationship Id="rId11" Type="http://schemas.openxmlformats.org/officeDocument/2006/relationships/image" Target="../media/image83.wmf"/><Relationship Id="rId5" Type="http://schemas.openxmlformats.org/officeDocument/2006/relationships/image" Target="../media/image77.wmf"/><Relationship Id="rId10" Type="http://schemas.openxmlformats.org/officeDocument/2006/relationships/image" Target="../media/image82.wmf"/><Relationship Id="rId4" Type="http://schemas.openxmlformats.org/officeDocument/2006/relationships/image" Target="../media/image76.wmf"/><Relationship Id="rId9" Type="http://schemas.openxmlformats.org/officeDocument/2006/relationships/image" Target="../media/image81.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93.wmf"/><Relationship Id="rId13" Type="http://schemas.openxmlformats.org/officeDocument/2006/relationships/image" Target="../media/image98.wmf"/><Relationship Id="rId3" Type="http://schemas.openxmlformats.org/officeDocument/2006/relationships/image" Target="../media/image88.wmf"/><Relationship Id="rId7" Type="http://schemas.openxmlformats.org/officeDocument/2006/relationships/image" Target="../media/image92.wmf"/><Relationship Id="rId12" Type="http://schemas.openxmlformats.org/officeDocument/2006/relationships/image" Target="../media/image97.wmf"/><Relationship Id="rId2" Type="http://schemas.openxmlformats.org/officeDocument/2006/relationships/image" Target="../media/image87.wmf"/><Relationship Id="rId1" Type="http://schemas.openxmlformats.org/officeDocument/2006/relationships/image" Target="../media/image86.wmf"/><Relationship Id="rId6" Type="http://schemas.openxmlformats.org/officeDocument/2006/relationships/image" Target="../media/image91.emf"/><Relationship Id="rId11" Type="http://schemas.openxmlformats.org/officeDocument/2006/relationships/image" Target="../media/image96.wmf"/><Relationship Id="rId5" Type="http://schemas.openxmlformats.org/officeDocument/2006/relationships/image" Target="../media/image90.wmf"/><Relationship Id="rId10" Type="http://schemas.openxmlformats.org/officeDocument/2006/relationships/image" Target="../media/image95.wmf"/><Relationship Id="rId4" Type="http://schemas.openxmlformats.org/officeDocument/2006/relationships/image" Target="../media/image89.emf"/><Relationship Id="rId9" Type="http://schemas.openxmlformats.org/officeDocument/2006/relationships/image" Target="../media/image94.emf"/><Relationship Id="rId14" Type="http://schemas.openxmlformats.org/officeDocument/2006/relationships/image" Target="../media/image9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 Id="rId9"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21.wmf"/><Relationship Id="rId1" Type="http://schemas.openxmlformats.org/officeDocument/2006/relationships/image" Target="../media/image5.wmf"/><Relationship Id="rId4"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C088AC9-D83B-46F3-BDCE-14157736C7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cs typeface="Arial" panose="020B0604020202020204" pitchFamily="34"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BDADB12-D339-4E6C-AD38-5DEDAFE816B2}" type="slidenum">
              <a:rPr lang="en-US" altLang="en-US" smtClean="0"/>
              <a:pPr>
                <a:spcBef>
                  <a:spcPct val="0"/>
                </a:spcBef>
              </a:pPr>
              <a:t>8</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cs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EF665E6-45F8-424B-8137-0B3D34C45698}" type="slidenum">
              <a:rPr lang="en-US" altLang="en-US" smtClean="0"/>
              <a:pPr>
                <a:spcBef>
                  <a:spcPct val="0"/>
                </a:spcBef>
              </a:pPr>
              <a:t>20</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spect="1"/>
          </p:cNvSpPr>
          <p:nvPr/>
        </p:nvSpPr>
        <p:spPr>
          <a:xfrm>
            <a:off x="231775" y="244475"/>
            <a:ext cx="11723688" cy="6376988"/>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p:cNvCxnSpPr/>
          <p:nvPr/>
        </p:nvCxnSpPr>
        <p:spPr>
          <a:xfrm>
            <a:off x="1978025" y="3733800"/>
            <a:ext cx="82296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solidFill>
                  <a:srgbClr val="FFFFFF"/>
                </a:solidFill>
              </a:defRPr>
            </a:lvl1pPr>
          </a:lstStyle>
          <a:p>
            <a:pPr>
              <a:defRPr/>
            </a:pPr>
            <a:endParaRPr lang="en-US"/>
          </a:p>
        </p:txBody>
      </p:sp>
      <p:sp>
        <p:nvSpPr>
          <p:cNvPr id="7" name="Footer Placeholder 4"/>
          <p:cNvSpPr>
            <a:spLocks noGrp="1"/>
          </p:cNvSpPr>
          <p:nvPr>
            <p:ph type="ftr" sz="quarter" idx="11"/>
          </p:nvPr>
        </p:nvSpPr>
        <p:spPr/>
        <p:txBody>
          <a:bodyPr/>
          <a:lstStyle>
            <a:lvl1pPr>
              <a:defRPr>
                <a:solidFill>
                  <a:srgbClr val="FFFFFF"/>
                </a:solidFill>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rgbClr val="FFFFFF"/>
                </a:solidFill>
              </a:defRPr>
            </a:lvl1pPr>
          </a:lstStyle>
          <a:p>
            <a:pPr>
              <a:defRPr/>
            </a:pPr>
            <a:fld id="{1DC00DFE-AFE2-486C-95F1-2C7281CD5E83}" type="slidenum">
              <a:rPr lang="en-US"/>
              <a:pPr>
                <a:defRPr/>
              </a:pPr>
              <a:t>‹#›</a:t>
            </a:fld>
            <a:endParaRPr lang="en-US"/>
          </a:p>
        </p:txBody>
      </p:sp>
    </p:spTree>
    <p:extLst>
      <p:ext uri="{BB962C8B-B14F-4D97-AF65-F5344CB8AC3E}">
        <p14:creationId xmlns:p14="http://schemas.microsoft.com/office/powerpoint/2010/main" xmlns="" val="1719658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D3F1FE-CCD9-4088-9AB2-F8600D0510A2}" type="slidenum">
              <a:rPr lang="en-US"/>
              <a:pPr>
                <a:defRPr/>
              </a:pPr>
              <a:t>‹#›</a:t>
            </a:fld>
            <a:endParaRPr lang="en-US"/>
          </a:p>
        </p:txBody>
      </p:sp>
    </p:spTree>
    <p:extLst>
      <p:ext uri="{BB962C8B-B14F-4D97-AF65-F5344CB8AC3E}">
        <p14:creationId xmlns:p14="http://schemas.microsoft.com/office/powerpoint/2010/main" xmlns="" val="2559960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BF8EFE-E4EB-44E5-B052-5B1A6487910D}" type="slidenum">
              <a:rPr lang="en-US"/>
              <a:pPr>
                <a:defRPr/>
              </a:pPr>
              <a:t>‹#›</a:t>
            </a:fld>
            <a:endParaRPr lang="en-US"/>
          </a:p>
        </p:txBody>
      </p:sp>
    </p:spTree>
    <p:extLst>
      <p:ext uri="{BB962C8B-B14F-4D97-AF65-F5344CB8AC3E}">
        <p14:creationId xmlns:p14="http://schemas.microsoft.com/office/powerpoint/2010/main" xmlns="" val="2148003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A7D001F-03C9-44AE-BCCD-620BEC69484C}" type="slidenum">
              <a:rPr lang="en-US"/>
              <a:pPr>
                <a:defRPr/>
              </a:pPr>
              <a:t>‹#›</a:t>
            </a:fld>
            <a:endParaRPr lang="en-US"/>
          </a:p>
        </p:txBody>
      </p:sp>
    </p:spTree>
    <p:extLst>
      <p:ext uri="{BB962C8B-B14F-4D97-AF65-F5344CB8AC3E}">
        <p14:creationId xmlns:p14="http://schemas.microsoft.com/office/powerpoint/2010/main" xmlns="" val="2286280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608FA0F-2AE3-466B-AC33-60DC397DF5D1}" type="slidenum">
              <a:rPr lang="en-US"/>
              <a:pPr>
                <a:defRPr/>
              </a:pPr>
              <a:t>‹#›</a:t>
            </a:fld>
            <a:endParaRPr lang="en-US"/>
          </a:p>
        </p:txBody>
      </p:sp>
    </p:spTree>
    <p:extLst>
      <p:ext uri="{BB962C8B-B14F-4D97-AF65-F5344CB8AC3E}">
        <p14:creationId xmlns:p14="http://schemas.microsoft.com/office/powerpoint/2010/main" xmlns="" val="370258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E3B4A4-3ABC-484B-9931-56E4562B837A}" type="slidenum">
              <a:rPr lang="en-US"/>
              <a:pPr>
                <a:defRPr/>
              </a:pPr>
              <a:t>‹#›</a:t>
            </a:fld>
            <a:endParaRPr lang="en-US"/>
          </a:p>
        </p:txBody>
      </p:sp>
    </p:spTree>
    <p:extLst>
      <p:ext uri="{BB962C8B-B14F-4D97-AF65-F5344CB8AC3E}">
        <p14:creationId xmlns:p14="http://schemas.microsoft.com/office/powerpoint/2010/main" xmlns="" val="145110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981200" y="4021138"/>
            <a:ext cx="8229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398C5D-AC92-48AC-AF4E-58333D37E3EE}" type="slidenum">
              <a:rPr lang="en-US"/>
              <a:pPr>
                <a:defRPr/>
              </a:pPr>
              <a:t>‹#›</a:t>
            </a:fld>
            <a:endParaRPr lang="en-US"/>
          </a:p>
        </p:txBody>
      </p:sp>
    </p:spTree>
    <p:extLst>
      <p:ext uri="{BB962C8B-B14F-4D97-AF65-F5344CB8AC3E}">
        <p14:creationId xmlns:p14="http://schemas.microsoft.com/office/powerpoint/2010/main" xmlns="" val="805417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C3EF69-2480-4979-AF99-1458A01B8608}" type="slidenum">
              <a:rPr lang="en-US"/>
              <a:pPr>
                <a:defRPr/>
              </a:pPr>
              <a:t>‹#›</a:t>
            </a:fld>
            <a:endParaRPr lang="en-US"/>
          </a:p>
        </p:txBody>
      </p:sp>
    </p:spTree>
    <p:extLst>
      <p:ext uri="{BB962C8B-B14F-4D97-AF65-F5344CB8AC3E}">
        <p14:creationId xmlns:p14="http://schemas.microsoft.com/office/powerpoint/2010/main" xmlns="" val="3401471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8263FDF-9394-4C1D-AC6F-16B89BB2CDF2}" type="slidenum">
              <a:rPr lang="en-US"/>
              <a:pPr>
                <a:defRPr/>
              </a:pPr>
              <a:t>‹#›</a:t>
            </a:fld>
            <a:endParaRPr lang="en-US"/>
          </a:p>
        </p:txBody>
      </p:sp>
    </p:spTree>
    <p:extLst>
      <p:ext uri="{BB962C8B-B14F-4D97-AF65-F5344CB8AC3E}">
        <p14:creationId xmlns:p14="http://schemas.microsoft.com/office/powerpoint/2010/main" xmlns="" val="350469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0B2C098-4E2C-4B4A-8385-97B3B01462F7}" type="slidenum">
              <a:rPr lang="en-US"/>
              <a:pPr>
                <a:defRPr/>
              </a:pPr>
              <a:t>‹#›</a:t>
            </a:fld>
            <a:endParaRPr lang="en-US"/>
          </a:p>
        </p:txBody>
      </p:sp>
    </p:spTree>
    <p:extLst>
      <p:ext uri="{BB962C8B-B14F-4D97-AF65-F5344CB8AC3E}">
        <p14:creationId xmlns:p14="http://schemas.microsoft.com/office/powerpoint/2010/main" xmlns="" val="1968681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67D5152-B032-4169-9A28-2F4EB56C5198}" type="slidenum">
              <a:rPr lang="en-US"/>
              <a:pPr>
                <a:defRPr/>
              </a:pPr>
              <a:t>‹#›</a:t>
            </a:fld>
            <a:endParaRPr lang="en-US"/>
          </a:p>
        </p:txBody>
      </p:sp>
    </p:spTree>
    <p:extLst>
      <p:ext uri="{BB962C8B-B14F-4D97-AF65-F5344CB8AC3E}">
        <p14:creationId xmlns:p14="http://schemas.microsoft.com/office/powerpoint/2010/main" xmlns="" val="920762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ED9F74-2AA2-4193-80D4-EDC793D8F25C}" type="slidenum">
              <a:rPr lang="en-US"/>
              <a:pPr>
                <a:defRPr/>
              </a:pPr>
              <a:t>‹#›</a:t>
            </a:fld>
            <a:endParaRPr lang="en-US"/>
          </a:p>
        </p:txBody>
      </p:sp>
    </p:spTree>
    <p:extLst>
      <p:ext uri="{BB962C8B-B14F-4D97-AF65-F5344CB8AC3E}">
        <p14:creationId xmlns:p14="http://schemas.microsoft.com/office/powerpoint/2010/main" xmlns="" val="210797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rtlCol="0">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EB1DB9-F5E4-46F3-A238-DF8217283E2F}" type="slidenum">
              <a:rPr lang="en-US"/>
              <a:pPr>
                <a:defRPr/>
              </a:pPr>
              <a:t>‹#›</a:t>
            </a:fld>
            <a:endParaRPr lang="en-US"/>
          </a:p>
        </p:txBody>
      </p:sp>
    </p:spTree>
    <p:extLst>
      <p:ext uri="{BB962C8B-B14F-4D97-AF65-F5344CB8AC3E}">
        <p14:creationId xmlns:p14="http://schemas.microsoft.com/office/powerpoint/2010/main" xmlns="" val="1138186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775" y="244475"/>
            <a:ext cx="11723688" cy="6376988"/>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27" name="Title Placeholder 1"/>
          <p:cNvSpPr>
            <a:spLocks noGrp="1"/>
          </p:cNvSpPr>
          <p:nvPr>
            <p:ph type="title"/>
          </p:nvPr>
        </p:nvSpPr>
        <p:spPr bwMode="auto">
          <a:xfrm>
            <a:off x="1143000" y="609600"/>
            <a:ext cx="9875838" cy="1355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1143000" y="2057400"/>
            <a:ext cx="9872663"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143000" y="6224588"/>
            <a:ext cx="2328863" cy="365125"/>
          </a:xfrm>
          <a:prstGeom prst="rect">
            <a:avLst/>
          </a:prstGeom>
        </p:spPr>
        <p:txBody>
          <a:bodyPr vert="horz" lIns="91440" tIns="45720" rIns="91440" bIns="45720" rtlCol="0" anchor="ctr"/>
          <a:lstStyle>
            <a:lvl1pPr algn="l">
              <a:defRPr sz="1200">
                <a:solidFill>
                  <a:schemeClr val="accent1"/>
                </a:solidFill>
              </a:defRPr>
            </a:lvl1pPr>
          </a:lstStyle>
          <a:p>
            <a:pPr>
              <a:defRPr/>
            </a:pPr>
            <a:endParaRPr lang="en-US"/>
          </a:p>
        </p:txBody>
      </p:sp>
      <p:sp>
        <p:nvSpPr>
          <p:cNvPr id="5" name="Footer Placeholder 4"/>
          <p:cNvSpPr>
            <a:spLocks noGrp="1"/>
          </p:cNvSpPr>
          <p:nvPr>
            <p:ph type="ftr" sz="quarter" idx="3"/>
          </p:nvPr>
        </p:nvSpPr>
        <p:spPr>
          <a:xfrm>
            <a:off x="3949700" y="6224588"/>
            <a:ext cx="4716463" cy="365125"/>
          </a:xfrm>
          <a:prstGeom prst="rect">
            <a:avLst/>
          </a:prstGeom>
        </p:spPr>
        <p:txBody>
          <a:bodyPr vert="horz" lIns="91440" tIns="45720" rIns="91440" bIns="45720" rtlCol="0" anchor="ctr"/>
          <a:lstStyle>
            <a:lvl1pPr algn="ctr">
              <a:defRPr sz="12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9329738" y="6224588"/>
            <a:ext cx="1706562" cy="365125"/>
          </a:xfrm>
          <a:prstGeom prst="rect">
            <a:avLst/>
          </a:prstGeom>
        </p:spPr>
        <p:txBody>
          <a:bodyPr vert="horz" lIns="91440" tIns="45720" rIns="91440" bIns="45720" rtlCol="0" anchor="ctr"/>
          <a:lstStyle>
            <a:lvl1pPr algn="r">
              <a:defRPr sz="1200">
                <a:solidFill>
                  <a:schemeClr val="accent1"/>
                </a:solidFill>
              </a:defRPr>
            </a:lvl1pPr>
          </a:lstStyle>
          <a:p>
            <a:pPr>
              <a:defRPr/>
            </a:pPr>
            <a:fld id="{FC3B3FB7-D96F-4E58-927F-F8FA77857EC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09" r:id="rId2"/>
    <p:sldLayoutId id="2147483721"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txStyles>
    <p:titleStyle>
      <a:lvl1pPr algn="l" rtl="0" eaLnBrk="0" fontAlgn="base" hangingPunct="0">
        <a:lnSpc>
          <a:spcPct val="90000"/>
        </a:lnSpc>
        <a:spcBef>
          <a:spcPct val="0"/>
        </a:spcBef>
        <a:spcAft>
          <a:spcPct val="0"/>
        </a:spcAft>
        <a:defRPr sz="4400" kern="1200">
          <a:solidFill>
            <a:schemeClr val="accent1"/>
          </a:solidFill>
          <a:latin typeface="+mj-lt"/>
          <a:ea typeface="+mj-ea"/>
          <a:cs typeface="+mj-cs"/>
        </a:defRPr>
      </a:lvl1pPr>
      <a:lvl2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2pPr>
      <a:lvl3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3pPr>
      <a:lvl4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4pPr>
      <a:lvl5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5pPr>
      <a:lvl6pPr marL="457200" algn="l" rtl="0" fontAlgn="base">
        <a:lnSpc>
          <a:spcPct val="90000"/>
        </a:lnSpc>
        <a:spcBef>
          <a:spcPct val="0"/>
        </a:spcBef>
        <a:spcAft>
          <a:spcPct val="0"/>
        </a:spcAft>
        <a:defRPr sz="4400">
          <a:solidFill>
            <a:schemeClr val="accent1"/>
          </a:solidFill>
          <a:latin typeface="Corbel" panose="020B0503020204020204" pitchFamily="34" charset="0"/>
        </a:defRPr>
      </a:lvl6pPr>
      <a:lvl7pPr marL="914400" algn="l" rtl="0" fontAlgn="base">
        <a:lnSpc>
          <a:spcPct val="90000"/>
        </a:lnSpc>
        <a:spcBef>
          <a:spcPct val="0"/>
        </a:spcBef>
        <a:spcAft>
          <a:spcPct val="0"/>
        </a:spcAft>
        <a:defRPr sz="4400">
          <a:solidFill>
            <a:schemeClr val="accent1"/>
          </a:solidFill>
          <a:latin typeface="Corbel" panose="020B0503020204020204" pitchFamily="34" charset="0"/>
        </a:defRPr>
      </a:lvl7pPr>
      <a:lvl8pPr marL="1371600" algn="l" rtl="0" fontAlgn="base">
        <a:lnSpc>
          <a:spcPct val="90000"/>
        </a:lnSpc>
        <a:spcBef>
          <a:spcPct val="0"/>
        </a:spcBef>
        <a:spcAft>
          <a:spcPct val="0"/>
        </a:spcAft>
        <a:defRPr sz="4400">
          <a:solidFill>
            <a:schemeClr val="accent1"/>
          </a:solidFill>
          <a:latin typeface="Corbel" panose="020B0503020204020204" pitchFamily="34" charset="0"/>
        </a:defRPr>
      </a:lvl8pPr>
      <a:lvl9pPr marL="1828800" algn="l" rtl="0" fontAlgn="base">
        <a:lnSpc>
          <a:spcPct val="90000"/>
        </a:lnSpc>
        <a:spcBef>
          <a:spcPct val="0"/>
        </a:spcBef>
        <a:spcAft>
          <a:spcPct val="0"/>
        </a:spcAft>
        <a:defRPr sz="4400">
          <a:solidFill>
            <a:schemeClr val="accent1"/>
          </a:solidFill>
          <a:latin typeface="Corbel" panose="020B0503020204020204" pitchFamily="34" charset="0"/>
        </a:defRPr>
      </a:lvl9pPr>
    </p:titleStyle>
    <p:bodyStyle>
      <a:lvl1pPr marL="228600" indent="-182563" algn="l" rtl="0" eaLnBrk="0" fontAlgn="base" hangingPunct="0">
        <a:lnSpc>
          <a:spcPct val="90000"/>
        </a:lnSpc>
        <a:spcBef>
          <a:spcPts val="1400"/>
        </a:spcBef>
        <a:spcAft>
          <a:spcPct val="0"/>
        </a:spcAft>
        <a:buClr>
          <a:schemeClr val="accent1"/>
        </a:buClr>
        <a:buSzPct val="80000"/>
        <a:buFont typeface="Corbel" panose="020B0503020204020204" pitchFamily="34" charset="0"/>
        <a:buChar char="•"/>
        <a:defRPr sz="2200" kern="1200">
          <a:solidFill>
            <a:schemeClr val="accent1"/>
          </a:solidFill>
          <a:latin typeface="+mn-lt"/>
          <a:ea typeface="+mn-ea"/>
          <a:cs typeface="+mn-cs"/>
        </a:defRPr>
      </a:lvl1pPr>
      <a:lvl2pPr marL="457200"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2000" kern="1200">
          <a:solidFill>
            <a:schemeClr val="accent1"/>
          </a:solidFill>
          <a:latin typeface="+mn-lt"/>
          <a:ea typeface="+mn-ea"/>
          <a:cs typeface="+mn-cs"/>
        </a:defRPr>
      </a:lvl2pPr>
      <a:lvl3pPr marL="730250"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kern="1200">
          <a:solidFill>
            <a:schemeClr val="accent1"/>
          </a:solidFill>
          <a:latin typeface="+mn-lt"/>
          <a:ea typeface="+mn-ea"/>
          <a:cs typeface="+mn-cs"/>
        </a:defRPr>
      </a:lvl3pPr>
      <a:lvl4pPr marL="1004888"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kern="1200">
          <a:solidFill>
            <a:schemeClr val="accent1"/>
          </a:solidFill>
          <a:latin typeface="+mn-lt"/>
          <a:ea typeface="+mn-ea"/>
          <a:cs typeface="+mn-cs"/>
        </a:defRPr>
      </a:lvl4pPr>
      <a:lvl5pPr marL="1279525"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11.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slide" Target="slide20.xml"/><Relationship Id="rId4" Type="http://schemas.openxmlformats.org/officeDocument/2006/relationships/image" Target="../media/image24.gif"/></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7.xml"/><Relationship Id="rId1" Type="http://schemas.openxmlformats.org/officeDocument/2006/relationships/slideLayout" Target="../slideLayouts/slideLayout7.xml"/><Relationship Id="rId6" Type="http://schemas.openxmlformats.org/officeDocument/2006/relationships/image" Target="../media/image27.gif"/><Relationship Id="rId5" Type="http://schemas.openxmlformats.org/officeDocument/2006/relationships/image" Target="../media/image26.gif"/><Relationship Id="rId4" Type="http://schemas.openxmlformats.org/officeDocument/2006/relationships/image" Target="../media/image25.gif"/></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7.xml"/><Relationship Id="rId1" Type="http://schemas.openxmlformats.org/officeDocument/2006/relationships/slideLayout" Target="../slideLayouts/slideLayout7.xml"/><Relationship Id="rId5" Type="http://schemas.openxmlformats.org/officeDocument/2006/relationships/image" Target="../media/image27.gif"/><Relationship Id="rId4" Type="http://schemas.openxmlformats.org/officeDocument/2006/relationships/image" Target="../media/image25.gif"/></Relationships>
</file>

<file path=ppt/slides/_rels/slide1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7.xml"/><Relationship Id="rId1" Type="http://schemas.openxmlformats.org/officeDocument/2006/relationships/slideLayout" Target="../slideLayouts/slideLayout7.xml"/><Relationship Id="rId5" Type="http://schemas.openxmlformats.org/officeDocument/2006/relationships/image" Target="../media/image27.gif"/><Relationship Id="rId4" Type="http://schemas.openxmlformats.org/officeDocument/2006/relationships/image" Target="../media/image25.gif"/></Relationships>
</file>

<file path=ppt/slides/_rels/slide15.xml.rels><?xml version="1.0" encoding="UTF-8" standalone="yes"?>
<Relationships xmlns="http://schemas.openxmlformats.org/package/2006/relationships"><Relationship Id="rId3" Type="http://schemas.openxmlformats.org/officeDocument/2006/relationships/image" Target="../media/image25.gif"/><Relationship Id="rId7" Type="http://schemas.openxmlformats.org/officeDocument/2006/relationships/image" Target="../media/image27.gi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24.bin"/><Relationship Id="rId5" Type="http://schemas.openxmlformats.org/officeDocument/2006/relationships/slide" Target="slide7.xml"/><Relationship Id="rId4" Type="http://schemas.openxmlformats.org/officeDocument/2006/relationships/slide" Target="slide1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oleObject" Target="../embeddings/oleObject26.bin"/><Relationship Id="rId2" Type="http://schemas.openxmlformats.org/officeDocument/2006/relationships/tags" Target="../tags/tag2.xml"/><Relationship Id="rId1" Type="http://schemas.openxmlformats.org/officeDocument/2006/relationships/vmlDrawing" Target="../drawings/vmlDrawing6.vml"/><Relationship Id="rId6" Type="http://schemas.openxmlformats.org/officeDocument/2006/relationships/image" Target="../media/image27.gif"/><Relationship Id="rId5" Type="http://schemas.openxmlformats.org/officeDocument/2006/relationships/image" Target="../media/image25.gif"/><Relationship Id="rId4" Type="http://schemas.openxmlformats.org/officeDocument/2006/relationships/oleObject" Target="../embeddings/oleObject25.bin"/></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oleObject" Target="../embeddings/oleObject28.bin"/><Relationship Id="rId2" Type="http://schemas.openxmlformats.org/officeDocument/2006/relationships/tags" Target="../tags/tag3.xml"/><Relationship Id="rId1" Type="http://schemas.openxmlformats.org/officeDocument/2006/relationships/vmlDrawing" Target="../drawings/vmlDrawing7.vml"/><Relationship Id="rId6" Type="http://schemas.openxmlformats.org/officeDocument/2006/relationships/image" Target="../media/image27.gif"/><Relationship Id="rId5" Type="http://schemas.openxmlformats.org/officeDocument/2006/relationships/image" Target="../media/image25.gif"/><Relationship Id="rId4" Type="http://schemas.openxmlformats.org/officeDocument/2006/relationships/oleObject" Target="../embeddings/oleObject27.bin"/></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oleObject" Target="../embeddings/oleObject30.bin"/><Relationship Id="rId2" Type="http://schemas.openxmlformats.org/officeDocument/2006/relationships/tags" Target="../tags/tag4.xml"/><Relationship Id="rId1" Type="http://schemas.openxmlformats.org/officeDocument/2006/relationships/vmlDrawing" Target="../drawings/vmlDrawing8.vml"/><Relationship Id="rId6" Type="http://schemas.openxmlformats.org/officeDocument/2006/relationships/image" Target="../media/image27.gif"/><Relationship Id="rId5" Type="http://schemas.openxmlformats.org/officeDocument/2006/relationships/image" Target="../media/image25.gif"/><Relationship Id="rId4" Type="http://schemas.openxmlformats.org/officeDocument/2006/relationships/oleObject" Target="../embeddings/oleObject29.bin"/></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9.vml"/><Relationship Id="rId6" Type="http://schemas.openxmlformats.org/officeDocument/2006/relationships/image" Target="../media/image27.gif"/><Relationship Id="rId5" Type="http://schemas.openxmlformats.org/officeDocument/2006/relationships/image" Target="../media/image25.gif"/><Relationship Id="rId4" Type="http://schemas.openxmlformats.org/officeDocument/2006/relationships/oleObject" Target="../embeddings/oleObject3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slide" Target="slide2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23.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8.png"/><Relationship Id="rId3" Type="http://schemas.openxmlformats.org/officeDocument/2006/relationships/image" Target="../media/image38.png"/><Relationship Id="rId7" Type="http://schemas.openxmlformats.org/officeDocument/2006/relationships/image" Target="../media/image42.png"/><Relationship Id="rId12" Type="http://schemas.openxmlformats.org/officeDocument/2006/relationships/image" Target="../media/image47.png"/><Relationship Id="rId17" Type="http://schemas.openxmlformats.org/officeDocument/2006/relationships/image" Target="../media/image52.png"/><Relationship Id="rId2" Type="http://schemas.openxmlformats.org/officeDocument/2006/relationships/image" Target="../media/image37.png"/><Relationship Id="rId16" Type="http://schemas.openxmlformats.org/officeDocument/2006/relationships/image" Target="../media/image51.png"/><Relationship Id="rId1" Type="http://schemas.openxmlformats.org/officeDocument/2006/relationships/slideLayout" Target="../slideLayouts/slideLayout7.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5" Type="http://schemas.openxmlformats.org/officeDocument/2006/relationships/image" Target="../media/image5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 Id="rId14" Type="http://schemas.openxmlformats.org/officeDocument/2006/relationships/image" Target="../media/image49.png"/></Relationships>
</file>

<file path=ppt/slides/_rels/slide24.x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60.gif"/><Relationship Id="rId13" Type="http://schemas.openxmlformats.org/officeDocument/2006/relationships/image" Target="../media/image65.png"/><Relationship Id="rId3" Type="http://schemas.openxmlformats.org/officeDocument/2006/relationships/image" Target="../media/image55.gif"/><Relationship Id="rId7" Type="http://schemas.openxmlformats.org/officeDocument/2006/relationships/image" Target="../media/image59.png"/><Relationship Id="rId12" Type="http://schemas.openxmlformats.org/officeDocument/2006/relationships/image" Target="../media/image64.png"/><Relationship Id="rId2" Type="http://schemas.openxmlformats.org/officeDocument/2006/relationships/audio" Target="../media/audio1.wav"/><Relationship Id="rId1" Type="http://schemas.openxmlformats.org/officeDocument/2006/relationships/slideLayout" Target="../slideLayouts/slideLayout13.xml"/><Relationship Id="rId6" Type="http://schemas.openxmlformats.org/officeDocument/2006/relationships/image" Target="../media/image58.png"/><Relationship Id="rId11" Type="http://schemas.openxmlformats.org/officeDocument/2006/relationships/image" Target="../media/image63.png"/><Relationship Id="rId5" Type="http://schemas.openxmlformats.org/officeDocument/2006/relationships/image" Target="../media/image57.gif"/><Relationship Id="rId15" Type="http://schemas.openxmlformats.org/officeDocument/2006/relationships/image" Target="../media/image67.gif"/><Relationship Id="rId10" Type="http://schemas.openxmlformats.org/officeDocument/2006/relationships/image" Target="../media/image62.gif"/><Relationship Id="rId4" Type="http://schemas.openxmlformats.org/officeDocument/2006/relationships/image" Target="../media/image56.gif"/><Relationship Id="rId9" Type="http://schemas.openxmlformats.org/officeDocument/2006/relationships/image" Target="../media/image61.png"/><Relationship Id="rId14" Type="http://schemas.openxmlformats.org/officeDocument/2006/relationships/image" Target="../media/image66.gif"/></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7.bin"/><Relationship Id="rId13" Type="http://schemas.openxmlformats.org/officeDocument/2006/relationships/oleObject" Target="../embeddings/oleObject52.bin"/><Relationship Id="rId3" Type="http://schemas.openxmlformats.org/officeDocument/2006/relationships/oleObject" Target="../embeddings/oleObject42.bin"/><Relationship Id="rId7" Type="http://schemas.openxmlformats.org/officeDocument/2006/relationships/oleObject" Target="../embeddings/oleObject46.bin"/><Relationship Id="rId12"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45.bin"/><Relationship Id="rId11" Type="http://schemas.openxmlformats.org/officeDocument/2006/relationships/oleObject" Target="../embeddings/oleObject50.bin"/><Relationship Id="rId5" Type="http://schemas.openxmlformats.org/officeDocument/2006/relationships/oleObject" Target="../embeddings/oleObject44.bin"/><Relationship Id="rId15" Type="http://schemas.openxmlformats.org/officeDocument/2006/relationships/oleObject" Target="../embeddings/oleObject54.bin"/><Relationship Id="rId10" Type="http://schemas.openxmlformats.org/officeDocument/2006/relationships/oleObject" Target="../embeddings/oleObject49.bin"/><Relationship Id="rId4" Type="http://schemas.openxmlformats.org/officeDocument/2006/relationships/oleObject" Target="../embeddings/oleObject43.bin"/><Relationship Id="rId9" Type="http://schemas.openxmlformats.org/officeDocument/2006/relationships/oleObject" Target="../embeddings/oleObject48.bin"/><Relationship Id="rId14" Type="http://schemas.openxmlformats.org/officeDocument/2006/relationships/oleObject" Target="../embeddings/oleObject53.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60.bin"/><Relationship Id="rId13" Type="http://schemas.openxmlformats.org/officeDocument/2006/relationships/oleObject" Target="../embeddings/oleObject65.bin"/><Relationship Id="rId3" Type="http://schemas.openxmlformats.org/officeDocument/2006/relationships/oleObject" Target="../embeddings/oleObject55.bin"/><Relationship Id="rId7" Type="http://schemas.openxmlformats.org/officeDocument/2006/relationships/oleObject" Target="../embeddings/oleObject59.bin"/><Relationship Id="rId12" Type="http://schemas.openxmlformats.org/officeDocument/2006/relationships/oleObject" Target="../embeddings/oleObject64.bin"/><Relationship Id="rId2" Type="http://schemas.openxmlformats.org/officeDocument/2006/relationships/slideLayout" Target="../slideLayouts/slideLayout7.xml"/><Relationship Id="rId16" Type="http://schemas.openxmlformats.org/officeDocument/2006/relationships/oleObject" Target="../embeddings/oleObject68.bin"/><Relationship Id="rId1" Type="http://schemas.openxmlformats.org/officeDocument/2006/relationships/vmlDrawing" Target="../drawings/vmlDrawing14.vml"/><Relationship Id="rId6" Type="http://schemas.openxmlformats.org/officeDocument/2006/relationships/oleObject" Target="../embeddings/oleObject58.bin"/><Relationship Id="rId11" Type="http://schemas.openxmlformats.org/officeDocument/2006/relationships/oleObject" Target="../embeddings/oleObject63.bin"/><Relationship Id="rId5" Type="http://schemas.openxmlformats.org/officeDocument/2006/relationships/oleObject" Target="../embeddings/oleObject57.bin"/><Relationship Id="rId15" Type="http://schemas.openxmlformats.org/officeDocument/2006/relationships/oleObject" Target="../embeddings/oleObject67.bin"/><Relationship Id="rId10" Type="http://schemas.openxmlformats.org/officeDocument/2006/relationships/oleObject" Target="../embeddings/oleObject62.bin"/><Relationship Id="rId4" Type="http://schemas.openxmlformats.org/officeDocument/2006/relationships/oleObject" Target="../embeddings/oleObject56.bin"/><Relationship Id="rId9" Type="http://schemas.openxmlformats.org/officeDocument/2006/relationships/oleObject" Target="../embeddings/oleObject61.bin"/><Relationship Id="rId14" Type="http://schemas.openxmlformats.org/officeDocument/2006/relationships/oleObject" Target="../embeddings/oleObject66.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oleObject" Target="../embeddings/oleObject16.bin"/><Relationship Id="rId3" Type="http://schemas.openxmlformats.org/officeDocument/2006/relationships/notesSlide" Target="../notesSlides/notesSlide1.xml"/><Relationship Id="rId7" Type="http://schemas.openxmlformats.org/officeDocument/2006/relationships/oleObject" Target="../embeddings/oleObject10.bin"/><Relationship Id="rId12"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9.bin"/><Relationship Id="rId11" Type="http://schemas.openxmlformats.org/officeDocument/2006/relationships/oleObject" Target="../embeddings/oleObject14.bin"/><Relationship Id="rId5" Type="http://schemas.openxmlformats.org/officeDocument/2006/relationships/oleObject" Target="../embeddings/oleObject8.bin"/><Relationship Id="rId15" Type="http://schemas.openxmlformats.org/officeDocument/2006/relationships/oleObject" Target="../embeddings/oleObject18.bin"/><Relationship Id="rId10" Type="http://schemas.openxmlformats.org/officeDocument/2006/relationships/oleObject" Target="../embeddings/oleObject13.bin"/><Relationship Id="rId4" Type="http://schemas.openxmlformats.org/officeDocument/2006/relationships/oleObject" Target="../embeddings/oleObject7.bin"/><Relationship Id="rId9" Type="http://schemas.openxmlformats.org/officeDocument/2006/relationships/oleObject" Target="../embeddings/oleObject12.bin"/><Relationship Id="rId14"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WordArt 5"/>
          <p:cNvSpPr>
            <a:spLocks noChangeArrowheads="1" noChangeShapeType="1" noTextEdit="1"/>
          </p:cNvSpPr>
          <p:nvPr/>
        </p:nvSpPr>
        <p:spPr bwMode="auto">
          <a:xfrm>
            <a:off x="2057400" y="1981200"/>
            <a:ext cx="8077200" cy="22098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endParaRPr>
          </a:p>
          <a:p>
            <a:pPr algn="ctr"/>
            <a:r>
              <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rPr>
              <a:t>HÀM SỐ BẬC NHẤT</a:t>
            </a:r>
          </a:p>
          <a:p>
            <a:pPr algn="ctr"/>
            <a:endPar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endParaRPr>
          </a:p>
        </p:txBody>
      </p:sp>
      <p:sp>
        <p:nvSpPr>
          <p:cNvPr id="8" name="Rectangle 7"/>
          <p:cNvSpPr/>
          <p:nvPr/>
        </p:nvSpPr>
        <p:spPr>
          <a:xfrm>
            <a:off x="4876800" y="1676400"/>
            <a:ext cx="2165978" cy="92333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ctr" eaLnBrk="1" hangingPunct="1">
              <a:defRPr/>
            </a:pPr>
            <a:r>
              <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rPr>
              <a:t>BÀI 2:</a:t>
            </a:r>
          </a:p>
        </p:txBody>
      </p:sp>
      <p:pic>
        <p:nvPicPr>
          <p:cNvPr id="5124" name="Picture 2"/>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304800"/>
            <a:ext cx="1979613"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ext Box 147"/>
          <p:cNvSpPr txBox="1">
            <a:spLocks noChangeArrowheads="1"/>
          </p:cNvSpPr>
          <p:nvPr/>
        </p:nvSpPr>
        <p:spPr bwMode="auto">
          <a:xfrm>
            <a:off x="1981200" y="5029200"/>
            <a:ext cx="8229600" cy="646113"/>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defRPr/>
            </a:pPr>
            <a:r>
              <a:rPr lang="en-US" altLang="en-US" sz="3600" dirty="0" err="1" smtClean="0">
                <a:solidFill>
                  <a:srgbClr val="0000FF"/>
                </a:solidFill>
                <a:latin typeface="Times New Roman" panose="02020603050405020304" pitchFamily="18" charset="0"/>
                <a:cs typeface="Times New Roman" panose="02020603050405020304" pitchFamily="18" charset="0"/>
              </a:rPr>
              <a:t>Giáo</a:t>
            </a:r>
            <a:r>
              <a:rPr lang="en-US" altLang="en-US" sz="3600" smtClean="0">
                <a:solidFill>
                  <a:srgbClr val="0000FF"/>
                </a:solidFill>
                <a:latin typeface="Times New Roman" panose="02020603050405020304" pitchFamily="18" charset="0"/>
                <a:cs typeface="Times New Roman" panose="02020603050405020304" pitchFamily="18" charset="0"/>
              </a:rPr>
              <a:t> viên: TRẦN MINH ĐÔNG</a:t>
            </a:r>
            <a:endParaRPr lang="en-US" altLang="en-US" sz="3600" b="1" smtClean="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1013"/>
                                        </p:tgtEl>
                                        <p:attrNameLst>
                                          <p:attrName>style.visibility</p:attrName>
                                        </p:attrNameLst>
                                      </p:cBhvr>
                                      <p:to>
                                        <p:strVal val="visible"/>
                                      </p:to>
                                    </p:set>
                                    <p:anim calcmode="lin" valueType="num">
                                      <p:cBhvr additive="base">
                                        <p:cTn id="7" dur="500" fill="hold"/>
                                        <p:tgtEl>
                                          <p:spTgt spid="171013"/>
                                        </p:tgtEl>
                                        <p:attrNameLst>
                                          <p:attrName>ppt_x</p:attrName>
                                        </p:attrNameLst>
                                      </p:cBhvr>
                                      <p:tavLst>
                                        <p:tav tm="0">
                                          <p:val>
                                            <p:strVal val="#ppt_x"/>
                                          </p:val>
                                        </p:tav>
                                        <p:tav tm="100000">
                                          <p:val>
                                            <p:strVal val="#ppt_x"/>
                                          </p:val>
                                        </p:tav>
                                      </p:tavLst>
                                    </p:anim>
                                    <p:anim calcmode="lin" valueType="num">
                                      <p:cBhvr additive="base">
                                        <p:cTn id="8" dur="500" fill="hold"/>
                                        <p:tgtEl>
                                          <p:spTgt spid="1710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nvGraphicFramePr>
        <p:xfrm>
          <a:off x="1890713" y="5181600"/>
          <a:ext cx="1752600" cy="361950"/>
        </p:xfrm>
        <a:graphic>
          <a:graphicData uri="http://schemas.openxmlformats.org/presentationml/2006/ole">
            <p:oleObj spid="_x0000_s15468" name="Equation" r:id="rId3" imgW="1168400" imgH="241300" progId="Equation.DSMT4">
              <p:embed/>
            </p:oleObj>
          </a:graphicData>
        </a:graphic>
      </p:graphicFrame>
      <p:graphicFrame>
        <p:nvGraphicFramePr>
          <p:cNvPr id="15363" name="Object 3"/>
          <p:cNvGraphicFramePr>
            <a:graphicFrameLocks noChangeAspect="1"/>
          </p:cNvGraphicFramePr>
          <p:nvPr/>
        </p:nvGraphicFramePr>
        <p:xfrm>
          <a:off x="5791200" y="5133975"/>
          <a:ext cx="368300" cy="330200"/>
        </p:xfrm>
        <a:graphic>
          <a:graphicData uri="http://schemas.openxmlformats.org/presentationml/2006/ole">
            <p:oleObj spid="_x0000_s15469" name="Equation" r:id="rId4" imgW="241091" imgH="215713" progId="Equation.DSMT4">
              <p:embed/>
            </p:oleObj>
          </a:graphicData>
        </a:graphic>
      </p:graphicFrame>
      <p:graphicFrame>
        <p:nvGraphicFramePr>
          <p:cNvPr id="15364" name="Object 4"/>
          <p:cNvGraphicFramePr>
            <a:graphicFrameLocks noChangeAspect="1"/>
          </p:cNvGraphicFramePr>
          <p:nvPr/>
        </p:nvGraphicFramePr>
        <p:xfrm>
          <a:off x="2057400" y="3810000"/>
          <a:ext cx="1371600" cy="439738"/>
        </p:xfrm>
        <a:graphic>
          <a:graphicData uri="http://schemas.openxmlformats.org/presentationml/2006/ole">
            <p:oleObj spid="_x0000_s15470" name="Equation" r:id="rId5" imgW="711200" imgH="228600" progId="Equation.DSMT4">
              <p:embed/>
            </p:oleObj>
          </a:graphicData>
        </a:graphic>
      </p:graphicFrame>
      <p:graphicFrame>
        <p:nvGraphicFramePr>
          <p:cNvPr id="15365" name="Object 5"/>
          <p:cNvGraphicFramePr>
            <a:graphicFrameLocks noChangeAspect="1"/>
          </p:cNvGraphicFramePr>
          <p:nvPr/>
        </p:nvGraphicFramePr>
        <p:xfrm>
          <a:off x="6362700" y="5181600"/>
          <a:ext cx="914400" cy="325438"/>
        </p:xfrm>
        <a:graphic>
          <a:graphicData uri="http://schemas.openxmlformats.org/presentationml/2006/ole">
            <p:oleObj spid="_x0000_s15471" name="Equation" r:id="rId6" imgW="647700" imgH="228600" progId="Equation.DSMT4">
              <p:embed/>
            </p:oleObj>
          </a:graphicData>
        </a:graphic>
      </p:graphicFrame>
      <p:sp>
        <p:nvSpPr>
          <p:cNvPr id="15366" name="Text Box 6"/>
          <p:cNvSpPr txBox="1">
            <a:spLocks noChangeArrowheads="1"/>
          </p:cNvSpPr>
          <p:nvPr/>
        </p:nvSpPr>
        <p:spPr bwMode="auto">
          <a:xfrm>
            <a:off x="381000" y="795338"/>
            <a:ext cx="11049000"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b="1" u="sng">
                <a:solidFill>
                  <a:srgbClr val="FF0000"/>
                </a:solidFill>
                <a:cs typeface="Times New Roman" panose="02020603050405020304" pitchFamily="18" charset="0"/>
              </a:rPr>
              <a:t>Bµi tËp 1:</a:t>
            </a:r>
            <a:r>
              <a:rPr lang="en-US" altLang="en-US" sz="2400">
                <a:cs typeface="Times New Roman" panose="02020603050405020304" pitchFamily="18" charset="0"/>
              </a:rPr>
              <a:t>Trong c¸c hµm sè sau, hµm sè nµo lµ hµm sè bËc nhÊt? H·y x¸c ®Þnh c¸c hÖ sè a, b cña chóng. </a:t>
            </a:r>
            <a:r>
              <a:rPr lang="en-US" altLang="en-US" sz="2400" i="1">
                <a:cs typeface="Times New Roman" panose="02020603050405020304" pitchFamily="18" charset="0"/>
              </a:rPr>
              <a:t>XÐt xem hµm sè bËc nhÊt n</a:t>
            </a:r>
            <a:r>
              <a:rPr lang="en-US" altLang="en-US" sz="2400" i="1">
                <a:latin typeface="Times New Roman" panose="02020603050405020304" pitchFamily="18" charset="0"/>
                <a:cs typeface="Times New Roman" panose="02020603050405020304" pitchFamily="18" charset="0"/>
              </a:rPr>
              <a:t>à</a:t>
            </a:r>
            <a:r>
              <a:rPr lang="en-US" altLang="en-US" sz="2400" i="1">
                <a:cs typeface="Times New Roman" panose="02020603050405020304" pitchFamily="18" charset="0"/>
              </a:rPr>
              <a:t>o </a:t>
            </a:r>
            <a:r>
              <a:rPr lang="en-US" altLang="en-US" sz="2400" b="1" i="1">
                <a:solidFill>
                  <a:srgbClr val="0000FF"/>
                </a:solidFill>
                <a:cs typeface="Times New Roman" panose="02020603050405020304" pitchFamily="18" charset="0"/>
              </a:rPr>
              <a:t>®ång biÕn</a:t>
            </a:r>
            <a:r>
              <a:rPr lang="en-US" altLang="en-US" sz="2400" i="1">
                <a:cs typeface="Times New Roman" panose="02020603050405020304" pitchFamily="18" charset="0"/>
              </a:rPr>
              <a:t>, </a:t>
            </a:r>
            <a:r>
              <a:rPr lang="en-US" altLang="en-US" sz="2400" b="1" i="1">
                <a:solidFill>
                  <a:srgbClr val="FF0000"/>
                </a:solidFill>
                <a:cs typeface="Times New Roman" panose="02020603050405020304" pitchFamily="18" charset="0"/>
              </a:rPr>
              <a:t>nghÞch biÕn</a:t>
            </a:r>
            <a:r>
              <a:rPr lang="en-US" altLang="en-US" sz="2400" i="1">
                <a:cs typeface="Times New Roman" panose="02020603050405020304" pitchFamily="18" charset="0"/>
              </a:rPr>
              <a:t>?</a:t>
            </a:r>
          </a:p>
        </p:txBody>
      </p:sp>
      <p:graphicFrame>
        <p:nvGraphicFramePr>
          <p:cNvPr id="39943" name="Group 7"/>
          <p:cNvGraphicFramePr>
            <a:graphicFrameLocks noGrp="1"/>
          </p:cNvGraphicFramePr>
          <p:nvPr>
            <p:ph/>
          </p:nvPr>
        </p:nvGraphicFramePr>
        <p:xfrm>
          <a:off x="1905000" y="1752600"/>
          <a:ext cx="8229600" cy="4735530"/>
        </p:xfrm>
        <a:graphic>
          <a:graphicData uri="http://schemas.openxmlformats.org/drawingml/2006/table">
            <a:tbl>
              <a:tblPr/>
              <a:tblGrid>
                <a:gridCol w="1828800">
                  <a:extLst>
                    <a:ext uri="{9D8B030D-6E8A-4147-A177-3AD203B41FA5}">
                      <a16:colId xmlns:a16="http://schemas.microsoft.com/office/drawing/2014/main" xmlns="" val="20000"/>
                    </a:ext>
                  </a:extLst>
                </a:gridCol>
                <a:gridCol w="17526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1373188">
                  <a:extLst>
                    <a:ext uri="{9D8B030D-6E8A-4147-A177-3AD203B41FA5}">
                      <a16:colId xmlns:a16="http://schemas.microsoft.com/office/drawing/2014/main" xmlns="" val="20004"/>
                    </a:ext>
                  </a:extLst>
                </a:gridCol>
                <a:gridCol w="1446212">
                  <a:extLst>
                    <a:ext uri="{9D8B030D-6E8A-4147-A177-3AD203B41FA5}">
                      <a16:colId xmlns:a16="http://schemas.microsoft.com/office/drawing/2014/main" xmlns="" val="20005"/>
                    </a:ext>
                  </a:extLst>
                </a:gridCol>
              </a:tblGrid>
              <a:tr h="7010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VnTime" pitchFamily="34" charset="0"/>
                          <a:cs typeface="Arial" charset="0"/>
                        </a:rPr>
                        <a:t>Hµm</a:t>
                      </a:r>
                      <a:r>
                        <a:rPr kumimoji="0" lang="en-US" sz="2000" b="0" i="0" u="none" strike="noStrike" cap="none" normalizeH="0" baseline="0" dirty="0" smtClean="0">
                          <a:ln>
                            <a:noFill/>
                          </a:ln>
                          <a:solidFill>
                            <a:schemeClr val="tx1"/>
                          </a:solidFill>
                          <a:effectLst/>
                          <a:latin typeface=".VnTime" pitchFamily="34" charset="0"/>
                          <a:cs typeface="Arial" charset="0"/>
                        </a:rPr>
                        <a:t> </a:t>
                      </a:r>
                      <a:r>
                        <a:rPr kumimoji="0" lang="en-US" sz="2000" b="0" i="0" u="none" strike="noStrike" cap="none" normalizeH="0" baseline="0" dirty="0" err="1" smtClean="0">
                          <a:ln>
                            <a:noFill/>
                          </a:ln>
                          <a:solidFill>
                            <a:schemeClr val="tx1"/>
                          </a:solidFill>
                          <a:effectLst/>
                          <a:latin typeface=".VnTime" pitchFamily="34" charset="0"/>
                          <a:cs typeface="Arial" charset="0"/>
                        </a:rPr>
                        <a:t>sè</a:t>
                      </a:r>
                      <a:endParaRPr kumimoji="0" lang="en-US" sz="2000" b="0" i="0" u="none" strike="noStrike" cap="none" normalizeH="0" baseline="0" dirty="0" smtClean="0">
                        <a:ln>
                          <a:noFill/>
                        </a:ln>
                        <a:solidFill>
                          <a:schemeClr val="tx1"/>
                        </a:solidFill>
                        <a:effectLst/>
                        <a:latin typeface=".VnTime" pitchFamily="34"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Hµm sè bËc nhÊt</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HÖ sè a</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HÖ sè b</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H" pitchFamily="34" charset="0"/>
                          <a:cs typeface="Arial" charset="0"/>
                        </a:rPr>
                        <a:t>®</a:t>
                      </a:r>
                      <a:r>
                        <a:rPr kumimoji="0" lang="en-US" sz="2000" b="0" i="0" u="none" strike="noStrike" cap="none" normalizeH="0" baseline="0" smtClean="0">
                          <a:ln>
                            <a:noFill/>
                          </a:ln>
                          <a:solidFill>
                            <a:schemeClr val="tx1"/>
                          </a:solidFill>
                          <a:effectLst/>
                          <a:latin typeface=".VnTime" pitchFamily="34" charset="0"/>
                          <a:cs typeface="Arial" charset="0"/>
                        </a:rPr>
                        <a:t>ång biÕn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NghÞch biÕn</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888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VnTime" pitchFamily="34" charset="0"/>
                          <a:cs typeface="Arial" charset="0"/>
                        </a:rPr>
                        <a:t>y = 5x + 3</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VnTime" pitchFamily="34"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VnTime" pitchFamily="34" charset="0"/>
                          <a:cs typeface="Arial" charset="0"/>
                        </a:rPr>
                        <a:t>x</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CC00"/>
                          </a:solidFill>
                          <a:effectLst/>
                          <a:latin typeface=".VnTime" pitchFamily="34" charset="0"/>
                          <a:cs typeface="Arial" charset="0"/>
                        </a:rPr>
                        <a:t>5</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3</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681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y = 1 – 5x</a:t>
                      </a:r>
                      <a:endParaRPr kumimoji="0" lang="en-US" sz="18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VnTime" pitchFamily="34" charset="0"/>
                          <a:cs typeface="Arial" charset="0"/>
                        </a:rPr>
                        <a:t>x</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CC00"/>
                          </a:solidFill>
                          <a:effectLst/>
                          <a:latin typeface=".VnTime" pitchFamily="34" charset="0"/>
                          <a:cs typeface="Arial" charset="0"/>
                        </a:rPr>
                        <a:t>- 5</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1</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698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FF0000"/>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CC00"/>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8229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VnTime" pitchFamily="34" charset="0"/>
                          <a:cs typeface="Arial" charset="0"/>
                        </a:rPr>
                        <a:t>y = - 0,5x</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VnTime" pitchFamily="34" charset="0"/>
                          <a:cs typeface="Arial" charset="0"/>
                        </a:rPr>
                        <a:t>x</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CC00"/>
                          </a:solidFill>
                          <a:effectLst/>
                          <a:latin typeface=".VnTime" pitchFamily="34" charset="0"/>
                          <a:cs typeface="Arial" charset="0"/>
                        </a:rPr>
                        <a:t>- 0,5</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9836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VnTime" pitchFamily="34" charset="0"/>
                          <a:cs typeface="Arial" charset="0"/>
                        </a:rPr>
                        <a:t>x</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CC00"/>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786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VnTime" pitchFamily="34" charset="0"/>
                          <a:cs typeface="Arial" charset="0"/>
                        </a:rPr>
                        <a:t>y = mx - 7</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VnTime" pitchFamily="34" charset="0"/>
                          <a:cs typeface="Arial" charset="0"/>
                        </a:rPr>
                        <a:t>x</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VnTime" pitchFamily="34" charset="0"/>
                          <a:cs typeface="Arial" charset="0"/>
                        </a:rPr>
                        <a:t>nÕu m </a:t>
                      </a:r>
                      <a:r>
                        <a:rPr kumimoji="0" lang="en-US" sz="1800" b="0" i="0" u="none" strike="noStrike" cap="none" normalizeH="0" baseline="0" smtClean="0">
                          <a:ln>
                            <a:noFill/>
                          </a:ln>
                          <a:solidFill>
                            <a:srgbClr val="FF0000"/>
                          </a:solidFill>
                          <a:effectLst/>
                          <a:latin typeface="Arial" charset="0"/>
                          <a:cs typeface="Arial" charset="0"/>
                        </a:rPr>
                        <a:t>≠ 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CC00"/>
                          </a:solidFill>
                          <a:effectLst/>
                          <a:latin typeface=".VnTime" pitchFamily="34" charset="0"/>
                          <a:cs typeface="Arial" charset="0"/>
                        </a:rPr>
                        <a:t>m</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VnTime" pitchFamily="34" charset="0"/>
                          <a:cs typeface="Arial" charset="0"/>
                        </a:rPr>
                        <a:t>- 7</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VnTime" pitchFamily="34"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40001" name="Text Box 65"/>
          <p:cNvSpPr txBox="1">
            <a:spLocks noChangeArrowheads="1"/>
          </p:cNvSpPr>
          <p:nvPr/>
        </p:nvSpPr>
        <p:spPr bwMode="auto">
          <a:xfrm>
            <a:off x="7434263" y="2476500"/>
            <a:ext cx="106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400">
                <a:solidFill>
                  <a:srgbClr val="FF0000"/>
                </a:solidFill>
              </a:rPr>
              <a:t>x</a:t>
            </a:r>
          </a:p>
        </p:txBody>
      </p:sp>
      <p:sp>
        <p:nvSpPr>
          <p:cNvPr id="40002" name="Text Box 66"/>
          <p:cNvSpPr txBox="1">
            <a:spLocks noChangeArrowheads="1"/>
          </p:cNvSpPr>
          <p:nvPr/>
        </p:nvSpPr>
        <p:spPr bwMode="auto">
          <a:xfrm>
            <a:off x="8839200" y="3200400"/>
            <a:ext cx="106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400">
                <a:solidFill>
                  <a:srgbClr val="FF0000"/>
                </a:solidFill>
              </a:rPr>
              <a:t>x</a:t>
            </a:r>
          </a:p>
        </p:txBody>
      </p:sp>
      <p:sp>
        <p:nvSpPr>
          <p:cNvPr id="40003" name="Text Box 67"/>
          <p:cNvSpPr txBox="1">
            <a:spLocks noChangeArrowheads="1"/>
          </p:cNvSpPr>
          <p:nvPr/>
        </p:nvSpPr>
        <p:spPr bwMode="auto">
          <a:xfrm>
            <a:off x="7467600" y="5095875"/>
            <a:ext cx="106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400">
                <a:solidFill>
                  <a:srgbClr val="FF0000"/>
                </a:solidFill>
              </a:rPr>
              <a:t>x</a:t>
            </a:r>
          </a:p>
        </p:txBody>
      </p:sp>
      <p:sp>
        <p:nvSpPr>
          <p:cNvPr id="40004" name="Text Box 68"/>
          <p:cNvSpPr txBox="1">
            <a:spLocks noChangeArrowheads="1"/>
          </p:cNvSpPr>
          <p:nvPr/>
        </p:nvSpPr>
        <p:spPr bwMode="auto">
          <a:xfrm>
            <a:off x="8920163" y="4476750"/>
            <a:ext cx="106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400">
                <a:solidFill>
                  <a:srgbClr val="FF0000"/>
                </a:solidFill>
              </a:rPr>
              <a:t>x</a:t>
            </a:r>
          </a:p>
        </p:txBody>
      </p:sp>
      <p:sp>
        <p:nvSpPr>
          <p:cNvPr id="40005" name="Text Box 69"/>
          <p:cNvSpPr txBox="1">
            <a:spLocks noChangeArrowheads="1"/>
          </p:cNvSpPr>
          <p:nvPr/>
        </p:nvSpPr>
        <p:spPr bwMode="auto">
          <a:xfrm>
            <a:off x="7534275" y="5819775"/>
            <a:ext cx="106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400">
                <a:solidFill>
                  <a:srgbClr val="FF0000"/>
                </a:solidFill>
              </a:rPr>
              <a:t>m  &gt; 0</a:t>
            </a:r>
          </a:p>
        </p:txBody>
      </p:sp>
      <p:sp>
        <p:nvSpPr>
          <p:cNvPr id="40006" name="Text Box 70"/>
          <p:cNvSpPr txBox="1">
            <a:spLocks noChangeArrowheads="1"/>
          </p:cNvSpPr>
          <p:nvPr/>
        </p:nvSpPr>
        <p:spPr bwMode="auto">
          <a:xfrm>
            <a:off x="8858250" y="5805488"/>
            <a:ext cx="1066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400">
                <a:solidFill>
                  <a:srgbClr val="FF0000"/>
                </a:solidFill>
              </a:rPr>
              <a:t>m  &lt; 0</a:t>
            </a:r>
          </a:p>
        </p:txBody>
      </p:sp>
      <p:sp>
        <p:nvSpPr>
          <p:cNvPr id="16455" name="Text Box 3"/>
          <p:cNvSpPr txBox="1">
            <a:spLocks noChangeArrowheads="1"/>
          </p:cNvSpPr>
          <p:nvPr/>
        </p:nvSpPr>
        <p:spPr bwMode="auto">
          <a:xfrm>
            <a:off x="3895725" y="269875"/>
            <a:ext cx="4527550" cy="492125"/>
          </a:xfrm>
          <a:prstGeom prst="rect">
            <a:avLst/>
          </a:prstGeom>
          <a:ln/>
        </p:spPr>
        <p:style>
          <a:lnRef idx="1">
            <a:schemeClr val="accent4"/>
          </a:lnRef>
          <a:fillRef idx="2">
            <a:schemeClr val="accent4"/>
          </a:fillRef>
          <a:effectRef idx="1">
            <a:schemeClr val="accent4"/>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b="1" smtClean="0">
                <a:solidFill>
                  <a:srgbClr val="FF0000"/>
                </a:solidFill>
                <a:latin typeface="Times New Roman" panose="02020603050405020304" pitchFamily="18" charset="0"/>
                <a:cs typeface="Times New Roman" panose="02020603050405020304" pitchFamily="18" charset="0"/>
              </a:rPr>
              <a:t> HÀM SỐ BẬC NHẤT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001"/>
                                        </p:tgtEl>
                                        <p:attrNameLst>
                                          <p:attrName>style.visibility</p:attrName>
                                        </p:attrNameLst>
                                      </p:cBhvr>
                                      <p:to>
                                        <p:strVal val="visible"/>
                                      </p:to>
                                    </p:set>
                                    <p:animEffect transition="in" filter="fade">
                                      <p:cBhvr>
                                        <p:cTn id="7" dur="1000"/>
                                        <p:tgtEl>
                                          <p:spTgt spid="40001"/>
                                        </p:tgtEl>
                                      </p:cBhvr>
                                    </p:animEffect>
                                    <p:anim calcmode="lin" valueType="num">
                                      <p:cBhvr>
                                        <p:cTn id="8" dur="1000" fill="hold"/>
                                        <p:tgtEl>
                                          <p:spTgt spid="40001"/>
                                        </p:tgtEl>
                                        <p:attrNameLst>
                                          <p:attrName>ppt_x</p:attrName>
                                        </p:attrNameLst>
                                      </p:cBhvr>
                                      <p:tavLst>
                                        <p:tav tm="0">
                                          <p:val>
                                            <p:strVal val="#ppt_x"/>
                                          </p:val>
                                        </p:tav>
                                        <p:tav tm="100000">
                                          <p:val>
                                            <p:strVal val="#ppt_x"/>
                                          </p:val>
                                        </p:tav>
                                      </p:tavLst>
                                    </p:anim>
                                    <p:anim calcmode="lin" valueType="num">
                                      <p:cBhvr>
                                        <p:cTn id="9" dur="1000" fill="hold"/>
                                        <p:tgtEl>
                                          <p:spTgt spid="4000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40002">
                                            <p:txEl>
                                              <p:pRg st="0" end="0"/>
                                            </p:txEl>
                                          </p:spTgt>
                                        </p:tgtEl>
                                        <p:attrNameLst>
                                          <p:attrName>style.visibility</p:attrName>
                                        </p:attrNameLst>
                                      </p:cBhvr>
                                      <p:to>
                                        <p:strVal val="visible"/>
                                      </p:to>
                                    </p:set>
                                    <p:animEffect transition="in" filter="fade">
                                      <p:cBhvr>
                                        <p:cTn id="14" dur="1000"/>
                                        <p:tgtEl>
                                          <p:spTgt spid="40002">
                                            <p:txEl>
                                              <p:pRg st="0" end="0"/>
                                            </p:txEl>
                                          </p:spTgt>
                                        </p:tgtEl>
                                      </p:cBhvr>
                                    </p:animEffect>
                                    <p:anim calcmode="lin" valueType="num">
                                      <p:cBhvr>
                                        <p:cTn id="15" dur="1000" fill="hold"/>
                                        <p:tgtEl>
                                          <p:spTgt spid="4000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00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40004">
                                            <p:txEl>
                                              <p:pRg st="0" end="0"/>
                                            </p:txEl>
                                          </p:spTgt>
                                        </p:tgtEl>
                                        <p:attrNameLst>
                                          <p:attrName>style.visibility</p:attrName>
                                        </p:attrNameLst>
                                      </p:cBhvr>
                                      <p:to>
                                        <p:strVal val="visible"/>
                                      </p:to>
                                    </p:set>
                                    <p:animEffect transition="in" filter="checkerboard(across)">
                                      <p:cBhvr>
                                        <p:cTn id="21" dur="500"/>
                                        <p:tgtEl>
                                          <p:spTgt spid="40004">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nodeType="clickEffect">
                                  <p:stCondLst>
                                    <p:cond delay="0"/>
                                  </p:stCondLst>
                                  <p:childTnLst>
                                    <p:set>
                                      <p:cBhvr>
                                        <p:cTn id="25" dur="1" fill="hold">
                                          <p:stCondLst>
                                            <p:cond delay="0"/>
                                          </p:stCondLst>
                                        </p:cTn>
                                        <p:tgtEl>
                                          <p:spTgt spid="40003">
                                            <p:txEl>
                                              <p:pRg st="0" end="0"/>
                                            </p:txEl>
                                          </p:spTgt>
                                        </p:tgtEl>
                                        <p:attrNameLst>
                                          <p:attrName>style.visibility</p:attrName>
                                        </p:attrNameLst>
                                      </p:cBhvr>
                                      <p:to>
                                        <p:strVal val="visible"/>
                                      </p:to>
                                    </p:set>
                                    <p:animEffect transition="in" filter="diamond(in)">
                                      <p:cBhvr>
                                        <p:cTn id="26" dur="2000"/>
                                        <p:tgtEl>
                                          <p:spTgt spid="40003">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40005"/>
                                        </p:tgtEl>
                                        <p:attrNameLst>
                                          <p:attrName>style.visibility</p:attrName>
                                        </p:attrNameLst>
                                      </p:cBhvr>
                                      <p:to>
                                        <p:strVal val="visible"/>
                                      </p:to>
                                    </p:set>
                                    <p:animEffect transition="in" filter="randombar(horizontal)">
                                      <p:cBhvr>
                                        <p:cTn id="31" dur="500"/>
                                        <p:tgtEl>
                                          <p:spTgt spid="4000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0006"/>
                                        </p:tgtEl>
                                        <p:attrNameLst>
                                          <p:attrName>style.visibility</p:attrName>
                                        </p:attrNameLst>
                                      </p:cBhvr>
                                      <p:to>
                                        <p:strVal val="visible"/>
                                      </p:to>
                                    </p:set>
                                    <p:animEffect transition="in" filter="blinds(horizontal)">
                                      <p:cBhvr>
                                        <p:cTn id="36" dur="500"/>
                                        <p:tgtEl>
                                          <p:spTgt spid="400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01" grpId="0"/>
      <p:bldP spid="40005" grpId="0"/>
      <p:bldP spid="400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6786" name="Picture 2" descr="Flower-02-june"/>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2076450" y="4092575"/>
            <a:ext cx="1752600"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6787" name="Picture 3" descr="Flower-03-june"/>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8728075" y="4057650"/>
            <a:ext cx="1939925" cy="1300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46788" name="Oval 4"/>
          <p:cNvSpPr>
            <a:spLocks noChangeArrowheads="1"/>
          </p:cNvSpPr>
          <p:nvPr/>
        </p:nvSpPr>
        <p:spPr bwMode="auto">
          <a:xfrm>
            <a:off x="2228850" y="5105400"/>
            <a:ext cx="1219200" cy="1143000"/>
          </a:xfrm>
          <a:prstGeom prst="ellipse">
            <a:avLst/>
          </a:prstGeom>
          <a:solidFill>
            <a:srgbClr val="FFFF66"/>
          </a:solidFill>
          <a:ln w="9525">
            <a:solidFill>
              <a:schemeClr val="tx1"/>
            </a:solidFill>
            <a:round/>
            <a:headEnd/>
            <a:tailEnd/>
          </a:ln>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sp>
        <p:nvSpPr>
          <p:cNvPr id="246789" name="Oval 5"/>
          <p:cNvSpPr>
            <a:spLocks noChangeArrowheads="1"/>
          </p:cNvSpPr>
          <p:nvPr/>
        </p:nvSpPr>
        <p:spPr bwMode="auto">
          <a:xfrm>
            <a:off x="9026525" y="5095875"/>
            <a:ext cx="1219200" cy="1143000"/>
          </a:xfrm>
          <a:prstGeom prst="ellipse">
            <a:avLst/>
          </a:prstGeom>
          <a:solidFill>
            <a:srgbClr val="FF0066"/>
          </a:solidFill>
          <a:ln w="9525">
            <a:solidFill>
              <a:schemeClr val="tx1"/>
            </a:solidFill>
            <a:round/>
            <a:headEnd/>
            <a:tailEnd/>
          </a:ln>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sp>
        <p:nvSpPr>
          <p:cNvPr id="246790" name="WordArt 6"/>
          <p:cNvSpPr>
            <a:spLocks noChangeArrowheads="1" noChangeShapeType="1" noTextEdit="1"/>
          </p:cNvSpPr>
          <p:nvPr/>
        </p:nvSpPr>
        <p:spPr bwMode="auto">
          <a:xfrm>
            <a:off x="2667000" y="2133600"/>
            <a:ext cx="6781800" cy="762000"/>
          </a:xfrm>
          <a:prstGeom prst="rect">
            <a:avLst/>
          </a:prstGeom>
        </p:spPr>
        <p:txBody>
          <a:bodyPr wrap="none" fromWordArt="1">
            <a:prstTxWarp prst="textCanDown">
              <a:avLst>
                <a:gd name="adj" fmla="val 3421"/>
              </a:avLst>
            </a:prstTxWarp>
          </a:bodyPr>
          <a:lstStyle/>
          <a:p>
            <a:pPr algn="ctr"/>
            <a:r>
              <a:rPr lang="en-US" sz="3600" kern="10">
                <a:ln w="9525">
                  <a:solidFill>
                    <a:srgbClr val="000000"/>
                  </a:solidFill>
                  <a:round/>
                  <a:headEnd/>
                  <a:tailEnd/>
                </a:ln>
                <a:gradFill rotWithShape="1">
                  <a:gsLst>
                    <a:gs pos="0">
                      <a:srgbClr val="FFFF00"/>
                    </a:gs>
                    <a:gs pos="50000">
                      <a:srgbClr val="FF0066"/>
                    </a:gs>
                    <a:gs pos="100000">
                      <a:srgbClr val="FFFF00"/>
                    </a:gs>
                  </a:gsLst>
                  <a:lin ang="5400000" scaled="1"/>
                </a:gradFill>
                <a:latin typeface="Times New Roman" panose="02020603050405020304" pitchFamily="18" charset="0"/>
                <a:cs typeface="Times New Roman" panose="02020603050405020304" pitchFamily="18" charset="0"/>
              </a:rPr>
              <a:t>TRẢ LỜI NHANH</a:t>
            </a:r>
          </a:p>
        </p:txBody>
      </p:sp>
      <p:sp>
        <p:nvSpPr>
          <p:cNvPr id="10" name="Right Arrow 9">
            <a:hlinkClick r:id="rId5" action="ppaction://hlinksldjump"/>
          </p:cNvPr>
          <p:cNvSpPr/>
          <p:nvPr/>
        </p:nvSpPr>
        <p:spPr>
          <a:xfrm>
            <a:off x="9525000" y="6400800"/>
            <a:ext cx="685800" cy="3048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0000FF"/>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nodeType="withEffect">
                                  <p:stCondLst>
                                    <p:cond delay="0"/>
                                  </p:stCondLst>
                                  <p:childTnLst>
                                    <p:set>
                                      <p:cBhvr>
                                        <p:cTn id="6" dur="1" fill="hold">
                                          <p:stCondLst>
                                            <p:cond delay="0"/>
                                          </p:stCondLst>
                                        </p:cTn>
                                        <p:tgtEl>
                                          <p:spTgt spid="246790"/>
                                        </p:tgtEl>
                                        <p:attrNameLst>
                                          <p:attrName>style.visibility</p:attrName>
                                        </p:attrNameLst>
                                      </p:cBhvr>
                                      <p:to>
                                        <p:strVal val="visible"/>
                                      </p:to>
                                    </p:set>
                                    <p:animEffect transition="in" filter="fade">
                                      <p:cBhvr>
                                        <p:cTn id="7" dur="770" decel="100000"/>
                                        <p:tgtEl>
                                          <p:spTgt spid="246790"/>
                                        </p:tgtEl>
                                      </p:cBhvr>
                                    </p:animEffect>
                                    <p:animScale>
                                      <p:cBhvr>
                                        <p:cTn id="8" dur="770" decel="100000"/>
                                        <p:tgtEl>
                                          <p:spTgt spid="246790"/>
                                        </p:tgtEl>
                                      </p:cBhvr>
                                      <p:from x="10000" y="10000"/>
                                      <p:to x="200000" y="450000"/>
                                    </p:animScale>
                                    <p:animScale>
                                      <p:cBhvr>
                                        <p:cTn id="9" dur="1230" accel="100000" fill="hold">
                                          <p:stCondLst>
                                            <p:cond delay="770"/>
                                          </p:stCondLst>
                                        </p:cTn>
                                        <p:tgtEl>
                                          <p:spTgt spid="246790"/>
                                        </p:tgtEl>
                                      </p:cBhvr>
                                      <p:from x="200000" y="450000"/>
                                      <p:to x="100000" y="100000"/>
                                    </p:animScale>
                                    <p:set>
                                      <p:cBhvr>
                                        <p:cTn id="10" dur="770" fill="hold"/>
                                        <p:tgtEl>
                                          <p:spTgt spid="246790"/>
                                        </p:tgtEl>
                                        <p:attrNameLst>
                                          <p:attrName>ppt_x</p:attrName>
                                        </p:attrNameLst>
                                      </p:cBhvr>
                                      <p:to>
                                        <p:strVal val="(0.5)"/>
                                      </p:to>
                                    </p:set>
                                    <p:anim from="(0.5)" to="(#ppt_x)" calcmode="lin" valueType="num">
                                      <p:cBhvr>
                                        <p:cTn id="11" dur="1230" accel="100000" fill="hold">
                                          <p:stCondLst>
                                            <p:cond delay="770"/>
                                          </p:stCondLst>
                                        </p:cTn>
                                        <p:tgtEl>
                                          <p:spTgt spid="246790"/>
                                        </p:tgtEl>
                                        <p:attrNameLst>
                                          <p:attrName>ppt_x</p:attrName>
                                        </p:attrNameLst>
                                      </p:cBhvr>
                                    </p:anim>
                                    <p:set>
                                      <p:cBhvr>
                                        <p:cTn id="12" dur="770" fill="hold"/>
                                        <p:tgtEl>
                                          <p:spTgt spid="246790"/>
                                        </p:tgtEl>
                                        <p:attrNameLst>
                                          <p:attrName>ppt_y</p:attrName>
                                        </p:attrNameLst>
                                      </p:cBhvr>
                                      <p:to>
                                        <p:strVal val="(#ppt_y+0.4)"/>
                                      </p:to>
                                    </p:set>
                                    <p:anim from="(#ppt_y+0.4)" to="(#ppt_y)" calcmode="lin" valueType="num">
                                      <p:cBhvr>
                                        <p:cTn id="13" dur="1230" accel="100000" fill="hold">
                                          <p:stCondLst>
                                            <p:cond delay="770"/>
                                          </p:stCondLst>
                                        </p:cTn>
                                        <p:tgtEl>
                                          <p:spTgt spid="246790"/>
                                        </p:tgtEl>
                                        <p:attrNameLst>
                                          <p:attrName>ppt_y</p:attrName>
                                        </p:attrNameLst>
                                      </p:cBhvr>
                                    </p:anim>
                                  </p:childTnLst>
                                </p:cTn>
                              </p:par>
                            </p:childTnLst>
                          </p:cTn>
                        </p:par>
                        <p:par>
                          <p:cTn id="14" fill="hold" nodeType="afterGroup">
                            <p:stCondLst>
                              <p:cond delay="2000"/>
                            </p:stCondLst>
                            <p:childTnLst>
                              <p:par>
                                <p:cTn id="15" presetID="22" presetClass="emph" presetSubtype="0" repeatCount="indefinite" fill="hold" nodeType="afterEffect">
                                  <p:stCondLst>
                                    <p:cond delay="0"/>
                                  </p:stCondLst>
                                  <p:childTnLst>
                                    <p:animClr clrSpc="hsl" dir="cw">
                                      <p:cBhvr override="childStyle">
                                        <p:cTn id="16" dur="500" fill="hold"/>
                                        <p:tgtEl>
                                          <p:spTgt spid="246790"/>
                                        </p:tgtEl>
                                        <p:attrNameLst>
                                          <p:attrName>style.color</p:attrName>
                                        </p:attrNameLst>
                                      </p:cBhvr>
                                      <p:by>
                                        <p:hsl h="-7200000" s="0" l="0"/>
                                      </p:by>
                                    </p:animClr>
                                    <p:animClr clrSpc="hsl" dir="cw">
                                      <p:cBhvr>
                                        <p:cTn id="17" dur="500" fill="hold"/>
                                        <p:tgtEl>
                                          <p:spTgt spid="246790"/>
                                        </p:tgtEl>
                                        <p:attrNameLst>
                                          <p:attrName>fillcolor</p:attrName>
                                        </p:attrNameLst>
                                      </p:cBhvr>
                                      <p:by>
                                        <p:hsl h="-7200000" s="0" l="0"/>
                                      </p:by>
                                    </p:animClr>
                                    <p:animClr clrSpc="hsl" dir="cw">
                                      <p:cBhvr>
                                        <p:cTn id="18" dur="500" fill="hold"/>
                                        <p:tgtEl>
                                          <p:spTgt spid="246790"/>
                                        </p:tgtEl>
                                        <p:attrNameLst>
                                          <p:attrName>stroke.color</p:attrName>
                                        </p:attrNameLst>
                                      </p:cBhvr>
                                      <p:by>
                                        <p:hsl h="-7200000" s="0" l="0"/>
                                      </p:by>
                                    </p:animClr>
                                    <p:set>
                                      <p:cBhvr>
                                        <p:cTn id="19" dur="500" fill="hold"/>
                                        <p:tgtEl>
                                          <p:spTgt spid="246790"/>
                                        </p:tgtEl>
                                        <p:attrNameLst>
                                          <p:attrName>fill.type</p:attrName>
                                        </p:attrNameLst>
                                      </p:cBhvr>
                                      <p:to>
                                        <p:strVal val="solid"/>
                                      </p:to>
                                    </p:set>
                                  </p:childTnLst>
                                </p:cTn>
                              </p:par>
                              <p:par>
                                <p:cTn id="20" presetID="8" presetClass="entr" presetSubtype="16" fill="hold" nodeType="withEffect">
                                  <p:stCondLst>
                                    <p:cond delay="0"/>
                                  </p:stCondLst>
                                  <p:childTnLst>
                                    <p:set>
                                      <p:cBhvr>
                                        <p:cTn id="21" dur="1" fill="hold">
                                          <p:stCondLst>
                                            <p:cond delay="0"/>
                                          </p:stCondLst>
                                        </p:cTn>
                                        <p:tgtEl>
                                          <p:spTgt spid="246786"/>
                                        </p:tgtEl>
                                        <p:attrNameLst>
                                          <p:attrName>style.visibility</p:attrName>
                                        </p:attrNameLst>
                                      </p:cBhvr>
                                      <p:to>
                                        <p:strVal val="visible"/>
                                      </p:to>
                                    </p:set>
                                    <p:animEffect transition="in" filter="diamond(in)">
                                      <p:cBhvr>
                                        <p:cTn id="22" dur="2000"/>
                                        <p:tgtEl>
                                          <p:spTgt spid="246786"/>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246788"/>
                                        </p:tgtEl>
                                        <p:attrNameLst>
                                          <p:attrName>style.visibility</p:attrName>
                                        </p:attrNameLst>
                                      </p:cBhvr>
                                      <p:to>
                                        <p:strVal val="visible"/>
                                      </p:to>
                                    </p:set>
                                    <p:animEffect transition="in" filter="diamond(in)">
                                      <p:cBhvr>
                                        <p:cTn id="25" dur="2000"/>
                                        <p:tgtEl>
                                          <p:spTgt spid="246788"/>
                                        </p:tgtEl>
                                      </p:cBhvr>
                                    </p:animEffect>
                                  </p:childTnLst>
                                </p:cTn>
                              </p:par>
                              <p:par>
                                <p:cTn id="26" presetID="8" presetClass="entr" presetSubtype="16" fill="hold" nodeType="withEffect">
                                  <p:stCondLst>
                                    <p:cond delay="0"/>
                                  </p:stCondLst>
                                  <p:childTnLst>
                                    <p:set>
                                      <p:cBhvr>
                                        <p:cTn id="27" dur="1" fill="hold">
                                          <p:stCondLst>
                                            <p:cond delay="0"/>
                                          </p:stCondLst>
                                        </p:cTn>
                                        <p:tgtEl>
                                          <p:spTgt spid="246787"/>
                                        </p:tgtEl>
                                        <p:attrNameLst>
                                          <p:attrName>style.visibility</p:attrName>
                                        </p:attrNameLst>
                                      </p:cBhvr>
                                      <p:to>
                                        <p:strVal val="visible"/>
                                      </p:to>
                                    </p:set>
                                    <p:animEffect transition="in" filter="diamond(in)">
                                      <p:cBhvr>
                                        <p:cTn id="28" dur="2000"/>
                                        <p:tgtEl>
                                          <p:spTgt spid="246787"/>
                                        </p:tgtEl>
                                      </p:cBhvr>
                                    </p:animEffect>
                                  </p:childTnLst>
                                </p:cTn>
                              </p:par>
                              <p:par>
                                <p:cTn id="29" presetID="8" presetClass="entr" presetSubtype="16" fill="hold" grpId="0" nodeType="withEffect">
                                  <p:stCondLst>
                                    <p:cond delay="0"/>
                                  </p:stCondLst>
                                  <p:childTnLst>
                                    <p:set>
                                      <p:cBhvr>
                                        <p:cTn id="30" dur="1" fill="hold">
                                          <p:stCondLst>
                                            <p:cond delay="0"/>
                                          </p:stCondLst>
                                        </p:cTn>
                                        <p:tgtEl>
                                          <p:spTgt spid="246789"/>
                                        </p:tgtEl>
                                        <p:attrNameLst>
                                          <p:attrName>style.visibility</p:attrName>
                                        </p:attrNameLst>
                                      </p:cBhvr>
                                      <p:to>
                                        <p:strVal val="visible"/>
                                      </p:to>
                                    </p:set>
                                    <p:animEffect transition="in" filter="diamond(in)">
                                      <p:cBhvr>
                                        <p:cTn id="31" dur="2000"/>
                                        <p:tgtEl>
                                          <p:spTgt spid="246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8" grpId="0" animBg="1"/>
      <p:bldP spid="24678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909638" y="958850"/>
            <a:ext cx="9717087"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000" b="1">
                <a:solidFill>
                  <a:schemeClr val="accent2"/>
                </a:solidFill>
                <a:latin typeface="Times New Roman" panose="02020603050405020304" pitchFamily="18" charset="0"/>
                <a:cs typeface="Times New Roman" panose="02020603050405020304" pitchFamily="18" charset="0"/>
              </a:rPr>
              <a:t>Hàm số y = mx + 5 là hàm số bậc nhất khi?</a:t>
            </a:r>
          </a:p>
        </p:txBody>
      </p:sp>
      <p:sp>
        <p:nvSpPr>
          <p:cNvPr id="17411" name="Text Box 9">
            <a:hlinkClick r:id="rId2" action="ppaction://hlinksldjump"/>
          </p:cNvPr>
          <p:cNvSpPr txBox="1">
            <a:spLocks noChangeArrowheads="1"/>
          </p:cNvSpPr>
          <p:nvPr/>
        </p:nvSpPr>
        <p:spPr bwMode="gray">
          <a:xfrm>
            <a:off x="2590800" y="2789238"/>
            <a:ext cx="2563813"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A. m = 0</a:t>
            </a:r>
          </a:p>
        </p:txBody>
      </p:sp>
      <p:sp>
        <p:nvSpPr>
          <p:cNvPr id="17412" name="Text Box 10">
            <a:hlinkClick r:id="rId3" action="ppaction://hlinksldjump"/>
          </p:cNvPr>
          <p:cNvSpPr txBox="1">
            <a:spLocks noChangeArrowheads="1"/>
          </p:cNvSpPr>
          <p:nvPr/>
        </p:nvSpPr>
        <p:spPr bwMode="gray">
          <a:xfrm>
            <a:off x="2541588" y="3886200"/>
            <a:ext cx="2640012"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B. m ≠ 0 </a:t>
            </a:r>
          </a:p>
        </p:txBody>
      </p:sp>
      <p:sp>
        <p:nvSpPr>
          <p:cNvPr id="17413" name="Text Box 11">
            <a:hlinkClick r:id="" action="ppaction://noaction"/>
          </p:cNvPr>
          <p:cNvSpPr txBox="1">
            <a:spLocks noChangeArrowheads="1"/>
          </p:cNvSpPr>
          <p:nvPr/>
        </p:nvSpPr>
        <p:spPr bwMode="gray">
          <a:xfrm>
            <a:off x="6899275" y="3962400"/>
            <a:ext cx="2549525" cy="1570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D. m&gt;0</a:t>
            </a:r>
            <a:endParaRPr lang="en-US" altLang="en-US" sz="4800" b="1">
              <a:latin typeface="Arial" panose="020B0604020202020204" pitchFamily="34" charset="0"/>
            </a:endParaRPr>
          </a:p>
          <a:p>
            <a:pPr algn="ctr" eaLnBrk="1" hangingPunct="1"/>
            <a:endParaRPr lang="en-US" altLang="en-US" sz="4800" b="1">
              <a:latin typeface="Times New Roman" panose="02020603050405020304" pitchFamily="18" charset="0"/>
            </a:endParaRPr>
          </a:p>
        </p:txBody>
      </p:sp>
      <p:sp>
        <p:nvSpPr>
          <p:cNvPr id="17414" name="Text Box 10">
            <a:hlinkClick r:id="rId3" action="ppaction://hlinksldjump"/>
          </p:cNvPr>
          <p:cNvSpPr txBox="1">
            <a:spLocks noChangeArrowheads="1"/>
          </p:cNvSpPr>
          <p:nvPr/>
        </p:nvSpPr>
        <p:spPr bwMode="gray">
          <a:xfrm>
            <a:off x="7010400" y="2713038"/>
            <a:ext cx="2106613"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C. m&lt;0 </a:t>
            </a:r>
          </a:p>
        </p:txBody>
      </p:sp>
      <p:sp>
        <p:nvSpPr>
          <p:cNvPr id="7" name="Oval 23"/>
          <p:cNvSpPr>
            <a:spLocks noChangeArrowheads="1"/>
          </p:cNvSpPr>
          <p:nvPr/>
        </p:nvSpPr>
        <p:spPr bwMode="auto">
          <a:xfrm>
            <a:off x="2590800" y="3886200"/>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pic>
        <p:nvPicPr>
          <p:cNvPr id="17416" name="Picture 25" descr="614023"/>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10248900" y="947738"/>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7" name="Picture 65" descr="C:\Users\Administrator\Downloads\hinh tô mau\619380a8c7yo5al4.gif"/>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5638800" y="152400"/>
            <a:ext cx="409575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8" name="Picture 65" descr="C:\Users\Administrator\Downloads\hinh tô mau\619380a8c7yo5al4.gif"/>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1600200" y="161925"/>
            <a:ext cx="409575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9" name="Picture 65" descr="C:\Users\Administrator\Downloads\hinh tô mau\619380a8c7yo5al4.gif"/>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9677400" y="161925"/>
            <a:ext cx="409575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20" name="Group 85"/>
          <p:cNvGrpSpPr>
            <a:grpSpLocks/>
          </p:cNvGrpSpPr>
          <p:nvPr/>
        </p:nvGrpSpPr>
        <p:grpSpPr bwMode="auto">
          <a:xfrm>
            <a:off x="111125" y="-14288"/>
            <a:ext cx="11926888" cy="6778626"/>
            <a:chOff x="-1412203" y="-13688"/>
            <a:chExt cx="11926034" cy="6777996"/>
          </a:xfrm>
        </p:grpSpPr>
        <p:grpSp>
          <p:nvGrpSpPr>
            <p:cNvPr id="17421" name="Group 38"/>
            <p:cNvGrpSpPr>
              <a:grpSpLocks/>
            </p:cNvGrpSpPr>
            <p:nvPr/>
          </p:nvGrpSpPr>
          <p:grpSpPr bwMode="auto">
            <a:xfrm rot="5400000" flipH="1" flipV="1">
              <a:off x="6912609" y="3086884"/>
              <a:ext cx="6429280" cy="773165"/>
              <a:chOff x="1283549" y="7255768"/>
              <a:chExt cx="6520064" cy="515443"/>
            </a:xfrm>
          </p:grpSpPr>
          <p:pic>
            <p:nvPicPr>
              <p:cNvPr id="17433"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116298">
                <a:off x="1283549" y="7314011"/>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34"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1893142" y="7264395"/>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35"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6670310" y="7307625"/>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36"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317526">
                <a:off x="7194013" y="725576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7422" name="Group 76"/>
            <p:cNvGrpSpPr>
              <a:grpSpLocks/>
            </p:cNvGrpSpPr>
            <p:nvPr/>
          </p:nvGrpSpPr>
          <p:grpSpPr bwMode="auto">
            <a:xfrm>
              <a:off x="-609600" y="6247374"/>
              <a:ext cx="10439389" cy="516934"/>
              <a:chOff x="-609600" y="6171174"/>
              <a:chExt cx="10439389" cy="516934"/>
            </a:xfrm>
          </p:grpSpPr>
          <p:pic>
            <p:nvPicPr>
              <p:cNvPr id="17431"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609600" y="6171174"/>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32"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9220189" y="623090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7423" name="Group 67"/>
            <p:cNvGrpSpPr>
              <a:grpSpLocks/>
            </p:cNvGrpSpPr>
            <p:nvPr/>
          </p:nvGrpSpPr>
          <p:grpSpPr bwMode="auto">
            <a:xfrm>
              <a:off x="-1412203" y="62512"/>
              <a:ext cx="834105" cy="6602280"/>
              <a:chOff x="-1412202" y="62512"/>
              <a:chExt cx="834105" cy="6602280"/>
            </a:xfrm>
          </p:grpSpPr>
          <p:pic>
            <p:nvPicPr>
              <p:cNvPr id="17427"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3764923" flipH="1" flipV="1">
                <a:off x="-1396574" y="46884"/>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28"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96574" y="7014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29" name="Picture 19"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279771" y="5318372"/>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30"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6934909" flipH="1" flipV="1">
                <a:off x="-1248269" y="599462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7424" name="Group 71"/>
            <p:cNvGrpSpPr>
              <a:grpSpLocks/>
            </p:cNvGrpSpPr>
            <p:nvPr/>
          </p:nvGrpSpPr>
          <p:grpSpPr bwMode="auto">
            <a:xfrm>
              <a:off x="-695147" y="-13688"/>
              <a:ext cx="10563765" cy="691133"/>
              <a:chOff x="-695147" y="-15399"/>
              <a:chExt cx="10563765" cy="777525"/>
            </a:xfrm>
          </p:grpSpPr>
          <p:pic>
            <p:nvPicPr>
              <p:cNvPr id="17425"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9214074" y="7632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26"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695147" y="-15399"/>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484188" y="1063625"/>
            <a:ext cx="11811000" cy="769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400" b="1">
                <a:solidFill>
                  <a:schemeClr val="accent2"/>
                </a:solidFill>
                <a:latin typeface="Times New Roman" panose="02020603050405020304" pitchFamily="18" charset="0"/>
                <a:cs typeface="Times New Roman" panose="02020603050405020304" pitchFamily="18" charset="0"/>
              </a:rPr>
              <a:t>Hàm số y = (m+2)x + 1 là hàm số bậc nhất khi?</a:t>
            </a:r>
          </a:p>
        </p:txBody>
      </p:sp>
      <p:sp>
        <p:nvSpPr>
          <p:cNvPr id="18435" name="Text Box 9">
            <a:hlinkClick r:id="rId2" action="ppaction://hlinksldjump"/>
          </p:cNvPr>
          <p:cNvSpPr txBox="1">
            <a:spLocks noChangeArrowheads="1"/>
          </p:cNvSpPr>
          <p:nvPr/>
        </p:nvSpPr>
        <p:spPr bwMode="gray">
          <a:xfrm>
            <a:off x="2438400" y="2743200"/>
            <a:ext cx="32004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 A.  m ≠ -2</a:t>
            </a:r>
          </a:p>
        </p:txBody>
      </p:sp>
      <p:sp>
        <p:nvSpPr>
          <p:cNvPr id="18436" name="Text Box 10">
            <a:hlinkClick r:id="rId3" action="ppaction://hlinksldjump"/>
          </p:cNvPr>
          <p:cNvSpPr txBox="1">
            <a:spLocks noChangeArrowheads="1"/>
          </p:cNvSpPr>
          <p:nvPr/>
        </p:nvSpPr>
        <p:spPr bwMode="gray">
          <a:xfrm>
            <a:off x="2286000" y="3581400"/>
            <a:ext cx="3057525"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B.  m ≠ 0 </a:t>
            </a:r>
          </a:p>
        </p:txBody>
      </p:sp>
      <p:sp>
        <p:nvSpPr>
          <p:cNvPr id="6" name="Oval 23"/>
          <p:cNvSpPr>
            <a:spLocks noChangeArrowheads="1"/>
          </p:cNvSpPr>
          <p:nvPr/>
        </p:nvSpPr>
        <p:spPr bwMode="auto">
          <a:xfrm>
            <a:off x="2590800" y="2743200"/>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sp>
        <p:nvSpPr>
          <p:cNvPr id="18438" name="Text Box 10">
            <a:hlinkClick r:id="rId3" action="ppaction://hlinksldjump"/>
          </p:cNvPr>
          <p:cNvSpPr txBox="1">
            <a:spLocks noChangeArrowheads="1"/>
          </p:cNvSpPr>
          <p:nvPr/>
        </p:nvSpPr>
        <p:spPr bwMode="gray">
          <a:xfrm>
            <a:off x="6772275" y="3657600"/>
            <a:ext cx="3057525"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D.  m = 0 </a:t>
            </a:r>
          </a:p>
        </p:txBody>
      </p:sp>
      <p:sp>
        <p:nvSpPr>
          <p:cNvPr id="18439" name="Text Box 10">
            <a:hlinkClick r:id="rId3" action="ppaction://hlinksldjump"/>
          </p:cNvPr>
          <p:cNvSpPr txBox="1">
            <a:spLocks noChangeArrowheads="1"/>
          </p:cNvSpPr>
          <p:nvPr/>
        </p:nvSpPr>
        <p:spPr bwMode="gray">
          <a:xfrm>
            <a:off x="6705600" y="2743200"/>
            <a:ext cx="3057525"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C.  m = -2 </a:t>
            </a:r>
          </a:p>
        </p:txBody>
      </p:sp>
      <p:pic>
        <p:nvPicPr>
          <p:cNvPr id="18440" name="Picture 25" descr="614023"/>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10210800" y="2138363"/>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8441" name="Group 64"/>
          <p:cNvGrpSpPr>
            <a:grpSpLocks/>
          </p:cNvGrpSpPr>
          <p:nvPr/>
        </p:nvGrpSpPr>
        <p:grpSpPr bwMode="auto">
          <a:xfrm>
            <a:off x="0" y="-152400"/>
            <a:ext cx="12115800" cy="7086600"/>
            <a:chOff x="-152400" y="-152400"/>
            <a:chExt cx="9372602" cy="7086600"/>
          </a:xfrm>
        </p:grpSpPr>
        <p:grpSp>
          <p:nvGrpSpPr>
            <p:cNvPr id="18442" name="Group 38"/>
            <p:cNvGrpSpPr>
              <a:grpSpLocks/>
            </p:cNvGrpSpPr>
            <p:nvPr/>
          </p:nvGrpSpPr>
          <p:grpSpPr bwMode="auto">
            <a:xfrm rot="5400000" flipH="1" flipV="1">
              <a:off x="5410204" y="3048000"/>
              <a:ext cx="6858000" cy="762000"/>
              <a:chOff x="1111250" y="6400800"/>
              <a:chExt cx="6954838" cy="508000"/>
            </a:xfrm>
          </p:grpSpPr>
          <p:pic>
            <p:nvPicPr>
              <p:cNvPr id="18454"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1116298">
                <a:off x="1111250" y="645041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55" name="Picture 1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172085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56" name="Picture 2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6826250"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57" name="Picture 2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1317526">
                <a:off x="7456488"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443" name="Group 76"/>
            <p:cNvGrpSpPr>
              <a:grpSpLocks/>
            </p:cNvGrpSpPr>
            <p:nvPr/>
          </p:nvGrpSpPr>
          <p:grpSpPr bwMode="auto">
            <a:xfrm>
              <a:off x="533400" y="6477000"/>
              <a:ext cx="8001000" cy="457200"/>
              <a:chOff x="533400" y="6400800"/>
              <a:chExt cx="8001000" cy="457200"/>
            </a:xfrm>
          </p:grpSpPr>
          <p:pic>
            <p:nvPicPr>
              <p:cNvPr id="18452"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5334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53" name="Picture 2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79248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444" name="Group 67"/>
            <p:cNvGrpSpPr>
              <a:grpSpLocks/>
            </p:cNvGrpSpPr>
            <p:nvPr/>
          </p:nvGrpSpPr>
          <p:grpSpPr bwMode="auto">
            <a:xfrm>
              <a:off x="-152400" y="0"/>
              <a:ext cx="717302" cy="6894418"/>
              <a:chOff x="-152399" y="0"/>
              <a:chExt cx="717302" cy="6894418"/>
            </a:xfrm>
          </p:grpSpPr>
          <p:pic>
            <p:nvPicPr>
              <p:cNvPr id="18448"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3764923" flipH="1" flipV="1">
                <a:off x="-136771" y="-156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49" name="Picture 1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5400000" flipH="1" flipV="1">
                <a:off x="-136771" y="63891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50" name="Picture 19"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5400000" flipH="1" flipV="1">
                <a:off x="-136771" y="554799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51" name="Picture 2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6934909" flipH="1" flipV="1">
                <a:off x="-105269" y="622424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445" name="Group 71"/>
            <p:cNvGrpSpPr>
              <a:grpSpLocks/>
            </p:cNvGrpSpPr>
            <p:nvPr/>
          </p:nvGrpSpPr>
          <p:grpSpPr bwMode="auto">
            <a:xfrm>
              <a:off x="564656" y="-152400"/>
              <a:ext cx="7938488" cy="685800"/>
              <a:chOff x="564656" y="-171450"/>
              <a:chExt cx="7938488" cy="771525"/>
            </a:xfrm>
          </p:grpSpPr>
          <p:pic>
            <p:nvPicPr>
              <p:cNvPr id="18446"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flipH="1" flipV="1">
                <a:off x="7848600" y="-17145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47" name="Picture 2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flipH="1" flipV="1">
                <a:off x="564656" y="-85725"/>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34950" y="698500"/>
            <a:ext cx="10718800" cy="1446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400" b="1">
                <a:solidFill>
                  <a:schemeClr val="accent2"/>
                </a:solidFill>
                <a:latin typeface="Times New Roman" panose="02020603050405020304" pitchFamily="18" charset="0"/>
                <a:cs typeface="Times New Roman" panose="02020603050405020304" pitchFamily="18" charset="0"/>
              </a:rPr>
              <a:t>y = (3-m)x + 1 là hàm số nghịch</a:t>
            </a:r>
          </a:p>
          <a:p>
            <a:pPr algn="ctr" eaLnBrk="1" hangingPunct="1"/>
            <a:r>
              <a:rPr lang="en-US" altLang="en-US" sz="4400" b="1">
                <a:solidFill>
                  <a:schemeClr val="accent2"/>
                </a:solidFill>
                <a:latin typeface="Times New Roman" panose="02020603050405020304" pitchFamily="18" charset="0"/>
                <a:cs typeface="Times New Roman" panose="02020603050405020304" pitchFamily="18" charset="0"/>
              </a:rPr>
              <a:t> biến trên R khi?</a:t>
            </a:r>
          </a:p>
        </p:txBody>
      </p:sp>
      <p:sp>
        <p:nvSpPr>
          <p:cNvPr id="19459" name="Text Box 9">
            <a:hlinkClick r:id="rId2" action="ppaction://hlinksldjump"/>
          </p:cNvPr>
          <p:cNvSpPr txBox="1">
            <a:spLocks noChangeArrowheads="1"/>
          </p:cNvSpPr>
          <p:nvPr/>
        </p:nvSpPr>
        <p:spPr bwMode="gray">
          <a:xfrm>
            <a:off x="2286000" y="2598738"/>
            <a:ext cx="2971800"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A.  m = 3</a:t>
            </a:r>
          </a:p>
        </p:txBody>
      </p:sp>
      <p:sp>
        <p:nvSpPr>
          <p:cNvPr id="19460" name="Text Box 10">
            <a:hlinkClick r:id="rId3" action="ppaction://hlinksldjump"/>
          </p:cNvPr>
          <p:cNvSpPr txBox="1">
            <a:spLocks noChangeArrowheads="1"/>
          </p:cNvSpPr>
          <p:nvPr/>
        </p:nvSpPr>
        <p:spPr bwMode="gray">
          <a:xfrm>
            <a:off x="2514600" y="3894138"/>
            <a:ext cx="3352800"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800" b="1">
                <a:latin typeface="Times New Roman" panose="02020603050405020304" pitchFamily="18" charset="0"/>
              </a:rPr>
              <a:t>B.  m &lt; 3 </a:t>
            </a:r>
          </a:p>
        </p:txBody>
      </p:sp>
      <p:sp>
        <p:nvSpPr>
          <p:cNvPr id="19461" name="Text Box 11">
            <a:hlinkClick r:id="" action="ppaction://noaction"/>
          </p:cNvPr>
          <p:cNvSpPr txBox="1">
            <a:spLocks noChangeArrowheads="1"/>
          </p:cNvSpPr>
          <p:nvPr/>
        </p:nvSpPr>
        <p:spPr bwMode="gray">
          <a:xfrm>
            <a:off x="6172200" y="2667000"/>
            <a:ext cx="3505200" cy="1570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C.  m ≠ 3</a:t>
            </a:r>
            <a:endParaRPr lang="en-US" altLang="en-US" sz="4800" b="1">
              <a:latin typeface="Arial" panose="020B0604020202020204" pitchFamily="34" charset="0"/>
            </a:endParaRPr>
          </a:p>
          <a:p>
            <a:pPr algn="ctr" eaLnBrk="1" hangingPunct="1"/>
            <a:endParaRPr lang="en-US" altLang="en-US" sz="4800" b="1">
              <a:latin typeface="Times New Roman" panose="02020603050405020304" pitchFamily="18" charset="0"/>
            </a:endParaRPr>
          </a:p>
        </p:txBody>
      </p:sp>
      <p:sp>
        <p:nvSpPr>
          <p:cNvPr id="19462" name="Text Box 9">
            <a:hlinkClick r:id="rId2" action="ppaction://hlinksldjump"/>
          </p:cNvPr>
          <p:cNvSpPr txBox="1">
            <a:spLocks noChangeArrowheads="1"/>
          </p:cNvSpPr>
          <p:nvPr/>
        </p:nvSpPr>
        <p:spPr bwMode="gray">
          <a:xfrm>
            <a:off x="6477000" y="3962400"/>
            <a:ext cx="29718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800" b="1">
                <a:latin typeface="Times New Roman" panose="02020603050405020304" pitchFamily="18" charset="0"/>
              </a:rPr>
              <a:t>D.  m &gt; 3</a:t>
            </a:r>
          </a:p>
        </p:txBody>
      </p:sp>
      <p:sp>
        <p:nvSpPr>
          <p:cNvPr id="9" name="Oval 23"/>
          <p:cNvSpPr>
            <a:spLocks noChangeArrowheads="1"/>
          </p:cNvSpPr>
          <p:nvPr/>
        </p:nvSpPr>
        <p:spPr bwMode="auto">
          <a:xfrm>
            <a:off x="6629400" y="3962400"/>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pic>
        <p:nvPicPr>
          <p:cNvPr id="19464" name="Picture 25" descr="614023"/>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9872663" y="1455738"/>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9465" name="Group 80"/>
          <p:cNvGrpSpPr>
            <a:grpSpLocks/>
          </p:cNvGrpSpPr>
          <p:nvPr/>
        </p:nvGrpSpPr>
        <p:grpSpPr bwMode="auto">
          <a:xfrm>
            <a:off x="-228600" y="-152400"/>
            <a:ext cx="12649200" cy="7086600"/>
            <a:chOff x="-152400" y="-152400"/>
            <a:chExt cx="9372602" cy="7086600"/>
          </a:xfrm>
        </p:grpSpPr>
        <p:grpSp>
          <p:nvGrpSpPr>
            <p:cNvPr id="19466" name="Group 38"/>
            <p:cNvGrpSpPr>
              <a:grpSpLocks/>
            </p:cNvGrpSpPr>
            <p:nvPr/>
          </p:nvGrpSpPr>
          <p:grpSpPr bwMode="auto">
            <a:xfrm rot="5400000" flipH="1" flipV="1">
              <a:off x="5410204" y="3048000"/>
              <a:ext cx="6858000" cy="762000"/>
              <a:chOff x="1111250" y="6400800"/>
              <a:chExt cx="6954838" cy="508000"/>
            </a:xfrm>
          </p:grpSpPr>
          <p:pic>
            <p:nvPicPr>
              <p:cNvPr id="19478"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1116298">
                <a:off x="1111250" y="645041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79" name="Picture 1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172085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80" name="Picture 2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6826250"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81" name="Picture 2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1317526">
                <a:off x="7456488"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467" name="Group 76"/>
            <p:cNvGrpSpPr>
              <a:grpSpLocks/>
            </p:cNvGrpSpPr>
            <p:nvPr/>
          </p:nvGrpSpPr>
          <p:grpSpPr bwMode="auto">
            <a:xfrm>
              <a:off x="533400" y="6477000"/>
              <a:ext cx="8001000" cy="457200"/>
              <a:chOff x="533400" y="6400800"/>
              <a:chExt cx="8001000" cy="457200"/>
            </a:xfrm>
          </p:grpSpPr>
          <p:pic>
            <p:nvPicPr>
              <p:cNvPr id="19476"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5334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77" name="Picture 2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79248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468" name="Group 67"/>
            <p:cNvGrpSpPr>
              <a:grpSpLocks/>
            </p:cNvGrpSpPr>
            <p:nvPr/>
          </p:nvGrpSpPr>
          <p:grpSpPr bwMode="auto">
            <a:xfrm>
              <a:off x="-152400" y="0"/>
              <a:ext cx="717302" cy="6894418"/>
              <a:chOff x="-152399" y="0"/>
              <a:chExt cx="717302" cy="6894418"/>
            </a:xfrm>
          </p:grpSpPr>
          <p:pic>
            <p:nvPicPr>
              <p:cNvPr id="19472"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3764923" flipH="1" flipV="1">
                <a:off x="-136771" y="-156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73" name="Picture 1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5400000" flipH="1" flipV="1">
                <a:off x="-136771" y="63891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74" name="Picture 19"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5400000" flipH="1" flipV="1">
                <a:off x="-136771" y="554799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75" name="Picture 2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6934909" flipH="1" flipV="1">
                <a:off x="-105269" y="622424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469" name="Group 71"/>
            <p:cNvGrpSpPr>
              <a:grpSpLocks/>
            </p:cNvGrpSpPr>
            <p:nvPr/>
          </p:nvGrpSpPr>
          <p:grpSpPr bwMode="auto">
            <a:xfrm>
              <a:off x="564656" y="-152400"/>
              <a:ext cx="7938488" cy="685800"/>
              <a:chOff x="564656" y="-171450"/>
              <a:chExt cx="7938488" cy="771525"/>
            </a:xfrm>
          </p:grpSpPr>
          <p:pic>
            <p:nvPicPr>
              <p:cNvPr id="19470" name="Picture 10"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flipH="1" flipV="1">
                <a:off x="7848600" y="-17145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71" name="Picture 21" descr="Magnolia-01-june"/>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flipH="1" flipV="1">
                <a:off x="564656" y="-85725"/>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1125538" y="1011238"/>
            <a:ext cx="107569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400" b="1">
                <a:solidFill>
                  <a:schemeClr val="accent2"/>
                </a:solidFill>
                <a:latin typeface="Times New Roman" panose="02020603050405020304" pitchFamily="18" charset="0"/>
                <a:cs typeface="Times New Roman" panose="02020603050405020304" pitchFamily="18" charset="0"/>
              </a:rPr>
              <a:t>Hàm số nào sau đây là hàm số bậc nhất?</a:t>
            </a:r>
          </a:p>
        </p:txBody>
      </p:sp>
      <p:pic>
        <p:nvPicPr>
          <p:cNvPr id="20483" name="Picture 25" descr="614023"/>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8229600" y="4800600"/>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0484" name="Group 7"/>
          <p:cNvGrpSpPr>
            <a:grpSpLocks/>
          </p:cNvGrpSpPr>
          <p:nvPr/>
        </p:nvGrpSpPr>
        <p:grpSpPr bwMode="auto">
          <a:xfrm>
            <a:off x="2465388" y="4244975"/>
            <a:ext cx="4724400" cy="708025"/>
            <a:chOff x="457200" y="3962400"/>
            <a:chExt cx="4724400" cy="707886"/>
          </a:xfrm>
        </p:grpSpPr>
        <p:sp>
          <p:nvSpPr>
            <p:cNvPr id="20509" name="Text Box 10">
              <a:hlinkClick r:id="rId4" action="ppaction://hlinksldjump"/>
            </p:cNvPr>
            <p:cNvSpPr txBox="1">
              <a:spLocks noChangeArrowheads="1"/>
            </p:cNvSpPr>
            <p:nvPr/>
          </p:nvSpPr>
          <p:spPr bwMode="gray">
            <a:xfrm>
              <a:off x="457200" y="3962400"/>
              <a:ext cx="47244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000" b="1">
                  <a:latin typeface="Times New Roman" panose="02020603050405020304" pitchFamily="18" charset="0"/>
                </a:rPr>
                <a:t>B.    y =x + 1 </a:t>
              </a:r>
            </a:p>
          </p:txBody>
        </p:sp>
        <p:sp>
          <p:nvSpPr>
            <p:cNvPr id="20510" name="TextBox 5"/>
            <p:cNvSpPr txBox="1">
              <a:spLocks noChangeArrowheads="1"/>
            </p:cNvSpPr>
            <p:nvPr/>
          </p:nvSpPr>
          <p:spPr bwMode="auto">
            <a:xfrm>
              <a:off x="2286000" y="3962400"/>
              <a:ext cx="457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b="1">
                  <a:latin typeface="Arial" panose="020B0604020202020204" pitchFamily="34" charset="0"/>
                </a:rPr>
                <a:t>2</a:t>
              </a:r>
            </a:p>
          </p:txBody>
        </p:sp>
      </p:grpSp>
      <p:sp>
        <p:nvSpPr>
          <p:cNvPr id="20485" name="Text Box 9">
            <a:hlinkClick r:id="rId5" action="ppaction://hlinksldjump"/>
          </p:cNvPr>
          <p:cNvSpPr txBox="1">
            <a:spLocks noChangeArrowheads="1"/>
          </p:cNvSpPr>
          <p:nvPr/>
        </p:nvSpPr>
        <p:spPr bwMode="gray">
          <a:xfrm>
            <a:off x="6330950" y="4244975"/>
            <a:ext cx="403225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000" b="1">
                <a:latin typeface="Times New Roman" panose="02020603050405020304" pitchFamily="18" charset="0"/>
              </a:rPr>
              <a:t>D.    y = 4 - 0x</a:t>
            </a:r>
          </a:p>
        </p:txBody>
      </p:sp>
      <p:sp>
        <p:nvSpPr>
          <p:cNvPr id="20486" name="Text Box 9">
            <a:hlinkClick r:id="rId5" action="ppaction://hlinksldjump"/>
          </p:cNvPr>
          <p:cNvSpPr txBox="1">
            <a:spLocks noChangeArrowheads="1"/>
          </p:cNvSpPr>
          <p:nvPr/>
        </p:nvSpPr>
        <p:spPr bwMode="gray">
          <a:xfrm>
            <a:off x="2471738" y="3025775"/>
            <a:ext cx="403225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000" b="1">
                <a:latin typeface="Times New Roman" panose="02020603050405020304" pitchFamily="18" charset="0"/>
              </a:rPr>
              <a:t>A.    y = 4 - 3x</a:t>
            </a:r>
          </a:p>
        </p:txBody>
      </p:sp>
      <p:sp>
        <p:nvSpPr>
          <p:cNvPr id="10" name="Oval 23"/>
          <p:cNvSpPr>
            <a:spLocks noChangeArrowheads="1"/>
          </p:cNvSpPr>
          <p:nvPr/>
        </p:nvSpPr>
        <p:spPr bwMode="auto">
          <a:xfrm>
            <a:off x="2362200" y="2949575"/>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grpSp>
        <p:nvGrpSpPr>
          <p:cNvPr id="20488" name="Group 17"/>
          <p:cNvGrpSpPr>
            <a:grpSpLocks/>
          </p:cNvGrpSpPr>
          <p:nvPr/>
        </p:nvGrpSpPr>
        <p:grpSpPr bwMode="auto">
          <a:xfrm>
            <a:off x="6334125" y="2819400"/>
            <a:ext cx="3197225" cy="1143000"/>
            <a:chOff x="1831400" y="4495800"/>
            <a:chExt cx="3197800" cy="1143000"/>
          </a:xfrm>
        </p:grpSpPr>
        <p:graphicFrame>
          <p:nvGraphicFramePr>
            <p:cNvPr id="20506" name="Object 2"/>
            <p:cNvGraphicFramePr>
              <a:graphicFrameLocks noChangeAspect="1"/>
            </p:cNvGraphicFramePr>
            <p:nvPr/>
          </p:nvGraphicFramePr>
          <p:xfrm>
            <a:off x="3902075" y="4495800"/>
            <a:ext cx="1127125" cy="1143000"/>
          </p:xfrm>
          <a:graphic>
            <a:graphicData uri="http://schemas.openxmlformats.org/presentationml/2006/ole">
              <p:oleObj spid="_x0000_s20520" name="Equation" r:id="rId6" imgW="355292" imgH="393359" progId="Equation.DSMT4">
                <p:embed/>
              </p:oleObj>
            </a:graphicData>
          </a:graphic>
        </p:graphicFrame>
        <p:sp>
          <p:nvSpPr>
            <p:cNvPr id="20507" name="TextBox 14"/>
            <p:cNvSpPr txBox="1">
              <a:spLocks noChangeArrowheads="1"/>
            </p:cNvSpPr>
            <p:nvPr/>
          </p:nvSpPr>
          <p:spPr bwMode="auto">
            <a:xfrm>
              <a:off x="1831400" y="4724400"/>
              <a:ext cx="6832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000" b="1"/>
                <a:t>C.</a:t>
              </a:r>
            </a:p>
          </p:txBody>
        </p:sp>
        <p:sp>
          <p:nvSpPr>
            <p:cNvPr id="20508" name="TextBox 16"/>
            <p:cNvSpPr txBox="1">
              <a:spLocks noChangeArrowheads="1"/>
            </p:cNvSpPr>
            <p:nvPr/>
          </p:nvSpPr>
          <p:spPr bwMode="auto">
            <a:xfrm>
              <a:off x="2743200" y="4648200"/>
              <a:ext cx="1148071"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800"/>
                <a:t>y  =</a:t>
              </a:r>
            </a:p>
          </p:txBody>
        </p:sp>
      </p:grpSp>
      <p:grpSp>
        <p:nvGrpSpPr>
          <p:cNvPr id="20489" name="Group 85"/>
          <p:cNvGrpSpPr>
            <a:grpSpLocks/>
          </p:cNvGrpSpPr>
          <p:nvPr/>
        </p:nvGrpSpPr>
        <p:grpSpPr bwMode="auto">
          <a:xfrm>
            <a:off x="-228600" y="-152400"/>
            <a:ext cx="12649200" cy="7086600"/>
            <a:chOff x="-152400" y="-152400"/>
            <a:chExt cx="9372602" cy="7086600"/>
          </a:xfrm>
        </p:grpSpPr>
        <p:grpSp>
          <p:nvGrpSpPr>
            <p:cNvPr id="20490" name="Group 38"/>
            <p:cNvGrpSpPr>
              <a:grpSpLocks/>
            </p:cNvGrpSpPr>
            <p:nvPr/>
          </p:nvGrpSpPr>
          <p:grpSpPr bwMode="auto">
            <a:xfrm rot="5400000" flipH="1" flipV="1">
              <a:off x="5410204" y="3048000"/>
              <a:ext cx="6858000" cy="762000"/>
              <a:chOff x="1111250" y="6400800"/>
              <a:chExt cx="6954838" cy="508000"/>
            </a:xfrm>
          </p:grpSpPr>
          <p:pic>
            <p:nvPicPr>
              <p:cNvPr id="20502" name="Picture 10"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rot="1116298">
                <a:off x="1111250" y="645041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03" name="Picture 11"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a:off x="172085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04" name="Picture 20"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a:off x="6826250"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05" name="Picture 21"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rot="-1317526">
                <a:off x="7456488"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491" name="Group 76"/>
            <p:cNvGrpSpPr>
              <a:grpSpLocks/>
            </p:cNvGrpSpPr>
            <p:nvPr/>
          </p:nvGrpSpPr>
          <p:grpSpPr bwMode="auto">
            <a:xfrm>
              <a:off x="533400" y="6477000"/>
              <a:ext cx="8001000" cy="457200"/>
              <a:chOff x="533400" y="6400800"/>
              <a:chExt cx="8001000" cy="457200"/>
            </a:xfrm>
          </p:grpSpPr>
          <p:pic>
            <p:nvPicPr>
              <p:cNvPr id="20500" name="Picture 10"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a:off x="5334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01" name="Picture 21"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a:off x="79248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492" name="Group 67"/>
            <p:cNvGrpSpPr>
              <a:grpSpLocks/>
            </p:cNvGrpSpPr>
            <p:nvPr/>
          </p:nvGrpSpPr>
          <p:grpSpPr bwMode="auto">
            <a:xfrm>
              <a:off x="-152400" y="0"/>
              <a:ext cx="717302" cy="6894418"/>
              <a:chOff x="-152399" y="0"/>
              <a:chExt cx="717302" cy="6894418"/>
            </a:xfrm>
          </p:grpSpPr>
          <p:pic>
            <p:nvPicPr>
              <p:cNvPr id="20496" name="Picture 10"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rot="-3764923" flipH="1" flipV="1">
                <a:off x="-136771" y="-156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97" name="Picture 11"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rot="-5400000" flipH="1" flipV="1">
                <a:off x="-136771" y="63891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98" name="Picture 19"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rot="-5400000" flipH="1" flipV="1">
                <a:off x="-136771" y="554799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99" name="Picture 20"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rot="-6934909" flipH="1" flipV="1">
                <a:off x="-105269" y="622424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493" name="Group 71"/>
            <p:cNvGrpSpPr>
              <a:grpSpLocks/>
            </p:cNvGrpSpPr>
            <p:nvPr/>
          </p:nvGrpSpPr>
          <p:grpSpPr bwMode="auto">
            <a:xfrm>
              <a:off x="564656" y="-152400"/>
              <a:ext cx="7938488" cy="685800"/>
              <a:chOff x="564656" y="-171450"/>
              <a:chExt cx="7938488" cy="771525"/>
            </a:xfrm>
          </p:grpSpPr>
          <p:pic>
            <p:nvPicPr>
              <p:cNvPr id="20494" name="Picture 10"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flipH="1" flipV="1">
                <a:off x="7848600" y="-17145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95" name="Picture 21" descr="Magnolia-01-june"/>
              <p:cNvPicPr>
                <a:picLocks noChangeAspect="1" noChangeArrowheads="1" noCrop="1"/>
              </p:cNvPicPr>
              <p:nvPr/>
            </p:nvPicPr>
            <p:blipFill>
              <a:blip r:embed="rId7">
                <a:extLst>
                  <a:ext uri="{28A0092B-C50C-407E-A947-70E740481C1C}">
                    <a14:useLocalDpi xmlns:a14="http://schemas.microsoft.com/office/drawing/2010/main" xmlns="" val="0"/>
                  </a:ext>
                </a:extLst>
              </a:blip>
              <a:srcRect/>
              <a:stretch>
                <a:fillRect/>
              </a:stretch>
            </p:blipFill>
            <p:spPr bwMode="auto">
              <a:xfrm flipH="1" flipV="1">
                <a:off x="564656" y="-85725"/>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mmprod_title"/>
          <p:cNvSpPr>
            <a:spLocks noGrp="1" noChangeArrowheads="1"/>
          </p:cNvSpPr>
          <p:nvPr>
            <p:ph type="title"/>
            <p:custDataLst>
              <p:tags r:id="rId2"/>
            </p:custDataLst>
          </p:nvPr>
        </p:nvSpPr>
        <p:spPr>
          <a:xfrm>
            <a:off x="914400" y="684213"/>
            <a:ext cx="10668000" cy="1676400"/>
          </a:xfrm>
          <a:noFill/>
        </p:spPr>
        <p:txBody>
          <a:bodyPr lIns="0" tIns="0" rIns="0" bIns="0"/>
          <a:lstStyle/>
          <a:p>
            <a:pPr eaLnBrk="1" hangingPunct="1"/>
            <a:r>
              <a:rPr lang="en-US" altLang="en-US" sz="3600" b="1" smtClean="0">
                <a:solidFill>
                  <a:schemeClr val="accent2"/>
                </a:solidFill>
                <a:latin typeface=".VnTime" panose="020B7200000000000000" pitchFamily="34" charset="0"/>
                <a:cs typeface="Times New Roman" panose="02020603050405020304" pitchFamily="18" charset="0"/>
              </a:rPr>
              <a:t>Hµm sè  y = f(x) = (m </a:t>
            </a:r>
            <a:r>
              <a:rPr lang="en-US" altLang="en-US" sz="3600" b="1" smtClean="0">
                <a:solidFill>
                  <a:schemeClr val="accent2"/>
                </a:solidFill>
                <a:latin typeface="Times New Roman" panose="02020603050405020304" pitchFamily="18" charset="0"/>
                <a:cs typeface="Times New Roman" panose="02020603050405020304" pitchFamily="18" charset="0"/>
              </a:rPr>
              <a:t>– </a:t>
            </a:r>
            <a:r>
              <a:rPr lang="en-US" altLang="en-US" sz="3600" b="1" smtClean="0">
                <a:solidFill>
                  <a:schemeClr val="accent2"/>
                </a:solidFill>
                <a:latin typeface=".VnTime" panose="020B7200000000000000" pitchFamily="34" charset="0"/>
                <a:cs typeface="Times New Roman" panose="02020603050405020304" pitchFamily="18" charset="0"/>
              </a:rPr>
              <a:t>2)x  + 1 (m lµ tham sè) kh«ng  lµ hµm sè bËc nhÊt khi:</a:t>
            </a:r>
          </a:p>
        </p:txBody>
      </p:sp>
      <p:graphicFrame>
        <p:nvGraphicFramePr>
          <p:cNvPr id="21507" name="Object 5"/>
          <p:cNvGraphicFramePr>
            <a:graphicFrameLocks noGrp="1" noChangeAspect="1"/>
          </p:cNvGraphicFramePr>
          <p:nvPr>
            <p:ph idx="1"/>
          </p:nvPr>
        </p:nvGraphicFramePr>
        <p:xfrm>
          <a:off x="2286000" y="2743200"/>
          <a:ext cx="2768600" cy="1776413"/>
        </p:xfrm>
        <a:graphic>
          <a:graphicData uri="http://schemas.openxmlformats.org/presentationml/2006/ole">
            <p:oleObj spid="_x0000_s21546" name="Equation" r:id="rId4" imgW="672808" imgH="431613" progId="Equation.DSMT4">
              <p:embed/>
            </p:oleObj>
          </a:graphicData>
        </a:graphic>
      </p:graphicFrame>
      <p:sp>
        <p:nvSpPr>
          <p:cNvPr id="249863" name="Oval 7"/>
          <p:cNvSpPr>
            <a:spLocks noChangeArrowheads="1"/>
          </p:cNvSpPr>
          <p:nvPr/>
        </p:nvSpPr>
        <p:spPr bwMode="auto">
          <a:xfrm>
            <a:off x="6172200" y="3505200"/>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pic>
        <p:nvPicPr>
          <p:cNvPr id="21509" name="Picture 8" descr="614023"/>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8610600" y="4876800"/>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1510" name="Group 60"/>
          <p:cNvGrpSpPr>
            <a:grpSpLocks/>
          </p:cNvGrpSpPr>
          <p:nvPr/>
        </p:nvGrpSpPr>
        <p:grpSpPr bwMode="auto">
          <a:xfrm>
            <a:off x="152400" y="-152400"/>
            <a:ext cx="12115800" cy="7086600"/>
            <a:chOff x="-152400" y="-152400"/>
            <a:chExt cx="9372602" cy="7086600"/>
          </a:xfrm>
        </p:grpSpPr>
        <p:grpSp>
          <p:nvGrpSpPr>
            <p:cNvPr id="21512" name="Group 38"/>
            <p:cNvGrpSpPr>
              <a:grpSpLocks/>
            </p:cNvGrpSpPr>
            <p:nvPr/>
          </p:nvGrpSpPr>
          <p:grpSpPr bwMode="auto">
            <a:xfrm rot="5400000" flipH="1" flipV="1">
              <a:off x="5410204" y="3048000"/>
              <a:ext cx="6858000" cy="762000"/>
              <a:chOff x="1111250" y="6400800"/>
              <a:chExt cx="6954838" cy="508000"/>
            </a:xfrm>
          </p:grpSpPr>
          <p:pic>
            <p:nvPicPr>
              <p:cNvPr id="21524"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116298">
                <a:off x="1111250" y="645041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25"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172085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26"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6826250"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27"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317526">
                <a:off x="7456488"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1513" name="Group 76"/>
            <p:cNvGrpSpPr>
              <a:grpSpLocks/>
            </p:cNvGrpSpPr>
            <p:nvPr/>
          </p:nvGrpSpPr>
          <p:grpSpPr bwMode="auto">
            <a:xfrm>
              <a:off x="533400" y="6477000"/>
              <a:ext cx="8001000" cy="457200"/>
              <a:chOff x="533400" y="6400800"/>
              <a:chExt cx="8001000" cy="457200"/>
            </a:xfrm>
          </p:grpSpPr>
          <p:pic>
            <p:nvPicPr>
              <p:cNvPr id="21522"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5334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23"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79248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1514" name="Group 67"/>
            <p:cNvGrpSpPr>
              <a:grpSpLocks/>
            </p:cNvGrpSpPr>
            <p:nvPr/>
          </p:nvGrpSpPr>
          <p:grpSpPr bwMode="auto">
            <a:xfrm>
              <a:off x="-152400" y="0"/>
              <a:ext cx="717302" cy="6894418"/>
              <a:chOff x="-152399" y="0"/>
              <a:chExt cx="717302" cy="6894418"/>
            </a:xfrm>
          </p:grpSpPr>
          <p:pic>
            <p:nvPicPr>
              <p:cNvPr id="21518"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3764923" flipH="1" flipV="1">
                <a:off x="-136771" y="-156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9"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63891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20" name="Picture 19"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554799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21"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6934909" flipH="1" flipV="1">
                <a:off x="-105269" y="622424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1515" name="Group 71"/>
            <p:cNvGrpSpPr>
              <a:grpSpLocks/>
            </p:cNvGrpSpPr>
            <p:nvPr/>
          </p:nvGrpSpPr>
          <p:grpSpPr bwMode="auto">
            <a:xfrm>
              <a:off x="564656" y="-152400"/>
              <a:ext cx="7938488" cy="685800"/>
              <a:chOff x="564656" y="-171450"/>
              <a:chExt cx="7938488" cy="771525"/>
            </a:xfrm>
          </p:grpSpPr>
          <p:pic>
            <p:nvPicPr>
              <p:cNvPr id="21516"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7848600" y="-17145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7"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564656" y="-85725"/>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graphicFrame>
        <p:nvGraphicFramePr>
          <p:cNvPr id="21511" name="Object 23"/>
          <p:cNvGraphicFramePr>
            <a:graphicFrameLocks noChangeAspect="1"/>
          </p:cNvGraphicFramePr>
          <p:nvPr/>
        </p:nvGraphicFramePr>
        <p:xfrm>
          <a:off x="6248400" y="2819400"/>
          <a:ext cx="2514600" cy="1600200"/>
        </p:xfrm>
        <a:graphic>
          <a:graphicData uri="http://schemas.openxmlformats.org/presentationml/2006/ole">
            <p:oleObj spid="_x0000_s21547" name="Equation" r:id="rId7" imgW="660113" imgH="431613"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9863"/>
                                        </p:tgtEl>
                                        <p:attrNameLst>
                                          <p:attrName>style.visibility</p:attrName>
                                        </p:attrNameLst>
                                      </p:cBhvr>
                                      <p:to>
                                        <p:strVal val="visible"/>
                                      </p:to>
                                    </p:set>
                                    <p:animEffect transition="in" filter="box(in)">
                                      <p:cBhvr>
                                        <p:cTn id="7" dur="500"/>
                                        <p:tgtEl>
                                          <p:spTgt spid="2498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mmprod_title"/>
          <p:cNvSpPr>
            <a:spLocks noGrp="1" noChangeArrowheads="1"/>
          </p:cNvSpPr>
          <p:nvPr>
            <p:ph type="title"/>
            <p:custDataLst>
              <p:tags r:id="rId2"/>
            </p:custDataLst>
          </p:nvPr>
        </p:nvSpPr>
        <p:spPr>
          <a:xfrm>
            <a:off x="863600" y="801688"/>
            <a:ext cx="10744200" cy="1868487"/>
          </a:xfrm>
          <a:noFill/>
        </p:spPr>
        <p:txBody>
          <a:bodyPr lIns="0" tIns="0" rIns="0" bIns="0"/>
          <a:lstStyle/>
          <a:p>
            <a:pPr eaLnBrk="1" hangingPunct="1"/>
            <a:r>
              <a:rPr lang="en-US" altLang="en-US" sz="3600" b="1" smtClean="0">
                <a:solidFill>
                  <a:schemeClr val="accent2"/>
                </a:solidFill>
                <a:latin typeface=".VnTime" panose="020B7200000000000000" pitchFamily="34" charset="0"/>
              </a:rPr>
              <a:t>Hµm sè bËc nhÊt: y = (m </a:t>
            </a:r>
            <a:r>
              <a:rPr lang="en-US" altLang="en-US" sz="3600" b="1" smtClean="0">
                <a:solidFill>
                  <a:schemeClr val="accent2"/>
                </a:solidFill>
                <a:latin typeface="Times New Roman" panose="02020603050405020304" pitchFamily="18" charset="0"/>
                <a:cs typeface="Times New Roman" panose="02020603050405020304" pitchFamily="18" charset="0"/>
              </a:rPr>
              <a:t>– </a:t>
            </a:r>
            <a:r>
              <a:rPr lang="en-US" altLang="en-US" sz="3600" b="1" smtClean="0">
                <a:solidFill>
                  <a:schemeClr val="accent2"/>
                </a:solidFill>
                <a:latin typeface=".VnTime" panose="020B7200000000000000" pitchFamily="34" charset="0"/>
              </a:rPr>
              <a:t>4)x </a:t>
            </a:r>
            <a:r>
              <a:rPr lang="en-US" altLang="en-US" sz="3600" b="1" smtClean="0">
                <a:solidFill>
                  <a:schemeClr val="accent2"/>
                </a:solidFill>
                <a:latin typeface="Times New Roman" panose="02020603050405020304" pitchFamily="18" charset="0"/>
                <a:cs typeface="Times New Roman" panose="02020603050405020304" pitchFamily="18" charset="0"/>
              </a:rPr>
              <a:t>– </a:t>
            </a:r>
            <a:r>
              <a:rPr lang="en-US" altLang="en-US" sz="3600" b="1" smtClean="0">
                <a:solidFill>
                  <a:schemeClr val="accent2"/>
                </a:solidFill>
                <a:latin typeface=".VnTime" panose="020B7200000000000000" pitchFamily="34" charset="0"/>
              </a:rPr>
              <a:t>m + 1 (m lµ tham sè ) </a:t>
            </a:r>
            <a:br>
              <a:rPr lang="en-US" altLang="en-US" sz="3600" b="1" smtClean="0">
                <a:solidFill>
                  <a:schemeClr val="accent2"/>
                </a:solidFill>
                <a:latin typeface=".VnTime" panose="020B7200000000000000" pitchFamily="34" charset="0"/>
              </a:rPr>
            </a:br>
            <a:r>
              <a:rPr lang="en-US" altLang="en-US" sz="3600" b="1" smtClean="0">
                <a:solidFill>
                  <a:schemeClr val="accent2"/>
                </a:solidFill>
                <a:latin typeface=".VnTime" panose="020B7200000000000000" pitchFamily="34" charset="0"/>
              </a:rPr>
              <a:t>nghÞch biÕn trªn R khi:</a:t>
            </a:r>
          </a:p>
        </p:txBody>
      </p:sp>
      <p:graphicFrame>
        <p:nvGraphicFramePr>
          <p:cNvPr id="22531" name="Object 5"/>
          <p:cNvGraphicFramePr>
            <a:graphicFrameLocks noGrp="1" noChangeAspect="1"/>
          </p:cNvGraphicFramePr>
          <p:nvPr>
            <p:ph idx="1"/>
          </p:nvPr>
        </p:nvGraphicFramePr>
        <p:xfrm>
          <a:off x="2720975" y="2901950"/>
          <a:ext cx="2711450" cy="1739900"/>
        </p:xfrm>
        <a:graphic>
          <a:graphicData uri="http://schemas.openxmlformats.org/presentationml/2006/ole">
            <p:oleObj spid="_x0000_s22570" name="Equation" r:id="rId4" imgW="672808" imgH="431613" progId="Equation.DSMT4">
              <p:embed/>
            </p:oleObj>
          </a:graphicData>
        </a:graphic>
      </p:graphicFrame>
      <p:sp>
        <p:nvSpPr>
          <p:cNvPr id="251911" name="Oval 7"/>
          <p:cNvSpPr>
            <a:spLocks noChangeArrowheads="1"/>
          </p:cNvSpPr>
          <p:nvPr/>
        </p:nvSpPr>
        <p:spPr bwMode="auto">
          <a:xfrm>
            <a:off x="2667000" y="3733800"/>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pic>
        <p:nvPicPr>
          <p:cNvPr id="22533" name="Picture 8" descr="614023"/>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10147300" y="1709738"/>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2534" name="Group 60"/>
          <p:cNvGrpSpPr>
            <a:grpSpLocks/>
          </p:cNvGrpSpPr>
          <p:nvPr/>
        </p:nvGrpSpPr>
        <p:grpSpPr bwMode="auto">
          <a:xfrm>
            <a:off x="-228600" y="-152400"/>
            <a:ext cx="12496800" cy="7086600"/>
            <a:chOff x="-152400" y="-152400"/>
            <a:chExt cx="9372602" cy="7086600"/>
          </a:xfrm>
        </p:grpSpPr>
        <p:grpSp>
          <p:nvGrpSpPr>
            <p:cNvPr id="22536" name="Group 38"/>
            <p:cNvGrpSpPr>
              <a:grpSpLocks/>
            </p:cNvGrpSpPr>
            <p:nvPr/>
          </p:nvGrpSpPr>
          <p:grpSpPr bwMode="auto">
            <a:xfrm rot="5400000" flipH="1" flipV="1">
              <a:off x="5410204" y="3048000"/>
              <a:ext cx="6858000" cy="762000"/>
              <a:chOff x="1111250" y="6400800"/>
              <a:chExt cx="6954838" cy="508000"/>
            </a:xfrm>
          </p:grpSpPr>
          <p:pic>
            <p:nvPicPr>
              <p:cNvPr id="22548"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116298">
                <a:off x="1111250" y="645041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9"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172085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50"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6826250"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51"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317526">
                <a:off x="7456488"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37" name="Group 76"/>
            <p:cNvGrpSpPr>
              <a:grpSpLocks/>
            </p:cNvGrpSpPr>
            <p:nvPr/>
          </p:nvGrpSpPr>
          <p:grpSpPr bwMode="auto">
            <a:xfrm>
              <a:off x="533400" y="6477000"/>
              <a:ext cx="8001000" cy="457200"/>
              <a:chOff x="533400" y="6400800"/>
              <a:chExt cx="8001000" cy="457200"/>
            </a:xfrm>
          </p:grpSpPr>
          <p:pic>
            <p:nvPicPr>
              <p:cNvPr id="22546"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5334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7"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79248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38" name="Group 67"/>
            <p:cNvGrpSpPr>
              <a:grpSpLocks/>
            </p:cNvGrpSpPr>
            <p:nvPr/>
          </p:nvGrpSpPr>
          <p:grpSpPr bwMode="auto">
            <a:xfrm>
              <a:off x="-152400" y="0"/>
              <a:ext cx="717302" cy="6894418"/>
              <a:chOff x="-152399" y="0"/>
              <a:chExt cx="717302" cy="6894418"/>
            </a:xfrm>
          </p:grpSpPr>
          <p:pic>
            <p:nvPicPr>
              <p:cNvPr id="22542"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3764923" flipH="1" flipV="1">
                <a:off x="-136771" y="-156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3"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63891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4" name="Picture 19"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554799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5"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6934909" flipH="1" flipV="1">
                <a:off x="-105269" y="622424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39" name="Group 71"/>
            <p:cNvGrpSpPr>
              <a:grpSpLocks/>
            </p:cNvGrpSpPr>
            <p:nvPr/>
          </p:nvGrpSpPr>
          <p:grpSpPr bwMode="auto">
            <a:xfrm>
              <a:off x="564656" y="-152400"/>
              <a:ext cx="7938488" cy="685800"/>
              <a:chOff x="564656" y="-171450"/>
              <a:chExt cx="7938488" cy="771525"/>
            </a:xfrm>
          </p:grpSpPr>
          <p:pic>
            <p:nvPicPr>
              <p:cNvPr id="22540"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7848600" y="-17145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1"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564656" y="-85725"/>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graphicFrame>
        <p:nvGraphicFramePr>
          <p:cNvPr id="22535" name="Object 23"/>
          <p:cNvGraphicFramePr>
            <a:graphicFrameLocks noChangeAspect="1"/>
          </p:cNvGraphicFramePr>
          <p:nvPr/>
        </p:nvGraphicFramePr>
        <p:xfrm>
          <a:off x="6781800" y="3048000"/>
          <a:ext cx="2209800" cy="1600200"/>
        </p:xfrm>
        <a:graphic>
          <a:graphicData uri="http://schemas.openxmlformats.org/presentationml/2006/ole">
            <p:oleObj spid="_x0000_s22571" name="Equation" r:id="rId7" imgW="634725" imgH="431613"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1911"/>
                                        </p:tgtEl>
                                        <p:attrNameLst>
                                          <p:attrName>style.visibility</p:attrName>
                                        </p:attrNameLst>
                                      </p:cBhvr>
                                      <p:to>
                                        <p:strVal val="visible"/>
                                      </p:to>
                                    </p:set>
                                    <p:animEffect transition="in" filter="blinds(horizontal)">
                                      <p:cBhvr>
                                        <p:cTn id="7" dur="500"/>
                                        <p:tgtEl>
                                          <p:spTgt spid="2519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mmprod_title"/>
          <p:cNvSpPr>
            <a:spLocks noGrp="1" noChangeArrowheads="1"/>
          </p:cNvSpPr>
          <p:nvPr>
            <p:ph type="title"/>
            <p:custDataLst>
              <p:tags r:id="rId2"/>
            </p:custDataLst>
          </p:nvPr>
        </p:nvSpPr>
        <p:spPr>
          <a:xfrm>
            <a:off x="2286000" y="533400"/>
            <a:ext cx="8229600" cy="2133600"/>
          </a:xfrm>
          <a:noFill/>
        </p:spPr>
        <p:txBody>
          <a:bodyPr lIns="0" tIns="0" rIns="0" bIns="0"/>
          <a:lstStyle/>
          <a:p>
            <a:pPr eaLnBrk="1" hangingPunct="1"/>
            <a:r>
              <a:rPr lang="en-US" altLang="en-US" sz="3600" b="1" smtClean="0">
                <a:solidFill>
                  <a:schemeClr val="accent2"/>
                </a:solidFill>
                <a:latin typeface=".VnTime" panose="020B7200000000000000" pitchFamily="34" charset="0"/>
              </a:rPr>
              <a:t>Hµm sè bËc nhÊt: y = (6 </a:t>
            </a:r>
            <a:r>
              <a:rPr lang="en-US" altLang="en-US" sz="3600" b="1" smtClean="0">
                <a:solidFill>
                  <a:schemeClr val="accent2"/>
                </a:solidFill>
                <a:latin typeface="Times New Roman" panose="02020603050405020304" pitchFamily="18" charset="0"/>
                <a:cs typeface="Times New Roman" panose="02020603050405020304" pitchFamily="18" charset="0"/>
              </a:rPr>
              <a:t>–</a:t>
            </a:r>
            <a:r>
              <a:rPr lang="en-US" altLang="en-US" sz="3600" b="1" smtClean="0">
                <a:solidFill>
                  <a:schemeClr val="accent2"/>
                </a:solidFill>
                <a:latin typeface=".VnTime" panose="020B7200000000000000" pitchFamily="34" charset="0"/>
              </a:rPr>
              <a:t> m)x</a:t>
            </a:r>
            <a:r>
              <a:rPr lang="en-US" altLang="en-US" sz="3600" b="1" smtClean="0">
                <a:solidFill>
                  <a:schemeClr val="accent2"/>
                </a:solidFill>
                <a:latin typeface="Times New Roman" panose="02020603050405020304" pitchFamily="18" charset="0"/>
                <a:cs typeface="Times New Roman" panose="02020603050405020304" pitchFamily="18" charset="0"/>
              </a:rPr>
              <a:t> – </a:t>
            </a:r>
            <a:r>
              <a:rPr lang="en-US" altLang="en-US" sz="3600" b="1" smtClean="0">
                <a:solidFill>
                  <a:schemeClr val="accent2"/>
                </a:solidFill>
                <a:latin typeface=".VnTime" panose="020B7200000000000000" pitchFamily="34" charset="0"/>
              </a:rPr>
              <a:t>2m </a:t>
            </a:r>
            <a:br>
              <a:rPr lang="en-US" altLang="en-US" sz="3600" b="1" smtClean="0">
                <a:solidFill>
                  <a:schemeClr val="accent2"/>
                </a:solidFill>
                <a:latin typeface=".VnTime" panose="020B7200000000000000" pitchFamily="34" charset="0"/>
              </a:rPr>
            </a:br>
            <a:r>
              <a:rPr lang="en-US" altLang="en-US" sz="3600" b="1" smtClean="0">
                <a:solidFill>
                  <a:schemeClr val="accent2"/>
                </a:solidFill>
                <a:latin typeface=".VnTime" panose="020B7200000000000000" pitchFamily="34" charset="0"/>
              </a:rPr>
              <a:t>(m lµ tham sè) ®ång biÕn  trªn R khi:</a:t>
            </a:r>
            <a:br>
              <a:rPr lang="en-US" altLang="en-US" sz="3600" b="1" smtClean="0">
                <a:solidFill>
                  <a:schemeClr val="accent2"/>
                </a:solidFill>
                <a:latin typeface=".VnTime" panose="020B7200000000000000" pitchFamily="34" charset="0"/>
              </a:rPr>
            </a:br>
            <a:endParaRPr lang="en-US" altLang="en-US" sz="3600" b="1" smtClean="0">
              <a:solidFill>
                <a:schemeClr val="accent2"/>
              </a:solidFill>
              <a:latin typeface=".VnTime" panose="020B7200000000000000" pitchFamily="34" charset="0"/>
            </a:endParaRPr>
          </a:p>
        </p:txBody>
      </p:sp>
      <p:graphicFrame>
        <p:nvGraphicFramePr>
          <p:cNvPr id="23555" name="Object 5"/>
          <p:cNvGraphicFramePr>
            <a:graphicFrameLocks noGrp="1" noChangeAspect="1"/>
          </p:cNvGraphicFramePr>
          <p:nvPr>
            <p:ph idx="1"/>
          </p:nvPr>
        </p:nvGraphicFramePr>
        <p:xfrm>
          <a:off x="2667000" y="2667000"/>
          <a:ext cx="2595563" cy="1665288"/>
        </p:xfrm>
        <a:graphic>
          <a:graphicData uri="http://schemas.openxmlformats.org/presentationml/2006/ole">
            <p:oleObj spid="_x0000_s23594" name="Equation" r:id="rId4" imgW="672808" imgH="431613" progId="Equation.DSMT4">
              <p:embed/>
            </p:oleObj>
          </a:graphicData>
        </a:graphic>
      </p:graphicFrame>
      <p:sp>
        <p:nvSpPr>
          <p:cNvPr id="253959" name="Oval 7"/>
          <p:cNvSpPr>
            <a:spLocks noChangeArrowheads="1"/>
          </p:cNvSpPr>
          <p:nvPr/>
        </p:nvSpPr>
        <p:spPr bwMode="auto">
          <a:xfrm>
            <a:off x="6019800" y="3505200"/>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pic>
        <p:nvPicPr>
          <p:cNvPr id="23557" name="Picture 8" descr="614023"/>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10085388" y="1520825"/>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3558" name="Group 60"/>
          <p:cNvGrpSpPr>
            <a:grpSpLocks/>
          </p:cNvGrpSpPr>
          <p:nvPr/>
        </p:nvGrpSpPr>
        <p:grpSpPr bwMode="auto">
          <a:xfrm>
            <a:off x="76200" y="-152400"/>
            <a:ext cx="12192000" cy="7086600"/>
            <a:chOff x="-152400" y="-152400"/>
            <a:chExt cx="9372602" cy="7086600"/>
          </a:xfrm>
        </p:grpSpPr>
        <p:grpSp>
          <p:nvGrpSpPr>
            <p:cNvPr id="23560" name="Group 38"/>
            <p:cNvGrpSpPr>
              <a:grpSpLocks/>
            </p:cNvGrpSpPr>
            <p:nvPr/>
          </p:nvGrpSpPr>
          <p:grpSpPr bwMode="auto">
            <a:xfrm rot="5400000" flipH="1" flipV="1">
              <a:off x="5410204" y="3048000"/>
              <a:ext cx="6858000" cy="762000"/>
              <a:chOff x="1111250" y="6400800"/>
              <a:chExt cx="6954838" cy="508000"/>
            </a:xfrm>
          </p:grpSpPr>
          <p:pic>
            <p:nvPicPr>
              <p:cNvPr id="23572"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116298">
                <a:off x="1111250" y="645041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73"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172085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74"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6826250"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75"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317526">
                <a:off x="7456488"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561" name="Group 76"/>
            <p:cNvGrpSpPr>
              <a:grpSpLocks/>
            </p:cNvGrpSpPr>
            <p:nvPr/>
          </p:nvGrpSpPr>
          <p:grpSpPr bwMode="auto">
            <a:xfrm>
              <a:off x="533400" y="6477000"/>
              <a:ext cx="8001000" cy="457200"/>
              <a:chOff x="533400" y="6400800"/>
              <a:chExt cx="8001000" cy="457200"/>
            </a:xfrm>
          </p:grpSpPr>
          <p:pic>
            <p:nvPicPr>
              <p:cNvPr id="23570"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5334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71"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79248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562" name="Group 67"/>
            <p:cNvGrpSpPr>
              <a:grpSpLocks/>
            </p:cNvGrpSpPr>
            <p:nvPr/>
          </p:nvGrpSpPr>
          <p:grpSpPr bwMode="auto">
            <a:xfrm>
              <a:off x="-152400" y="0"/>
              <a:ext cx="717302" cy="6894418"/>
              <a:chOff x="-152399" y="0"/>
              <a:chExt cx="717302" cy="6894418"/>
            </a:xfrm>
          </p:grpSpPr>
          <p:pic>
            <p:nvPicPr>
              <p:cNvPr id="23566"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3764923" flipH="1" flipV="1">
                <a:off x="-136771" y="-156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67"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63891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68" name="Picture 19"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554799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69"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6934909" flipH="1" flipV="1">
                <a:off x="-105269" y="622424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563" name="Group 71"/>
            <p:cNvGrpSpPr>
              <a:grpSpLocks/>
            </p:cNvGrpSpPr>
            <p:nvPr/>
          </p:nvGrpSpPr>
          <p:grpSpPr bwMode="auto">
            <a:xfrm>
              <a:off x="564656" y="-152400"/>
              <a:ext cx="7938488" cy="685800"/>
              <a:chOff x="564656" y="-171450"/>
              <a:chExt cx="7938488" cy="771525"/>
            </a:xfrm>
          </p:grpSpPr>
          <p:pic>
            <p:nvPicPr>
              <p:cNvPr id="23564"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7848600" y="-17145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65"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564656" y="-85725"/>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graphicFrame>
        <p:nvGraphicFramePr>
          <p:cNvPr id="23559" name="Object 23"/>
          <p:cNvGraphicFramePr>
            <a:graphicFrameLocks noChangeAspect="1"/>
          </p:cNvGraphicFramePr>
          <p:nvPr/>
        </p:nvGraphicFramePr>
        <p:xfrm>
          <a:off x="6000750" y="2743200"/>
          <a:ext cx="2457450" cy="1600200"/>
        </p:xfrm>
        <a:graphic>
          <a:graphicData uri="http://schemas.openxmlformats.org/presentationml/2006/ole">
            <p:oleObj spid="_x0000_s23595" name="Equation" r:id="rId7" imgW="647700" imgH="431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3959"/>
                                        </p:tgtEl>
                                        <p:attrNameLst>
                                          <p:attrName>style.visibility</p:attrName>
                                        </p:attrNameLst>
                                      </p:cBhvr>
                                      <p:to>
                                        <p:strVal val="visible"/>
                                      </p:to>
                                    </p:set>
                                    <p:animEffect transition="in" filter="box(in)">
                                      <p:cBhvr>
                                        <p:cTn id="7" dur="500"/>
                                        <p:tgtEl>
                                          <p:spTgt spid="2539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mprod_title"/>
          <p:cNvSpPr>
            <a:spLocks noGrp="1" noChangeArrowheads="1"/>
          </p:cNvSpPr>
          <p:nvPr>
            <p:ph type="title"/>
            <p:custDataLst>
              <p:tags r:id="rId2"/>
            </p:custDataLst>
          </p:nvPr>
        </p:nvSpPr>
        <p:spPr>
          <a:xfrm>
            <a:off x="2209800" y="304800"/>
            <a:ext cx="7772400" cy="2133600"/>
          </a:xfrm>
          <a:noFill/>
        </p:spPr>
        <p:txBody>
          <a:bodyPr lIns="0" tIns="0" rIns="0" bIns="0"/>
          <a:lstStyle/>
          <a:p>
            <a:pPr eaLnBrk="1" hangingPunct="1"/>
            <a:r>
              <a:rPr lang="en-US" altLang="en-US" sz="3200" b="1" smtClean="0">
                <a:solidFill>
                  <a:schemeClr val="accent2"/>
                </a:solidFill>
                <a:latin typeface=".VnTime" panose="020B7200000000000000" pitchFamily="34" charset="0"/>
              </a:rPr>
              <a:t>Cho y = f(x) = -7x + 5 vµ  hai sè a, b mµ a &lt; b kÕt qu¶ so s¸nh  f(a) vµ f(b) lµ?</a:t>
            </a:r>
          </a:p>
        </p:txBody>
      </p:sp>
      <p:graphicFrame>
        <p:nvGraphicFramePr>
          <p:cNvPr id="24579" name="Object 6"/>
          <p:cNvGraphicFramePr>
            <a:graphicFrameLocks noGrp="1" noChangeAspect="1"/>
          </p:cNvGraphicFramePr>
          <p:nvPr>
            <p:ph idx="1"/>
          </p:nvPr>
        </p:nvGraphicFramePr>
        <p:xfrm>
          <a:off x="3482975" y="2819400"/>
          <a:ext cx="4441825" cy="3657600"/>
        </p:xfrm>
        <a:graphic>
          <a:graphicData uri="http://schemas.openxmlformats.org/presentationml/2006/ole">
            <p:oleObj spid="_x0000_s24609" name="Equation" r:id="rId4" imgW="1079500" imgH="889000" progId="Equation.DSMT4">
              <p:embed/>
            </p:oleObj>
          </a:graphicData>
        </a:graphic>
      </p:graphicFrame>
      <p:sp>
        <p:nvSpPr>
          <p:cNvPr id="24580" name="Text Box 5" descr="Oak"/>
          <p:cNvSpPr txBox="1">
            <a:spLocks noChangeArrowheads="1"/>
          </p:cNvSpPr>
          <p:nvPr/>
        </p:nvSpPr>
        <p:spPr bwMode="auto">
          <a:xfrm>
            <a:off x="3352800" y="3124200"/>
            <a:ext cx="29718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sp>
        <p:nvSpPr>
          <p:cNvPr id="256008" name="Oval 8"/>
          <p:cNvSpPr>
            <a:spLocks noChangeArrowheads="1"/>
          </p:cNvSpPr>
          <p:nvPr/>
        </p:nvSpPr>
        <p:spPr bwMode="auto">
          <a:xfrm>
            <a:off x="3482975" y="2743200"/>
            <a:ext cx="762000" cy="914400"/>
          </a:xfrm>
          <a:prstGeom prst="ellipse">
            <a:avLst/>
          </a:prstGeom>
          <a:noFill/>
          <a:ln w="57150" algn="ctr">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pic>
        <p:nvPicPr>
          <p:cNvPr id="24582" name="Picture 9" descr="614023"/>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a:off x="10102850" y="1371600"/>
            <a:ext cx="1600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4583" name="Group 61"/>
          <p:cNvGrpSpPr>
            <a:grpSpLocks/>
          </p:cNvGrpSpPr>
          <p:nvPr/>
        </p:nvGrpSpPr>
        <p:grpSpPr bwMode="auto">
          <a:xfrm>
            <a:off x="0" y="-152400"/>
            <a:ext cx="12192000" cy="7086600"/>
            <a:chOff x="-152400" y="-152400"/>
            <a:chExt cx="9372602" cy="7086600"/>
          </a:xfrm>
        </p:grpSpPr>
        <p:grpSp>
          <p:nvGrpSpPr>
            <p:cNvPr id="24584" name="Group 38"/>
            <p:cNvGrpSpPr>
              <a:grpSpLocks/>
            </p:cNvGrpSpPr>
            <p:nvPr/>
          </p:nvGrpSpPr>
          <p:grpSpPr bwMode="auto">
            <a:xfrm rot="5400000" flipH="1" flipV="1">
              <a:off x="5410204" y="3048000"/>
              <a:ext cx="6858000" cy="762000"/>
              <a:chOff x="1111250" y="6400800"/>
              <a:chExt cx="6954838" cy="508000"/>
            </a:xfrm>
          </p:grpSpPr>
          <p:pic>
            <p:nvPicPr>
              <p:cNvPr id="24596"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116298">
                <a:off x="1111250" y="6450418"/>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97"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172085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98"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6826250"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99"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1317526">
                <a:off x="7456488" y="64516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4585" name="Group 76"/>
            <p:cNvGrpSpPr>
              <a:grpSpLocks/>
            </p:cNvGrpSpPr>
            <p:nvPr/>
          </p:nvGrpSpPr>
          <p:grpSpPr bwMode="auto">
            <a:xfrm>
              <a:off x="533400" y="6477000"/>
              <a:ext cx="8001000" cy="457200"/>
              <a:chOff x="533400" y="6400800"/>
              <a:chExt cx="8001000" cy="457200"/>
            </a:xfrm>
          </p:grpSpPr>
          <p:pic>
            <p:nvPicPr>
              <p:cNvPr id="24594"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5334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95"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7924800" y="6400800"/>
                <a:ext cx="609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4586" name="Group 67"/>
            <p:cNvGrpSpPr>
              <a:grpSpLocks/>
            </p:cNvGrpSpPr>
            <p:nvPr/>
          </p:nvGrpSpPr>
          <p:grpSpPr bwMode="auto">
            <a:xfrm>
              <a:off x="-152400" y="0"/>
              <a:ext cx="717302" cy="6894418"/>
              <a:chOff x="-152399" y="0"/>
              <a:chExt cx="717302" cy="6894418"/>
            </a:xfrm>
          </p:grpSpPr>
          <p:pic>
            <p:nvPicPr>
              <p:cNvPr id="24590"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3764923" flipH="1" flipV="1">
                <a:off x="-136771" y="-1562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91" name="Picture 1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63891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92" name="Picture 19"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flipH="1" flipV="1">
                <a:off x="-136771" y="5547998"/>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93" name="Picture 2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rot="-6934909" flipH="1" flipV="1">
                <a:off x="-105269" y="6224246"/>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4587" name="Group 71"/>
            <p:cNvGrpSpPr>
              <a:grpSpLocks/>
            </p:cNvGrpSpPr>
            <p:nvPr/>
          </p:nvGrpSpPr>
          <p:grpSpPr bwMode="auto">
            <a:xfrm>
              <a:off x="564656" y="-152400"/>
              <a:ext cx="7938488" cy="685800"/>
              <a:chOff x="564656" y="-171450"/>
              <a:chExt cx="7938488" cy="771525"/>
            </a:xfrm>
          </p:grpSpPr>
          <p:pic>
            <p:nvPicPr>
              <p:cNvPr id="24588" name="Picture 10"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7848600" y="-171450"/>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89" name="Picture 21" descr="Magnolia-01-june"/>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flipH="1" flipV="1">
                <a:off x="564656" y="-85725"/>
                <a:ext cx="654544"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6008"/>
                                        </p:tgtEl>
                                        <p:attrNameLst>
                                          <p:attrName>style.visibility</p:attrName>
                                        </p:attrNameLst>
                                      </p:cBhvr>
                                      <p:to>
                                        <p:strVal val="visible"/>
                                      </p:to>
                                    </p:set>
                                    <p:animEffect transition="in" filter="box(in)">
                                      <p:cBhvr>
                                        <p:cTn id="7" dur="500"/>
                                        <p:tgtEl>
                                          <p:spTgt spid="2560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81000" y="3048000"/>
            <a:ext cx="112776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i="1">
                <a:solidFill>
                  <a:srgbClr val="002060"/>
                </a:solidFill>
                <a:latin typeface="Times New Roman" panose="02020603050405020304" pitchFamily="18" charset="0"/>
                <a:cs typeface="Times New Roman" panose="02020603050405020304" pitchFamily="18" charset="0"/>
              </a:rPr>
              <a:t>Cho hàm số y = f(x) xác định với mọi x thuộc R. Với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 </a:t>
            </a:r>
            <a:r>
              <a:rPr lang="en-US" altLang="en-US" sz="2400" i="1" baseline="30000">
                <a:solidFill>
                  <a:srgbClr val="002060"/>
                </a:solidFill>
                <a:latin typeface="Times New Roman" panose="02020603050405020304" pitchFamily="18" charset="0"/>
                <a:cs typeface="Times New Roman" panose="02020603050405020304" pitchFamily="18" charset="0"/>
              </a:rPr>
              <a:t> </a:t>
            </a:r>
            <a:r>
              <a:rPr lang="en-US" altLang="en-US" sz="2400" i="1">
                <a:solidFill>
                  <a:srgbClr val="002060"/>
                </a:solidFill>
                <a:latin typeface="Times New Roman" panose="02020603050405020304" pitchFamily="18" charset="0"/>
                <a:cs typeface="Times New Roman" panose="02020603050405020304" pitchFamily="18" charset="0"/>
              </a:rPr>
              <a:t>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bất kì thuộc R:</a:t>
            </a:r>
          </a:p>
        </p:txBody>
      </p:sp>
      <p:sp>
        <p:nvSpPr>
          <p:cNvPr id="235525" name="Text Box 5" descr="Oak"/>
          <p:cNvSpPr txBox="1">
            <a:spLocks noChangeArrowheads="1"/>
          </p:cNvSpPr>
          <p:nvPr/>
        </p:nvSpPr>
        <p:spPr bwMode="auto">
          <a:xfrm>
            <a:off x="6724650" y="3429000"/>
            <a:ext cx="22098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b="1" i="1">
                <a:solidFill>
                  <a:srgbClr val="FF0000"/>
                </a:solidFill>
                <a:latin typeface="Times New Roman" panose="02020603050405020304" pitchFamily="18" charset="0"/>
                <a:cs typeface="Times New Roman" panose="02020603050405020304" pitchFamily="18" charset="0"/>
              </a:rPr>
              <a:t>đồng biến</a:t>
            </a:r>
          </a:p>
        </p:txBody>
      </p:sp>
      <p:sp>
        <p:nvSpPr>
          <p:cNvPr id="235526" name="Text Box 6" descr="Oak"/>
          <p:cNvSpPr txBox="1">
            <a:spLocks noChangeArrowheads="1"/>
          </p:cNvSpPr>
          <p:nvPr/>
        </p:nvSpPr>
        <p:spPr bwMode="auto">
          <a:xfrm>
            <a:off x="6477000" y="3890963"/>
            <a:ext cx="222885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b="1" i="1">
                <a:solidFill>
                  <a:srgbClr val="FF0000"/>
                </a:solidFill>
                <a:latin typeface="Times New Roman" panose="02020603050405020304" pitchFamily="18" charset="0"/>
                <a:cs typeface="Times New Roman" panose="02020603050405020304" pitchFamily="18" charset="0"/>
              </a:rPr>
              <a:t>nghịch biến </a:t>
            </a:r>
          </a:p>
        </p:txBody>
      </p:sp>
      <p:sp>
        <p:nvSpPr>
          <p:cNvPr id="7173" name="Rectangle 7" descr="Oak"/>
          <p:cNvSpPr>
            <a:spLocks noChangeArrowheads="1"/>
          </p:cNvSpPr>
          <p:nvPr/>
        </p:nvSpPr>
        <p:spPr bwMode="auto">
          <a:xfrm>
            <a:off x="228600" y="2509838"/>
            <a:ext cx="10134600" cy="461962"/>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defRPr/>
            </a:pPr>
            <a:r>
              <a:rPr lang="en-US" altLang="en-US" sz="2400" b="1" smtClean="0">
                <a:solidFill>
                  <a:srgbClr val="002060"/>
                </a:solidFill>
              </a:rPr>
              <a:t>C©u </a:t>
            </a:r>
            <a:r>
              <a:rPr lang="en-US" altLang="en-US" sz="2400" b="1" smtClean="0">
                <a:solidFill>
                  <a:srgbClr val="002060"/>
                </a:solidFill>
                <a:latin typeface="Times New Roman" panose="02020603050405020304" pitchFamily="18" charset="0"/>
                <a:cs typeface="Times New Roman" panose="02020603050405020304" pitchFamily="18" charset="0"/>
              </a:rPr>
              <a:t>2. Hãy điền từ hoặc cụm từ thích hợp vào ô trống để có kết quả đúng:</a:t>
            </a:r>
          </a:p>
        </p:txBody>
      </p:sp>
      <p:sp>
        <p:nvSpPr>
          <p:cNvPr id="6150" name="WordArt 2"/>
          <p:cNvSpPr>
            <a:spLocks noChangeArrowheads="1" noChangeShapeType="1" noTextEdit="1"/>
          </p:cNvSpPr>
          <p:nvPr/>
        </p:nvSpPr>
        <p:spPr bwMode="auto">
          <a:xfrm>
            <a:off x="3657600" y="228600"/>
            <a:ext cx="4038600" cy="385763"/>
          </a:xfrm>
          <a:prstGeom prst="rect">
            <a:avLst/>
          </a:prstGeom>
        </p:spPr>
        <p:txBody>
          <a:bodyPr wrap="none" fromWordArt="1">
            <a:prstTxWarp prst="textPlain">
              <a:avLst>
                <a:gd name="adj" fmla="val 50000"/>
              </a:avLst>
            </a:prstTxWarp>
          </a:bodyPr>
          <a:lstStyle/>
          <a:p>
            <a:pPr algn="ctr"/>
            <a:r>
              <a:rPr lang="en-US" sz="3600" kern="10">
                <a:ln w="12700">
                  <a:solidFill>
                    <a:srgbClr val="FF0000"/>
                  </a:solidFill>
                  <a:round/>
                  <a:headEnd/>
                  <a:tailEnd/>
                </a:ln>
                <a:solidFill>
                  <a:srgbClr val="FF0000">
                    <a:alpha val="50195"/>
                  </a:srgbClr>
                </a:solidFill>
                <a:effectLst>
                  <a:outerShdw dist="45791" dir="2021404" algn="ctr" rotWithShape="0">
                    <a:srgbClr val="9999FF"/>
                  </a:outerShdw>
                </a:effectLst>
                <a:latin typeface=".VnUniverseH" panose="020B7200000000000000" pitchFamily="34" charset="0"/>
              </a:rPr>
              <a:t>kiÓm tra KIẾN THỨC</a:t>
            </a:r>
          </a:p>
        </p:txBody>
      </p:sp>
      <p:sp>
        <p:nvSpPr>
          <p:cNvPr id="7175" name="Text Box 37"/>
          <p:cNvSpPr txBox="1">
            <a:spLocks noChangeArrowheads="1"/>
          </p:cNvSpPr>
          <p:nvPr/>
        </p:nvSpPr>
        <p:spPr bwMode="auto">
          <a:xfrm>
            <a:off x="228600" y="762000"/>
            <a:ext cx="8534400" cy="461963"/>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defRPr/>
            </a:pPr>
            <a:r>
              <a:rPr lang="vi-VN" sz="2400" b="1" smtClean="0">
                <a:solidFill>
                  <a:srgbClr val="002060"/>
                </a:solidFill>
                <a:latin typeface="Times New Roman" panose="02020603050405020304" pitchFamily="18" charset="0"/>
                <a:cs typeface="Times New Roman" panose="02020603050405020304" pitchFamily="18" charset="0"/>
              </a:rPr>
              <a:t>Câu 1:  Khi nào y được gọi là hàm số của x ( x là biến số)?</a:t>
            </a:r>
          </a:p>
        </p:txBody>
      </p:sp>
      <p:sp>
        <p:nvSpPr>
          <p:cNvPr id="7176" name="Rectangle 53"/>
          <p:cNvSpPr>
            <a:spLocks noChangeArrowheads="1"/>
          </p:cNvSpPr>
          <p:nvPr/>
        </p:nvSpPr>
        <p:spPr bwMode="auto">
          <a:xfrm>
            <a:off x="685800" y="3886200"/>
            <a:ext cx="11201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i="1">
                <a:solidFill>
                  <a:srgbClr val="002060"/>
                </a:solidFill>
                <a:latin typeface="Times New Roman" panose="02020603050405020304" pitchFamily="18" charset="0"/>
                <a:cs typeface="Times New Roman" panose="02020603050405020304" pitchFamily="18" charset="0"/>
              </a:rPr>
              <a:t>Nếu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&lt; 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mà f(x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&gt; f(x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thì hàm số y = f(x) ……………… trên R</a:t>
            </a:r>
          </a:p>
        </p:txBody>
      </p:sp>
      <p:sp>
        <p:nvSpPr>
          <p:cNvPr id="7177" name="Rectangle 54"/>
          <p:cNvSpPr>
            <a:spLocks noChangeArrowheads="1"/>
          </p:cNvSpPr>
          <p:nvPr/>
        </p:nvSpPr>
        <p:spPr bwMode="auto">
          <a:xfrm>
            <a:off x="762000" y="3424238"/>
            <a:ext cx="111252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i="1">
                <a:solidFill>
                  <a:srgbClr val="002060"/>
                </a:solidFill>
                <a:latin typeface="Times New Roman" panose="02020603050405020304" pitchFamily="18" charset="0"/>
                <a:cs typeface="Times New Roman" panose="02020603050405020304" pitchFamily="18" charset="0"/>
              </a:rPr>
              <a:t>Nếu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&lt; 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mà f(x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&lt; f(x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thì hàm số y = f(x) ……………… trên R</a:t>
            </a:r>
          </a:p>
        </p:txBody>
      </p:sp>
      <p:sp>
        <p:nvSpPr>
          <p:cNvPr id="10" name="Text Box 189"/>
          <p:cNvSpPr txBox="1">
            <a:spLocks noChangeArrowheads="1"/>
          </p:cNvSpPr>
          <p:nvPr/>
        </p:nvSpPr>
        <p:spPr bwMode="auto">
          <a:xfrm>
            <a:off x="438150" y="1219200"/>
            <a:ext cx="11068050" cy="1200150"/>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defRPr/>
            </a:pPr>
            <a:r>
              <a:rPr lang="en-US" altLang="en-US" sz="2400" i="1" smtClean="0">
                <a:solidFill>
                  <a:srgbClr val="002060"/>
                </a:solidFill>
                <a:latin typeface="Times New Roman" panose="02020603050405020304" pitchFamily="18" charset="0"/>
                <a:cs typeface="Times New Roman" panose="02020603050405020304" pitchFamily="18" charset="0"/>
              </a:rPr>
              <a:t> *   </a:t>
            </a:r>
            <a:r>
              <a:rPr lang="vi-VN" altLang="en-US" sz="2400" i="1" smtClean="0">
                <a:solidFill>
                  <a:srgbClr val="002060"/>
                </a:solidFill>
                <a:latin typeface="Times New Roman" panose="02020603050405020304" pitchFamily="18" charset="0"/>
                <a:cs typeface="Times New Roman" panose="02020603050405020304" pitchFamily="18" charset="0"/>
              </a:rPr>
              <a:t>Nếu đại lượng y phụ thuộc vào đại lượng thay đổi x sao cho với mỗi giá trị của x ta luôn  xác  định  được  chỉ một ( duy nhất)  giá  trị  tương  ứng  của y  thì y gọi là hàm số của x , và  x là biến số.</a:t>
            </a:r>
          </a:p>
        </p:txBody>
      </p:sp>
      <p:sp>
        <p:nvSpPr>
          <p:cNvPr id="11" name="Rectangle 7" descr="Oak"/>
          <p:cNvSpPr>
            <a:spLocks noChangeArrowheads="1"/>
          </p:cNvSpPr>
          <p:nvPr/>
        </p:nvSpPr>
        <p:spPr bwMode="auto">
          <a:xfrm>
            <a:off x="228600" y="4343400"/>
            <a:ext cx="10134600" cy="461963"/>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defRPr/>
            </a:pPr>
            <a:r>
              <a:rPr lang="en-US" altLang="en-US" sz="2400" b="1" smtClean="0">
                <a:solidFill>
                  <a:srgbClr val="002060"/>
                </a:solidFill>
              </a:rPr>
              <a:t>C©u </a:t>
            </a:r>
            <a:r>
              <a:rPr lang="en-US" altLang="en-US" sz="2400" b="1" smtClean="0">
                <a:solidFill>
                  <a:srgbClr val="002060"/>
                </a:solidFill>
                <a:latin typeface="Times New Roman" panose="02020603050405020304" pitchFamily="18" charset="0"/>
                <a:cs typeface="Times New Roman" panose="02020603050405020304" pitchFamily="18" charset="0"/>
              </a:rPr>
              <a:t>3. Chứng tỏ hàm số </a:t>
            </a:r>
            <a:r>
              <a:rPr lang="en-US" altLang="en-US" sz="2400" b="1" i="1" smtClean="0">
                <a:solidFill>
                  <a:srgbClr val="FF0000"/>
                </a:solidFill>
                <a:latin typeface="Times New Roman" panose="02020603050405020304" pitchFamily="18" charset="0"/>
                <a:cs typeface="Times New Roman" panose="02020603050405020304" pitchFamily="18" charset="0"/>
              </a:rPr>
              <a:t>y=f(x)=-2x </a:t>
            </a:r>
            <a:r>
              <a:rPr lang="en-US" altLang="en-US" sz="2400" b="1" smtClean="0">
                <a:solidFill>
                  <a:srgbClr val="002060"/>
                </a:solidFill>
                <a:latin typeface="Times New Roman" panose="02020603050405020304" pitchFamily="18" charset="0"/>
                <a:cs typeface="Times New Roman" panose="02020603050405020304" pitchFamily="18" charset="0"/>
              </a:rPr>
              <a:t>nghịch biến trên R?</a:t>
            </a:r>
          </a:p>
        </p:txBody>
      </p:sp>
      <p:sp>
        <p:nvSpPr>
          <p:cNvPr id="12" name="Rectangle 53"/>
          <p:cNvSpPr>
            <a:spLocks noChangeArrowheads="1"/>
          </p:cNvSpPr>
          <p:nvPr/>
        </p:nvSpPr>
        <p:spPr bwMode="auto">
          <a:xfrm>
            <a:off x="533400" y="4876800"/>
            <a:ext cx="11201400" cy="1570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b="1" i="1">
                <a:solidFill>
                  <a:srgbClr val="FF0000"/>
                </a:solidFill>
                <a:latin typeface="Times New Roman" panose="02020603050405020304" pitchFamily="18" charset="0"/>
                <a:cs typeface="Times New Roman" panose="02020603050405020304" pitchFamily="18" charset="0"/>
              </a:rPr>
              <a:t>CM: </a:t>
            </a:r>
            <a:r>
              <a:rPr lang="en-US" altLang="en-US" sz="2400" i="1">
                <a:solidFill>
                  <a:srgbClr val="002060"/>
                </a:solidFill>
                <a:latin typeface="Times New Roman" panose="02020603050405020304" pitchFamily="18" charset="0"/>
                <a:cs typeface="Times New Roman" panose="02020603050405020304" pitchFamily="18" charset="0"/>
              </a:rPr>
              <a:t>Giả sử có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 </a:t>
            </a:r>
            <a:r>
              <a:rPr lang="en-US" altLang="en-US" sz="2400" i="1" baseline="30000">
                <a:solidFill>
                  <a:srgbClr val="002060"/>
                </a:solidFill>
                <a:latin typeface="Times New Roman" panose="02020603050405020304" pitchFamily="18" charset="0"/>
                <a:cs typeface="Times New Roman" panose="02020603050405020304" pitchFamily="18" charset="0"/>
              </a:rPr>
              <a:t> </a:t>
            </a:r>
            <a:r>
              <a:rPr lang="en-US" altLang="en-US" sz="2400" i="1">
                <a:solidFill>
                  <a:srgbClr val="002060"/>
                </a:solidFill>
                <a:latin typeface="Times New Roman" panose="02020603050405020304" pitchFamily="18" charset="0"/>
                <a:cs typeface="Times New Roman" panose="02020603050405020304" pitchFamily="18" charset="0"/>
              </a:rPr>
              <a:t>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thuộc R và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&lt; 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a:t>
            </a:r>
          </a:p>
          <a:p>
            <a:pPr eaLnBrk="1" hangingPunct="1"/>
            <a:r>
              <a:rPr lang="en-US" altLang="en-US" sz="2400" i="1">
                <a:solidFill>
                  <a:srgbClr val="002060"/>
                </a:solidFill>
                <a:latin typeface="Times New Roman" panose="02020603050405020304" pitchFamily="18" charset="0"/>
                <a:cs typeface="Times New Roman" panose="02020603050405020304" pitchFamily="18" charset="0"/>
              </a:rPr>
              <a:t>Xét:  f(x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 f(x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 -2.x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+(-2.</a:t>
            </a:r>
            <a:r>
              <a:rPr lang="en-US" altLang="en-US" sz="2400" i="1" baseline="30000">
                <a:solidFill>
                  <a:srgbClr val="002060"/>
                </a:solidFill>
                <a:latin typeface="Times New Roman" panose="02020603050405020304" pitchFamily="18" charset="0"/>
                <a:cs typeface="Times New Roman" panose="02020603050405020304" pitchFamily="18" charset="0"/>
              </a:rPr>
              <a:t> </a:t>
            </a:r>
            <a:r>
              <a:rPr lang="en-US" altLang="en-US" sz="2400" i="1">
                <a:solidFill>
                  <a:srgbClr val="002060"/>
                </a:solidFill>
                <a:latin typeface="Times New Roman" panose="02020603050405020304" pitchFamily="18" charset="0"/>
                <a:cs typeface="Times New Roman" panose="02020603050405020304" pitchFamily="18" charset="0"/>
              </a:rPr>
              <a:t>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=2(x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a:t>
            </a:r>
          </a:p>
          <a:p>
            <a:pPr eaLnBrk="1" hangingPunct="1"/>
            <a:r>
              <a:rPr lang="en-US" altLang="en-US" sz="2400" i="1">
                <a:solidFill>
                  <a:srgbClr val="002060"/>
                </a:solidFill>
                <a:latin typeface="Times New Roman" panose="02020603050405020304" pitchFamily="18" charset="0"/>
                <a:cs typeface="Times New Roman" panose="02020603050405020304" pitchFamily="18" charset="0"/>
              </a:rPr>
              <a:t>Vì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&lt; 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nên 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 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&gt;0 hay f(x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 - f(x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)&gt;0 =&gt; f(x</a:t>
            </a:r>
            <a:r>
              <a:rPr lang="en-US" altLang="en-US" sz="2400" i="1" baseline="-25000">
                <a:solidFill>
                  <a:srgbClr val="002060"/>
                </a:solidFill>
                <a:latin typeface="Times New Roman" panose="02020603050405020304" pitchFamily="18" charset="0"/>
                <a:cs typeface="Times New Roman" panose="02020603050405020304" pitchFamily="18" charset="0"/>
              </a:rPr>
              <a:t>1</a:t>
            </a:r>
            <a:r>
              <a:rPr lang="en-US" altLang="en-US" sz="2400" i="1">
                <a:solidFill>
                  <a:srgbClr val="002060"/>
                </a:solidFill>
                <a:latin typeface="Times New Roman" panose="02020603050405020304" pitchFamily="18" charset="0"/>
                <a:cs typeface="Times New Roman" panose="02020603050405020304" pitchFamily="18" charset="0"/>
              </a:rPr>
              <a:t>)&gt;f(x</a:t>
            </a:r>
            <a:r>
              <a:rPr lang="en-US" altLang="en-US" sz="2400" i="1" baseline="-25000">
                <a:solidFill>
                  <a:srgbClr val="002060"/>
                </a:solidFill>
                <a:latin typeface="Times New Roman" panose="02020603050405020304" pitchFamily="18" charset="0"/>
                <a:cs typeface="Times New Roman" panose="02020603050405020304" pitchFamily="18" charset="0"/>
              </a:rPr>
              <a:t>2</a:t>
            </a:r>
            <a:r>
              <a:rPr lang="en-US" altLang="en-US" sz="2400" i="1">
                <a:solidFill>
                  <a:srgbClr val="002060"/>
                </a:solidFill>
                <a:latin typeface="Times New Roman" panose="02020603050405020304" pitchFamily="18" charset="0"/>
                <a:cs typeface="Times New Roman" panose="02020603050405020304" pitchFamily="18" charset="0"/>
              </a:rPr>
              <a:t>) . </a:t>
            </a:r>
          </a:p>
          <a:p>
            <a:pPr eaLnBrk="1" hangingPunct="1"/>
            <a:r>
              <a:rPr lang="en-US" altLang="en-US" sz="2400" i="1">
                <a:solidFill>
                  <a:srgbClr val="002060"/>
                </a:solidFill>
                <a:latin typeface="Times New Roman" panose="02020603050405020304" pitchFamily="18" charset="0"/>
                <a:cs typeface="Times New Roman" panose="02020603050405020304" pitchFamily="18" charset="0"/>
              </a:rPr>
              <a:t>Vậy </a:t>
            </a:r>
            <a:r>
              <a:rPr lang="en-US" altLang="en-US" sz="2400" i="1">
                <a:solidFill>
                  <a:srgbClr val="FF0000"/>
                </a:solidFill>
                <a:latin typeface="Times New Roman" panose="02020603050405020304" pitchFamily="18" charset="0"/>
                <a:cs typeface="Times New Roman" panose="02020603050405020304" pitchFamily="18" charset="0"/>
              </a:rPr>
              <a:t>y=f(x)=-2x </a:t>
            </a:r>
            <a:r>
              <a:rPr lang="en-US" altLang="en-US" sz="2400" i="1">
                <a:solidFill>
                  <a:srgbClr val="002060"/>
                </a:solidFill>
                <a:latin typeface="Times New Roman" panose="02020603050405020304" pitchFamily="18" charset="0"/>
                <a:cs typeface="Times New Roman" panose="02020603050405020304" pitchFamily="18" charset="0"/>
              </a:rPr>
              <a:t>là hàm nghịch biến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barn(inVertical)">
                                      <p:cBhvr>
                                        <p:cTn id="7" dur="500"/>
                                        <p:tgtEl>
                                          <p:spTgt spid="71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Scale>
                                      <p:cBhvr>
                                        <p:cTn id="12"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10"/>
                                        </p:tgtEl>
                                        <p:attrNameLst>
                                          <p:attrName>ppt_x</p:attrName>
                                          <p:attrName>ppt_y</p:attrName>
                                        </p:attrNameLst>
                                      </p:cBhvr>
                                    </p:animMotion>
                                    <p:animEffect transition="in" filter="fade">
                                      <p:cBhvr>
                                        <p:cTn id="14" dur="1000"/>
                                        <p:tgtEl>
                                          <p:spTgt spid="1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173"/>
                                        </p:tgtEl>
                                        <p:attrNameLst>
                                          <p:attrName>style.visibility</p:attrName>
                                        </p:attrNameLst>
                                      </p:cBhvr>
                                      <p:to>
                                        <p:strVal val="visible"/>
                                      </p:to>
                                    </p:set>
                                    <p:animEffect transition="in" filter="barn(inVertical)">
                                      <p:cBhvr>
                                        <p:cTn id="19" dur="500"/>
                                        <p:tgtEl>
                                          <p:spTgt spid="717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6386"/>
                                        </p:tgtEl>
                                        <p:attrNameLst>
                                          <p:attrName>style.visibility</p:attrName>
                                        </p:attrNameLst>
                                      </p:cBhvr>
                                      <p:to>
                                        <p:strVal val="visible"/>
                                      </p:to>
                                    </p:set>
                                    <p:animEffect transition="in" filter="barn(inVertical)">
                                      <p:cBhvr>
                                        <p:cTn id="24" dur="500"/>
                                        <p:tgtEl>
                                          <p:spTgt spid="16386"/>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7177"/>
                                        </p:tgtEl>
                                        <p:attrNameLst>
                                          <p:attrName>style.visibility</p:attrName>
                                        </p:attrNameLst>
                                      </p:cBhvr>
                                      <p:to>
                                        <p:strVal val="visible"/>
                                      </p:to>
                                    </p:set>
                                    <p:animEffect transition="in" filter="barn(inVertical)">
                                      <p:cBhvr>
                                        <p:cTn id="27" dur="500"/>
                                        <p:tgtEl>
                                          <p:spTgt spid="7177"/>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7176"/>
                                        </p:tgtEl>
                                        <p:attrNameLst>
                                          <p:attrName>style.visibility</p:attrName>
                                        </p:attrNameLst>
                                      </p:cBhvr>
                                      <p:to>
                                        <p:strVal val="visible"/>
                                      </p:to>
                                    </p:set>
                                    <p:animEffect transition="in" filter="barn(inVertical)">
                                      <p:cBhvr>
                                        <p:cTn id="30" dur="500"/>
                                        <p:tgtEl>
                                          <p:spTgt spid="717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35525"/>
                                        </p:tgtEl>
                                        <p:attrNameLst>
                                          <p:attrName>style.visibility</p:attrName>
                                        </p:attrNameLst>
                                      </p:cBhvr>
                                      <p:to>
                                        <p:strVal val="visible"/>
                                      </p:to>
                                    </p:set>
                                    <p:animEffect transition="in" filter="blinds(horizontal)">
                                      <p:cBhvr>
                                        <p:cTn id="35" dur="500"/>
                                        <p:tgtEl>
                                          <p:spTgt spid="23552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235526"/>
                                        </p:tgtEl>
                                        <p:attrNameLst>
                                          <p:attrName>style.visibility</p:attrName>
                                        </p:attrNameLst>
                                      </p:cBhvr>
                                      <p:to>
                                        <p:strVal val="visible"/>
                                      </p:to>
                                    </p:set>
                                    <p:animEffect transition="in" filter="blinds(horizontal)">
                                      <p:cBhvr>
                                        <p:cTn id="40" dur="500"/>
                                        <p:tgtEl>
                                          <p:spTgt spid="23552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barn(inVertical)">
                                      <p:cBhvr>
                                        <p:cTn id="45" dur="500"/>
                                        <p:tgtEl>
                                          <p:spTgt spid="1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6" presetClass="entr" presetSubtype="21" fill="hold" nodeType="clickEffect">
                                  <p:stCondLst>
                                    <p:cond delay="0"/>
                                  </p:stCondLst>
                                  <p:childTnLst>
                                    <p:set>
                                      <p:cBhvr>
                                        <p:cTn id="49" dur="1" fill="hold">
                                          <p:stCondLst>
                                            <p:cond delay="0"/>
                                          </p:stCondLst>
                                        </p:cTn>
                                        <p:tgtEl>
                                          <p:spTgt spid="12">
                                            <p:txEl>
                                              <p:pRg st="0" end="0"/>
                                            </p:txEl>
                                          </p:spTgt>
                                        </p:tgtEl>
                                        <p:attrNameLst>
                                          <p:attrName>style.visibility</p:attrName>
                                        </p:attrNameLst>
                                      </p:cBhvr>
                                      <p:to>
                                        <p:strVal val="visible"/>
                                      </p:to>
                                    </p:set>
                                    <p:animEffect transition="in" filter="barn(inVertical)">
                                      <p:cBhvr>
                                        <p:cTn id="50" dur="500"/>
                                        <p:tgtEl>
                                          <p:spTgt spid="12">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6" presetClass="entr" presetSubtype="21" fill="hold" nodeType="clickEffect">
                                  <p:stCondLst>
                                    <p:cond delay="0"/>
                                  </p:stCondLst>
                                  <p:childTnLst>
                                    <p:set>
                                      <p:cBhvr>
                                        <p:cTn id="54" dur="1" fill="hold">
                                          <p:stCondLst>
                                            <p:cond delay="0"/>
                                          </p:stCondLst>
                                        </p:cTn>
                                        <p:tgtEl>
                                          <p:spTgt spid="12">
                                            <p:txEl>
                                              <p:pRg st="1" end="1"/>
                                            </p:txEl>
                                          </p:spTgt>
                                        </p:tgtEl>
                                        <p:attrNameLst>
                                          <p:attrName>style.visibility</p:attrName>
                                        </p:attrNameLst>
                                      </p:cBhvr>
                                      <p:to>
                                        <p:strVal val="visible"/>
                                      </p:to>
                                    </p:set>
                                    <p:animEffect transition="in" filter="barn(inVertical)">
                                      <p:cBhvr>
                                        <p:cTn id="55" dur="500"/>
                                        <p:tgtEl>
                                          <p:spTgt spid="12">
                                            <p:txEl>
                                              <p:pRg st="1" end="1"/>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6" presetClass="entr" presetSubtype="21" fill="hold" nodeType="clickEffect">
                                  <p:stCondLst>
                                    <p:cond delay="0"/>
                                  </p:stCondLst>
                                  <p:childTnLst>
                                    <p:set>
                                      <p:cBhvr>
                                        <p:cTn id="59" dur="1" fill="hold">
                                          <p:stCondLst>
                                            <p:cond delay="0"/>
                                          </p:stCondLst>
                                        </p:cTn>
                                        <p:tgtEl>
                                          <p:spTgt spid="12">
                                            <p:txEl>
                                              <p:pRg st="2" end="2"/>
                                            </p:txEl>
                                          </p:spTgt>
                                        </p:tgtEl>
                                        <p:attrNameLst>
                                          <p:attrName>style.visibility</p:attrName>
                                        </p:attrNameLst>
                                      </p:cBhvr>
                                      <p:to>
                                        <p:strVal val="visible"/>
                                      </p:to>
                                    </p:set>
                                    <p:animEffect transition="in" filter="barn(inVertical)">
                                      <p:cBhvr>
                                        <p:cTn id="60" dur="500"/>
                                        <p:tgtEl>
                                          <p:spTgt spid="12">
                                            <p:txEl>
                                              <p:pRg st="2" end="2"/>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6" presetClass="entr" presetSubtype="21" fill="hold" nodeType="clickEffect">
                                  <p:stCondLst>
                                    <p:cond delay="0"/>
                                  </p:stCondLst>
                                  <p:childTnLst>
                                    <p:set>
                                      <p:cBhvr>
                                        <p:cTn id="64" dur="1" fill="hold">
                                          <p:stCondLst>
                                            <p:cond delay="0"/>
                                          </p:stCondLst>
                                        </p:cTn>
                                        <p:tgtEl>
                                          <p:spTgt spid="12">
                                            <p:txEl>
                                              <p:pRg st="3" end="3"/>
                                            </p:txEl>
                                          </p:spTgt>
                                        </p:tgtEl>
                                        <p:attrNameLst>
                                          <p:attrName>style.visibility</p:attrName>
                                        </p:attrNameLst>
                                      </p:cBhvr>
                                      <p:to>
                                        <p:strVal val="visible"/>
                                      </p:to>
                                    </p:set>
                                    <p:animEffect transition="in" filter="barn(inVertical)">
                                      <p:cBhvr>
                                        <p:cTn id="65"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235525" grpId="0"/>
      <p:bldP spid="235526" grpId="0"/>
      <p:bldP spid="7173" grpId="0" animBg="1"/>
      <p:bldP spid="7175" grpId="0" animBg="1"/>
      <p:bldP spid="7176" grpId="0"/>
      <p:bldP spid="7177" grpId="0"/>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p:cNvGrpSpPr>
            <a:grpSpLocks/>
          </p:cNvGrpSpPr>
          <p:nvPr/>
        </p:nvGrpSpPr>
        <p:grpSpPr bwMode="auto">
          <a:xfrm>
            <a:off x="1981200" y="1524000"/>
            <a:ext cx="8001000" cy="1447800"/>
            <a:chOff x="457200" y="1524000"/>
            <a:chExt cx="8001000" cy="1447800"/>
          </a:xfrm>
        </p:grpSpPr>
        <p:sp>
          <p:nvSpPr>
            <p:cNvPr id="25610" name="Text Box 2"/>
            <p:cNvSpPr txBox="1">
              <a:spLocks noChangeArrowheads="1"/>
            </p:cNvSpPr>
            <p:nvPr/>
          </p:nvSpPr>
          <p:spPr bwMode="auto">
            <a:xfrm>
              <a:off x="1066800" y="1905000"/>
              <a:ext cx="7391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200"/>
                <a:t>Lµm thÕ nµo ®Ó nhËn biÕt mét hµm sè lµ hµm sè bËc nhÊt ?</a:t>
              </a:r>
            </a:p>
          </p:txBody>
        </p:sp>
        <p:sp>
          <p:nvSpPr>
            <p:cNvPr id="25611" name="Text Box 4"/>
            <p:cNvSpPr txBox="1">
              <a:spLocks noChangeArrowheads="1"/>
            </p:cNvSpPr>
            <p:nvPr/>
          </p:nvSpPr>
          <p:spPr bwMode="auto">
            <a:xfrm>
              <a:off x="457200" y="1524000"/>
              <a:ext cx="762000" cy="823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800">
                  <a:solidFill>
                    <a:srgbClr val="FF33CC"/>
                  </a:solidFill>
                  <a:sym typeface="Wingdings" panose="05000000000000000000" pitchFamily="2" charset="2"/>
                </a:rPr>
                <a:t></a:t>
              </a:r>
            </a:p>
          </p:txBody>
        </p:sp>
      </p:grpSp>
      <p:grpSp>
        <p:nvGrpSpPr>
          <p:cNvPr id="3" name="Group 74"/>
          <p:cNvGrpSpPr>
            <a:grpSpLocks/>
          </p:cNvGrpSpPr>
          <p:nvPr/>
        </p:nvGrpSpPr>
        <p:grpSpPr bwMode="auto">
          <a:xfrm>
            <a:off x="1828800" y="2667000"/>
            <a:ext cx="8639175" cy="1447800"/>
            <a:chOff x="304800" y="2667000"/>
            <a:chExt cx="8639175" cy="1447800"/>
          </a:xfrm>
        </p:grpSpPr>
        <p:sp>
          <p:nvSpPr>
            <p:cNvPr id="25608" name="Text Box 3"/>
            <p:cNvSpPr txBox="1">
              <a:spLocks noChangeArrowheads="1"/>
            </p:cNvSpPr>
            <p:nvPr/>
          </p:nvSpPr>
          <p:spPr bwMode="auto">
            <a:xfrm>
              <a:off x="685800" y="3048000"/>
              <a:ext cx="82581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200"/>
                <a:t>Lµm thÕ nµo ®Ó kiÓm tra tÝnh ®ång biÕn, nghÞch biÕn cña mét hµm sè bËc nhÊt y = ax + b ?</a:t>
              </a:r>
            </a:p>
          </p:txBody>
        </p:sp>
        <p:sp>
          <p:nvSpPr>
            <p:cNvPr id="25609" name="Text Box 5"/>
            <p:cNvSpPr txBox="1">
              <a:spLocks noChangeArrowheads="1"/>
            </p:cNvSpPr>
            <p:nvPr/>
          </p:nvSpPr>
          <p:spPr bwMode="auto">
            <a:xfrm>
              <a:off x="304800" y="2667000"/>
              <a:ext cx="762000" cy="823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4800">
                  <a:solidFill>
                    <a:srgbClr val="FF33CC"/>
                  </a:solidFill>
                  <a:sym typeface="Wingdings" panose="05000000000000000000" pitchFamily="2" charset="2"/>
                </a:rPr>
                <a:t></a:t>
              </a:r>
            </a:p>
          </p:txBody>
        </p:sp>
      </p:grpSp>
      <p:sp>
        <p:nvSpPr>
          <p:cNvPr id="260118" name="Text Box 22"/>
          <p:cNvSpPr txBox="1">
            <a:spLocks noChangeArrowheads="1"/>
          </p:cNvSpPr>
          <p:nvPr/>
        </p:nvSpPr>
        <p:spPr bwMode="auto">
          <a:xfrm>
            <a:off x="1066800" y="1717675"/>
            <a:ext cx="9829800" cy="1076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just" eaLnBrk="1" hangingPunct="1"/>
            <a:r>
              <a:rPr lang="en-US" altLang="en-US" sz="3200" b="1">
                <a:solidFill>
                  <a:srgbClr val="990033"/>
                </a:solidFill>
              </a:rPr>
              <a:t>Hµm sè bËc nhÊt lµ hµm sè cã d¹ng </a:t>
            </a:r>
          </a:p>
          <a:p>
            <a:pPr algn="just" eaLnBrk="1" hangingPunct="1"/>
            <a:r>
              <a:rPr lang="en-US" altLang="en-US" sz="3200" b="1">
                <a:solidFill>
                  <a:srgbClr val="990033"/>
                </a:solidFill>
              </a:rPr>
              <a:t>y = ax + b (a, b lµ c¸c sè cho tr­íc vµ a </a:t>
            </a:r>
            <a:r>
              <a:rPr lang="en-US" altLang="en-US" sz="3200" b="1">
                <a:solidFill>
                  <a:srgbClr val="990033"/>
                </a:solidFill>
                <a:cs typeface="Times New Roman" panose="02020603050405020304" pitchFamily="18" charset="0"/>
              </a:rPr>
              <a:t>≠ 0)</a:t>
            </a:r>
          </a:p>
        </p:txBody>
      </p:sp>
      <p:sp>
        <p:nvSpPr>
          <p:cNvPr id="260119" name="Text Box 23"/>
          <p:cNvSpPr txBox="1">
            <a:spLocks noChangeArrowheads="1"/>
          </p:cNvSpPr>
          <p:nvPr/>
        </p:nvSpPr>
        <p:spPr bwMode="auto">
          <a:xfrm>
            <a:off x="2638425" y="3617913"/>
            <a:ext cx="7877175" cy="1944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40000"/>
              </a:spcBef>
            </a:pPr>
            <a:r>
              <a:rPr lang="en-US" altLang="en-US" sz="3200" b="1">
                <a:solidFill>
                  <a:srgbClr val="990033"/>
                </a:solidFill>
              </a:rPr>
              <a:t>Hµm sè bËc nhÊt y = ax + b </a:t>
            </a:r>
          </a:p>
          <a:p>
            <a:pPr eaLnBrk="1" hangingPunct="1">
              <a:spcBef>
                <a:spcPct val="40000"/>
              </a:spcBef>
              <a:buFontTx/>
              <a:buChar char="-"/>
            </a:pPr>
            <a:r>
              <a:rPr lang="en-US" altLang="en-US" sz="3200" b="1">
                <a:solidFill>
                  <a:srgbClr val="990033"/>
                </a:solidFill>
                <a:latin typeface="Times New Roman" panose="02020603050405020304" pitchFamily="18" charset="0"/>
                <a:cs typeface="Times New Roman" panose="02020603050405020304" pitchFamily="18" charset="0"/>
              </a:rPr>
              <a:t>Đ</a:t>
            </a:r>
            <a:r>
              <a:rPr lang="en-US" altLang="en-US" sz="3200" b="1">
                <a:solidFill>
                  <a:srgbClr val="990033"/>
                </a:solidFill>
              </a:rPr>
              <a:t>ång biÕn khi a &gt; 0</a:t>
            </a:r>
          </a:p>
          <a:p>
            <a:pPr eaLnBrk="1" hangingPunct="1">
              <a:spcBef>
                <a:spcPct val="40000"/>
              </a:spcBef>
            </a:pPr>
            <a:r>
              <a:rPr lang="en-US" altLang="en-US" sz="3200" b="1">
                <a:solidFill>
                  <a:srgbClr val="990033"/>
                </a:solidFill>
              </a:rPr>
              <a:t>- NghÞch biÕn khi a &lt; 0 </a:t>
            </a:r>
          </a:p>
        </p:txBody>
      </p:sp>
      <p:sp>
        <p:nvSpPr>
          <p:cNvPr id="25606" name="WordArt 2"/>
          <p:cNvSpPr>
            <a:spLocks noChangeArrowheads="1" noChangeShapeType="1" noTextEdit="1"/>
          </p:cNvSpPr>
          <p:nvPr/>
        </p:nvSpPr>
        <p:spPr bwMode="auto">
          <a:xfrm>
            <a:off x="3886200" y="762000"/>
            <a:ext cx="4267200" cy="609600"/>
          </a:xfrm>
          <a:prstGeom prst="rect">
            <a:avLst/>
          </a:prstGeom>
        </p:spPr>
        <p:txBody>
          <a:bodyPr wrap="none" fromWordArt="1">
            <a:prstTxWarp prst="textPlain">
              <a:avLst>
                <a:gd name="adj" fmla="val 50000"/>
              </a:avLst>
            </a:prstTxWarp>
          </a:bodyPr>
          <a:lstStyle/>
          <a:p>
            <a:pPr algn="ctr"/>
            <a:r>
              <a:rPr lang="en-US" sz="3600" kern="10">
                <a:ln w="12700">
                  <a:solidFill>
                    <a:srgbClr val="FF0000"/>
                  </a:solidFill>
                  <a:round/>
                  <a:headEnd/>
                  <a:tailEnd/>
                </a:ln>
                <a:solidFill>
                  <a:srgbClr val="FF0000">
                    <a:alpha val="50195"/>
                  </a:srgbClr>
                </a:solidFill>
                <a:effectLst>
                  <a:outerShdw dist="45791" dir="2021404" algn="ctr" rotWithShape="0">
                    <a:srgbClr val="9999FF"/>
                  </a:outerShdw>
                </a:effectLst>
                <a:latin typeface="Imprint MT Shadow"/>
              </a:rPr>
              <a:t>Cũng cố</a:t>
            </a:r>
          </a:p>
        </p:txBody>
      </p:sp>
      <p:sp>
        <p:nvSpPr>
          <p:cNvPr id="18" name="Right Arrow 17">
            <a:hlinkClick r:id="rId4" action="ppaction://hlinksldjump"/>
          </p:cNvPr>
          <p:cNvSpPr/>
          <p:nvPr/>
        </p:nvSpPr>
        <p:spPr>
          <a:xfrm>
            <a:off x="9829800" y="6096000"/>
            <a:ext cx="609600" cy="3810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nodeType="clickEffect">
                                  <p:stCondLst>
                                    <p:cond delay="0"/>
                                  </p:stCondLst>
                                  <p:childTnLst>
                                    <p:animEffect transition="out" filter="blinds(horizontal)">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0118"/>
                                        </p:tgtEl>
                                        <p:attrNameLst>
                                          <p:attrName>style.visibility</p:attrName>
                                        </p:attrNameLst>
                                      </p:cBhvr>
                                      <p:to>
                                        <p:strVal val="visible"/>
                                      </p:to>
                                    </p:set>
                                    <p:animEffect transition="in" filter="blinds(horizontal)">
                                      <p:cBhvr>
                                        <p:cTn id="17" dur="500"/>
                                        <p:tgtEl>
                                          <p:spTgt spid="2601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xit" presetSubtype="16" fill="hold" nodeType="clickEffect">
                                  <p:stCondLst>
                                    <p:cond delay="0"/>
                                  </p:stCondLst>
                                  <p:childTnLst>
                                    <p:animEffect transition="out" filter="box(in)">
                                      <p:cBhvr>
                                        <p:cTn id="26" dur="500"/>
                                        <p:tgtEl>
                                          <p:spTgt spid="3"/>
                                        </p:tgtEl>
                                      </p:cBhvr>
                                    </p:animEffect>
                                    <p:set>
                                      <p:cBhvr>
                                        <p:cTn id="27" dur="1" fill="hold">
                                          <p:stCondLst>
                                            <p:cond delay="499"/>
                                          </p:stCondLst>
                                        </p:cTn>
                                        <p:tgtEl>
                                          <p:spTgt spid="3"/>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60119"/>
                                        </p:tgtEl>
                                        <p:attrNameLst>
                                          <p:attrName>style.visibility</p:attrName>
                                        </p:attrNameLst>
                                      </p:cBhvr>
                                      <p:to>
                                        <p:strVal val="visible"/>
                                      </p:to>
                                    </p:set>
                                    <p:animEffect transition="in" filter="box(in)">
                                      <p:cBhvr>
                                        <p:cTn id="32" dur="500"/>
                                        <p:tgtEl>
                                          <p:spTgt spid="260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18" grpId="0"/>
      <p:bldP spid="2601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779463" y="282575"/>
            <a:ext cx="8116887" cy="2308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b="1" u="sng">
                <a:solidFill>
                  <a:srgbClr val="FF0000"/>
                </a:solidFill>
                <a:latin typeface="Times New Roman" panose="02020603050405020304" pitchFamily="18" charset="0"/>
                <a:cs typeface="Times New Roman" panose="02020603050405020304" pitchFamily="18" charset="0"/>
              </a:rPr>
              <a:t>Bài tập 2</a:t>
            </a:r>
          </a:p>
          <a:p>
            <a:pPr eaLnBrk="1" hangingPunct="1"/>
            <a:r>
              <a:rPr lang="en-US" altLang="en-US" sz="2400">
                <a:latin typeface="Times New Roman" panose="02020603050405020304" pitchFamily="18" charset="0"/>
                <a:cs typeface="Times New Roman" panose="02020603050405020304" pitchFamily="18" charset="0"/>
              </a:rPr>
              <a:t>Cho hàm số  y = (m - 2)x + 3. Tìm các giá trị của m để hàm số trên là :</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a, Hàm số bậc nhất</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b, Hàm số đồng biến</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c, Hàm số nghịch biến</a:t>
            </a:r>
          </a:p>
        </p:txBody>
      </p:sp>
      <p:sp>
        <p:nvSpPr>
          <p:cNvPr id="28676" name="Rectangle 5"/>
          <p:cNvSpPr>
            <a:spLocks noChangeArrowheads="1"/>
          </p:cNvSpPr>
          <p:nvPr/>
        </p:nvSpPr>
        <p:spPr bwMode="auto">
          <a:xfrm>
            <a:off x="1524000" y="-184150"/>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pic>
        <p:nvPicPr>
          <p:cNvPr id="28682" name="Picture 8"/>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753600" y="406400"/>
            <a:ext cx="1776413" cy="174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Content Placeholder 11"/>
          <p:cNvSpPr>
            <a:spLocks noGrp="1"/>
          </p:cNvSpPr>
          <p:nvPr>
            <p:ph sz="half" idx="1"/>
          </p:nvPr>
        </p:nvSpPr>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457200" y="198438"/>
            <a:ext cx="8116888" cy="2492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600" b="1" u="sng">
                <a:solidFill>
                  <a:srgbClr val="FF0000"/>
                </a:solidFill>
                <a:latin typeface="Times New Roman" panose="02020603050405020304" pitchFamily="18" charset="0"/>
                <a:cs typeface="Times New Roman" panose="02020603050405020304" pitchFamily="18" charset="0"/>
              </a:rPr>
              <a:t>Bài tập 2</a:t>
            </a:r>
          </a:p>
          <a:p>
            <a:pPr eaLnBrk="1" hangingPunct="1"/>
            <a:r>
              <a:rPr lang="en-US" altLang="en-US" sz="2600">
                <a:latin typeface="Times New Roman" panose="02020603050405020304" pitchFamily="18" charset="0"/>
                <a:cs typeface="Times New Roman" panose="02020603050405020304" pitchFamily="18" charset="0"/>
              </a:rPr>
              <a:t>Cho hàm số  y = (m - 2)x + 3. Tìm các giá trị của m để hàm số trên là :</a:t>
            </a:r>
            <a:br>
              <a:rPr lang="en-US" altLang="en-US" sz="2600">
                <a:latin typeface="Times New Roman" panose="02020603050405020304" pitchFamily="18" charset="0"/>
                <a:cs typeface="Times New Roman" panose="02020603050405020304" pitchFamily="18" charset="0"/>
              </a:rPr>
            </a:br>
            <a:r>
              <a:rPr lang="en-US" altLang="en-US" sz="2600">
                <a:latin typeface="Times New Roman" panose="02020603050405020304" pitchFamily="18" charset="0"/>
                <a:cs typeface="Times New Roman" panose="02020603050405020304" pitchFamily="18" charset="0"/>
              </a:rPr>
              <a:t>a, Hàm số bậc nhất</a:t>
            </a:r>
            <a:br>
              <a:rPr lang="en-US" altLang="en-US" sz="2600">
                <a:latin typeface="Times New Roman" panose="02020603050405020304" pitchFamily="18" charset="0"/>
                <a:cs typeface="Times New Roman" panose="02020603050405020304" pitchFamily="18" charset="0"/>
              </a:rPr>
            </a:br>
            <a:r>
              <a:rPr lang="en-US" altLang="en-US" sz="2600">
                <a:latin typeface="Times New Roman" panose="02020603050405020304" pitchFamily="18" charset="0"/>
                <a:cs typeface="Times New Roman" panose="02020603050405020304" pitchFamily="18" charset="0"/>
              </a:rPr>
              <a:t>b, Hàm số đồng biến</a:t>
            </a:r>
            <a:br>
              <a:rPr lang="en-US" altLang="en-US" sz="2600">
                <a:latin typeface="Times New Roman" panose="02020603050405020304" pitchFamily="18" charset="0"/>
                <a:cs typeface="Times New Roman" panose="02020603050405020304" pitchFamily="18" charset="0"/>
              </a:rPr>
            </a:br>
            <a:r>
              <a:rPr lang="en-US" altLang="en-US" sz="2600">
                <a:latin typeface="Times New Roman" panose="02020603050405020304" pitchFamily="18" charset="0"/>
                <a:cs typeface="Times New Roman" panose="02020603050405020304" pitchFamily="18" charset="0"/>
              </a:rPr>
              <a:t>c, Hàm số nghịch biến</a:t>
            </a:r>
          </a:p>
        </p:txBody>
      </p:sp>
      <p:sp>
        <p:nvSpPr>
          <p:cNvPr id="29699" name="Text Box 3"/>
          <p:cNvSpPr txBox="1">
            <a:spLocks noChangeArrowheads="1"/>
          </p:cNvSpPr>
          <p:nvPr/>
        </p:nvSpPr>
        <p:spPr bwMode="auto">
          <a:xfrm>
            <a:off x="5410200" y="2514600"/>
            <a:ext cx="14478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b="1" u="sng">
                <a:solidFill>
                  <a:schemeClr val="accent2"/>
                </a:solidFill>
                <a:latin typeface=".VnTimeH" panose="020B7200000000000000" pitchFamily="34" charset="0"/>
              </a:rPr>
              <a:t>Gi¶i</a:t>
            </a:r>
          </a:p>
        </p:txBody>
      </p:sp>
      <p:sp>
        <p:nvSpPr>
          <p:cNvPr id="62468" name="Text Box 4"/>
          <p:cNvSpPr txBox="1">
            <a:spLocks noChangeArrowheads="1"/>
          </p:cNvSpPr>
          <p:nvPr/>
        </p:nvSpPr>
        <p:spPr bwMode="auto">
          <a:xfrm>
            <a:off x="2133600" y="3048000"/>
            <a:ext cx="7848600" cy="1160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cs typeface="Times New Roman" panose="02020603050405020304" pitchFamily="18" charset="0"/>
              </a:rPr>
              <a:t>a,    y = (m - 2)x + 3 lµ hµm sè bËc nhÊt khi </a:t>
            </a:r>
          </a:p>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m – 2 ≠ 0</a:t>
            </a:r>
            <a:r>
              <a:rPr lang="en-US" altLang="en-US" sz="2800" b="1">
                <a:latin typeface="Times New Roman" panose="02020603050405020304" pitchFamily="18" charset="0"/>
                <a:cs typeface="Times New Roman" panose="02020603050405020304" pitchFamily="18" charset="0"/>
              </a:rPr>
              <a:t>        </a:t>
            </a:r>
            <a:r>
              <a:rPr lang="en-US" altLang="en-US" sz="2800" b="1">
                <a:solidFill>
                  <a:srgbClr val="FF0000"/>
                </a:solidFill>
                <a:latin typeface="Times New Roman" panose="02020603050405020304" pitchFamily="18" charset="0"/>
                <a:cs typeface="Times New Roman" panose="02020603050405020304" pitchFamily="18" charset="0"/>
              </a:rPr>
              <a:t>m  ≠  2</a:t>
            </a:r>
            <a:r>
              <a:rPr lang="en-US" altLang="en-US" sz="2800">
                <a:cs typeface="Times New Roman" panose="02020603050405020304" pitchFamily="18" charset="0"/>
              </a:rPr>
              <a:t>. </a:t>
            </a:r>
          </a:p>
        </p:txBody>
      </p:sp>
      <p:sp>
        <p:nvSpPr>
          <p:cNvPr id="29701" name="Rectangle 5"/>
          <p:cNvSpPr>
            <a:spLocks noChangeArrowheads="1"/>
          </p:cNvSpPr>
          <p:nvPr/>
        </p:nvSpPr>
        <p:spPr bwMode="auto">
          <a:xfrm>
            <a:off x="1524000" y="-184150"/>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graphicFrame>
        <p:nvGraphicFramePr>
          <p:cNvPr id="62470" name="Object 2"/>
          <p:cNvGraphicFramePr>
            <a:graphicFrameLocks noChangeAspect="1"/>
          </p:cNvGraphicFramePr>
          <p:nvPr/>
        </p:nvGraphicFramePr>
        <p:xfrm>
          <a:off x="3733800" y="3819525"/>
          <a:ext cx="533400" cy="371475"/>
        </p:xfrm>
        <a:graphic>
          <a:graphicData uri="http://schemas.openxmlformats.org/presentationml/2006/ole">
            <p:oleObj spid="_x0000_s29734" name="Equation" r:id="rId3" imgW="215713" imgH="152268" progId="Equation.DSMT4">
              <p:embed/>
            </p:oleObj>
          </a:graphicData>
        </a:graphic>
      </p:graphicFrame>
      <p:sp>
        <p:nvSpPr>
          <p:cNvPr id="62471" name="Text Box 7"/>
          <p:cNvSpPr txBox="1">
            <a:spLocks noChangeArrowheads="1"/>
          </p:cNvSpPr>
          <p:nvPr/>
        </p:nvSpPr>
        <p:spPr bwMode="auto">
          <a:xfrm>
            <a:off x="2143125" y="4346575"/>
            <a:ext cx="7848600" cy="1160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t>b</a:t>
            </a:r>
            <a:r>
              <a:rPr lang="en-US" altLang="en-US" sz="2800">
                <a:latin typeface=".VnTimeH" panose="020B7200000000000000" pitchFamily="34" charset="0"/>
              </a:rPr>
              <a:t>, </a:t>
            </a:r>
            <a:r>
              <a:rPr lang="en-US" altLang="en-US" sz="2800"/>
              <a:t>   y = (m - 2)x + 3 lµ hµm sè ®ång biÕn khi</a:t>
            </a:r>
          </a:p>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m – 2 &gt; 0       m  &gt;  2. </a:t>
            </a:r>
          </a:p>
        </p:txBody>
      </p:sp>
      <p:sp>
        <p:nvSpPr>
          <p:cNvPr id="62472" name="Text Box 8"/>
          <p:cNvSpPr txBox="1">
            <a:spLocks noChangeArrowheads="1"/>
          </p:cNvSpPr>
          <p:nvPr/>
        </p:nvSpPr>
        <p:spPr bwMode="auto">
          <a:xfrm>
            <a:off x="2133600" y="5392738"/>
            <a:ext cx="7848600" cy="1160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t>c</a:t>
            </a:r>
            <a:r>
              <a:rPr lang="en-US" altLang="en-US" sz="2800">
                <a:latin typeface=".VnTimeH" panose="020B7200000000000000" pitchFamily="34" charset="0"/>
              </a:rPr>
              <a:t>, </a:t>
            </a:r>
            <a:r>
              <a:rPr lang="en-US" altLang="en-US" sz="2800"/>
              <a:t>   y = (m - 2)x + 3 lµ hµm sè nghÞch biÕn khi</a:t>
            </a:r>
          </a:p>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m – 2 &lt; 0        m  &lt;  2. </a:t>
            </a:r>
          </a:p>
        </p:txBody>
      </p:sp>
      <p:graphicFrame>
        <p:nvGraphicFramePr>
          <p:cNvPr id="62474" name="Object 4"/>
          <p:cNvGraphicFramePr>
            <a:graphicFrameLocks noGrp="1" noChangeAspect="1"/>
          </p:cNvGraphicFramePr>
          <p:nvPr>
            <p:ph sz="half" idx="1"/>
          </p:nvPr>
        </p:nvGraphicFramePr>
        <p:xfrm>
          <a:off x="3411538" y="3992563"/>
          <a:ext cx="215900" cy="152400"/>
        </p:xfrm>
        <a:graphic>
          <a:graphicData uri="http://schemas.openxmlformats.org/presentationml/2006/ole">
            <p:oleObj spid="_x0000_s29735" name="Equation" r:id="rId4" imgW="215713" imgH="152268" progId="Equation.DSMT4">
              <p:embed/>
            </p:oleObj>
          </a:graphicData>
        </a:graphic>
      </p:graphicFrame>
      <p:graphicFrame>
        <p:nvGraphicFramePr>
          <p:cNvPr id="62473" name="Object 3"/>
          <p:cNvGraphicFramePr>
            <a:graphicFrameLocks noGrp="1" noChangeAspect="1"/>
          </p:cNvGraphicFramePr>
          <p:nvPr>
            <p:ph sz="half" idx="2"/>
          </p:nvPr>
        </p:nvGraphicFramePr>
        <p:xfrm>
          <a:off x="3657600" y="6096000"/>
          <a:ext cx="609600" cy="430213"/>
        </p:xfrm>
        <a:graphic>
          <a:graphicData uri="http://schemas.openxmlformats.org/presentationml/2006/ole">
            <p:oleObj spid="_x0000_s29736" name="Equation" r:id="rId5" imgW="215713" imgH="152268"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2468">
                                            <p:txEl>
                                              <p:pRg st="1" end="1"/>
                                            </p:txEl>
                                          </p:spTgt>
                                        </p:tgtEl>
                                        <p:attrNameLst>
                                          <p:attrName>style.visibility</p:attrName>
                                        </p:attrNameLst>
                                      </p:cBhvr>
                                      <p:to>
                                        <p:strVal val="visible"/>
                                      </p:to>
                                    </p:set>
                                    <p:animEffect transition="in" filter="checkerboard(across)">
                                      <p:cBhvr>
                                        <p:cTn id="7" dur="500"/>
                                        <p:tgtEl>
                                          <p:spTgt spid="62468">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2470"/>
                                        </p:tgtEl>
                                        <p:attrNameLst>
                                          <p:attrName>style.visibility</p:attrName>
                                        </p:attrNameLst>
                                      </p:cBhvr>
                                      <p:to>
                                        <p:strVal val="visible"/>
                                      </p:to>
                                    </p:set>
                                    <p:animEffect transition="in" filter="blinds(horizontal)">
                                      <p:cBhvr>
                                        <p:cTn id="10" dur="500"/>
                                        <p:tgtEl>
                                          <p:spTgt spid="6247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3" presetClass="entr" presetSubtype="16" fill="hold" nodeType="clickEffect">
                                  <p:stCondLst>
                                    <p:cond delay="0"/>
                                  </p:stCondLst>
                                  <p:childTnLst>
                                    <p:set>
                                      <p:cBhvr>
                                        <p:cTn id="14" dur="1" fill="hold">
                                          <p:stCondLst>
                                            <p:cond delay="0"/>
                                          </p:stCondLst>
                                        </p:cTn>
                                        <p:tgtEl>
                                          <p:spTgt spid="62471">
                                            <p:txEl>
                                              <p:pRg st="1" end="1"/>
                                            </p:txEl>
                                          </p:spTgt>
                                        </p:tgtEl>
                                        <p:attrNameLst>
                                          <p:attrName>style.visibility</p:attrName>
                                        </p:attrNameLst>
                                      </p:cBhvr>
                                      <p:to>
                                        <p:strVal val="visible"/>
                                      </p:to>
                                    </p:set>
                                    <p:animEffect transition="in" filter="plus(in)">
                                      <p:cBhvr>
                                        <p:cTn id="15" dur="2000"/>
                                        <p:tgtEl>
                                          <p:spTgt spid="62471">
                                            <p:txEl>
                                              <p:pRg st="1" end="1"/>
                                            </p:txEl>
                                          </p:spTgt>
                                        </p:tgtEl>
                                      </p:cBhvr>
                                    </p:animEffect>
                                  </p:childTnLst>
                                </p:cTn>
                              </p:par>
                              <p:par>
                                <p:cTn id="16" presetID="13" presetClass="entr" presetSubtype="16" fill="hold" nodeType="withEffect">
                                  <p:stCondLst>
                                    <p:cond delay="0"/>
                                  </p:stCondLst>
                                  <p:childTnLst>
                                    <p:set>
                                      <p:cBhvr>
                                        <p:cTn id="17" dur="1" fill="hold">
                                          <p:stCondLst>
                                            <p:cond delay="0"/>
                                          </p:stCondLst>
                                        </p:cTn>
                                        <p:tgtEl>
                                          <p:spTgt spid="62474"/>
                                        </p:tgtEl>
                                        <p:attrNameLst>
                                          <p:attrName>style.visibility</p:attrName>
                                        </p:attrNameLst>
                                      </p:cBhvr>
                                      <p:to>
                                        <p:strVal val="visible"/>
                                      </p:to>
                                    </p:set>
                                    <p:animEffect transition="in" filter="plus(in)">
                                      <p:cBhvr>
                                        <p:cTn id="18" dur="2000"/>
                                        <p:tgtEl>
                                          <p:spTgt spid="6247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62472">
                                            <p:txEl>
                                              <p:pRg st="1" end="1"/>
                                            </p:txEl>
                                          </p:spTgt>
                                        </p:tgtEl>
                                        <p:attrNameLst>
                                          <p:attrName>style.visibility</p:attrName>
                                        </p:attrNameLst>
                                      </p:cBhvr>
                                      <p:to>
                                        <p:strVal val="visible"/>
                                      </p:to>
                                    </p:set>
                                    <p:animEffect transition="in" filter="blinds(horizontal)">
                                      <p:cBhvr>
                                        <p:cTn id="23" dur="500"/>
                                        <p:tgtEl>
                                          <p:spTgt spid="62472">
                                            <p:txEl>
                                              <p:pRg st="1" end="1"/>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62473"/>
                                        </p:tgtEl>
                                        <p:attrNameLst>
                                          <p:attrName>style.visibility</p:attrName>
                                        </p:attrNameLst>
                                      </p:cBhvr>
                                      <p:to>
                                        <p:strVal val="visible"/>
                                      </p:to>
                                    </p:set>
                                    <p:animEffect transition="in" filter="blinds(horizontal)">
                                      <p:cBhvr>
                                        <p:cTn id="26" dur="500"/>
                                        <p:tgtEl>
                                          <p:spTgt spid="62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Cove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216525" y="5040313"/>
            <a:ext cx="2970213" cy="1162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87" name="Picture 3" descr="Cove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040688" y="5011738"/>
            <a:ext cx="2617787" cy="898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88" name="Picture 4" descr="Cove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942263" y="4162425"/>
            <a:ext cx="2217737" cy="1025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89" name="Picture 5" descr="Cover"/>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5597525" y="3184525"/>
            <a:ext cx="2716213" cy="2149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0" name="Picture 6" descr="Cover"/>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1768475" y="5051425"/>
            <a:ext cx="1474788" cy="1328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1" name="Picture 7" descr="Cover"/>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1524000" y="5021263"/>
            <a:ext cx="1728788" cy="849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2" name="Picture 8" descr="Cover"/>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1690688" y="4826000"/>
            <a:ext cx="1552575" cy="468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3" name="Picture 9" descr="Cover"/>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1631950" y="4083050"/>
            <a:ext cx="1679575" cy="1114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4" name="Picture 10" descr="Cover"/>
          <p:cNvPicPr>
            <a:picLocks noChangeAspect="1" noChangeArrowheads="1"/>
          </p:cNvPicPr>
          <p:nvPr/>
        </p:nvPicPr>
        <p:blipFill>
          <a:blip r:embed="rId10">
            <a:extLst>
              <a:ext uri="{28A0092B-C50C-407E-A947-70E740481C1C}">
                <a14:useLocalDpi xmlns:a14="http://schemas.microsoft.com/office/drawing/2010/main" xmlns="" val="0"/>
              </a:ext>
            </a:extLst>
          </a:blip>
          <a:srcRect/>
          <a:stretch>
            <a:fillRect/>
          </a:stretch>
        </p:blipFill>
        <p:spPr bwMode="auto">
          <a:xfrm>
            <a:off x="2970213" y="3175000"/>
            <a:ext cx="3048000" cy="2178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5" name="Picture 11" descr="Cover"/>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7162800" y="2133600"/>
            <a:ext cx="2373313" cy="1963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6" name="Picture 12" descr="Cover"/>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7189788" y="390525"/>
            <a:ext cx="2735262" cy="1914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7" name="Picture 13" descr="Cover"/>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5562600" y="1371600"/>
            <a:ext cx="3917950" cy="2325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8" name="Picture 14" descr="Cover"/>
          <p:cNvPicPr>
            <a:picLocks noChangeAspect="1" noChangeArrowheads="1"/>
          </p:cNvPicPr>
          <p:nvPr/>
        </p:nvPicPr>
        <p:blipFill>
          <a:blip r:embed="rId14">
            <a:extLst>
              <a:ext uri="{28A0092B-C50C-407E-A947-70E740481C1C}">
                <a14:useLocalDpi xmlns:a14="http://schemas.microsoft.com/office/drawing/2010/main" xmlns="" val="0"/>
              </a:ext>
            </a:extLst>
          </a:blip>
          <a:srcRect/>
          <a:stretch>
            <a:fillRect/>
          </a:stretch>
        </p:blipFill>
        <p:spPr bwMode="auto">
          <a:xfrm>
            <a:off x="2266950" y="1171575"/>
            <a:ext cx="1298575" cy="1319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9" name="Picture 15" descr="Cover"/>
          <p:cNvPicPr>
            <a:picLocks noChangeAspect="1" noChangeArrowheads="1"/>
          </p:cNvPicPr>
          <p:nvPr/>
        </p:nvPicPr>
        <p:blipFill>
          <a:blip r:embed="rId15">
            <a:extLst>
              <a:ext uri="{28A0092B-C50C-407E-A947-70E740481C1C}">
                <a14:useLocalDpi xmlns:a14="http://schemas.microsoft.com/office/drawing/2010/main" xmlns="" val="0"/>
              </a:ext>
            </a:extLst>
          </a:blip>
          <a:srcRect/>
          <a:stretch>
            <a:fillRect/>
          </a:stretch>
        </p:blipFill>
        <p:spPr bwMode="auto">
          <a:xfrm>
            <a:off x="2130425" y="2335213"/>
            <a:ext cx="1319213" cy="849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600" name="Picture 16" descr="Cover"/>
          <p:cNvPicPr>
            <a:picLocks noChangeAspect="1" noChangeArrowheads="1"/>
          </p:cNvPicPr>
          <p:nvPr/>
        </p:nvPicPr>
        <p:blipFill>
          <a:blip r:embed="rId16">
            <a:extLst>
              <a:ext uri="{28A0092B-C50C-407E-A947-70E740481C1C}">
                <a14:useLocalDpi xmlns:a14="http://schemas.microsoft.com/office/drawing/2010/main" xmlns="" val="0"/>
              </a:ext>
            </a:extLst>
          </a:blip>
          <a:srcRect/>
          <a:stretch>
            <a:fillRect/>
          </a:stretch>
        </p:blipFill>
        <p:spPr bwMode="auto">
          <a:xfrm>
            <a:off x="3165475" y="1728788"/>
            <a:ext cx="2852738" cy="1963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37" name="Picture 17" descr="Cover"/>
          <p:cNvPicPr>
            <a:picLocks noChangeAspect="1" noChangeArrowheads="1"/>
          </p:cNvPicPr>
          <p:nvPr/>
        </p:nvPicPr>
        <p:blipFill>
          <a:blip r:embed="rId17">
            <a:extLst>
              <a:ext uri="{28A0092B-C50C-407E-A947-70E740481C1C}">
                <a14:useLocalDpi xmlns:a14="http://schemas.microsoft.com/office/drawing/2010/main" xmlns="" val="0"/>
              </a:ext>
            </a:extLst>
          </a:blip>
          <a:srcRect/>
          <a:stretch>
            <a:fillRect/>
          </a:stretch>
        </p:blipFill>
        <p:spPr bwMode="auto">
          <a:xfrm>
            <a:off x="5029200" y="2971800"/>
            <a:ext cx="1533525" cy="1044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67600"/>
                                        </p:tgtEl>
                                        <p:attrNameLst>
                                          <p:attrName>style.visibility</p:attrName>
                                        </p:attrNameLst>
                                      </p:cBhvr>
                                      <p:to>
                                        <p:strVal val="visible"/>
                                      </p:to>
                                    </p:set>
                                    <p:animEffect transition="in" filter="wipe(right)">
                                      <p:cBhvr>
                                        <p:cTn id="7" dur="500"/>
                                        <p:tgtEl>
                                          <p:spTgt spid="676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67599"/>
                                        </p:tgtEl>
                                        <p:attrNameLst>
                                          <p:attrName>style.visibility</p:attrName>
                                        </p:attrNameLst>
                                      </p:cBhvr>
                                      <p:to>
                                        <p:strVal val="visible"/>
                                      </p:to>
                                    </p:set>
                                    <p:animEffect transition="in" filter="wipe(right)">
                                      <p:cBhvr>
                                        <p:cTn id="12" dur="500"/>
                                        <p:tgtEl>
                                          <p:spTgt spid="67599"/>
                                        </p:tgtEl>
                                      </p:cBhvr>
                                    </p:animEffect>
                                  </p:childTnLst>
                                </p:cTn>
                              </p:par>
                              <p:par>
                                <p:cTn id="13" presetID="22" presetClass="entr" presetSubtype="2" fill="hold" nodeType="withEffect">
                                  <p:stCondLst>
                                    <p:cond delay="0"/>
                                  </p:stCondLst>
                                  <p:childTnLst>
                                    <p:set>
                                      <p:cBhvr>
                                        <p:cTn id="14" dur="1" fill="hold">
                                          <p:stCondLst>
                                            <p:cond delay="0"/>
                                          </p:stCondLst>
                                        </p:cTn>
                                        <p:tgtEl>
                                          <p:spTgt spid="67598"/>
                                        </p:tgtEl>
                                        <p:attrNameLst>
                                          <p:attrName>style.visibility</p:attrName>
                                        </p:attrNameLst>
                                      </p:cBhvr>
                                      <p:to>
                                        <p:strVal val="visible"/>
                                      </p:to>
                                    </p:set>
                                    <p:animEffect transition="in" filter="wipe(right)">
                                      <p:cBhvr>
                                        <p:cTn id="15" dur="500"/>
                                        <p:tgtEl>
                                          <p:spTgt spid="6759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2" fill="hold" nodeType="clickEffect">
                                  <p:stCondLst>
                                    <p:cond delay="0"/>
                                  </p:stCondLst>
                                  <p:childTnLst>
                                    <p:set>
                                      <p:cBhvr>
                                        <p:cTn id="19" dur="1" fill="hold">
                                          <p:stCondLst>
                                            <p:cond delay="0"/>
                                          </p:stCondLst>
                                        </p:cTn>
                                        <p:tgtEl>
                                          <p:spTgt spid="67594"/>
                                        </p:tgtEl>
                                        <p:attrNameLst>
                                          <p:attrName>style.visibility</p:attrName>
                                        </p:attrNameLst>
                                      </p:cBhvr>
                                      <p:to>
                                        <p:strVal val="visible"/>
                                      </p:to>
                                    </p:set>
                                    <p:animEffect transition="in" filter="wipe(right)">
                                      <p:cBhvr>
                                        <p:cTn id="20" dur="500"/>
                                        <p:tgtEl>
                                          <p:spTgt spid="6759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2" fill="hold" nodeType="clickEffect">
                                  <p:stCondLst>
                                    <p:cond delay="0"/>
                                  </p:stCondLst>
                                  <p:childTnLst>
                                    <p:set>
                                      <p:cBhvr>
                                        <p:cTn id="24" dur="1" fill="hold">
                                          <p:stCondLst>
                                            <p:cond delay="0"/>
                                          </p:stCondLst>
                                        </p:cTn>
                                        <p:tgtEl>
                                          <p:spTgt spid="67593"/>
                                        </p:tgtEl>
                                        <p:attrNameLst>
                                          <p:attrName>style.visibility</p:attrName>
                                        </p:attrNameLst>
                                      </p:cBhvr>
                                      <p:to>
                                        <p:strVal val="visible"/>
                                      </p:to>
                                    </p:set>
                                    <p:animEffect transition="in" filter="wipe(right)">
                                      <p:cBhvr>
                                        <p:cTn id="25" dur="500"/>
                                        <p:tgtEl>
                                          <p:spTgt spid="67593"/>
                                        </p:tgtEl>
                                      </p:cBhvr>
                                    </p:animEffect>
                                  </p:childTnLst>
                                </p:cTn>
                              </p:par>
                              <p:par>
                                <p:cTn id="26" presetID="22" presetClass="entr" presetSubtype="2" fill="hold" nodeType="withEffect">
                                  <p:stCondLst>
                                    <p:cond delay="0"/>
                                  </p:stCondLst>
                                  <p:childTnLst>
                                    <p:set>
                                      <p:cBhvr>
                                        <p:cTn id="27" dur="1" fill="hold">
                                          <p:stCondLst>
                                            <p:cond delay="0"/>
                                          </p:stCondLst>
                                        </p:cTn>
                                        <p:tgtEl>
                                          <p:spTgt spid="67592"/>
                                        </p:tgtEl>
                                        <p:attrNameLst>
                                          <p:attrName>style.visibility</p:attrName>
                                        </p:attrNameLst>
                                      </p:cBhvr>
                                      <p:to>
                                        <p:strVal val="visible"/>
                                      </p:to>
                                    </p:set>
                                    <p:animEffect transition="in" filter="wipe(right)">
                                      <p:cBhvr>
                                        <p:cTn id="28" dur="500"/>
                                        <p:tgtEl>
                                          <p:spTgt spid="67592"/>
                                        </p:tgtEl>
                                      </p:cBhvr>
                                    </p:animEffect>
                                  </p:childTnLst>
                                </p:cTn>
                              </p:par>
                              <p:par>
                                <p:cTn id="29" presetID="22" presetClass="entr" presetSubtype="2" fill="hold" nodeType="withEffect">
                                  <p:stCondLst>
                                    <p:cond delay="0"/>
                                  </p:stCondLst>
                                  <p:childTnLst>
                                    <p:set>
                                      <p:cBhvr>
                                        <p:cTn id="30" dur="1" fill="hold">
                                          <p:stCondLst>
                                            <p:cond delay="0"/>
                                          </p:stCondLst>
                                        </p:cTn>
                                        <p:tgtEl>
                                          <p:spTgt spid="67591"/>
                                        </p:tgtEl>
                                        <p:attrNameLst>
                                          <p:attrName>style.visibility</p:attrName>
                                        </p:attrNameLst>
                                      </p:cBhvr>
                                      <p:to>
                                        <p:strVal val="visible"/>
                                      </p:to>
                                    </p:set>
                                    <p:animEffect transition="in" filter="wipe(right)">
                                      <p:cBhvr>
                                        <p:cTn id="31" dur="500"/>
                                        <p:tgtEl>
                                          <p:spTgt spid="67591"/>
                                        </p:tgtEl>
                                      </p:cBhvr>
                                    </p:animEffect>
                                  </p:childTnLst>
                                </p:cTn>
                              </p:par>
                            </p:childTnLst>
                          </p:cTn>
                        </p:par>
                        <p:par>
                          <p:cTn id="32" fill="hold" nodeType="afterGroup">
                            <p:stCondLst>
                              <p:cond delay="500"/>
                            </p:stCondLst>
                            <p:childTnLst>
                              <p:par>
                                <p:cTn id="33" presetID="22" presetClass="entr" presetSubtype="2" fill="hold" nodeType="afterEffect">
                                  <p:stCondLst>
                                    <p:cond delay="0"/>
                                  </p:stCondLst>
                                  <p:childTnLst>
                                    <p:set>
                                      <p:cBhvr>
                                        <p:cTn id="34" dur="1" fill="hold">
                                          <p:stCondLst>
                                            <p:cond delay="0"/>
                                          </p:stCondLst>
                                        </p:cTn>
                                        <p:tgtEl>
                                          <p:spTgt spid="67590"/>
                                        </p:tgtEl>
                                        <p:attrNameLst>
                                          <p:attrName>style.visibility</p:attrName>
                                        </p:attrNameLst>
                                      </p:cBhvr>
                                      <p:to>
                                        <p:strVal val="visible"/>
                                      </p:to>
                                    </p:set>
                                    <p:animEffect transition="in" filter="wipe(right)">
                                      <p:cBhvr>
                                        <p:cTn id="35" dur="500"/>
                                        <p:tgtEl>
                                          <p:spTgt spid="6759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67597"/>
                                        </p:tgtEl>
                                        <p:attrNameLst>
                                          <p:attrName>style.visibility</p:attrName>
                                        </p:attrNameLst>
                                      </p:cBhvr>
                                      <p:to>
                                        <p:strVal val="visible"/>
                                      </p:to>
                                    </p:set>
                                    <p:animEffect transition="in" filter="wipe(left)">
                                      <p:cBhvr>
                                        <p:cTn id="40" dur="500"/>
                                        <p:tgtEl>
                                          <p:spTgt spid="6759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2" fill="hold" nodeType="clickEffect">
                                  <p:stCondLst>
                                    <p:cond delay="0"/>
                                  </p:stCondLst>
                                  <p:childTnLst>
                                    <p:set>
                                      <p:cBhvr>
                                        <p:cTn id="44" dur="1" fill="hold">
                                          <p:stCondLst>
                                            <p:cond delay="0"/>
                                          </p:stCondLst>
                                        </p:cTn>
                                        <p:tgtEl>
                                          <p:spTgt spid="67596"/>
                                        </p:tgtEl>
                                        <p:attrNameLst>
                                          <p:attrName>style.visibility</p:attrName>
                                        </p:attrNameLst>
                                      </p:cBhvr>
                                      <p:to>
                                        <p:strVal val="visible"/>
                                      </p:to>
                                    </p:set>
                                    <p:animEffect transition="in" filter="wipe(right)">
                                      <p:cBhvr>
                                        <p:cTn id="45" dur="500"/>
                                        <p:tgtEl>
                                          <p:spTgt spid="6759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2" fill="hold" nodeType="clickEffect">
                                  <p:stCondLst>
                                    <p:cond delay="0"/>
                                  </p:stCondLst>
                                  <p:childTnLst>
                                    <p:set>
                                      <p:cBhvr>
                                        <p:cTn id="49" dur="1" fill="hold">
                                          <p:stCondLst>
                                            <p:cond delay="0"/>
                                          </p:stCondLst>
                                        </p:cTn>
                                        <p:tgtEl>
                                          <p:spTgt spid="67595"/>
                                        </p:tgtEl>
                                        <p:attrNameLst>
                                          <p:attrName>style.visibility</p:attrName>
                                        </p:attrNameLst>
                                      </p:cBhvr>
                                      <p:to>
                                        <p:strVal val="visible"/>
                                      </p:to>
                                    </p:set>
                                    <p:animEffect transition="in" filter="wipe(right)">
                                      <p:cBhvr>
                                        <p:cTn id="50" dur="500"/>
                                        <p:tgtEl>
                                          <p:spTgt spid="6759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67589"/>
                                        </p:tgtEl>
                                        <p:attrNameLst>
                                          <p:attrName>style.visibility</p:attrName>
                                        </p:attrNameLst>
                                      </p:cBhvr>
                                      <p:to>
                                        <p:strVal val="visible"/>
                                      </p:to>
                                    </p:set>
                                    <p:animEffect transition="in" filter="wipe(left)">
                                      <p:cBhvr>
                                        <p:cTn id="55" dur="500"/>
                                        <p:tgtEl>
                                          <p:spTgt spid="6758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67588"/>
                                        </p:tgtEl>
                                        <p:attrNameLst>
                                          <p:attrName>style.visibility</p:attrName>
                                        </p:attrNameLst>
                                      </p:cBhvr>
                                      <p:to>
                                        <p:strVal val="visible"/>
                                      </p:to>
                                    </p:set>
                                    <p:animEffect transition="in" filter="wipe(left)">
                                      <p:cBhvr>
                                        <p:cTn id="60" dur="500"/>
                                        <p:tgtEl>
                                          <p:spTgt spid="6758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67587"/>
                                        </p:tgtEl>
                                        <p:attrNameLst>
                                          <p:attrName>style.visibility</p:attrName>
                                        </p:attrNameLst>
                                      </p:cBhvr>
                                      <p:to>
                                        <p:strVal val="visible"/>
                                      </p:to>
                                    </p:set>
                                    <p:animEffect transition="in" filter="wipe(left)">
                                      <p:cBhvr>
                                        <p:cTn id="65" dur="500"/>
                                        <p:tgtEl>
                                          <p:spTgt spid="6758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2" fill="hold" nodeType="clickEffect">
                                  <p:stCondLst>
                                    <p:cond delay="0"/>
                                  </p:stCondLst>
                                  <p:childTnLst>
                                    <p:set>
                                      <p:cBhvr>
                                        <p:cTn id="69" dur="1" fill="hold">
                                          <p:stCondLst>
                                            <p:cond delay="0"/>
                                          </p:stCondLst>
                                        </p:cTn>
                                        <p:tgtEl>
                                          <p:spTgt spid="67586"/>
                                        </p:tgtEl>
                                        <p:attrNameLst>
                                          <p:attrName>style.visibility</p:attrName>
                                        </p:attrNameLst>
                                      </p:cBhvr>
                                      <p:to>
                                        <p:strVal val="visible"/>
                                      </p:to>
                                    </p:set>
                                    <p:animEffect transition="in" filter="wipe(right)">
                                      <p:cBhvr>
                                        <p:cTn id="70" dur="500"/>
                                        <p:tgtEl>
                                          <p:spTgt spid="67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590800" y="0"/>
            <a:ext cx="8229600" cy="1143000"/>
          </a:xfrm>
        </p:spPr>
        <p:txBody>
          <a:bodyPr/>
          <a:lstStyle/>
          <a:p>
            <a:pPr eaLnBrk="1" hangingPunct="1"/>
            <a:r>
              <a:rPr lang="vi-VN" altLang="en-US" b="1" smtClean="0"/>
              <a:t>HƯỚNG DẪN TỰ HỌC</a:t>
            </a:r>
            <a:endParaRPr lang="en-US" altLang="en-US" sz="3600" b="1" smtClean="0">
              <a:solidFill>
                <a:srgbClr val="FF3300"/>
              </a:solidFill>
              <a:latin typeface="Times New Roman" panose="02020603050405020304" pitchFamily="18" charset="0"/>
              <a:cs typeface="Times New Roman" panose="02020603050405020304" pitchFamily="18" charset="0"/>
            </a:endParaRPr>
          </a:p>
        </p:txBody>
      </p:sp>
      <p:sp>
        <p:nvSpPr>
          <p:cNvPr id="68611" name="Rectangle 3"/>
          <p:cNvSpPr>
            <a:spLocks noGrp="1" noChangeArrowheads="1"/>
          </p:cNvSpPr>
          <p:nvPr>
            <p:ph idx="1"/>
          </p:nvPr>
        </p:nvSpPr>
        <p:spPr>
          <a:xfrm>
            <a:off x="1219200" y="1485900"/>
            <a:ext cx="10363200" cy="2171700"/>
          </a:xfrm>
        </p:spPr>
        <p:txBody>
          <a:bodyPr/>
          <a:lstStyle/>
          <a:p>
            <a:pPr algn="just" eaLnBrk="1" hangingPunct="1"/>
            <a:r>
              <a:rPr lang="en-US" altLang="en-US" sz="2800" b="1" smtClean="0">
                <a:solidFill>
                  <a:srgbClr val="0000FF"/>
                </a:solidFill>
                <a:latin typeface=".VnTime" panose="020B7200000000000000" pitchFamily="34" charset="0"/>
                <a:cs typeface="Times New Roman" panose="02020603050405020304" pitchFamily="18" charset="0"/>
              </a:rPr>
              <a:t>N¾m v</a:t>
            </a:r>
            <a:r>
              <a:rPr lang="en-US" altLang="en-US" sz="2800" b="1" smtClean="0">
                <a:solidFill>
                  <a:srgbClr val="0000FF"/>
                </a:solidFill>
                <a:latin typeface="Times New Roman" panose="02020603050405020304" pitchFamily="18" charset="0"/>
                <a:cs typeface="Times New Roman" panose="02020603050405020304" pitchFamily="18" charset="0"/>
              </a:rPr>
              <a:t>ữn</a:t>
            </a:r>
            <a:r>
              <a:rPr lang="en-US" altLang="en-US" sz="2800" b="1" smtClean="0">
                <a:solidFill>
                  <a:srgbClr val="0000FF"/>
                </a:solidFill>
                <a:latin typeface=".VnTime" panose="020B7200000000000000" pitchFamily="34" charset="0"/>
                <a:cs typeface="Times New Roman" panose="02020603050405020304" pitchFamily="18" charset="0"/>
              </a:rPr>
              <a:t>g ®Þnh nghÜa, tÝnh chÊt hµm sè bËc nhÊt</a:t>
            </a:r>
          </a:p>
          <a:p>
            <a:pPr algn="just" eaLnBrk="1" hangingPunct="1"/>
            <a:r>
              <a:rPr lang="en-US" altLang="en-US" sz="2800" b="1" smtClean="0">
                <a:solidFill>
                  <a:srgbClr val="0000FF"/>
                </a:solidFill>
                <a:latin typeface=".VnTime" panose="020B7200000000000000" pitchFamily="34" charset="0"/>
                <a:cs typeface="Times New Roman" panose="02020603050405020304" pitchFamily="18" charset="0"/>
              </a:rPr>
              <a:t>Lµm bµi tËp 9, 10, 11 SGK trang 48.</a:t>
            </a:r>
          </a:p>
          <a:p>
            <a:pPr algn="just" eaLnBrk="1" hangingPunct="1"/>
            <a:r>
              <a:rPr lang="en-US" altLang="en-US" sz="2800" b="1" smtClean="0">
                <a:solidFill>
                  <a:srgbClr val="0000FF"/>
                </a:solidFill>
                <a:latin typeface=".VnTime" panose="020B7200000000000000" pitchFamily="34" charset="0"/>
                <a:cs typeface="Times New Roman" panose="02020603050405020304" pitchFamily="18" charset="0"/>
              </a:rPr>
              <a:t>Lµm bµi tËp 6, 8 SBT trang 57.</a:t>
            </a:r>
          </a:p>
        </p:txBody>
      </p:sp>
      <p:pic>
        <p:nvPicPr>
          <p:cNvPr id="31748" name="Picture 13" descr="Book-09-june"/>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8229600" y="4791075"/>
            <a:ext cx="2362200" cy="180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49" name="Picture 14" descr="BKDICTRY"/>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0800"/>
            <a:ext cx="1981200" cy="893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amond(in)">
                                      <p:cBhvr>
                                        <p:cTn id="7" dur="2000"/>
                                        <p:tgtEl>
                                          <p:spTgt spid="686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68611">
                                            <p:txEl>
                                              <p:pRg st="0" end="0"/>
                                            </p:txEl>
                                          </p:spTgt>
                                        </p:tgtEl>
                                        <p:attrNameLst>
                                          <p:attrName>style.visibility</p:attrName>
                                        </p:attrNameLst>
                                      </p:cBhvr>
                                      <p:to>
                                        <p:strVal val="visible"/>
                                      </p:to>
                                    </p:set>
                                    <p:anim calcmode="lin" valueType="num">
                                      <p:cBhvr additive="base">
                                        <p:cTn id="12"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68611">
                                            <p:txEl>
                                              <p:pRg st="1" end="1"/>
                                            </p:txEl>
                                          </p:spTgt>
                                        </p:tgtEl>
                                        <p:attrNameLst>
                                          <p:attrName>style.visibility</p:attrName>
                                        </p:attrNameLst>
                                      </p:cBhvr>
                                      <p:to>
                                        <p:strVal val="visible"/>
                                      </p:to>
                                    </p:set>
                                    <p:anim calcmode="lin" valueType="num">
                                      <p:cBhvr additive="base">
                                        <p:cTn id="18"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68611">
                                            <p:txEl>
                                              <p:pRg st="2" end="2"/>
                                            </p:txEl>
                                          </p:spTgt>
                                        </p:tgtEl>
                                        <p:attrNameLst>
                                          <p:attrName>style.visibility</p:attrName>
                                        </p:attrNameLst>
                                      </p:cBhvr>
                                      <p:to>
                                        <p:strVal val="visible"/>
                                      </p:to>
                                    </p:set>
                                    <p:anim calcmode="lin" valueType="num">
                                      <p:cBhvr additive="base">
                                        <p:cTn id="24"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2770" name="Picture 2" descr="200463042511690xy"/>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7239000" y="2667000"/>
            <a:ext cx="1238250" cy="1181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1" name="Picture 3" descr="200463042511690xy"/>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7848600" y="3048000"/>
            <a:ext cx="12192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2" name="Picture 4" descr="200463042511690xy"/>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8001000" y="3200400"/>
            <a:ext cx="12192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3" name="Picture 5" descr="200463042511690xy"/>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8153400" y="3581400"/>
            <a:ext cx="12192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4" name="Picture 6" descr="200463042511690xy"/>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9067800" y="3581400"/>
            <a:ext cx="12192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5" name="Picture 8" descr="blumen-pflanzen042"/>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6419850" y="5334000"/>
            <a:ext cx="142875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6" name="Picture 9" descr="blumen-pflanzen111"/>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10800000">
            <a:off x="4267200" y="4733925"/>
            <a:ext cx="2286000" cy="1895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7" name="Picture 10" descr="WhitecornerFlower"/>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9144000" y="5048250"/>
            <a:ext cx="15240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8" name="Picture 11" descr="200463042511690xy"/>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8229600" y="4343400"/>
            <a:ext cx="1238250" cy="1181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9" name="Picture 12" descr="blumen-pflanzen042"/>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4648200" y="4751388"/>
            <a:ext cx="142875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0" name="Picture 13" descr="WhitecornerFlower"/>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1524000" y="4876800"/>
            <a:ext cx="17526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1" name="Picture 14" descr="Blue_rose"/>
          <p:cNvPicPr>
            <a:picLocks noChangeAspect="1" noChangeArrowheads="1" noCrop="1"/>
          </p:cNvPicPr>
          <p:nvPr/>
        </p:nvPicPr>
        <p:blipFill>
          <a:blip r:embed="rId8">
            <a:extLst>
              <a:ext uri="{28A0092B-C50C-407E-A947-70E740481C1C}">
                <a14:useLocalDpi xmlns:a14="http://schemas.microsoft.com/office/drawing/2010/main" xmlns="" val="0"/>
              </a:ext>
            </a:extLst>
          </a:blip>
          <a:srcRect/>
          <a:stretch>
            <a:fillRect/>
          </a:stretch>
        </p:blipFill>
        <p:spPr bwMode="auto">
          <a:xfrm>
            <a:off x="5257800" y="3886200"/>
            <a:ext cx="1419225" cy="1905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2" name="Picture 15" descr="blumen-pflanzen042"/>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3276600" y="5029200"/>
            <a:ext cx="142875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3" name="Picture 16" descr="blumen-pflanzen042"/>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7772400" y="5181600"/>
            <a:ext cx="142875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4" name="Picture 17" descr="blumen-pflanzen042"/>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8001000" y="5243513"/>
            <a:ext cx="142875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5" name="Picture 18" descr="blumen-pflanzen042"/>
          <p:cNvPicPr>
            <a:picLocks noChangeAspect="1" noChangeArrowheads="1" noCrop="1"/>
          </p:cNvPicPr>
          <p:nvPr/>
        </p:nvPicPr>
        <p:blipFill>
          <a:blip r:embed="rId4">
            <a:extLst>
              <a:ext uri="{28A0092B-C50C-407E-A947-70E740481C1C}">
                <a14:useLocalDpi xmlns:a14="http://schemas.microsoft.com/office/drawing/2010/main" xmlns="" val="0"/>
              </a:ext>
            </a:extLst>
          </a:blip>
          <a:srcRect/>
          <a:stretch>
            <a:fillRect/>
          </a:stretch>
        </p:blipFill>
        <p:spPr bwMode="auto">
          <a:xfrm>
            <a:off x="2895600" y="5181600"/>
            <a:ext cx="142875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6" name="Picture 19" descr="Blue_rose"/>
          <p:cNvPicPr>
            <a:picLocks noChangeAspect="1" noChangeArrowheads="1" noCrop="1"/>
          </p:cNvPicPr>
          <p:nvPr/>
        </p:nvPicPr>
        <p:blipFill>
          <a:blip r:embed="rId8">
            <a:extLst>
              <a:ext uri="{28A0092B-C50C-407E-A947-70E740481C1C}">
                <a14:useLocalDpi xmlns:a14="http://schemas.microsoft.com/office/drawing/2010/main" xmlns="" val="0"/>
              </a:ext>
            </a:extLst>
          </a:blip>
          <a:srcRect/>
          <a:stretch>
            <a:fillRect/>
          </a:stretch>
        </p:blipFill>
        <p:spPr bwMode="auto">
          <a:xfrm>
            <a:off x="6019800" y="4419600"/>
            <a:ext cx="102235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7" name="Picture 20"/>
          <p:cNvPicPr>
            <a:picLocks noChangeAspect="1" noChangeArrowheads="1" noCrop="1"/>
          </p:cNvPicPr>
          <p:nvPr/>
        </p:nvPicPr>
        <p:blipFill>
          <a:blip r:embed="rId9">
            <a:extLst>
              <a:ext uri="{28A0092B-C50C-407E-A947-70E740481C1C}">
                <a14:useLocalDpi xmlns:a14="http://schemas.microsoft.com/office/drawing/2010/main" xmlns="" val="0"/>
              </a:ext>
            </a:extLst>
          </a:blip>
          <a:srcRect/>
          <a:stretch>
            <a:fillRect/>
          </a:stretch>
        </p:blipFill>
        <p:spPr bwMode="auto">
          <a:xfrm>
            <a:off x="4800600" y="4267200"/>
            <a:ext cx="304800"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8" name="Picture 21"/>
          <p:cNvPicPr>
            <a:picLocks noChangeAspect="1" noChangeArrowheads="1" noCrop="1"/>
          </p:cNvPicPr>
          <p:nvPr/>
        </p:nvPicPr>
        <p:blipFill>
          <a:blip r:embed="rId10">
            <a:extLst>
              <a:ext uri="{28A0092B-C50C-407E-A947-70E740481C1C}">
                <a14:useLocalDpi xmlns:a14="http://schemas.microsoft.com/office/drawing/2010/main" xmlns="" val="0"/>
              </a:ext>
            </a:extLst>
          </a:blip>
          <a:srcRect/>
          <a:stretch>
            <a:fillRect/>
          </a:stretch>
        </p:blipFill>
        <p:spPr bwMode="auto">
          <a:xfrm>
            <a:off x="6172200" y="3733800"/>
            <a:ext cx="66675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89" name="Picture 22"/>
          <p:cNvPicPr>
            <a:picLocks noChangeAspect="1" noChangeArrowheads="1" noCrop="1"/>
          </p:cNvPicPr>
          <p:nvPr/>
        </p:nvPicPr>
        <p:blipFill>
          <a:blip r:embed="rId11">
            <a:extLst>
              <a:ext uri="{28A0092B-C50C-407E-A947-70E740481C1C}">
                <a14:useLocalDpi xmlns:a14="http://schemas.microsoft.com/office/drawing/2010/main" xmlns="" val="0"/>
              </a:ext>
            </a:extLst>
          </a:blip>
          <a:srcRect/>
          <a:stretch>
            <a:fillRect/>
          </a:stretch>
        </p:blipFill>
        <p:spPr bwMode="auto">
          <a:xfrm rot="-8682075">
            <a:off x="1447800" y="4648200"/>
            <a:ext cx="609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90" name="Picture 23"/>
          <p:cNvPicPr>
            <a:picLocks noChangeAspect="1" noChangeArrowheads="1" noCrop="1"/>
          </p:cNvPicPr>
          <p:nvPr/>
        </p:nvPicPr>
        <p:blipFill>
          <a:blip r:embed="rId9">
            <a:extLst>
              <a:ext uri="{28A0092B-C50C-407E-A947-70E740481C1C}">
                <a14:useLocalDpi xmlns:a14="http://schemas.microsoft.com/office/drawing/2010/main" xmlns="" val="0"/>
              </a:ext>
            </a:extLst>
          </a:blip>
          <a:srcRect/>
          <a:stretch>
            <a:fillRect/>
          </a:stretch>
        </p:blipFill>
        <p:spPr bwMode="auto">
          <a:xfrm>
            <a:off x="5029200" y="3962400"/>
            <a:ext cx="304800"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91" name="Picture 24"/>
          <p:cNvPicPr>
            <a:picLocks noChangeAspect="1" noChangeArrowheads="1" noCrop="1"/>
          </p:cNvPicPr>
          <p:nvPr/>
        </p:nvPicPr>
        <p:blipFill>
          <a:blip r:embed="rId9">
            <a:extLst>
              <a:ext uri="{28A0092B-C50C-407E-A947-70E740481C1C}">
                <a14:useLocalDpi xmlns:a14="http://schemas.microsoft.com/office/drawing/2010/main" xmlns="" val="0"/>
              </a:ext>
            </a:extLst>
          </a:blip>
          <a:srcRect/>
          <a:stretch>
            <a:fillRect/>
          </a:stretch>
        </p:blipFill>
        <p:spPr bwMode="auto">
          <a:xfrm>
            <a:off x="4495800" y="3733800"/>
            <a:ext cx="304800"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92" name="Picture 25"/>
          <p:cNvPicPr>
            <a:picLocks noChangeAspect="1" noChangeArrowheads="1" noCrop="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rot="9137955">
            <a:off x="2825750" y="5270500"/>
            <a:ext cx="5762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93" name="Picture 26"/>
          <p:cNvPicPr>
            <a:picLocks noChangeAspect="1" noChangeArrowheads="1" noCrop="1"/>
          </p:cNvPicPr>
          <p:nvPr/>
        </p:nvPicPr>
        <p:blipFill>
          <a:blip r:embed="rId13">
            <a:extLst>
              <a:ext uri="{28A0092B-C50C-407E-A947-70E740481C1C}">
                <a14:useLocalDpi xmlns:a14="http://schemas.microsoft.com/office/drawing/2010/main" xmlns="" val="0"/>
              </a:ext>
            </a:extLst>
          </a:blip>
          <a:srcRect/>
          <a:stretch>
            <a:fillRect/>
          </a:stretch>
        </p:blipFill>
        <p:spPr bwMode="auto">
          <a:xfrm rot="-8682075">
            <a:off x="10134600" y="5029200"/>
            <a:ext cx="533400" cy="46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94" name="Picture 27" descr="sun14[1]"/>
          <p:cNvPicPr>
            <a:picLocks noChangeAspect="1" noChangeArrowheads="1" noCrop="1"/>
          </p:cNvPicPr>
          <p:nvPr/>
        </p:nvPicPr>
        <p:blipFill>
          <a:blip r:embed="rId14">
            <a:lum bright="-6000"/>
            <a:extLst>
              <a:ext uri="{28A0092B-C50C-407E-A947-70E740481C1C}">
                <a14:useLocalDpi xmlns:a14="http://schemas.microsoft.com/office/drawing/2010/main" xmlns="" val="0"/>
              </a:ext>
            </a:extLst>
          </a:blip>
          <a:srcRect/>
          <a:stretch>
            <a:fillRect/>
          </a:stretch>
        </p:blipFill>
        <p:spPr bwMode="auto">
          <a:xfrm>
            <a:off x="2819400" y="1828800"/>
            <a:ext cx="1295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00" name="Line 28"/>
          <p:cNvSpPr>
            <a:spLocks noChangeShapeType="1"/>
          </p:cNvSpPr>
          <p:nvPr/>
        </p:nvSpPr>
        <p:spPr bwMode="auto">
          <a:xfrm>
            <a:off x="7620000" y="1462088"/>
            <a:ext cx="838200" cy="0"/>
          </a:xfrm>
          <a:prstGeom prst="line">
            <a:avLst/>
          </a:prstGeom>
          <a:noFill/>
          <a:ln w="9525">
            <a:solidFill>
              <a:srgbClr val="FF66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1" name="Line 29"/>
          <p:cNvSpPr>
            <a:spLocks noChangeShapeType="1"/>
          </p:cNvSpPr>
          <p:nvPr/>
        </p:nvSpPr>
        <p:spPr bwMode="auto">
          <a:xfrm>
            <a:off x="9829800" y="1462088"/>
            <a:ext cx="838200" cy="0"/>
          </a:xfrm>
          <a:prstGeom prst="line">
            <a:avLst/>
          </a:prstGeom>
          <a:noFill/>
          <a:ln w="9525">
            <a:solidFill>
              <a:srgbClr val="FF66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2" name="Line 30"/>
          <p:cNvSpPr>
            <a:spLocks noChangeShapeType="1"/>
          </p:cNvSpPr>
          <p:nvPr/>
        </p:nvSpPr>
        <p:spPr bwMode="auto">
          <a:xfrm>
            <a:off x="9144000" y="90488"/>
            <a:ext cx="0" cy="762000"/>
          </a:xfrm>
          <a:prstGeom prst="line">
            <a:avLst/>
          </a:prstGeom>
          <a:noFill/>
          <a:ln w="9525">
            <a:solidFill>
              <a:srgbClr val="FFFF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3" name="Line 31"/>
          <p:cNvSpPr>
            <a:spLocks noChangeShapeType="1"/>
          </p:cNvSpPr>
          <p:nvPr/>
        </p:nvSpPr>
        <p:spPr bwMode="auto">
          <a:xfrm>
            <a:off x="8001000" y="547688"/>
            <a:ext cx="685800" cy="533400"/>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4" name="Line 32"/>
          <p:cNvSpPr>
            <a:spLocks noChangeShapeType="1"/>
          </p:cNvSpPr>
          <p:nvPr/>
        </p:nvSpPr>
        <p:spPr bwMode="auto">
          <a:xfrm flipV="1">
            <a:off x="9601200" y="381000"/>
            <a:ext cx="685800" cy="609600"/>
          </a:xfrm>
          <a:prstGeom prst="line">
            <a:avLst/>
          </a:prstGeom>
          <a:noFill/>
          <a:ln w="9525">
            <a:solidFill>
              <a:srgbClr val="00FF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5" name="Line 33"/>
          <p:cNvSpPr>
            <a:spLocks noChangeShapeType="1"/>
          </p:cNvSpPr>
          <p:nvPr/>
        </p:nvSpPr>
        <p:spPr bwMode="auto">
          <a:xfrm flipV="1">
            <a:off x="7772400" y="1828800"/>
            <a:ext cx="685800" cy="609600"/>
          </a:xfrm>
          <a:prstGeom prst="line">
            <a:avLst/>
          </a:prstGeom>
          <a:noFill/>
          <a:ln w="9525">
            <a:solidFill>
              <a:srgbClr val="00FF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6" name="Line 34"/>
          <p:cNvSpPr>
            <a:spLocks noChangeShapeType="1"/>
          </p:cNvSpPr>
          <p:nvPr/>
        </p:nvSpPr>
        <p:spPr bwMode="auto">
          <a:xfrm>
            <a:off x="9007475" y="2071688"/>
            <a:ext cx="0" cy="762000"/>
          </a:xfrm>
          <a:prstGeom prst="line">
            <a:avLst/>
          </a:prstGeom>
          <a:noFill/>
          <a:ln w="9525">
            <a:solidFill>
              <a:srgbClr val="FFFF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7" name="Line 35"/>
          <p:cNvSpPr>
            <a:spLocks noChangeShapeType="1"/>
          </p:cNvSpPr>
          <p:nvPr/>
        </p:nvSpPr>
        <p:spPr bwMode="auto">
          <a:xfrm>
            <a:off x="9677400" y="1843088"/>
            <a:ext cx="685800" cy="533400"/>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pic>
        <p:nvPicPr>
          <p:cNvPr id="3108" name="Picture 36" descr="38"/>
          <p:cNvPicPr>
            <a:picLocks noChangeAspect="1" noChangeArrowheads="1" noCrop="1"/>
          </p:cNvPicPr>
          <p:nvPr/>
        </p:nvPicPr>
        <p:blipFill>
          <a:blip r:embed="rId15">
            <a:extLst>
              <a:ext uri="{28A0092B-C50C-407E-A947-70E740481C1C}">
                <a14:useLocalDpi xmlns:a14="http://schemas.microsoft.com/office/drawing/2010/main" xmlns="" val="0"/>
              </a:ext>
            </a:extLst>
          </a:blip>
          <a:srcRect/>
          <a:stretch>
            <a:fillRect/>
          </a:stretch>
        </p:blipFill>
        <p:spPr bwMode="auto">
          <a:xfrm>
            <a:off x="2743200" y="2667000"/>
            <a:ext cx="2914650" cy="2989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804" name="Picture 39"/>
          <p:cNvPicPr>
            <a:picLocks noChangeAspect="1" noChangeArrowheads="1" noCrop="1"/>
          </p:cNvPicPr>
          <p:nvPr/>
        </p:nvPicPr>
        <p:blipFill>
          <a:blip r:embed="rId10">
            <a:extLst>
              <a:ext uri="{28A0092B-C50C-407E-A947-70E740481C1C}">
                <a14:useLocalDpi xmlns:a14="http://schemas.microsoft.com/office/drawing/2010/main" xmlns="" val="0"/>
              </a:ext>
            </a:extLst>
          </a:blip>
          <a:srcRect/>
          <a:stretch>
            <a:fillRect/>
          </a:stretch>
        </p:blipFill>
        <p:spPr bwMode="auto">
          <a:xfrm>
            <a:off x="8763000" y="5257800"/>
            <a:ext cx="66675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805" name="Picture 40"/>
          <p:cNvPicPr>
            <a:picLocks noChangeAspect="1" noChangeArrowheads="1" noCrop="1"/>
          </p:cNvPicPr>
          <p:nvPr/>
        </p:nvPicPr>
        <p:blipFill>
          <a:blip r:embed="rId11">
            <a:extLst>
              <a:ext uri="{28A0092B-C50C-407E-A947-70E740481C1C}">
                <a14:useLocalDpi xmlns:a14="http://schemas.microsoft.com/office/drawing/2010/main" xmlns="" val="0"/>
              </a:ext>
            </a:extLst>
          </a:blip>
          <a:srcRect/>
          <a:stretch>
            <a:fillRect/>
          </a:stretch>
        </p:blipFill>
        <p:spPr bwMode="auto">
          <a:xfrm rot="-8682075">
            <a:off x="5486400" y="3810000"/>
            <a:ext cx="609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repeatCount="indefinite" fill="hold" nodeType="afterEffect">
                                  <p:stCondLst>
                                    <p:cond delay="0"/>
                                  </p:stCondLst>
                                  <p:childTnLst>
                                    <p:set>
                                      <p:cBhvr>
                                        <p:cTn id="6" dur="1" fill="hold">
                                          <p:stCondLst>
                                            <p:cond delay="0"/>
                                          </p:stCondLst>
                                        </p:cTn>
                                        <p:tgtEl>
                                          <p:spTgt spid="3100"/>
                                        </p:tgtEl>
                                        <p:attrNameLst>
                                          <p:attrName>style.visibility</p:attrName>
                                        </p:attrNameLst>
                                      </p:cBhvr>
                                      <p:to>
                                        <p:strVal val="visible"/>
                                      </p:to>
                                    </p:set>
                                    <p:animEffect transition="in" filter="wheel(4)">
                                      <p:cBhvr>
                                        <p:cTn id="7" dur="2000"/>
                                        <p:tgtEl>
                                          <p:spTgt spid="3100"/>
                                        </p:tgtEl>
                                      </p:cBhvr>
                                    </p:animEffect>
                                  </p:childTnLst>
                                </p:cTn>
                              </p:par>
                              <p:par>
                                <p:cTn id="8" presetID="21" presetClass="entr" presetSubtype="4" repeatCount="indefinite" fill="hold" nodeType="withEffect">
                                  <p:stCondLst>
                                    <p:cond delay="0"/>
                                  </p:stCondLst>
                                  <p:childTnLst>
                                    <p:set>
                                      <p:cBhvr>
                                        <p:cTn id="9" dur="1" fill="hold">
                                          <p:stCondLst>
                                            <p:cond delay="0"/>
                                          </p:stCondLst>
                                        </p:cTn>
                                        <p:tgtEl>
                                          <p:spTgt spid="3101"/>
                                        </p:tgtEl>
                                        <p:attrNameLst>
                                          <p:attrName>style.visibility</p:attrName>
                                        </p:attrNameLst>
                                      </p:cBhvr>
                                      <p:to>
                                        <p:strVal val="visible"/>
                                      </p:to>
                                    </p:set>
                                    <p:animEffect transition="in" filter="wheel(4)">
                                      <p:cBhvr>
                                        <p:cTn id="10" dur="2000"/>
                                        <p:tgtEl>
                                          <p:spTgt spid="3101"/>
                                        </p:tgtEl>
                                      </p:cBhvr>
                                    </p:animEffect>
                                  </p:childTnLst>
                                </p:cTn>
                              </p:par>
                              <p:par>
                                <p:cTn id="11" presetID="21" presetClass="entr" presetSubtype="4" repeatCount="indefinite" fill="hold" nodeType="withEffect">
                                  <p:stCondLst>
                                    <p:cond delay="0"/>
                                  </p:stCondLst>
                                  <p:childTnLst>
                                    <p:set>
                                      <p:cBhvr>
                                        <p:cTn id="12" dur="1" fill="hold">
                                          <p:stCondLst>
                                            <p:cond delay="0"/>
                                          </p:stCondLst>
                                        </p:cTn>
                                        <p:tgtEl>
                                          <p:spTgt spid="3102"/>
                                        </p:tgtEl>
                                        <p:attrNameLst>
                                          <p:attrName>style.visibility</p:attrName>
                                        </p:attrNameLst>
                                      </p:cBhvr>
                                      <p:to>
                                        <p:strVal val="visible"/>
                                      </p:to>
                                    </p:set>
                                    <p:animEffect transition="in" filter="wheel(4)">
                                      <p:cBhvr>
                                        <p:cTn id="13" dur="2000"/>
                                        <p:tgtEl>
                                          <p:spTgt spid="3102"/>
                                        </p:tgtEl>
                                      </p:cBhvr>
                                    </p:animEffect>
                                  </p:childTnLst>
                                </p:cTn>
                              </p:par>
                              <p:par>
                                <p:cTn id="14" presetID="21" presetClass="entr" presetSubtype="4" repeatCount="indefinite" fill="hold" nodeType="withEffect">
                                  <p:stCondLst>
                                    <p:cond delay="0"/>
                                  </p:stCondLst>
                                  <p:childTnLst>
                                    <p:set>
                                      <p:cBhvr>
                                        <p:cTn id="15" dur="1" fill="hold">
                                          <p:stCondLst>
                                            <p:cond delay="0"/>
                                          </p:stCondLst>
                                        </p:cTn>
                                        <p:tgtEl>
                                          <p:spTgt spid="3103"/>
                                        </p:tgtEl>
                                        <p:attrNameLst>
                                          <p:attrName>style.visibility</p:attrName>
                                        </p:attrNameLst>
                                      </p:cBhvr>
                                      <p:to>
                                        <p:strVal val="visible"/>
                                      </p:to>
                                    </p:set>
                                    <p:animEffect transition="in" filter="wheel(4)">
                                      <p:cBhvr>
                                        <p:cTn id="16" dur="2000"/>
                                        <p:tgtEl>
                                          <p:spTgt spid="3103"/>
                                        </p:tgtEl>
                                      </p:cBhvr>
                                    </p:animEffect>
                                  </p:childTnLst>
                                </p:cTn>
                              </p:par>
                              <p:par>
                                <p:cTn id="17" presetID="21" presetClass="entr" presetSubtype="4" repeatCount="indefinite" fill="hold" nodeType="withEffect">
                                  <p:stCondLst>
                                    <p:cond delay="0"/>
                                  </p:stCondLst>
                                  <p:childTnLst>
                                    <p:set>
                                      <p:cBhvr>
                                        <p:cTn id="18" dur="1" fill="hold">
                                          <p:stCondLst>
                                            <p:cond delay="0"/>
                                          </p:stCondLst>
                                        </p:cTn>
                                        <p:tgtEl>
                                          <p:spTgt spid="3104"/>
                                        </p:tgtEl>
                                        <p:attrNameLst>
                                          <p:attrName>style.visibility</p:attrName>
                                        </p:attrNameLst>
                                      </p:cBhvr>
                                      <p:to>
                                        <p:strVal val="visible"/>
                                      </p:to>
                                    </p:set>
                                    <p:animEffect transition="in" filter="wheel(4)">
                                      <p:cBhvr>
                                        <p:cTn id="19" dur="2000"/>
                                        <p:tgtEl>
                                          <p:spTgt spid="3104"/>
                                        </p:tgtEl>
                                      </p:cBhvr>
                                    </p:animEffect>
                                  </p:childTnLst>
                                </p:cTn>
                              </p:par>
                              <p:par>
                                <p:cTn id="20" presetID="21" presetClass="entr" presetSubtype="4" repeatCount="indefinite" fill="hold" nodeType="withEffect">
                                  <p:stCondLst>
                                    <p:cond delay="0"/>
                                  </p:stCondLst>
                                  <p:childTnLst>
                                    <p:set>
                                      <p:cBhvr>
                                        <p:cTn id="21" dur="1" fill="hold">
                                          <p:stCondLst>
                                            <p:cond delay="0"/>
                                          </p:stCondLst>
                                        </p:cTn>
                                        <p:tgtEl>
                                          <p:spTgt spid="3105"/>
                                        </p:tgtEl>
                                        <p:attrNameLst>
                                          <p:attrName>style.visibility</p:attrName>
                                        </p:attrNameLst>
                                      </p:cBhvr>
                                      <p:to>
                                        <p:strVal val="visible"/>
                                      </p:to>
                                    </p:set>
                                    <p:animEffect transition="in" filter="wheel(4)">
                                      <p:cBhvr>
                                        <p:cTn id="22" dur="2000"/>
                                        <p:tgtEl>
                                          <p:spTgt spid="3105"/>
                                        </p:tgtEl>
                                      </p:cBhvr>
                                    </p:animEffect>
                                  </p:childTnLst>
                                </p:cTn>
                              </p:par>
                              <p:par>
                                <p:cTn id="23" presetID="21" presetClass="entr" presetSubtype="4" repeatCount="indefinite" fill="hold" nodeType="withEffect">
                                  <p:stCondLst>
                                    <p:cond delay="0"/>
                                  </p:stCondLst>
                                  <p:childTnLst>
                                    <p:set>
                                      <p:cBhvr>
                                        <p:cTn id="24" dur="1" fill="hold">
                                          <p:stCondLst>
                                            <p:cond delay="0"/>
                                          </p:stCondLst>
                                        </p:cTn>
                                        <p:tgtEl>
                                          <p:spTgt spid="3106"/>
                                        </p:tgtEl>
                                        <p:attrNameLst>
                                          <p:attrName>style.visibility</p:attrName>
                                        </p:attrNameLst>
                                      </p:cBhvr>
                                      <p:to>
                                        <p:strVal val="visible"/>
                                      </p:to>
                                    </p:set>
                                    <p:animEffect transition="in" filter="wheel(4)">
                                      <p:cBhvr>
                                        <p:cTn id="25" dur="2000"/>
                                        <p:tgtEl>
                                          <p:spTgt spid="3106"/>
                                        </p:tgtEl>
                                      </p:cBhvr>
                                    </p:animEffect>
                                  </p:childTnLst>
                                </p:cTn>
                              </p:par>
                              <p:par>
                                <p:cTn id="26" presetID="21" presetClass="entr" presetSubtype="4" repeatCount="indefinite" fill="hold" nodeType="withEffect">
                                  <p:stCondLst>
                                    <p:cond delay="0"/>
                                  </p:stCondLst>
                                  <p:childTnLst>
                                    <p:set>
                                      <p:cBhvr>
                                        <p:cTn id="27" dur="1" fill="hold">
                                          <p:stCondLst>
                                            <p:cond delay="0"/>
                                          </p:stCondLst>
                                        </p:cTn>
                                        <p:tgtEl>
                                          <p:spTgt spid="3107"/>
                                        </p:tgtEl>
                                        <p:attrNameLst>
                                          <p:attrName>style.visibility</p:attrName>
                                        </p:attrNameLst>
                                      </p:cBhvr>
                                      <p:to>
                                        <p:strVal val="visible"/>
                                      </p:to>
                                    </p:set>
                                    <p:animEffect transition="in" filter="wheel(4)">
                                      <p:cBhvr>
                                        <p:cTn id="28" dur="2000"/>
                                        <p:tgtEl>
                                          <p:spTgt spid="3107"/>
                                        </p:tgtEl>
                                      </p:cBhvr>
                                    </p:animEffect>
                                  </p:childTnLst>
                                </p:cTn>
                              </p:par>
                              <p:par>
                                <p:cTn id="29" presetID="9" presetClass="entr" presetSubtype="0" repeatCount="2000" fill="hold" nodeType="withEffect">
                                  <p:stCondLst>
                                    <p:cond delay="0"/>
                                  </p:stCondLst>
                                  <p:childTnLst>
                                    <p:set>
                                      <p:cBhvr>
                                        <p:cTn id="30" dur="1" fill="hold">
                                          <p:stCondLst>
                                            <p:cond delay="0"/>
                                          </p:stCondLst>
                                        </p:cTn>
                                        <p:tgtEl>
                                          <p:spTgt spid="3108"/>
                                        </p:tgtEl>
                                        <p:attrNameLst>
                                          <p:attrName>style.visibility</p:attrName>
                                        </p:attrNameLst>
                                      </p:cBhvr>
                                      <p:to>
                                        <p:strVal val="visible"/>
                                      </p:to>
                                    </p:set>
                                    <p:animEffect transition="in" filter="dissolve">
                                      <p:cBhvr>
                                        <p:cTn id="31" dur="5000"/>
                                        <p:tgtEl>
                                          <p:spTgt spid="3108"/>
                                        </p:tgtEl>
                                      </p:cBhvr>
                                    </p:animEffect>
                                  </p:childTnLst>
                                  <p:subTnLst>
                                    <p:audio>
                                      <p:cMediaNode>
                                        <p:cTn display="0" masterRel="sameClick">
                                          <p:stCondLst>
                                            <p:cond evt="begin" delay="0">
                                              <p:tn val="29"/>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WordArt 5"/>
          <p:cNvSpPr>
            <a:spLocks noChangeArrowheads="1" noChangeShapeType="1" noTextEdit="1"/>
          </p:cNvSpPr>
          <p:nvPr/>
        </p:nvSpPr>
        <p:spPr bwMode="auto">
          <a:xfrm>
            <a:off x="2057400" y="1981200"/>
            <a:ext cx="8077200" cy="22098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endParaRPr>
          </a:p>
          <a:p>
            <a:pPr algn="ctr"/>
            <a:r>
              <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rPr>
              <a:t>HÀM SỐ BẬC NHẤT</a:t>
            </a:r>
          </a:p>
          <a:p>
            <a:pPr algn="ctr"/>
            <a:endPar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endParaRPr>
          </a:p>
        </p:txBody>
      </p:sp>
      <p:sp>
        <p:nvSpPr>
          <p:cNvPr id="8" name="Rectangle 7"/>
          <p:cNvSpPr/>
          <p:nvPr/>
        </p:nvSpPr>
        <p:spPr>
          <a:xfrm>
            <a:off x="3882779" y="1676400"/>
            <a:ext cx="4154022" cy="92333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ctr" eaLnBrk="1" hangingPunct="1">
              <a:defRPr/>
            </a:pPr>
            <a:r>
              <a:rPr lang="en-US" sz="5400" b="1"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rPr>
              <a:t>LUYỆN TẬP</a:t>
            </a:r>
            <a:endPar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pic>
        <p:nvPicPr>
          <p:cNvPr id="5124" name="Picture 2"/>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304800"/>
            <a:ext cx="1979613"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ext Box 147"/>
          <p:cNvSpPr txBox="1">
            <a:spLocks noChangeArrowheads="1"/>
          </p:cNvSpPr>
          <p:nvPr/>
        </p:nvSpPr>
        <p:spPr bwMode="auto">
          <a:xfrm>
            <a:off x="1981200" y="5029200"/>
            <a:ext cx="8229600" cy="646113"/>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defRPr/>
            </a:pPr>
            <a:r>
              <a:rPr lang="en-US" altLang="en-US" sz="3600" dirty="0" err="1" smtClean="0">
                <a:solidFill>
                  <a:srgbClr val="0000FF"/>
                </a:solidFill>
                <a:latin typeface="Times New Roman" panose="02020603050405020304" pitchFamily="18" charset="0"/>
                <a:cs typeface="Times New Roman" panose="02020603050405020304" pitchFamily="18" charset="0"/>
              </a:rPr>
              <a:t>Giáo</a:t>
            </a:r>
            <a:r>
              <a:rPr lang="en-US" altLang="en-US" sz="3600" smtClean="0">
                <a:solidFill>
                  <a:srgbClr val="0000FF"/>
                </a:solidFill>
                <a:latin typeface="Times New Roman" panose="02020603050405020304" pitchFamily="18" charset="0"/>
                <a:cs typeface="Times New Roman" panose="02020603050405020304" pitchFamily="18" charset="0"/>
              </a:rPr>
              <a:t> viên: TRẦN MINH ĐÔNG</a:t>
            </a:r>
            <a:endParaRPr lang="en-US" altLang="en-US" sz="3600" b="1"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490402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71013"/>
                                        </p:tgtEl>
                                        <p:attrNameLst>
                                          <p:attrName>style.visibility</p:attrName>
                                        </p:attrNameLst>
                                      </p:cBhvr>
                                      <p:to>
                                        <p:strVal val="visible"/>
                                      </p:to>
                                    </p:set>
                                    <p:anim calcmode="lin" valueType="num">
                                      <p:cBhvr additive="base">
                                        <p:cTn id="7" dur="500" fill="hold"/>
                                        <p:tgtEl>
                                          <p:spTgt spid="171013"/>
                                        </p:tgtEl>
                                        <p:attrNameLst>
                                          <p:attrName>ppt_x</p:attrName>
                                        </p:attrNameLst>
                                      </p:cBhvr>
                                      <p:tavLst>
                                        <p:tav tm="0">
                                          <p:val>
                                            <p:strVal val="#ppt_x"/>
                                          </p:val>
                                        </p:tav>
                                        <p:tav tm="100000">
                                          <p:val>
                                            <p:strVal val="#ppt_x"/>
                                          </p:val>
                                        </p:tav>
                                      </p:tavLst>
                                    </p:anim>
                                    <p:anim calcmode="lin" valueType="num">
                                      <p:cBhvr additive="base">
                                        <p:cTn id="8" dur="500" fill="hold"/>
                                        <p:tgtEl>
                                          <p:spTgt spid="1710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WordArt 2"/>
          <p:cNvSpPr>
            <a:spLocks noChangeArrowheads="1" noChangeShapeType="1" noTextEdit="1"/>
          </p:cNvSpPr>
          <p:nvPr/>
        </p:nvSpPr>
        <p:spPr bwMode="auto">
          <a:xfrm>
            <a:off x="2895600" y="1138237"/>
            <a:ext cx="4800600" cy="842963"/>
          </a:xfrm>
          <a:prstGeom prst="rect">
            <a:avLst/>
          </a:prstGeom>
        </p:spPr>
        <p:txBody>
          <a:bodyPr wrap="none" fromWordArt="1">
            <a:prstTxWarp prst="textPlain">
              <a:avLst>
                <a:gd name="adj" fmla="val 50000"/>
              </a:avLst>
            </a:prstTxWarp>
          </a:bodyPr>
          <a:lstStyle/>
          <a:p>
            <a:pPr algn="ctr"/>
            <a:r>
              <a:rPr lang="en-US" sz="3600" kern="10">
                <a:ln w="12700">
                  <a:solidFill>
                    <a:srgbClr val="FF0000"/>
                  </a:solidFill>
                  <a:round/>
                  <a:headEnd/>
                  <a:tailEnd/>
                </a:ln>
                <a:solidFill>
                  <a:srgbClr val="FF0000">
                    <a:alpha val="50195"/>
                  </a:srgbClr>
                </a:solidFill>
                <a:effectLst>
                  <a:outerShdw dist="45791" dir="2021404" algn="ctr" rotWithShape="0">
                    <a:srgbClr val="9999FF"/>
                  </a:outerShdw>
                </a:effectLst>
                <a:latin typeface=".VnUniverseH" panose="020B7200000000000000" pitchFamily="34" charset="0"/>
              </a:rPr>
              <a:t>kiÓm tra KIẾN THỨC</a:t>
            </a:r>
          </a:p>
        </p:txBody>
      </p:sp>
      <p:sp>
        <p:nvSpPr>
          <p:cNvPr id="7175" name="Text Box 37"/>
          <p:cNvSpPr txBox="1">
            <a:spLocks noChangeArrowheads="1"/>
          </p:cNvSpPr>
          <p:nvPr/>
        </p:nvSpPr>
        <p:spPr bwMode="auto">
          <a:xfrm>
            <a:off x="304800" y="2469603"/>
            <a:ext cx="11201400" cy="2246769"/>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defRPr/>
            </a:pPr>
            <a:r>
              <a:rPr lang="vi-VN" sz="2800" b="1" smtClean="0">
                <a:solidFill>
                  <a:srgbClr val="FF0000"/>
                </a:solidFill>
                <a:latin typeface="Times New Roman" panose="02020603050405020304" pitchFamily="18" charset="0"/>
                <a:cs typeface="Times New Roman" panose="02020603050405020304" pitchFamily="18" charset="0"/>
              </a:rPr>
              <a:t>Câu </a:t>
            </a:r>
            <a:r>
              <a:rPr lang="en-US" sz="2800" b="1" smtClean="0">
                <a:solidFill>
                  <a:srgbClr val="FF0000"/>
                </a:solidFill>
                <a:latin typeface="Times New Roman" panose="02020603050405020304" pitchFamily="18" charset="0"/>
                <a:cs typeface="Times New Roman" panose="02020603050405020304" pitchFamily="18" charset="0"/>
              </a:rPr>
              <a:t>hỏi</a:t>
            </a:r>
            <a:r>
              <a:rPr lang="vi-VN" sz="2800" b="1" smtClean="0">
                <a:solidFill>
                  <a:srgbClr val="FF0000"/>
                </a:solidFill>
                <a:latin typeface="Times New Roman" panose="02020603050405020304" pitchFamily="18" charset="0"/>
                <a:cs typeface="Times New Roman" panose="02020603050405020304" pitchFamily="18" charset="0"/>
              </a:rPr>
              <a:t>:  </a:t>
            </a:r>
            <a:r>
              <a:rPr lang="en-US" sz="2800" b="1" i="1" smtClean="0">
                <a:solidFill>
                  <a:srgbClr val="002060"/>
                </a:solidFill>
                <a:latin typeface="Times New Roman" panose="02020603050405020304" pitchFamily="18" charset="0"/>
                <a:cs typeface="Times New Roman" panose="02020603050405020304" pitchFamily="18" charset="0"/>
              </a:rPr>
              <a:t>Phát biểu định nghĩa hàm số bậc nhất</a:t>
            </a:r>
            <a:r>
              <a:rPr lang="vi-VN" sz="2800" b="1" i="1" smtClean="0">
                <a:solidFill>
                  <a:srgbClr val="002060"/>
                </a:solidFill>
                <a:latin typeface="Times New Roman" panose="02020603050405020304" pitchFamily="18" charset="0"/>
                <a:cs typeface="Times New Roman" panose="02020603050405020304" pitchFamily="18" charset="0"/>
              </a:rPr>
              <a:t>?</a:t>
            </a:r>
            <a:r>
              <a:rPr lang="en-US" sz="2800" b="1" i="1" smtClean="0">
                <a:solidFill>
                  <a:srgbClr val="002060"/>
                </a:solidFill>
                <a:latin typeface="Times New Roman" panose="02020603050405020304" pitchFamily="18" charset="0"/>
                <a:cs typeface="Times New Roman" panose="02020603050405020304" pitchFamily="18" charset="0"/>
              </a:rPr>
              <a:t> Hàm số đồng biến, nghịch biến khi nào? Trong các hàm số sau xác định hàm số bậc nhất, chỉ rõ hệ số a, b? Hàm số đó đồng biến hay nghịch biến?</a:t>
            </a:r>
          </a:p>
          <a:p>
            <a:pPr eaLnBrk="1" hangingPunct="1">
              <a:defRPr/>
            </a:pPr>
            <a:endParaRPr lang="en-US" sz="2800" b="1">
              <a:solidFill>
                <a:srgbClr val="002060"/>
              </a:solidFill>
              <a:latin typeface="Times New Roman" panose="02020603050405020304" pitchFamily="18" charset="0"/>
              <a:cs typeface="Times New Roman" panose="02020603050405020304" pitchFamily="18" charset="0"/>
            </a:endParaRPr>
          </a:p>
          <a:p>
            <a:pPr eaLnBrk="1" hangingPunct="1">
              <a:defRPr/>
            </a:pPr>
            <a:endParaRPr lang="en-US" sz="2800" b="1" smtClean="0">
              <a:solidFill>
                <a:srgbClr val="002060"/>
              </a:solidFill>
              <a:latin typeface="Times New Roman" panose="02020603050405020304" pitchFamily="18" charset="0"/>
              <a:cs typeface="Times New Roman" panose="02020603050405020304" pitchFamily="18" charset="0"/>
            </a:endParaRPr>
          </a:p>
        </p:txBody>
      </p:sp>
      <p:graphicFrame>
        <p:nvGraphicFramePr>
          <p:cNvPr id="13" name="Object 45"/>
          <p:cNvGraphicFramePr>
            <a:graphicFrameLocks noGrp="1" noChangeAspect="1"/>
          </p:cNvGraphicFramePr>
          <p:nvPr>
            <p:ph sz="quarter" idx="4294967295"/>
            <p:extLst>
              <p:ext uri="{D42A27DB-BD31-4B8C-83A1-F6EECF244321}">
                <p14:modId xmlns:p14="http://schemas.microsoft.com/office/powerpoint/2010/main" xmlns="" val="922461747"/>
              </p:ext>
            </p:extLst>
          </p:nvPr>
        </p:nvGraphicFramePr>
        <p:xfrm>
          <a:off x="533400" y="3934598"/>
          <a:ext cx="3468850" cy="605937"/>
        </p:xfrm>
        <a:graphic>
          <a:graphicData uri="http://schemas.openxmlformats.org/presentationml/2006/ole">
            <p:oleObj spid="_x0000_s34845" name="Equation" r:id="rId3" imgW="1384200" imgH="241200" progId="Equation.DSMT4">
              <p:embed/>
            </p:oleObj>
          </a:graphicData>
        </a:graphic>
      </p:graphicFrame>
      <p:graphicFrame>
        <p:nvGraphicFramePr>
          <p:cNvPr id="14" name="Object 90"/>
          <p:cNvGraphicFramePr>
            <a:graphicFrameLocks noChangeAspect="1"/>
          </p:cNvGraphicFramePr>
          <p:nvPr>
            <p:extLst>
              <p:ext uri="{D42A27DB-BD31-4B8C-83A1-F6EECF244321}">
                <p14:modId xmlns:p14="http://schemas.microsoft.com/office/powerpoint/2010/main" xmlns="" val="960170449"/>
              </p:ext>
            </p:extLst>
          </p:nvPr>
        </p:nvGraphicFramePr>
        <p:xfrm>
          <a:off x="5029200" y="3765003"/>
          <a:ext cx="2509509" cy="959397"/>
        </p:xfrm>
        <a:graphic>
          <a:graphicData uri="http://schemas.openxmlformats.org/presentationml/2006/ole">
            <p:oleObj spid="_x0000_s34846" name="Equation" r:id="rId4" imgW="901440" imgH="393480" progId="Equation.DSMT4">
              <p:embed/>
            </p:oleObj>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xmlns="" val="3783584354"/>
              </p:ext>
            </p:extLst>
          </p:nvPr>
        </p:nvGraphicFramePr>
        <p:xfrm>
          <a:off x="8229601" y="4007623"/>
          <a:ext cx="2286000" cy="435429"/>
        </p:xfrm>
        <a:graphic>
          <a:graphicData uri="http://schemas.openxmlformats.org/presentationml/2006/ole">
            <p:oleObj spid="_x0000_s34847" name="Equation" r:id="rId5" imgW="1066680" imgH="203040" progId="Equation.DSMT4">
              <p:embed/>
            </p:oleObj>
          </a:graphicData>
        </a:graphic>
      </p:graphicFrame>
    </p:spTree>
    <p:extLst>
      <p:ext uri="{BB962C8B-B14F-4D97-AF65-F5344CB8AC3E}">
        <p14:creationId xmlns:p14="http://schemas.microsoft.com/office/powerpoint/2010/main" xmlns="" val="427133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barn(inVertical)">
                                      <p:cBhvr>
                                        <p:cTn id="7" dur="500"/>
                                        <p:tgtEl>
                                          <p:spTgt spid="7175"/>
                                        </p:tgtEl>
                                      </p:cBhvr>
                                    </p:animEffect>
                                  </p:childTnLst>
                                </p:cTn>
                              </p:par>
                              <p:par>
                                <p:cTn id="8" presetID="16" presetClass="entr" presetSubtype="21"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arn(inVertical)">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295400" y="228600"/>
            <a:ext cx="2286000" cy="492125"/>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b="1" smtClean="0">
                <a:solidFill>
                  <a:srgbClr val="FF0000"/>
                </a:solidFill>
                <a:latin typeface="Times New Roman" panose="02020603050405020304" pitchFamily="18" charset="0"/>
                <a:cs typeface="Times New Roman" panose="02020603050405020304" pitchFamily="18" charset="0"/>
              </a:rPr>
              <a:t>Trả lời:</a:t>
            </a:r>
          </a:p>
        </p:txBody>
      </p:sp>
      <p:sp>
        <p:nvSpPr>
          <p:cNvPr id="3" name="Text Box 5"/>
          <p:cNvSpPr txBox="1">
            <a:spLocks noChangeArrowheads="1"/>
          </p:cNvSpPr>
          <p:nvPr/>
        </p:nvSpPr>
        <p:spPr bwMode="auto">
          <a:xfrm>
            <a:off x="457200" y="1828800"/>
            <a:ext cx="11430000" cy="1569660"/>
          </a:xfrm>
          <a:prstGeom prst="rect">
            <a:avLst/>
          </a:prstGeom>
          <a:ln w="28575">
            <a:solidFill>
              <a:srgbClr val="0000FF"/>
            </a:solidFill>
            <a:miter lim="800000"/>
            <a:headEnd/>
            <a:tailEnd/>
          </a:ln>
          <a:extLst/>
        </p:spPr>
        <p:style>
          <a:lnRef idx="0">
            <a:scrgbClr r="0" g="0" b="0"/>
          </a:lnRef>
          <a:fillRef idx="1001">
            <a:schemeClr val="lt1"/>
          </a:fillRef>
          <a:effectRef idx="0">
            <a:scrgbClr r="0" g="0" b="0"/>
          </a:effectRef>
          <a:fontRef idx="major"/>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i="1">
                <a:latin typeface="Times New Roman" panose="02020603050405020304" pitchFamily="18" charset="0"/>
                <a:cs typeface="Times New Roman" panose="02020603050405020304" pitchFamily="18" charset="0"/>
              </a:rPr>
              <a:t>Hàm số bậc nhất y = ax + b xác định với mọi x thuộc R và có tính chất sau</a:t>
            </a:r>
          </a:p>
          <a:p>
            <a:pPr eaLnBrk="1" hangingPunct="1">
              <a:spcBef>
                <a:spcPct val="50000"/>
              </a:spcBef>
            </a:pPr>
            <a:r>
              <a:rPr lang="en-US" altLang="en-US" sz="2400" i="1">
                <a:latin typeface="Times New Roman" panose="02020603050405020304" pitchFamily="18" charset="0"/>
                <a:cs typeface="Times New Roman" panose="02020603050405020304" pitchFamily="18" charset="0"/>
              </a:rPr>
              <a:t>+ </a:t>
            </a:r>
            <a:r>
              <a:rPr lang="en-US" altLang="en-US" sz="2400" i="1">
                <a:solidFill>
                  <a:srgbClr val="FF0000"/>
                </a:solidFill>
                <a:latin typeface="Times New Roman" panose="02020603050405020304" pitchFamily="18" charset="0"/>
                <a:cs typeface="Times New Roman" panose="02020603050405020304" pitchFamily="18" charset="0"/>
              </a:rPr>
              <a:t>Đồng biến trên </a:t>
            </a:r>
            <a:r>
              <a:rPr lang="en-US" altLang="en-US" sz="2400">
                <a:latin typeface="Times New Roman" panose="02020603050405020304" pitchFamily="18" charset="0"/>
                <a:cs typeface="Times New Roman" panose="02020603050405020304" pitchFamily="18" charset="0"/>
              </a:rPr>
              <a:t>R, </a:t>
            </a:r>
            <a:r>
              <a:rPr lang="en-US" altLang="en-US" sz="2400" i="1">
                <a:latin typeface="Times New Roman" panose="02020603050405020304" pitchFamily="18" charset="0"/>
                <a:cs typeface="Times New Roman" panose="02020603050405020304" pitchFamily="18" charset="0"/>
              </a:rPr>
              <a:t> khi a &gt; 0</a:t>
            </a:r>
          </a:p>
          <a:p>
            <a:pPr eaLnBrk="1" hangingPunct="1">
              <a:spcBef>
                <a:spcPct val="50000"/>
              </a:spcBef>
            </a:pPr>
            <a:r>
              <a:rPr lang="en-US" altLang="en-US" sz="2400" i="1">
                <a:latin typeface="Times New Roman" panose="02020603050405020304" pitchFamily="18" charset="0"/>
                <a:cs typeface="Times New Roman" panose="02020603050405020304" pitchFamily="18" charset="0"/>
              </a:rPr>
              <a:t>+ </a:t>
            </a:r>
            <a:r>
              <a:rPr lang="en-US" altLang="en-US" sz="2400" i="1">
                <a:solidFill>
                  <a:srgbClr val="FF0000"/>
                </a:solidFill>
                <a:latin typeface="Times New Roman" panose="02020603050405020304" pitchFamily="18" charset="0"/>
                <a:cs typeface="Times New Roman" panose="02020603050405020304" pitchFamily="18" charset="0"/>
              </a:rPr>
              <a:t>Nghịch biến trên </a:t>
            </a:r>
            <a:r>
              <a:rPr lang="en-US" altLang="en-US" sz="2400">
                <a:latin typeface="Times New Roman" panose="02020603050405020304" pitchFamily="18" charset="0"/>
                <a:cs typeface="Times New Roman" panose="02020603050405020304" pitchFamily="18" charset="0"/>
              </a:rPr>
              <a:t>R, </a:t>
            </a:r>
            <a:r>
              <a:rPr lang="en-US" altLang="en-US" sz="2400" i="1">
                <a:latin typeface="Times New Roman" panose="02020603050405020304" pitchFamily="18" charset="0"/>
                <a:cs typeface="Times New Roman" panose="02020603050405020304" pitchFamily="18" charset="0"/>
              </a:rPr>
              <a:t> khi a &lt; 0</a:t>
            </a:r>
          </a:p>
        </p:txBody>
      </p:sp>
      <p:sp>
        <p:nvSpPr>
          <p:cNvPr id="4" name="Text Box 9"/>
          <p:cNvSpPr txBox="1">
            <a:spLocks noChangeArrowheads="1"/>
          </p:cNvSpPr>
          <p:nvPr/>
        </p:nvSpPr>
        <p:spPr bwMode="auto">
          <a:xfrm>
            <a:off x="457200" y="914400"/>
            <a:ext cx="11430000" cy="830997"/>
          </a:xfrm>
          <a:prstGeom prst="rect">
            <a:avLst/>
          </a:prstGeom>
          <a:ln w="28575">
            <a:solidFill>
              <a:srgbClr val="0000FF"/>
            </a:solidFill>
            <a:miter lim="800000"/>
            <a:headEnd/>
            <a:tailEnd/>
          </a:ln>
          <a:extLst/>
        </p:spPr>
        <p:style>
          <a:lnRef idx="0">
            <a:scrgbClr r="0" g="0" b="0"/>
          </a:lnRef>
          <a:fillRef idx="1001">
            <a:schemeClr val="lt1"/>
          </a:fillRef>
          <a:effectRef idx="0">
            <a:scrgbClr r="0" g="0" b="0"/>
          </a:effectRef>
          <a:fontRef idx="major"/>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i="1">
                <a:latin typeface="Times New Roman" panose="02020603050405020304" pitchFamily="18" charset="0"/>
              </a:rPr>
              <a:t>Hàm số bậc nhất là hàm số được cho bởi công thức: y = ax + b, trong đó a; b là các số cho trước và   a       0</a:t>
            </a:r>
          </a:p>
        </p:txBody>
      </p:sp>
      <p:graphicFrame>
        <p:nvGraphicFramePr>
          <p:cNvPr id="5" name="Object 10"/>
          <p:cNvGraphicFramePr>
            <a:graphicFrameLocks noChangeAspect="1"/>
          </p:cNvGraphicFramePr>
          <p:nvPr>
            <p:extLst>
              <p:ext uri="{D42A27DB-BD31-4B8C-83A1-F6EECF244321}">
                <p14:modId xmlns:p14="http://schemas.microsoft.com/office/powerpoint/2010/main" xmlns="" val="862401297"/>
              </p:ext>
            </p:extLst>
          </p:nvPr>
        </p:nvGraphicFramePr>
        <p:xfrm>
          <a:off x="2057400" y="1371600"/>
          <a:ext cx="374650" cy="331788"/>
        </p:xfrm>
        <a:graphic>
          <a:graphicData uri="http://schemas.openxmlformats.org/presentationml/2006/ole">
            <p:oleObj spid="_x0000_s36906" name="Equation" r:id="rId3" imgW="139700" imgH="139700" progId="Equation.DSMT4">
              <p:embed/>
            </p:oleObj>
          </a:graphicData>
        </a:graphic>
      </p:graphicFrame>
      <p:graphicFrame>
        <p:nvGraphicFramePr>
          <p:cNvPr id="6" name="Object 45"/>
          <p:cNvGraphicFramePr>
            <a:graphicFrameLocks noChangeAspect="1"/>
          </p:cNvGraphicFramePr>
          <p:nvPr>
            <p:extLst>
              <p:ext uri="{D42A27DB-BD31-4B8C-83A1-F6EECF244321}">
                <p14:modId xmlns:p14="http://schemas.microsoft.com/office/powerpoint/2010/main" xmlns="" val="2777074114"/>
              </p:ext>
            </p:extLst>
          </p:nvPr>
        </p:nvGraphicFramePr>
        <p:xfrm>
          <a:off x="381000" y="3505200"/>
          <a:ext cx="7184179" cy="533400"/>
        </p:xfrm>
        <a:graphic>
          <a:graphicData uri="http://schemas.openxmlformats.org/presentationml/2006/ole">
            <p:oleObj spid="_x0000_s36907" name="Equation" r:id="rId4" imgW="3263760" imgH="241200" progId="Equation.DSMT4">
              <p:embed/>
            </p:oleObj>
          </a:graphicData>
        </a:graphic>
      </p:graphicFrame>
      <p:sp>
        <p:nvSpPr>
          <p:cNvPr id="7" name="Text Box 3"/>
          <p:cNvSpPr txBox="1">
            <a:spLocks noChangeArrowheads="1"/>
          </p:cNvSpPr>
          <p:nvPr/>
        </p:nvSpPr>
        <p:spPr bwMode="auto">
          <a:xfrm>
            <a:off x="7696200" y="3505200"/>
            <a:ext cx="3886200" cy="492443"/>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i="1" smtClean="0">
                <a:solidFill>
                  <a:srgbClr val="002060"/>
                </a:solidFill>
                <a:latin typeface="Times New Roman" panose="02020603050405020304" pitchFamily="18" charset="0"/>
                <a:cs typeface="Times New Roman" panose="02020603050405020304" pitchFamily="18" charset="0"/>
              </a:rPr>
              <a:t>=&gt; Không là HSBN</a:t>
            </a:r>
          </a:p>
        </p:txBody>
      </p:sp>
      <p:graphicFrame>
        <p:nvGraphicFramePr>
          <p:cNvPr id="8" name="Object 90"/>
          <p:cNvGraphicFramePr>
            <a:graphicFrameLocks noChangeAspect="1"/>
          </p:cNvGraphicFramePr>
          <p:nvPr>
            <p:extLst>
              <p:ext uri="{D42A27DB-BD31-4B8C-83A1-F6EECF244321}">
                <p14:modId xmlns:p14="http://schemas.microsoft.com/office/powerpoint/2010/main" xmlns="" val="2160455001"/>
              </p:ext>
            </p:extLst>
          </p:nvPr>
        </p:nvGraphicFramePr>
        <p:xfrm>
          <a:off x="415925" y="4043630"/>
          <a:ext cx="3851275" cy="909370"/>
        </p:xfrm>
        <a:graphic>
          <a:graphicData uri="http://schemas.openxmlformats.org/presentationml/2006/ole">
            <p:oleObj spid="_x0000_s36908" name="Equation" r:id="rId5" imgW="1752480" imgH="393480" progId="Equation.DSMT4">
              <p:embed/>
            </p:oleObj>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xmlns="" val="92728641"/>
              </p:ext>
            </p:extLst>
          </p:nvPr>
        </p:nvGraphicFramePr>
        <p:xfrm>
          <a:off x="414337" y="5356225"/>
          <a:ext cx="5224463" cy="434975"/>
        </p:xfrm>
        <a:graphic>
          <a:graphicData uri="http://schemas.openxmlformats.org/presentationml/2006/ole">
            <p:oleObj spid="_x0000_s36909" name="Equation" r:id="rId6" imgW="2438280" imgH="203040" progId="Equation.DSMT4">
              <p:embed/>
            </p:oleObj>
          </a:graphicData>
        </a:graphic>
      </p:graphicFrame>
      <p:sp>
        <p:nvSpPr>
          <p:cNvPr id="10" name="Text Box 3"/>
          <p:cNvSpPr txBox="1">
            <a:spLocks noChangeArrowheads="1"/>
          </p:cNvSpPr>
          <p:nvPr/>
        </p:nvSpPr>
        <p:spPr bwMode="auto">
          <a:xfrm>
            <a:off x="4343400" y="4155757"/>
            <a:ext cx="5562600" cy="492443"/>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i="1" smtClean="0">
                <a:solidFill>
                  <a:srgbClr val="002060"/>
                </a:solidFill>
                <a:latin typeface="Times New Roman" panose="02020603050405020304" pitchFamily="18" charset="0"/>
                <a:cs typeface="Times New Roman" panose="02020603050405020304" pitchFamily="18" charset="0"/>
              </a:rPr>
              <a:t>=&gt; Là HSBN, có hệ số: a= -1/4, b=-5</a:t>
            </a:r>
          </a:p>
        </p:txBody>
      </p:sp>
      <p:sp>
        <p:nvSpPr>
          <p:cNvPr id="11" name="Text Box 3"/>
          <p:cNvSpPr txBox="1">
            <a:spLocks noChangeArrowheads="1"/>
          </p:cNvSpPr>
          <p:nvPr/>
        </p:nvSpPr>
        <p:spPr bwMode="auto">
          <a:xfrm>
            <a:off x="4267200" y="4724400"/>
            <a:ext cx="6553200" cy="492443"/>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i="1" smtClean="0">
                <a:solidFill>
                  <a:srgbClr val="002060"/>
                </a:solidFill>
                <a:latin typeface="Times New Roman" panose="02020603050405020304" pitchFamily="18" charset="0"/>
                <a:cs typeface="Times New Roman" panose="02020603050405020304" pitchFamily="18" charset="0"/>
              </a:rPr>
              <a:t>Vì a= -1/4&lt;0 nên hàm số nghịch biến trên R</a:t>
            </a:r>
          </a:p>
        </p:txBody>
      </p:sp>
      <p:sp>
        <p:nvSpPr>
          <p:cNvPr id="12" name="Text Box 3"/>
          <p:cNvSpPr txBox="1">
            <a:spLocks noChangeArrowheads="1"/>
          </p:cNvSpPr>
          <p:nvPr/>
        </p:nvSpPr>
        <p:spPr bwMode="auto">
          <a:xfrm>
            <a:off x="5715000" y="5334000"/>
            <a:ext cx="5410200" cy="492443"/>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i="1" smtClean="0">
                <a:solidFill>
                  <a:srgbClr val="002060"/>
                </a:solidFill>
                <a:latin typeface="Times New Roman" panose="02020603050405020304" pitchFamily="18" charset="0"/>
                <a:cs typeface="Times New Roman" panose="02020603050405020304" pitchFamily="18" charset="0"/>
              </a:rPr>
              <a:t>=&gt; Là HSBN, có hệ số: a= 6, b=0</a:t>
            </a:r>
          </a:p>
        </p:txBody>
      </p:sp>
      <p:sp>
        <p:nvSpPr>
          <p:cNvPr id="13" name="Text Box 3"/>
          <p:cNvSpPr txBox="1">
            <a:spLocks noChangeArrowheads="1"/>
          </p:cNvSpPr>
          <p:nvPr/>
        </p:nvSpPr>
        <p:spPr bwMode="auto">
          <a:xfrm>
            <a:off x="4419600" y="5908357"/>
            <a:ext cx="6553200" cy="492443"/>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i="1" smtClean="0">
                <a:solidFill>
                  <a:srgbClr val="002060"/>
                </a:solidFill>
                <a:latin typeface="Times New Roman" panose="02020603050405020304" pitchFamily="18" charset="0"/>
                <a:cs typeface="Times New Roman" panose="02020603050405020304" pitchFamily="18" charset="0"/>
              </a:rPr>
              <a:t>Vì a= 6&gt;0 nên hàm số đồng biến trên R</a:t>
            </a:r>
          </a:p>
        </p:txBody>
      </p:sp>
    </p:spTree>
    <p:extLst>
      <p:ext uri="{BB962C8B-B14F-4D97-AF65-F5344CB8AC3E}">
        <p14:creationId xmlns:p14="http://schemas.microsoft.com/office/powerpoint/2010/main" xmlns="" val="137851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arn(inVertical)">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arn(inVertical)">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arn(inVertical)">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barn(inVertical)">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barn(inVertical)">
                                      <p:cBhvr>
                                        <p:cTn id="50" dur="5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barn(inVertical)">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barn(inVertical)">
                                      <p:cBhvr>
                                        <p:cTn id="6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7" grpId="0" animBg="1"/>
      <p:bldP spid="10" grpId="0" animBg="1"/>
      <p:bldP spid="11" grpId="0" animBg="1"/>
      <p:bldP spid="12"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1219200"/>
            <a:ext cx="110490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b="1" u="sng">
                <a:solidFill>
                  <a:srgbClr val="FF0000"/>
                </a:solidFill>
                <a:latin typeface="Times New Roman" panose="02020603050405020304" pitchFamily="18" charset="0"/>
                <a:cs typeface="Times New Roman" panose="02020603050405020304" pitchFamily="18" charset="0"/>
              </a:rPr>
              <a:t>Bài tập </a:t>
            </a:r>
            <a:r>
              <a:rPr lang="en-US" altLang="en-US" sz="2800" b="1" u="sng" smtClean="0">
                <a:solidFill>
                  <a:srgbClr val="FF0000"/>
                </a:solidFill>
                <a:latin typeface="Times New Roman" panose="02020603050405020304" pitchFamily="18" charset="0"/>
                <a:cs typeface="Times New Roman" panose="02020603050405020304" pitchFamily="18" charset="0"/>
              </a:rPr>
              <a:t>12/T48</a:t>
            </a:r>
            <a:endParaRPr lang="en-US" altLang="en-US" sz="2800" b="1" u="sng">
              <a:solidFill>
                <a:srgbClr val="FF0000"/>
              </a:solidFill>
              <a:latin typeface="Times New Roman" panose="02020603050405020304" pitchFamily="18" charset="0"/>
              <a:cs typeface="Times New Roman" panose="02020603050405020304" pitchFamily="18" charset="0"/>
            </a:endParaRPr>
          </a:p>
          <a:p>
            <a:pPr eaLnBrk="1" hangingPunct="1"/>
            <a:r>
              <a:rPr lang="en-US" altLang="en-US" sz="2800" smtClean="0">
                <a:latin typeface="Times New Roman" panose="02020603050405020304" pitchFamily="18" charset="0"/>
                <a:cs typeface="Times New Roman" panose="02020603050405020304" pitchFamily="18" charset="0"/>
              </a:rPr>
              <a:t>Cho hàm số bậc nhất y=ax+3. Hãy tìm hệ số a, biết rằng khi x=1 thì y=2,5</a:t>
            </a:r>
            <a:endParaRPr lang="en-US" altLang="en-US" sz="2800">
              <a:latin typeface="Times New Roman" panose="02020603050405020304" pitchFamily="18" charset="0"/>
              <a:cs typeface="Times New Roman" panose="02020603050405020304" pitchFamily="18" charset="0"/>
            </a:endParaRPr>
          </a:p>
        </p:txBody>
      </p:sp>
      <p:sp>
        <p:nvSpPr>
          <p:cNvPr id="33795" name="Rectangle 5"/>
          <p:cNvSpPr>
            <a:spLocks noChangeArrowheads="1"/>
          </p:cNvSpPr>
          <p:nvPr/>
        </p:nvSpPr>
        <p:spPr bwMode="auto">
          <a:xfrm>
            <a:off x="1524000" y="-184150"/>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sp>
        <p:nvSpPr>
          <p:cNvPr id="13" name="Rectangle 12"/>
          <p:cNvSpPr/>
          <p:nvPr/>
        </p:nvSpPr>
        <p:spPr>
          <a:xfrm>
            <a:off x="3657600" y="228600"/>
            <a:ext cx="4154022" cy="92333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ctr" eaLnBrk="1" hangingPunct="1">
              <a:defRPr/>
            </a:pPr>
            <a:r>
              <a:rPr lang="en-US" sz="5400" b="1"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rPr>
              <a:t>LUYỆN TẬP</a:t>
            </a:r>
            <a:endPar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4" name="Text Box 3"/>
          <p:cNvSpPr txBox="1">
            <a:spLocks noChangeArrowheads="1"/>
          </p:cNvSpPr>
          <p:nvPr/>
        </p:nvSpPr>
        <p:spPr bwMode="auto">
          <a:xfrm>
            <a:off x="1676400" y="2327275"/>
            <a:ext cx="2286000" cy="52322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800" b="1" smtClean="0">
                <a:solidFill>
                  <a:srgbClr val="FF0000"/>
                </a:solidFill>
                <a:latin typeface="Times New Roman" panose="02020603050405020304" pitchFamily="18" charset="0"/>
                <a:cs typeface="Times New Roman" panose="02020603050405020304" pitchFamily="18" charset="0"/>
              </a:rPr>
              <a:t>Giải:</a:t>
            </a:r>
          </a:p>
        </p:txBody>
      </p:sp>
      <p:sp>
        <p:nvSpPr>
          <p:cNvPr id="16" name="Rectangle 2"/>
          <p:cNvSpPr>
            <a:spLocks noChangeArrowheads="1"/>
          </p:cNvSpPr>
          <p:nvPr/>
        </p:nvSpPr>
        <p:spPr bwMode="auto">
          <a:xfrm>
            <a:off x="609600" y="3389293"/>
            <a:ext cx="11049000"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latin typeface="Times New Roman" panose="02020603050405020304" pitchFamily="18" charset="0"/>
                <a:cs typeface="Times New Roman" panose="02020603050405020304" pitchFamily="18" charset="0"/>
              </a:rPr>
              <a:t>Thay </a:t>
            </a:r>
            <a:r>
              <a:rPr lang="en-US" altLang="en-US" sz="2800">
                <a:latin typeface="Times New Roman" panose="02020603050405020304" pitchFamily="18" charset="0"/>
                <a:cs typeface="Times New Roman" panose="02020603050405020304" pitchFamily="18" charset="0"/>
              </a:rPr>
              <a:t>x=1 </a:t>
            </a:r>
            <a:r>
              <a:rPr lang="en-US" altLang="en-US" sz="2800" smtClean="0">
                <a:latin typeface="Times New Roman" panose="02020603050405020304" pitchFamily="18" charset="0"/>
                <a:cs typeface="Times New Roman" panose="02020603050405020304" pitchFamily="18" charset="0"/>
              </a:rPr>
              <a:t>và y=2,5 vào hàm số ta có:</a:t>
            </a:r>
            <a:endParaRPr lang="en-US" altLang="en-US" sz="2800">
              <a:latin typeface="Times New Roman" panose="02020603050405020304" pitchFamily="18" charset="0"/>
              <a:cs typeface="Times New Roman" panose="02020603050405020304" pitchFamily="18" charset="0"/>
            </a:endParaRPr>
          </a:p>
          <a:p>
            <a:pPr eaLnBrk="1" hangingPunct="1"/>
            <a:r>
              <a:rPr lang="en-US" altLang="en-US" sz="2800" smtClean="0">
                <a:latin typeface="Times New Roman" panose="02020603050405020304" pitchFamily="18" charset="0"/>
                <a:cs typeface="Times New Roman" panose="02020603050405020304" pitchFamily="18" charset="0"/>
              </a:rPr>
              <a:t>        2,5=a.1+3</a:t>
            </a:r>
          </a:p>
          <a:p>
            <a:pPr eaLnBrk="1" hangingPunct="1"/>
            <a:r>
              <a:rPr lang="en-US" altLang="en-US" sz="2800" smtClean="0">
                <a:latin typeface="Times New Roman" panose="02020603050405020304" pitchFamily="18" charset="0"/>
                <a:cs typeface="Times New Roman" panose="02020603050405020304" pitchFamily="18" charset="0"/>
              </a:rPr>
              <a:t>         </a:t>
            </a:r>
            <a:r>
              <a:rPr lang="en-US" altLang="en-US" sz="2800" smtClean="0">
                <a:latin typeface="Times New Roman" panose="02020603050405020304" pitchFamily="18" charset="0"/>
                <a:cs typeface="Times New Roman" panose="02020603050405020304" pitchFamily="18" charset="0"/>
                <a:sym typeface="Wingdings" panose="05000000000000000000" pitchFamily="2" charset="2"/>
              </a:rPr>
              <a:t> a=-0,5</a:t>
            </a:r>
          </a:p>
          <a:p>
            <a:pPr eaLnBrk="1" hangingPunct="1"/>
            <a:r>
              <a:rPr lang="en-US" altLang="en-US" sz="2800" smtClean="0">
                <a:latin typeface="Times New Roman" panose="02020603050405020304" pitchFamily="18" charset="0"/>
                <a:cs typeface="Times New Roman" panose="02020603050405020304" pitchFamily="18" charset="0"/>
                <a:sym typeface="Wingdings" panose="05000000000000000000" pitchFamily="2" charset="2"/>
              </a:rPr>
              <a:t>Vậy a=-0,5 hàm số có dạng y=-0,5x+3</a:t>
            </a:r>
            <a:endParaRPr lang="en-US" alt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3794"/>
                                        </p:tgtEl>
                                        <p:attrNameLst>
                                          <p:attrName>style.visibility</p:attrName>
                                        </p:attrNameLst>
                                      </p:cBhvr>
                                      <p:to>
                                        <p:strVal val="visible"/>
                                      </p:to>
                                    </p:set>
                                    <p:animEffect transition="in" filter="barn(inVertical)">
                                      <p:cBhvr>
                                        <p:cTn id="13" dur="500"/>
                                        <p:tgtEl>
                                          <p:spTgt spid="3379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inVertical)">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barn(inVertical)">
                                      <p:cBhvr>
                                        <p:cTn id="23" dur="500"/>
                                        <p:tgtEl>
                                          <p:spTgt spid="1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6">
                                            <p:txEl>
                                              <p:pRg st="1" end="1"/>
                                            </p:txEl>
                                          </p:spTgt>
                                        </p:tgtEl>
                                        <p:attrNameLst>
                                          <p:attrName>style.visibility</p:attrName>
                                        </p:attrNameLst>
                                      </p:cBhvr>
                                      <p:to>
                                        <p:strVal val="visible"/>
                                      </p:to>
                                    </p:set>
                                    <p:animEffect transition="in" filter="barn(inVertical)">
                                      <p:cBhvr>
                                        <p:cTn id="28" dur="500"/>
                                        <p:tgtEl>
                                          <p:spTgt spid="16">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6">
                                            <p:txEl>
                                              <p:pRg st="2" end="2"/>
                                            </p:txEl>
                                          </p:spTgt>
                                        </p:tgtEl>
                                        <p:attrNameLst>
                                          <p:attrName>style.visibility</p:attrName>
                                        </p:attrNameLst>
                                      </p:cBhvr>
                                      <p:to>
                                        <p:strVal val="visible"/>
                                      </p:to>
                                    </p:set>
                                    <p:animEffect transition="in" filter="barn(inVertical)">
                                      <p:cBhvr>
                                        <p:cTn id="33" dur="500"/>
                                        <p:tgtEl>
                                          <p:spTgt spid="16">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16">
                                            <p:txEl>
                                              <p:pRg st="3" end="3"/>
                                            </p:txEl>
                                          </p:spTgt>
                                        </p:tgtEl>
                                        <p:attrNameLst>
                                          <p:attrName>style.visibility</p:attrName>
                                        </p:attrNameLst>
                                      </p:cBhvr>
                                      <p:to>
                                        <p:strVal val="visible"/>
                                      </p:to>
                                    </p:set>
                                    <p:animEffect transition="in" filter="barn(inVertical)">
                                      <p:cBhvr>
                                        <p:cTn id="38"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WordArt 5"/>
          <p:cNvSpPr>
            <a:spLocks noChangeArrowheads="1" noChangeShapeType="1" noTextEdit="1"/>
          </p:cNvSpPr>
          <p:nvPr/>
        </p:nvSpPr>
        <p:spPr bwMode="auto">
          <a:xfrm>
            <a:off x="2057400" y="1981200"/>
            <a:ext cx="8077200" cy="22098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endParaRPr>
          </a:p>
          <a:p>
            <a:pPr algn="ctr"/>
            <a:r>
              <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rPr>
              <a:t>HÀM SỐ BẬC NHẤT</a:t>
            </a:r>
          </a:p>
          <a:p>
            <a:pPr algn="ctr"/>
            <a:endParaRPr lang="en-US" sz="3600" kern="10">
              <a:solidFill>
                <a:srgbClr val="FF0000"/>
              </a:solidFill>
              <a:effectLst>
                <a:prstShdw prst="shdw13" dist="53882" dir="13500000">
                  <a:srgbClr val="808080"/>
                </a:prstShdw>
              </a:effectLst>
              <a:latin typeface="Times New Roman" panose="02020603050405020304" pitchFamily="18" charset="0"/>
              <a:cs typeface="Times New Roman" panose="02020603050405020304" pitchFamily="18" charset="0"/>
            </a:endParaRPr>
          </a:p>
        </p:txBody>
      </p:sp>
      <p:sp>
        <p:nvSpPr>
          <p:cNvPr id="8" name="Rectangle 7"/>
          <p:cNvSpPr/>
          <p:nvPr/>
        </p:nvSpPr>
        <p:spPr>
          <a:xfrm>
            <a:off x="4876800" y="1676400"/>
            <a:ext cx="2165978" cy="92333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ctr" eaLnBrk="1" hangingPunct="1">
              <a:defRPr/>
            </a:pPr>
            <a:r>
              <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rPr>
              <a:t>BÀI 2:</a:t>
            </a:r>
          </a:p>
        </p:txBody>
      </p:sp>
      <p:pic>
        <p:nvPicPr>
          <p:cNvPr id="7172" name="Picture 2"/>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304800"/>
            <a:ext cx="1979613"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ext Box 147"/>
          <p:cNvSpPr txBox="1">
            <a:spLocks noChangeArrowheads="1"/>
          </p:cNvSpPr>
          <p:nvPr/>
        </p:nvSpPr>
        <p:spPr bwMode="auto">
          <a:xfrm>
            <a:off x="1981200" y="5029200"/>
            <a:ext cx="8229600" cy="646113"/>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defRPr/>
            </a:pPr>
            <a:r>
              <a:rPr lang="en-US" altLang="en-US" sz="3600" smtClean="0">
                <a:solidFill>
                  <a:srgbClr val="0000FF"/>
                </a:solidFill>
                <a:latin typeface="Times New Roman" panose="02020603050405020304" pitchFamily="18" charset="0"/>
                <a:cs typeface="Times New Roman" panose="02020603050405020304" pitchFamily="18" charset="0"/>
              </a:rPr>
              <a:t>Giáo viên: TRẦN MINH ĐÔNG</a:t>
            </a:r>
            <a:endParaRPr lang="en-US" altLang="en-US" sz="3600" b="1" smtClean="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71013"/>
                                        </p:tgtEl>
                                        <p:attrNameLst>
                                          <p:attrName>style.visibility</p:attrName>
                                        </p:attrNameLst>
                                      </p:cBhvr>
                                      <p:to>
                                        <p:strVal val="visible"/>
                                      </p:to>
                                    </p:set>
                                    <p:anim calcmode="lin" valueType="num">
                                      <p:cBhvr additive="base">
                                        <p:cTn id="7" dur="500" fill="hold"/>
                                        <p:tgtEl>
                                          <p:spTgt spid="171013"/>
                                        </p:tgtEl>
                                        <p:attrNameLst>
                                          <p:attrName>ppt_x</p:attrName>
                                        </p:attrNameLst>
                                      </p:cBhvr>
                                      <p:tavLst>
                                        <p:tav tm="0">
                                          <p:val>
                                            <p:strVal val="#ppt_x"/>
                                          </p:val>
                                        </p:tav>
                                        <p:tav tm="100000">
                                          <p:val>
                                            <p:strVal val="#ppt_x"/>
                                          </p:val>
                                        </p:tav>
                                      </p:tavLst>
                                    </p:anim>
                                    <p:anim calcmode="lin" valueType="num">
                                      <p:cBhvr additive="base">
                                        <p:cTn id="8" dur="500" fill="hold"/>
                                        <p:tgtEl>
                                          <p:spTgt spid="1710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57200" y="1219200"/>
            <a:ext cx="110490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b="1" u="sng">
                <a:solidFill>
                  <a:srgbClr val="FF0000"/>
                </a:solidFill>
                <a:latin typeface="Times New Roman" panose="02020603050405020304" pitchFamily="18" charset="0"/>
                <a:cs typeface="Times New Roman" panose="02020603050405020304" pitchFamily="18" charset="0"/>
              </a:rPr>
              <a:t>Bài tập </a:t>
            </a:r>
            <a:r>
              <a:rPr lang="en-US" altLang="en-US" sz="2800" b="1" u="sng" smtClean="0">
                <a:solidFill>
                  <a:srgbClr val="FF0000"/>
                </a:solidFill>
                <a:latin typeface="Times New Roman" panose="02020603050405020304" pitchFamily="18" charset="0"/>
                <a:cs typeface="Times New Roman" panose="02020603050405020304" pitchFamily="18" charset="0"/>
              </a:rPr>
              <a:t>13/T48</a:t>
            </a:r>
            <a:endParaRPr lang="en-US" altLang="en-US" sz="2800" b="1" u="sng">
              <a:solidFill>
                <a:srgbClr val="FF0000"/>
              </a:solidFill>
              <a:latin typeface="Times New Roman" panose="02020603050405020304" pitchFamily="18" charset="0"/>
              <a:cs typeface="Times New Roman" panose="02020603050405020304" pitchFamily="18" charset="0"/>
            </a:endParaRPr>
          </a:p>
          <a:p>
            <a:pPr eaLnBrk="1" hangingPunct="1"/>
            <a:r>
              <a:rPr lang="en-US" altLang="en-US" sz="2800" smtClean="0">
                <a:latin typeface="Times New Roman" panose="02020603050405020304" pitchFamily="18" charset="0"/>
                <a:cs typeface="Times New Roman" panose="02020603050405020304" pitchFamily="18" charset="0"/>
              </a:rPr>
              <a:t>Với giá trị nào của m thì mỗi hàm số sau là hàm số bậc nhất?</a:t>
            </a:r>
            <a:endParaRPr lang="en-US" altLang="en-US" sz="2800">
              <a:latin typeface="Times New Roman" panose="02020603050405020304" pitchFamily="18" charset="0"/>
              <a:cs typeface="Times New Roman" panose="02020603050405020304" pitchFamily="18" charset="0"/>
            </a:endParaRPr>
          </a:p>
        </p:txBody>
      </p:sp>
      <p:sp>
        <p:nvSpPr>
          <p:cNvPr id="3" name="Rectangle 2"/>
          <p:cNvSpPr/>
          <p:nvPr/>
        </p:nvSpPr>
        <p:spPr>
          <a:xfrm>
            <a:off x="3657600" y="228600"/>
            <a:ext cx="4154022" cy="92333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ctr" eaLnBrk="1" hangingPunct="1">
              <a:defRPr/>
            </a:pPr>
            <a:r>
              <a:rPr lang="en-US" sz="5400" b="1"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rPr>
              <a:t>LUYỆN TẬP</a:t>
            </a:r>
            <a:endPar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4" name="Text Box 3"/>
          <p:cNvSpPr txBox="1">
            <a:spLocks noChangeArrowheads="1"/>
          </p:cNvSpPr>
          <p:nvPr/>
        </p:nvSpPr>
        <p:spPr bwMode="auto">
          <a:xfrm>
            <a:off x="3810000" y="2819400"/>
            <a:ext cx="2286000" cy="52322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800" b="1" smtClean="0">
                <a:solidFill>
                  <a:srgbClr val="FF0000"/>
                </a:solidFill>
                <a:latin typeface="Times New Roman" panose="02020603050405020304" pitchFamily="18" charset="0"/>
                <a:cs typeface="Times New Roman" panose="02020603050405020304" pitchFamily="18" charset="0"/>
              </a:rPr>
              <a:t>Giải:</a:t>
            </a:r>
          </a:p>
        </p:txBody>
      </p:sp>
      <p:sp>
        <p:nvSpPr>
          <p:cNvPr id="5" name="Rectangle 2"/>
          <p:cNvSpPr>
            <a:spLocks noChangeArrowheads="1"/>
          </p:cNvSpPr>
          <p:nvPr/>
        </p:nvSpPr>
        <p:spPr bwMode="auto">
          <a:xfrm>
            <a:off x="609600" y="3389293"/>
            <a:ext cx="11049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latin typeface="Times New Roman" panose="02020603050405020304" pitchFamily="18" charset="0"/>
                <a:cs typeface="Times New Roman" panose="02020603050405020304" pitchFamily="18" charset="0"/>
              </a:rPr>
              <a:t>a) Hàm số                           là hàm số bậc nhất khi hệ số a    0  hay</a:t>
            </a:r>
            <a:endParaRPr lang="en-US" altLang="en-US" sz="2800">
              <a:latin typeface="Times New Roman" panose="02020603050405020304" pitchFamily="18" charset="0"/>
              <a:cs typeface="Times New Roman" panose="02020603050405020304" pitchFamily="18" charset="0"/>
            </a:endParaRPr>
          </a:p>
        </p:txBody>
      </p:sp>
      <p:graphicFrame>
        <p:nvGraphicFramePr>
          <p:cNvPr id="6" name="Object 45"/>
          <p:cNvGraphicFramePr>
            <a:graphicFrameLocks noChangeAspect="1"/>
          </p:cNvGraphicFramePr>
          <p:nvPr>
            <p:extLst>
              <p:ext uri="{D42A27DB-BD31-4B8C-83A1-F6EECF244321}">
                <p14:modId xmlns:p14="http://schemas.microsoft.com/office/powerpoint/2010/main" xmlns="" val="1691436536"/>
              </p:ext>
            </p:extLst>
          </p:nvPr>
        </p:nvGraphicFramePr>
        <p:xfrm>
          <a:off x="1905000" y="2209800"/>
          <a:ext cx="2682875" cy="533400"/>
        </p:xfrm>
        <a:graphic>
          <a:graphicData uri="http://schemas.openxmlformats.org/presentationml/2006/ole">
            <p:oleObj spid="_x0000_s38005" name="Equation" r:id="rId3" imgW="1218960" imgH="241200" progId="Equation.DSMT4">
              <p:embed/>
            </p:oleObj>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xmlns="" val="3338450144"/>
              </p:ext>
            </p:extLst>
          </p:nvPr>
        </p:nvGraphicFramePr>
        <p:xfrm>
          <a:off x="6033014" y="2133600"/>
          <a:ext cx="2348986" cy="772180"/>
        </p:xfrm>
        <a:graphic>
          <a:graphicData uri="http://schemas.openxmlformats.org/presentationml/2006/ole">
            <p:oleObj spid="_x0000_s38006" name="Equation" r:id="rId4" imgW="1155600" imgH="393480" progId="Equation.DSMT4">
              <p:embed/>
            </p:oleObj>
          </a:graphicData>
        </a:graphic>
      </p:graphicFrame>
      <p:graphicFrame>
        <p:nvGraphicFramePr>
          <p:cNvPr id="8" name="Object 10"/>
          <p:cNvGraphicFramePr>
            <a:graphicFrameLocks noChangeAspect="1"/>
          </p:cNvGraphicFramePr>
          <p:nvPr>
            <p:extLst>
              <p:ext uri="{D42A27DB-BD31-4B8C-83A1-F6EECF244321}">
                <p14:modId xmlns:p14="http://schemas.microsoft.com/office/powerpoint/2010/main" xmlns="" val="3876774114"/>
              </p:ext>
            </p:extLst>
          </p:nvPr>
        </p:nvGraphicFramePr>
        <p:xfrm>
          <a:off x="8885767" y="3507442"/>
          <a:ext cx="374650" cy="331788"/>
        </p:xfrm>
        <a:graphic>
          <a:graphicData uri="http://schemas.openxmlformats.org/presentationml/2006/ole">
            <p:oleObj spid="_x0000_s38007" name="Equation" r:id="rId5" imgW="139700" imgH="139700" progId="Equation.DSMT4">
              <p:embed/>
            </p:oleObj>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xmlns="" val="2942276029"/>
              </p:ext>
            </p:extLst>
          </p:nvPr>
        </p:nvGraphicFramePr>
        <p:xfrm>
          <a:off x="10181167" y="3362325"/>
          <a:ext cx="1629833" cy="523875"/>
        </p:xfrm>
        <a:graphic>
          <a:graphicData uri="http://schemas.openxmlformats.org/presentationml/2006/ole">
            <p:oleObj spid="_x0000_s38008" name="Equation" r:id="rId6" imgW="711000" imgH="228600" progId="Equation.DSMT4">
              <p:embed/>
            </p:oleObj>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xmlns="" val="716887625"/>
              </p:ext>
            </p:extLst>
          </p:nvPr>
        </p:nvGraphicFramePr>
        <p:xfrm>
          <a:off x="4445604" y="3957969"/>
          <a:ext cx="2945796" cy="385431"/>
        </p:xfrm>
        <a:graphic>
          <a:graphicData uri="http://schemas.openxmlformats.org/presentationml/2006/ole">
            <p:oleObj spid="_x0000_s38009" name="Equation" r:id="rId7" imgW="1358640" imgH="177480" progId="Equation.DSMT4">
              <p:embed/>
            </p:oleObj>
          </a:graphicData>
        </a:graphic>
      </p:graphicFrame>
      <p:sp>
        <p:nvSpPr>
          <p:cNvPr id="11" name="Rectangle 2"/>
          <p:cNvSpPr>
            <a:spLocks noChangeArrowheads="1"/>
          </p:cNvSpPr>
          <p:nvPr/>
        </p:nvSpPr>
        <p:spPr bwMode="auto">
          <a:xfrm>
            <a:off x="533400" y="4638272"/>
            <a:ext cx="11049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latin typeface="Times New Roman" panose="02020603050405020304" pitchFamily="18" charset="0"/>
                <a:cs typeface="Times New Roman" panose="02020603050405020304" pitchFamily="18" charset="0"/>
              </a:rPr>
              <a:t>b) Hàm số                              là hàm số bậc nhất khi hệ số a    0  hay</a:t>
            </a:r>
            <a:endParaRPr lang="en-US" altLang="en-US" sz="2800">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xmlns="" val="1693744972"/>
              </p:ext>
            </p:extLst>
          </p:nvPr>
        </p:nvGraphicFramePr>
        <p:xfrm>
          <a:off x="2286000" y="3352800"/>
          <a:ext cx="2133600" cy="579471"/>
        </p:xfrm>
        <a:graphic>
          <a:graphicData uri="http://schemas.openxmlformats.org/presentationml/2006/ole">
            <p:oleObj spid="_x0000_s38010" name="Equation" r:id="rId8" imgW="1079280" imgH="241200" progId="Equation.DSMT4">
              <p:embed/>
            </p:oleObj>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xmlns="" val="1815671060"/>
              </p:ext>
            </p:extLst>
          </p:nvPr>
        </p:nvGraphicFramePr>
        <p:xfrm>
          <a:off x="9079442" y="4781021"/>
          <a:ext cx="361950" cy="323850"/>
        </p:xfrm>
        <a:graphic>
          <a:graphicData uri="http://schemas.openxmlformats.org/presentationml/2006/ole">
            <p:oleObj spid="_x0000_s38011" name="Equation" r:id="rId9" imgW="362123" imgH="323898" progId="Equation.DSMT4">
              <p:embed/>
            </p:oleObj>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xmlns="" val="397593786"/>
              </p:ext>
            </p:extLst>
          </p:nvPr>
        </p:nvGraphicFramePr>
        <p:xfrm>
          <a:off x="2438400" y="4572000"/>
          <a:ext cx="1938491" cy="741892"/>
        </p:xfrm>
        <a:graphic>
          <a:graphicData uri="http://schemas.openxmlformats.org/presentationml/2006/ole">
            <p:oleObj spid="_x0000_s38012" name="Equation" r:id="rId10" imgW="1028520" imgH="393480" progId="Equation.DSMT4">
              <p:embed/>
            </p:oleObj>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xmlns="" val="1283529528"/>
              </p:ext>
            </p:extLst>
          </p:nvPr>
        </p:nvGraphicFramePr>
        <p:xfrm>
          <a:off x="10347325" y="4519613"/>
          <a:ext cx="1235075" cy="814387"/>
        </p:xfrm>
        <a:graphic>
          <a:graphicData uri="http://schemas.openxmlformats.org/presentationml/2006/ole">
            <p:oleObj spid="_x0000_s38013" name="Equation" r:id="rId11" imgW="596880" imgH="393480" progId="Equation.DSMT4">
              <p:embed/>
            </p:oleObj>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xmlns="" val="958754037"/>
              </p:ext>
            </p:extLst>
          </p:nvPr>
        </p:nvGraphicFramePr>
        <p:xfrm>
          <a:off x="4745038" y="5257800"/>
          <a:ext cx="1589087" cy="854075"/>
        </p:xfrm>
        <a:graphic>
          <a:graphicData uri="http://schemas.openxmlformats.org/presentationml/2006/ole">
            <p:oleObj spid="_x0000_s38014" name="Equation" r:id="rId12" imgW="850680" imgH="457200" progId="Equation.DSMT4">
              <p:embed/>
            </p:oleObj>
          </a:graphicData>
        </a:graphic>
      </p:graphicFrame>
      <p:sp>
        <p:nvSpPr>
          <p:cNvPr id="17" name="Rectangle 2"/>
          <p:cNvSpPr>
            <a:spLocks noChangeArrowheads="1"/>
          </p:cNvSpPr>
          <p:nvPr/>
        </p:nvSpPr>
        <p:spPr bwMode="auto">
          <a:xfrm>
            <a:off x="1371600" y="4158342"/>
            <a:ext cx="11049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solidFill>
                  <a:srgbClr val="002060"/>
                </a:solidFill>
                <a:latin typeface="Times New Roman" panose="02020603050405020304" pitchFamily="18" charset="0"/>
                <a:cs typeface="Times New Roman" panose="02020603050405020304" pitchFamily="18" charset="0"/>
              </a:rPr>
              <a:t>                   Vậy </a:t>
            </a:r>
            <a:endParaRPr lang="en-US" altLang="en-US" sz="2800">
              <a:solidFill>
                <a:srgbClr val="002060"/>
              </a:solidFill>
              <a:latin typeface="Times New Roman" panose="02020603050405020304" pitchFamily="18" charset="0"/>
              <a:cs typeface="Times New Roman" panose="02020603050405020304" pitchFamily="18" charset="0"/>
            </a:endParaRPr>
          </a:p>
        </p:txBody>
      </p:sp>
      <p:graphicFrame>
        <p:nvGraphicFramePr>
          <p:cNvPr id="18" name="Object 17"/>
          <p:cNvGraphicFramePr>
            <a:graphicFrameLocks noChangeAspect="1"/>
          </p:cNvGraphicFramePr>
          <p:nvPr>
            <p:extLst>
              <p:ext uri="{D42A27DB-BD31-4B8C-83A1-F6EECF244321}">
                <p14:modId xmlns:p14="http://schemas.microsoft.com/office/powerpoint/2010/main" xmlns="" val="78224335"/>
              </p:ext>
            </p:extLst>
          </p:nvPr>
        </p:nvGraphicFramePr>
        <p:xfrm>
          <a:off x="3770088" y="4194332"/>
          <a:ext cx="1003676" cy="468382"/>
        </p:xfrm>
        <a:graphic>
          <a:graphicData uri="http://schemas.openxmlformats.org/presentationml/2006/ole">
            <p:oleObj spid="_x0000_s38015" name="Equation" r:id="rId13" imgW="380880" imgH="177480" progId="Equation.DSMT4">
              <p:embed/>
            </p:oleObj>
          </a:graphicData>
        </a:graphic>
      </p:graphicFrame>
      <p:sp>
        <p:nvSpPr>
          <p:cNvPr id="19" name="Rectangle 2"/>
          <p:cNvSpPr>
            <a:spLocks noChangeArrowheads="1"/>
          </p:cNvSpPr>
          <p:nvPr/>
        </p:nvSpPr>
        <p:spPr bwMode="auto">
          <a:xfrm>
            <a:off x="1447800" y="6106180"/>
            <a:ext cx="11049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solidFill>
                  <a:srgbClr val="002060"/>
                </a:solidFill>
                <a:latin typeface="Times New Roman" panose="02020603050405020304" pitchFamily="18" charset="0"/>
                <a:cs typeface="Times New Roman" panose="02020603050405020304" pitchFamily="18" charset="0"/>
              </a:rPr>
              <a:t>                   Vậy </a:t>
            </a:r>
            <a:endParaRPr lang="en-US" altLang="en-US" sz="2800">
              <a:solidFill>
                <a:srgbClr val="002060"/>
              </a:solidFill>
              <a:latin typeface="Times New Roman" panose="02020603050405020304" pitchFamily="18" charset="0"/>
              <a:cs typeface="Times New Roman" panose="02020603050405020304" pitchFamily="18" charset="0"/>
            </a:endParaRPr>
          </a:p>
        </p:txBody>
      </p:sp>
      <p:graphicFrame>
        <p:nvGraphicFramePr>
          <p:cNvPr id="20" name="Object 19"/>
          <p:cNvGraphicFramePr>
            <a:graphicFrameLocks noChangeAspect="1"/>
          </p:cNvGraphicFramePr>
          <p:nvPr>
            <p:extLst>
              <p:ext uri="{D42A27DB-BD31-4B8C-83A1-F6EECF244321}">
                <p14:modId xmlns:p14="http://schemas.microsoft.com/office/powerpoint/2010/main" xmlns="" val="214771908"/>
              </p:ext>
            </p:extLst>
          </p:nvPr>
        </p:nvGraphicFramePr>
        <p:xfrm>
          <a:off x="3902075" y="6142038"/>
          <a:ext cx="1203325" cy="468312"/>
        </p:xfrm>
        <a:graphic>
          <a:graphicData uri="http://schemas.openxmlformats.org/presentationml/2006/ole">
            <p:oleObj spid="_x0000_s38016" name="Equation" r:id="rId14" imgW="457200" imgH="177480" progId="Equation.DSMT4">
              <p:embed/>
            </p:oleObj>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xmlns="" val="2666488033"/>
              </p:ext>
            </p:extLst>
          </p:nvPr>
        </p:nvGraphicFramePr>
        <p:xfrm>
          <a:off x="6425954" y="5203801"/>
          <a:ext cx="1385668" cy="860070"/>
        </p:xfrm>
        <a:graphic>
          <a:graphicData uri="http://schemas.openxmlformats.org/presentationml/2006/ole">
            <p:oleObj spid="_x0000_s38017" name="Equation" r:id="rId15" imgW="736560" imgH="457200" progId="Equation.DSMT4">
              <p:embed/>
            </p:oleObj>
          </a:graphicData>
        </a:graphic>
      </p:graphicFrame>
    </p:spTree>
    <p:extLst>
      <p:ext uri="{BB962C8B-B14F-4D97-AF65-F5344CB8AC3E}">
        <p14:creationId xmlns:p14="http://schemas.microsoft.com/office/powerpoint/2010/main" xmlns="" val="328689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barn(inVertical)">
                                      <p:cBhvr>
                                        <p:cTn id="23" dur="500"/>
                                        <p:tgtEl>
                                          <p:spTgt spid="5">
                                            <p:txEl>
                                              <p:pRg st="0" end="0"/>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par>
                                <p:cTn id="27" presetID="16" presetClass="entr" presetSubtype="21"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Vertical)">
                                      <p:cBhvr>
                                        <p:cTn id="29" dur="500"/>
                                        <p:tgtEl>
                                          <p:spTgt spid="8"/>
                                        </p:tgtEl>
                                      </p:cBhvr>
                                    </p:animEffect>
                                  </p:childTnLst>
                                </p:cTn>
                              </p:par>
                              <p:par>
                                <p:cTn id="30" presetID="16" presetClass="entr" presetSubtype="21"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7">
                                            <p:txEl>
                                              <p:pRg st="0" end="0"/>
                                            </p:txEl>
                                          </p:spTgt>
                                        </p:tgtEl>
                                        <p:attrNameLst>
                                          <p:attrName>style.visibility</p:attrName>
                                        </p:attrNameLst>
                                      </p:cBhvr>
                                      <p:to>
                                        <p:strVal val="visible"/>
                                      </p:to>
                                    </p:set>
                                    <p:animEffect transition="in" filter="barn(inVertical)">
                                      <p:cBhvr>
                                        <p:cTn id="42" dur="500"/>
                                        <p:tgtEl>
                                          <p:spTgt spid="17">
                                            <p:txEl>
                                              <p:pRg st="0" end="0"/>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barn(inVertical)">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11">
                                            <p:txEl>
                                              <p:pRg st="0" end="0"/>
                                            </p:txEl>
                                          </p:spTgt>
                                        </p:tgtEl>
                                        <p:attrNameLst>
                                          <p:attrName>style.visibility</p:attrName>
                                        </p:attrNameLst>
                                      </p:cBhvr>
                                      <p:to>
                                        <p:strVal val="visible"/>
                                      </p:to>
                                    </p:set>
                                    <p:animEffect transition="in" filter="barn(inVertical)">
                                      <p:cBhvr>
                                        <p:cTn id="50" dur="500"/>
                                        <p:tgtEl>
                                          <p:spTgt spid="11">
                                            <p:txEl>
                                              <p:pRg st="0" end="0"/>
                                            </p:txEl>
                                          </p:spTgt>
                                        </p:tgtEl>
                                      </p:cBhvr>
                                    </p:animEffect>
                                  </p:childTnLst>
                                </p:cTn>
                              </p:par>
                              <p:par>
                                <p:cTn id="51" presetID="16" presetClass="entr" presetSubtype="21" fill="hold"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barn(inVertical)">
                                      <p:cBhvr>
                                        <p:cTn id="53" dur="500"/>
                                        <p:tgtEl>
                                          <p:spTgt spid="14"/>
                                        </p:tgtEl>
                                      </p:cBhvr>
                                    </p:animEffect>
                                  </p:childTnLst>
                                </p:cTn>
                              </p:par>
                              <p:par>
                                <p:cTn id="54" presetID="16" presetClass="entr" presetSubtype="21" fill="hold"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barn(inVertical)">
                                      <p:cBhvr>
                                        <p:cTn id="56" dur="500"/>
                                        <p:tgtEl>
                                          <p:spTgt spid="15"/>
                                        </p:tgtEl>
                                      </p:cBhvr>
                                    </p:animEffect>
                                  </p:childTnLst>
                                </p:cTn>
                              </p:par>
                              <p:par>
                                <p:cTn id="57" presetID="16" presetClass="entr" presetSubtype="21"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barn(inVertical)">
                                      <p:cBhvr>
                                        <p:cTn id="59" dur="500"/>
                                        <p:tgtEl>
                                          <p:spTgt spid="13"/>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barn(inVertical)">
                                      <p:cBhvr>
                                        <p:cTn id="64" dur="500"/>
                                        <p:tgtEl>
                                          <p:spTgt spid="16"/>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barn(inVertical)">
                                      <p:cBhvr>
                                        <p:cTn id="69" dur="500"/>
                                        <p:tgtEl>
                                          <p:spTgt spid="21"/>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nodeType="click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barn(inVertical)">
                                      <p:cBhvr>
                                        <p:cTn id="74" dur="500"/>
                                        <p:tgtEl>
                                          <p:spTgt spid="19">
                                            <p:txEl>
                                              <p:pRg st="0" end="0"/>
                                            </p:txEl>
                                          </p:spTgt>
                                        </p:tgtEl>
                                      </p:cBhvr>
                                    </p:animEffect>
                                  </p:childTnLst>
                                </p:cTn>
                              </p:par>
                              <p:par>
                                <p:cTn id="75" presetID="16" presetClass="entr" presetSubtype="21" fill="hold" nodeType="with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barn(inVertical)">
                                      <p:cBhvr>
                                        <p:cTn id="7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457200" y="1219200"/>
            <a:ext cx="11049000"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b="1" u="sng">
                <a:solidFill>
                  <a:srgbClr val="FF0000"/>
                </a:solidFill>
                <a:latin typeface="Times New Roman" panose="02020603050405020304" pitchFamily="18" charset="0"/>
                <a:cs typeface="Times New Roman" panose="02020603050405020304" pitchFamily="18" charset="0"/>
              </a:rPr>
              <a:t>Bài tập </a:t>
            </a:r>
            <a:r>
              <a:rPr lang="en-US" altLang="en-US" sz="2800" b="1" u="sng" smtClean="0">
                <a:solidFill>
                  <a:srgbClr val="FF0000"/>
                </a:solidFill>
                <a:latin typeface="Times New Roman" panose="02020603050405020304" pitchFamily="18" charset="0"/>
                <a:cs typeface="Times New Roman" panose="02020603050405020304" pitchFamily="18" charset="0"/>
              </a:rPr>
              <a:t>14/T48</a:t>
            </a:r>
            <a:endParaRPr lang="en-US" altLang="en-US" sz="2800" b="1" u="sng">
              <a:solidFill>
                <a:srgbClr val="FF0000"/>
              </a:solidFill>
              <a:latin typeface="Times New Roman" panose="02020603050405020304" pitchFamily="18" charset="0"/>
              <a:cs typeface="Times New Roman" panose="02020603050405020304" pitchFamily="18" charset="0"/>
            </a:endParaRPr>
          </a:p>
          <a:p>
            <a:pPr eaLnBrk="1" hangingPunct="1"/>
            <a:r>
              <a:rPr lang="en-US" altLang="en-US" sz="2800" smtClean="0">
                <a:latin typeface="Times New Roman" panose="02020603050405020304" pitchFamily="18" charset="0"/>
                <a:cs typeface="Times New Roman" panose="02020603050405020304" pitchFamily="18" charset="0"/>
              </a:rPr>
              <a:t>Cho hàm số bậc nhất</a:t>
            </a:r>
          </a:p>
          <a:p>
            <a:pPr marL="514350" indent="-514350" eaLnBrk="1" hangingPunct="1">
              <a:buAutoNum type="alphaLcParenR"/>
            </a:pPr>
            <a:r>
              <a:rPr lang="en-US" altLang="en-US" sz="2800" smtClean="0">
                <a:latin typeface="Times New Roman" panose="02020603050405020304" pitchFamily="18" charset="0"/>
                <a:cs typeface="Times New Roman" panose="02020603050405020304" pitchFamily="18" charset="0"/>
              </a:rPr>
              <a:t>Hàm số trên đồng biến hay nghịch biến trên R? Vì sao?</a:t>
            </a:r>
          </a:p>
          <a:p>
            <a:pPr marL="514350" indent="-514350" eaLnBrk="1" hangingPunct="1">
              <a:buAutoNum type="alphaLcParenR"/>
            </a:pPr>
            <a:r>
              <a:rPr lang="en-US" altLang="en-US" sz="2800" smtClean="0">
                <a:latin typeface="Times New Roman" panose="02020603050405020304" pitchFamily="18" charset="0"/>
                <a:cs typeface="Times New Roman" panose="02020603050405020304" pitchFamily="18" charset="0"/>
              </a:rPr>
              <a:t>Tính giá trị của y khi</a:t>
            </a:r>
          </a:p>
          <a:p>
            <a:pPr marL="514350" indent="-514350" eaLnBrk="1" hangingPunct="1">
              <a:buAutoNum type="alphaLcParenR"/>
            </a:pPr>
            <a:r>
              <a:rPr lang="en-US" altLang="en-US" sz="2800" smtClean="0">
                <a:latin typeface="Times New Roman" panose="02020603050405020304" pitchFamily="18" charset="0"/>
                <a:cs typeface="Times New Roman" panose="02020603050405020304" pitchFamily="18" charset="0"/>
              </a:rPr>
              <a:t>Tính giá trị của x khi </a:t>
            </a:r>
          </a:p>
        </p:txBody>
      </p:sp>
      <p:sp>
        <p:nvSpPr>
          <p:cNvPr id="4" name="Rectangle 3"/>
          <p:cNvSpPr/>
          <p:nvPr/>
        </p:nvSpPr>
        <p:spPr>
          <a:xfrm>
            <a:off x="3657600" y="228600"/>
            <a:ext cx="4154022" cy="92333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ctr" eaLnBrk="1" hangingPunct="1">
              <a:defRPr/>
            </a:pPr>
            <a:r>
              <a:rPr lang="en-US" sz="5400" b="1"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rPr>
              <a:t>LUYỆN TẬP</a:t>
            </a:r>
            <a:endPar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graphicFrame>
        <p:nvGraphicFramePr>
          <p:cNvPr id="5" name="Object 45"/>
          <p:cNvGraphicFramePr>
            <a:graphicFrameLocks noChangeAspect="1"/>
          </p:cNvGraphicFramePr>
          <p:nvPr>
            <p:extLst>
              <p:ext uri="{D42A27DB-BD31-4B8C-83A1-F6EECF244321}">
                <p14:modId xmlns:p14="http://schemas.microsoft.com/office/powerpoint/2010/main" xmlns="" val="95631135"/>
              </p:ext>
            </p:extLst>
          </p:nvPr>
        </p:nvGraphicFramePr>
        <p:xfrm>
          <a:off x="3733800" y="1600200"/>
          <a:ext cx="2235200" cy="533400"/>
        </p:xfrm>
        <a:graphic>
          <a:graphicData uri="http://schemas.openxmlformats.org/presentationml/2006/ole">
            <p:oleObj spid="_x0000_s39018" name="Equation" r:id="rId3" imgW="1015920" imgH="241200" progId="Equation.DSMT4">
              <p:embed/>
            </p:oleObj>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xmlns="" val="1708483326"/>
              </p:ext>
            </p:extLst>
          </p:nvPr>
        </p:nvGraphicFramePr>
        <p:xfrm>
          <a:off x="4238172" y="2507343"/>
          <a:ext cx="1398854" cy="493713"/>
        </p:xfrm>
        <a:graphic>
          <a:graphicData uri="http://schemas.openxmlformats.org/presentationml/2006/ole">
            <p:oleObj spid="_x0000_s39019" name="Equation" r:id="rId4" imgW="647640" imgH="228600" progId="Equation.DSMT4">
              <p:embed/>
            </p:oleObj>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xmlns="" val="486360314"/>
              </p:ext>
            </p:extLst>
          </p:nvPr>
        </p:nvGraphicFramePr>
        <p:xfrm>
          <a:off x="4267200" y="2939142"/>
          <a:ext cx="901617" cy="462993"/>
        </p:xfrm>
        <a:graphic>
          <a:graphicData uri="http://schemas.openxmlformats.org/presentationml/2006/ole">
            <p:oleObj spid="_x0000_s39020" name="Equation" r:id="rId5" imgW="469800" imgH="241200" progId="Equation.DSMT4">
              <p:embed/>
            </p:oleObj>
          </a:graphicData>
        </a:graphic>
      </p:graphicFrame>
      <p:sp>
        <p:nvSpPr>
          <p:cNvPr id="8" name="Text Box 3"/>
          <p:cNvSpPr txBox="1">
            <a:spLocks noChangeArrowheads="1"/>
          </p:cNvSpPr>
          <p:nvPr/>
        </p:nvSpPr>
        <p:spPr bwMode="auto">
          <a:xfrm>
            <a:off x="3962400" y="3439180"/>
            <a:ext cx="2286000" cy="52322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800" b="1" smtClean="0">
                <a:solidFill>
                  <a:srgbClr val="FF0000"/>
                </a:solidFill>
                <a:latin typeface="Times New Roman" panose="02020603050405020304" pitchFamily="18" charset="0"/>
                <a:cs typeface="Times New Roman" panose="02020603050405020304" pitchFamily="18" charset="0"/>
              </a:rPr>
              <a:t>Giải:</a:t>
            </a:r>
          </a:p>
        </p:txBody>
      </p:sp>
      <p:sp>
        <p:nvSpPr>
          <p:cNvPr id="9" name="Rectangle 8"/>
          <p:cNvSpPr>
            <a:spLocks noChangeArrowheads="1"/>
          </p:cNvSpPr>
          <p:nvPr/>
        </p:nvSpPr>
        <p:spPr bwMode="auto">
          <a:xfrm>
            <a:off x="609600" y="3972580"/>
            <a:ext cx="11049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marL="514350" indent="-514350" eaLnBrk="1" hangingPunct="1">
              <a:buAutoNum type="alphaLcParenR"/>
            </a:pPr>
            <a:r>
              <a:rPr lang="en-US" altLang="en-US" sz="2800" smtClean="0">
                <a:latin typeface="Times New Roman" panose="02020603050405020304" pitchFamily="18" charset="0"/>
                <a:cs typeface="Times New Roman" panose="02020603050405020304" pitchFamily="18" charset="0"/>
              </a:rPr>
              <a:t>Hàm số bậc nhất                             nghịch biến trên R vì:</a:t>
            </a:r>
          </a:p>
        </p:txBody>
      </p:sp>
      <p:graphicFrame>
        <p:nvGraphicFramePr>
          <p:cNvPr id="10" name="Object 9"/>
          <p:cNvGraphicFramePr>
            <a:graphicFrameLocks noChangeAspect="1"/>
          </p:cNvGraphicFramePr>
          <p:nvPr>
            <p:extLst>
              <p:ext uri="{D42A27DB-BD31-4B8C-83A1-F6EECF244321}">
                <p14:modId xmlns:p14="http://schemas.microsoft.com/office/powerpoint/2010/main" xmlns="" val="3785975633"/>
              </p:ext>
            </p:extLst>
          </p:nvPr>
        </p:nvGraphicFramePr>
        <p:xfrm>
          <a:off x="3657600" y="3971925"/>
          <a:ext cx="2228850" cy="523875"/>
        </p:xfrm>
        <a:graphic>
          <a:graphicData uri="http://schemas.openxmlformats.org/presentationml/2006/ole">
            <p:oleObj spid="_x0000_s39021" name="Equation" r:id="rId6" imgW="2228738" imgH="523904" progId="Equation.DSMT4">
              <p:embed/>
            </p:oleObj>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xmlns="" val="2928295660"/>
              </p:ext>
            </p:extLst>
          </p:nvPr>
        </p:nvGraphicFramePr>
        <p:xfrm>
          <a:off x="9372600" y="3918858"/>
          <a:ext cx="2044701" cy="533400"/>
        </p:xfrm>
        <a:graphic>
          <a:graphicData uri="http://schemas.openxmlformats.org/presentationml/2006/ole">
            <p:oleObj spid="_x0000_s39022" name="Equation" r:id="rId7" imgW="876240" imgH="228600" progId="Equation.DSMT4">
              <p:embed/>
            </p:oleObj>
          </a:graphicData>
        </a:graphic>
      </p:graphicFrame>
      <p:sp>
        <p:nvSpPr>
          <p:cNvPr id="12" name="Rectangle 11"/>
          <p:cNvSpPr>
            <a:spLocks noChangeArrowheads="1"/>
          </p:cNvSpPr>
          <p:nvPr/>
        </p:nvSpPr>
        <p:spPr bwMode="auto">
          <a:xfrm>
            <a:off x="609600" y="4611231"/>
            <a:ext cx="11049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latin typeface="Times New Roman" panose="02020603050405020304" pitchFamily="18" charset="0"/>
                <a:cs typeface="Times New Roman" panose="02020603050405020304" pitchFamily="18" charset="0"/>
              </a:rPr>
              <a:t>b) Thay                   vào hàm số, ta có:</a:t>
            </a:r>
          </a:p>
        </p:txBody>
      </p:sp>
      <p:graphicFrame>
        <p:nvGraphicFramePr>
          <p:cNvPr id="13" name="Object 12"/>
          <p:cNvGraphicFramePr>
            <a:graphicFrameLocks noChangeAspect="1"/>
          </p:cNvGraphicFramePr>
          <p:nvPr>
            <p:extLst>
              <p:ext uri="{D42A27DB-BD31-4B8C-83A1-F6EECF244321}">
                <p14:modId xmlns:p14="http://schemas.microsoft.com/office/powerpoint/2010/main" xmlns="" val="3604237653"/>
              </p:ext>
            </p:extLst>
          </p:nvPr>
        </p:nvGraphicFramePr>
        <p:xfrm>
          <a:off x="1981200" y="4648200"/>
          <a:ext cx="1390650" cy="485775"/>
        </p:xfrm>
        <a:graphic>
          <a:graphicData uri="http://schemas.openxmlformats.org/presentationml/2006/ole">
            <p:oleObj spid="_x0000_s39023" name="Equation" r:id="rId8" imgW="1390804" imgH="485848" progId="Equation.DSMT4">
              <p:embed/>
            </p:oleObj>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xmlns="" val="322714268"/>
              </p:ext>
            </p:extLst>
          </p:nvPr>
        </p:nvGraphicFramePr>
        <p:xfrm>
          <a:off x="6306051" y="4619625"/>
          <a:ext cx="2837949" cy="485775"/>
        </p:xfrm>
        <a:graphic>
          <a:graphicData uri="http://schemas.openxmlformats.org/presentationml/2006/ole">
            <p:oleObj spid="_x0000_s39024" name="Equation" r:id="rId9" imgW="1409400" imgH="241200" progId="Equation.DSMT4">
              <p:embed/>
            </p:oleObj>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xmlns="" val="1215317881"/>
              </p:ext>
            </p:extLst>
          </p:nvPr>
        </p:nvGraphicFramePr>
        <p:xfrm>
          <a:off x="6277022" y="5105400"/>
          <a:ext cx="3486151" cy="457200"/>
        </p:xfrm>
        <a:graphic>
          <a:graphicData uri="http://schemas.openxmlformats.org/presentationml/2006/ole">
            <p:oleObj spid="_x0000_s39025" name="Equation" r:id="rId10" imgW="1549080" imgH="203040" progId="Equation.DSMT4">
              <p:embed/>
            </p:oleObj>
          </a:graphicData>
        </a:graphic>
      </p:graphicFrame>
      <p:sp>
        <p:nvSpPr>
          <p:cNvPr id="16" name="Rectangle 15"/>
          <p:cNvSpPr>
            <a:spLocks noChangeArrowheads="1"/>
          </p:cNvSpPr>
          <p:nvPr/>
        </p:nvSpPr>
        <p:spPr bwMode="auto">
          <a:xfrm>
            <a:off x="762000" y="5410200"/>
            <a:ext cx="110490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latin typeface="Times New Roman" panose="02020603050405020304" pitchFamily="18" charset="0"/>
                <a:cs typeface="Times New Roman" panose="02020603050405020304" pitchFamily="18" charset="0"/>
              </a:rPr>
              <a:t>c) Thay               vào hàm số, ta có:</a:t>
            </a:r>
          </a:p>
        </p:txBody>
      </p:sp>
      <p:graphicFrame>
        <p:nvGraphicFramePr>
          <p:cNvPr id="17" name="Object 16"/>
          <p:cNvGraphicFramePr>
            <a:graphicFrameLocks noChangeAspect="1"/>
          </p:cNvGraphicFramePr>
          <p:nvPr>
            <p:extLst>
              <p:ext uri="{D42A27DB-BD31-4B8C-83A1-F6EECF244321}">
                <p14:modId xmlns:p14="http://schemas.microsoft.com/office/powerpoint/2010/main" xmlns="" val="3563142539"/>
              </p:ext>
            </p:extLst>
          </p:nvPr>
        </p:nvGraphicFramePr>
        <p:xfrm>
          <a:off x="2133600" y="5495925"/>
          <a:ext cx="895350" cy="447675"/>
        </p:xfrm>
        <a:graphic>
          <a:graphicData uri="http://schemas.openxmlformats.org/presentationml/2006/ole">
            <p:oleObj spid="_x0000_s39026" name="Equation" r:id="rId11" imgW="895201" imgH="447792" progId="Equation.DSMT4">
              <p:embed/>
            </p:oleObj>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xmlns="" val="767346695"/>
              </p:ext>
            </p:extLst>
          </p:nvPr>
        </p:nvGraphicFramePr>
        <p:xfrm>
          <a:off x="6134100" y="5493635"/>
          <a:ext cx="2117558" cy="457200"/>
        </p:xfrm>
        <a:graphic>
          <a:graphicData uri="http://schemas.openxmlformats.org/presentationml/2006/ole">
            <p:oleObj spid="_x0000_s39027" name="Equation" r:id="rId12" imgW="1117440" imgH="241200" progId="Equation.DSMT4">
              <p:embed/>
            </p:oleObj>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xmlns="" val="3344633460"/>
              </p:ext>
            </p:extLst>
          </p:nvPr>
        </p:nvGraphicFramePr>
        <p:xfrm>
          <a:off x="8302949" y="5483681"/>
          <a:ext cx="2517451" cy="459919"/>
        </p:xfrm>
        <a:graphic>
          <a:graphicData uri="http://schemas.openxmlformats.org/presentationml/2006/ole">
            <p:oleObj spid="_x0000_s39028" name="Equation" r:id="rId13" imgW="1320480" imgH="241200" progId="Equation.DSMT4">
              <p:embed/>
            </p:oleObj>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xmlns="" val="3259386850"/>
              </p:ext>
            </p:extLst>
          </p:nvPr>
        </p:nvGraphicFramePr>
        <p:xfrm>
          <a:off x="3678765" y="5867399"/>
          <a:ext cx="1521967" cy="805747"/>
        </p:xfrm>
        <a:graphic>
          <a:graphicData uri="http://schemas.openxmlformats.org/presentationml/2006/ole">
            <p:oleObj spid="_x0000_s39029" name="Equation" r:id="rId14" imgW="863280" imgH="457200" progId="Equation.DSMT4">
              <p:embed/>
            </p:oleObj>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xmlns="" val="990927721"/>
              </p:ext>
            </p:extLst>
          </p:nvPr>
        </p:nvGraphicFramePr>
        <p:xfrm>
          <a:off x="5280212" y="5929063"/>
          <a:ext cx="1748944" cy="725172"/>
        </p:xfrm>
        <a:graphic>
          <a:graphicData uri="http://schemas.openxmlformats.org/presentationml/2006/ole">
            <p:oleObj spid="_x0000_s39030" name="Equation" r:id="rId15" imgW="1041120" imgH="431640" progId="Equation.DSMT4">
              <p:embed/>
            </p:oleObj>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xmlns="" val="3179430114"/>
              </p:ext>
            </p:extLst>
          </p:nvPr>
        </p:nvGraphicFramePr>
        <p:xfrm>
          <a:off x="6942240" y="5867400"/>
          <a:ext cx="3649560" cy="805747"/>
        </p:xfrm>
        <a:graphic>
          <a:graphicData uri="http://schemas.openxmlformats.org/presentationml/2006/ole">
            <p:oleObj spid="_x0000_s39031" name="Equation" r:id="rId16" imgW="1955520" imgH="431640" progId="Equation.DSMT4">
              <p:embed/>
            </p:oleObj>
          </a:graphicData>
        </a:graphic>
      </p:graphicFrame>
    </p:spTree>
    <p:extLst>
      <p:ext uri="{BB962C8B-B14F-4D97-AF65-F5344CB8AC3E}">
        <p14:creationId xmlns:p14="http://schemas.microsoft.com/office/powerpoint/2010/main" xmlns="" val="103916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par>
                                <p:cTn id="27" presetID="16" presetClass="entr" presetSubtype="21"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arn(inVertical)">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arn(inVertic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par>
                                <p:cTn id="40" presetID="16" presetClass="entr" presetSubtype="21" fill="hold"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inVertical)">
                                      <p:cBhvr>
                                        <p:cTn id="42" dur="500"/>
                                        <p:tgtEl>
                                          <p:spTgt spid="13"/>
                                        </p:tgtEl>
                                      </p:cBhvr>
                                    </p:animEffect>
                                  </p:childTnLst>
                                </p:cTn>
                              </p:par>
                              <p:par>
                                <p:cTn id="43" presetID="16" presetClass="entr" presetSubtype="21" fill="hold"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arn(inVertical)">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arn(inVertical)">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barn(inVertical)">
                                      <p:cBhvr>
                                        <p:cTn id="55" dur="500"/>
                                        <p:tgtEl>
                                          <p:spTgt spid="16"/>
                                        </p:tgtEl>
                                      </p:cBhvr>
                                    </p:animEffect>
                                  </p:childTnLst>
                                </p:cTn>
                              </p:par>
                              <p:par>
                                <p:cTn id="56" presetID="16" presetClass="entr" presetSubtype="21" fill="hold"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barn(inVertical)">
                                      <p:cBhvr>
                                        <p:cTn id="58" dur="500"/>
                                        <p:tgtEl>
                                          <p:spTgt spid="17"/>
                                        </p:tgtEl>
                                      </p:cBhvr>
                                    </p:animEffect>
                                  </p:childTnLst>
                                </p:cTn>
                              </p:par>
                              <p:par>
                                <p:cTn id="59" presetID="16" presetClass="entr" presetSubtype="21" fill="hold" nodeType="with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barn(inVertical)">
                                      <p:cBhvr>
                                        <p:cTn id="61" dur="5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arn(inVertical)">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barn(inVertical)">
                                      <p:cBhvr>
                                        <p:cTn id="71" dur="500"/>
                                        <p:tgtEl>
                                          <p:spTgt spid="20"/>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barn(inVertical)">
                                      <p:cBhvr>
                                        <p:cTn id="76" dur="500"/>
                                        <p:tgtEl>
                                          <p:spTgt spid="21"/>
                                        </p:tgtEl>
                                      </p:cBhvr>
                                    </p:animEffect>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nodeType="click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barn(inVertical)">
                                      <p:cBhvr>
                                        <p:cTn id="8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p:bldP spid="12" grpId="0"/>
      <p:bldP spid="1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57200" y="1219200"/>
            <a:ext cx="11049000"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b="1" u="sng">
                <a:solidFill>
                  <a:srgbClr val="FF0000"/>
                </a:solidFill>
                <a:latin typeface="Times New Roman" panose="02020603050405020304" pitchFamily="18" charset="0"/>
                <a:cs typeface="Times New Roman" panose="02020603050405020304" pitchFamily="18" charset="0"/>
              </a:rPr>
              <a:t>Bài </a:t>
            </a:r>
            <a:r>
              <a:rPr lang="en-US" altLang="en-US" sz="2800" b="1" u="sng" smtClean="0">
                <a:solidFill>
                  <a:srgbClr val="FF0000"/>
                </a:solidFill>
                <a:latin typeface="Times New Roman" panose="02020603050405020304" pitchFamily="18" charset="0"/>
                <a:cs typeface="Times New Roman" panose="02020603050405020304" pitchFamily="18" charset="0"/>
              </a:rPr>
              <a:t>tập</a:t>
            </a:r>
            <a:r>
              <a:rPr lang="en-US" altLang="en-US" sz="2800" smtClean="0">
                <a:latin typeface="Times New Roman" panose="02020603050405020304" pitchFamily="18" charset="0"/>
                <a:cs typeface="Times New Roman" panose="02020603050405020304" pitchFamily="18" charset="0"/>
              </a:rPr>
              <a:t> Cho hàm số bậc nhất  y=mx+m+1 (m khác 0). Chứng tỏ rằng đồ thị của hàm số bậc nhất luôn đi qua 1 điểm cố định trên hệ trục tọa độ Oxy với mọi giá trị của m? </a:t>
            </a:r>
          </a:p>
        </p:txBody>
      </p:sp>
      <p:sp>
        <p:nvSpPr>
          <p:cNvPr id="3" name="Rectangle 2"/>
          <p:cNvSpPr/>
          <p:nvPr/>
        </p:nvSpPr>
        <p:spPr>
          <a:xfrm>
            <a:off x="3657600" y="228600"/>
            <a:ext cx="4154022" cy="92333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ctr" eaLnBrk="1" hangingPunct="1">
              <a:defRPr/>
            </a:pPr>
            <a:r>
              <a:rPr lang="en-US" sz="5400" b="1"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rPr>
              <a:t>LUYỆN TẬP</a:t>
            </a:r>
            <a:endParaRPr lang="en-US" sz="5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4" name="Text Box 3"/>
          <p:cNvSpPr txBox="1">
            <a:spLocks noChangeArrowheads="1"/>
          </p:cNvSpPr>
          <p:nvPr/>
        </p:nvSpPr>
        <p:spPr bwMode="auto">
          <a:xfrm>
            <a:off x="4038600" y="2362200"/>
            <a:ext cx="2286000" cy="52322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800" b="1" smtClean="0">
                <a:solidFill>
                  <a:srgbClr val="FF0000"/>
                </a:solidFill>
                <a:latin typeface="Times New Roman" panose="02020603050405020304" pitchFamily="18" charset="0"/>
                <a:cs typeface="Times New Roman" panose="02020603050405020304" pitchFamily="18" charset="0"/>
              </a:rPr>
              <a:t>Giải:</a:t>
            </a:r>
          </a:p>
        </p:txBody>
      </p:sp>
      <p:sp>
        <p:nvSpPr>
          <p:cNvPr id="5" name="Rectangle 4"/>
          <p:cNvSpPr>
            <a:spLocks noChangeArrowheads="1"/>
          </p:cNvSpPr>
          <p:nvPr/>
        </p:nvSpPr>
        <p:spPr bwMode="auto">
          <a:xfrm>
            <a:off x="609600" y="2971800"/>
            <a:ext cx="11049000" cy="3539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smtClean="0">
                <a:latin typeface="Times New Roman" panose="02020603050405020304" pitchFamily="18" charset="0"/>
                <a:cs typeface="Times New Roman" panose="02020603050405020304" pitchFamily="18" charset="0"/>
              </a:rPr>
              <a:t>Xét hàm số:   y=mx+m+1 </a:t>
            </a:r>
          </a:p>
          <a:p>
            <a:pPr marL="457200" indent="-457200" eaLnBrk="1" hangingPunct="1">
              <a:buFont typeface="Wingdings" panose="05000000000000000000" pitchFamily="2" charset="2"/>
              <a:buChar char="ó"/>
            </a:pPr>
            <a:r>
              <a:rPr lang="en-US" altLang="en-US" sz="2800" smtClean="0">
                <a:latin typeface="Times New Roman" panose="02020603050405020304" pitchFamily="18" charset="0"/>
                <a:cs typeface="Times New Roman" panose="02020603050405020304" pitchFamily="18" charset="0"/>
                <a:sym typeface="Wingdings" panose="05000000000000000000" pitchFamily="2" charset="2"/>
              </a:rPr>
              <a:t>(</a:t>
            </a:r>
            <a:r>
              <a:rPr lang="en-US" altLang="en-US" sz="2800" smtClean="0">
                <a:latin typeface="Times New Roman" panose="02020603050405020304" pitchFamily="18" charset="0"/>
                <a:cs typeface="Times New Roman" panose="02020603050405020304" pitchFamily="18" charset="0"/>
              </a:rPr>
              <a:t>y-1)-m(x+1) =0  (*)</a:t>
            </a:r>
          </a:p>
          <a:p>
            <a:pPr eaLnBrk="1" hangingPunct="1"/>
            <a:r>
              <a:rPr lang="en-US" altLang="en-US" sz="2800" smtClean="0">
                <a:latin typeface="Times New Roman" panose="02020603050405020304" pitchFamily="18" charset="0"/>
                <a:cs typeface="Times New Roman" panose="02020603050405020304" pitchFamily="18" charset="0"/>
              </a:rPr>
              <a:t>Đồ thị hàm số trên luôn đi qua điểm cố định trên hệ trục Oxy với mọi m</a:t>
            </a:r>
          </a:p>
          <a:p>
            <a:pPr marL="457200" indent="-457200" eaLnBrk="1" hangingPunct="1">
              <a:buFont typeface="Wingdings" panose="05000000000000000000" pitchFamily="2" charset="2"/>
              <a:buChar char="ó"/>
            </a:pPr>
            <a:r>
              <a:rPr lang="en-US" altLang="en-US" sz="2800" smtClean="0">
                <a:latin typeface="Times New Roman" panose="02020603050405020304" pitchFamily="18" charset="0"/>
                <a:cs typeface="Times New Roman" panose="02020603050405020304" pitchFamily="18" charset="0"/>
                <a:sym typeface="Wingdings" panose="05000000000000000000" pitchFamily="2" charset="2"/>
              </a:rPr>
              <a:t>Phương trình (*) luôn nghiệm đúng với mọi m</a:t>
            </a:r>
          </a:p>
          <a:p>
            <a:pPr marL="457200" indent="-457200" eaLnBrk="1" hangingPunct="1">
              <a:buFont typeface="Wingdings" panose="05000000000000000000" pitchFamily="2" charset="2"/>
              <a:buChar char="ó"/>
            </a:pPr>
            <a:r>
              <a:rPr lang="en-US" altLang="en-US" sz="2800">
                <a:latin typeface="Times New Roman" panose="02020603050405020304" pitchFamily="18" charset="0"/>
                <a:cs typeface="Times New Roman" panose="02020603050405020304" pitchFamily="18" charset="0"/>
                <a:sym typeface="Wingdings" panose="05000000000000000000" pitchFamily="2" charset="2"/>
              </a:rPr>
              <a:t>y</a:t>
            </a:r>
            <a:r>
              <a:rPr lang="en-US" altLang="en-US" sz="2800" smtClean="0">
                <a:latin typeface="Times New Roman" panose="02020603050405020304" pitchFamily="18" charset="0"/>
                <a:cs typeface="Times New Roman" panose="02020603050405020304" pitchFamily="18" charset="0"/>
                <a:sym typeface="Wingdings" panose="05000000000000000000" pitchFamily="2" charset="2"/>
              </a:rPr>
              <a:t>-1=0 và x+1=0</a:t>
            </a:r>
          </a:p>
          <a:p>
            <a:pPr marL="457200" indent="-457200" eaLnBrk="1" hangingPunct="1">
              <a:buFont typeface="Wingdings" panose="05000000000000000000" pitchFamily="2" charset="2"/>
              <a:buChar char="ó"/>
            </a:pPr>
            <a:r>
              <a:rPr lang="en-US" altLang="en-US" sz="2800" smtClean="0">
                <a:latin typeface="Times New Roman" panose="02020603050405020304" pitchFamily="18" charset="0"/>
                <a:cs typeface="Times New Roman" panose="02020603050405020304" pitchFamily="18" charset="0"/>
                <a:sym typeface="Wingdings" panose="05000000000000000000" pitchFamily="2" charset="2"/>
              </a:rPr>
              <a:t>x=-1, y=1</a:t>
            </a:r>
          </a:p>
          <a:p>
            <a:pPr eaLnBrk="1" hangingPunct="1"/>
            <a:r>
              <a:rPr lang="en-US" altLang="en-US" sz="2800" smtClean="0">
                <a:latin typeface="Times New Roman" panose="02020603050405020304" pitchFamily="18" charset="0"/>
                <a:cs typeface="Times New Roman" panose="02020603050405020304" pitchFamily="18" charset="0"/>
                <a:sym typeface="Wingdings" panose="05000000000000000000" pitchFamily="2" charset="2"/>
              </a:rPr>
              <a:t>Vậy đồ thị hàm số trên luôn đi qua điểm cố định (-1;1) với mọi giá trị m khác 0.</a:t>
            </a:r>
            <a:endParaRPr lang="en-US"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8975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arn(inVertical)">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barn(inVertical)">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barn(inVertical)">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barn(inVertical)">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barn(inVertical)">
                                      <p:cBhvr>
                                        <p:cTn id="42" dur="5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barn(inVertical)">
                                      <p:cBhvr>
                                        <p:cTn id="47" dur="500"/>
                                        <p:tgtEl>
                                          <p:spTgt spid="5">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5">
                                            <p:txEl>
                                              <p:pRg st="6" end="6"/>
                                            </p:txEl>
                                          </p:spTgt>
                                        </p:tgtEl>
                                        <p:attrNameLst>
                                          <p:attrName>style.visibility</p:attrName>
                                        </p:attrNameLst>
                                      </p:cBhvr>
                                      <p:to>
                                        <p:strVal val="visible"/>
                                      </p:to>
                                    </p:set>
                                    <p:animEffect transition="in" filter="barn(inVertical)">
                                      <p:cBhvr>
                                        <p:cTn id="5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590800" y="304800"/>
            <a:ext cx="6400800" cy="1143000"/>
          </a:xfrm>
        </p:spPr>
        <p:txBody>
          <a:bodyPr/>
          <a:lstStyle/>
          <a:p>
            <a:pPr algn="ctr" eaLnBrk="1" hangingPunct="1"/>
            <a:r>
              <a:rPr lang="vi-VN" altLang="en-US" sz="4000" b="1" smtClean="0">
                <a:solidFill>
                  <a:srgbClr val="002060"/>
                </a:solidFill>
                <a:latin typeface="Times New Roman" panose="02020603050405020304" pitchFamily="18" charset="0"/>
                <a:cs typeface="Times New Roman" panose="02020603050405020304" pitchFamily="18" charset="0"/>
              </a:rPr>
              <a:t>HƯỚNG DẪN </a:t>
            </a:r>
            <a:r>
              <a:rPr lang="en-US" altLang="en-US" sz="4000" b="1" smtClean="0">
                <a:solidFill>
                  <a:srgbClr val="002060"/>
                </a:solidFill>
                <a:latin typeface="Times New Roman" panose="02020603050405020304" pitchFamily="18" charset="0"/>
                <a:cs typeface="Times New Roman" panose="02020603050405020304" pitchFamily="18" charset="0"/>
              </a:rPr>
              <a:t>VỀ NHÀ</a:t>
            </a:r>
          </a:p>
        </p:txBody>
      </p:sp>
      <p:sp>
        <p:nvSpPr>
          <p:cNvPr id="68611" name="Rectangle 3"/>
          <p:cNvSpPr>
            <a:spLocks noGrp="1" noChangeArrowheads="1"/>
          </p:cNvSpPr>
          <p:nvPr>
            <p:ph idx="1"/>
          </p:nvPr>
        </p:nvSpPr>
        <p:spPr>
          <a:xfrm>
            <a:off x="1066800" y="1790700"/>
            <a:ext cx="10363200" cy="2171700"/>
          </a:xfrm>
        </p:spPr>
        <p:txBody>
          <a:bodyPr/>
          <a:lstStyle/>
          <a:p>
            <a:pPr algn="just" eaLnBrk="1" hangingPunct="1"/>
            <a:r>
              <a:rPr lang="en-US" altLang="en-US" sz="2800" b="1" smtClean="0">
                <a:solidFill>
                  <a:srgbClr val="0000FF"/>
                </a:solidFill>
                <a:latin typeface="Times New Roman" panose="02020603050405020304" pitchFamily="18" charset="0"/>
                <a:cs typeface="Times New Roman" panose="02020603050405020304" pitchFamily="18" charset="0"/>
              </a:rPr>
              <a:t>Nắm vững kiến thức đã học. Xem kỹ các bài tập đã làm.</a:t>
            </a:r>
          </a:p>
          <a:p>
            <a:pPr algn="just" eaLnBrk="1" hangingPunct="1"/>
            <a:r>
              <a:rPr lang="en-US" altLang="en-US" sz="2800" b="1" smtClean="0">
                <a:solidFill>
                  <a:srgbClr val="0000FF"/>
                </a:solidFill>
                <a:latin typeface="Times New Roman" panose="02020603050405020304" pitchFamily="18" charset="0"/>
                <a:cs typeface="Times New Roman" panose="02020603050405020304" pitchFamily="18" charset="0"/>
              </a:rPr>
              <a:t>Làm bài tập 3,4,5,7 SBT trang 57.</a:t>
            </a:r>
          </a:p>
          <a:p>
            <a:pPr algn="just" eaLnBrk="1" hangingPunct="1"/>
            <a:r>
              <a:rPr lang="en-US" altLang="en-US" sz="2800" b="1" smtClean="0">
                <a:solidFill>
                  <a:srgbClr val="0000FF"/>
                </a:solidFill>
                <a:latin typeface="Times New Roman" panose="02020603050405020304" pitchFamily="18" charset="0"/>
                <a:cs typeface="Times New Roman" panose="02020603050405020304" pitchFamily="18" charset="0"/>
              </a:rPr>
              <a:t>Ôn lại cách vẽ đồ thị hàm số y=ax</a:t>
            </a:r>
          </a:p>
          <a:p>
            <a:pPr algn="just" eaLnBrk="1" hangingPunct="1"/>
            <a:r>
              <a:rPr lang="en-US" altLang="en-US" sz="2800" b="1" smtClean="0">
                <a:solidFill>
                  <a:srgbClr val="0000FF"/>
                </a:solidFill>
                <a:latin typeface="Times New Roman" panose="02020603050405020304" pitchFamily="18" charset="0"/>
                <a:cs typeface="Times New Roman" panose="02020603050405020304" pitchFamily="18" charset="0"/>
              </a:rPr>
              <a:t>Chuẩn bị : Đồ thị hàm số y = ax+b</a:t>
            </a:r>
          </a:p>
          <a:p>
            <a:pPr algn="just" eaLnBrk="1" hangingPunct="1"/>
            <a:endParaRPr lang="en-US" altLang="en-US" sz="2800" b="1" smtClean="0">
              <a:solidFill>
                <a:srgbClr val="0000FF"/>
              </a:solidFill>
              <a:latin typeface="Times New Roman" panose="02020603050405020304" pitchFamily="18" charset="0"/>
              <a:cs typeface="Times New Roman" panose="02020603050405020304" pitchFamily="18" charset="0"/>
            </a:endParaRPr>
          </a:p>
        </p:txBody>
      </p:sp>
      <p:pic>
        <p:nvPicPr>
          <p:cNvPr id="31749" name="Picture 14" descr="BKDICTRY"/>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0" y="4305300"/>
            <a:ext cx="4800600" cy="2165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3968812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amond(in)">
                                      <p:cBhvr>
                                        <p:cTn id="7" dur="2000"/>
                                        <p:tgtEl>
                                          <p:spTgt spid="686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68611">
                                            <p:txEl>
                                              <p:pRg st="0" end="0"/>
                                            </p:txEl>
                                          </p:spTgt>
                                        </p:tgtEl>
                                        <p:attrNameLst>
                                          <p:attrName>style.visibility</p:attrName>
                                        </p:attrNameLst>
                                      </p:cBhvr>
                                      <p:to>
                                        <p:strVal val="visible"/>
                                      </p:to>
                                    </p:set>
                                    <p:anim calcmode="lin" valueType="num">
                                      <p:cBhvr additive="base">
                                        <p:cTn id="12"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68611">
                                            <p:txEl>
                                              <p:pRg st="1" end="1"/>
                                            </p:txEl>
                                          </p:spTgt>
                                        </p:tgtEl>
                                        <p:attrNameLst>
                                          <p:attrName>style.visibility</p:attrName>
                                        </p:attrNameLst>
                                      </p:cBhvr>
                                      <p:to>
                                        <p:strVal val="visible"/>
                                      </p:to>
                                    </p:set>
                                    <p:anim calcmode="lin" valueType="num">
                                      <p:cBhvr additive="base">
                                        <p:cTn id="18"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8611">
                                            <p:txEl>
                                              <p:pRg st="2" end="2"/>
                                            </p:txEl>
                                          </p:spTgt>
                                        </p:tgtEl>
                                        <p:attrNameLst>
                                          <p:attrName>style.visibility</p:attrName>
                                        </p:attrNameLst>
                                      </p:cBhvr>
                                      <p:to>
                                        <p:strVal val="visible"/>
                                      </p:to>
                                    </p:set>
                                    <p:anim calcmode="lin" valueType="num">
                                      <p:cBhvr additive="base">
                                        <p:cTn id="24"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8611">
                                            <p:txEl>
                                              <p:pRg st="3" end="3"/>
                                            </p:txEl>
                                          </p:spTgt>
                                        </p:tgtEl>
                                        <p:attrNameLst>
                                          <p:attrName>style.visibility</p:attrName>
                                        </p:attrNameLst>
                                      </p:cBhvr>
                                      <p:to>
                                        <p:strVal val="visible"/>
                                      </p:to>
                                    </p:set>
                                    <p:anim calcmode="lin" valueType="num">
                                      <p:cBhvr additive="base">
                                        <p:cTn id="30" dur="5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86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133600" y="3640138"/>
            <a:ext cx="8153400" cy="931862"/>
            <a:chOff x="2832" y="672"/>
            <a:chExt cx="3229" cy="587"/>
          </a:xfrm>
        </p:grpSpPr>
        <p:pic>
          <p:nvPicPr>
            <p:cNvPr id="8218" name="Picture 5" descr="G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832" y="672"/>
              <a:ext cx="3229"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19" name="Text Box 6"/>
            <p:cNvSpPr txBox="1">
              <a:spLocks noChangeArrowheads="1"/>
            </p:cNvSpPr>
            <p:nvPr/>
          </p:nvSpPr>
          <p:spPr bwMode="auto">
            <a:xfrm>
              <a:off x="3000" y="744"/>
              <a:ext cx="288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600" b="1">
                  <a:solidFill>
                    <a:schemeClr val="bg1"/>
                  </a:solidFill>
                  <a:latin typeface="Times New Roman" panose="02020603050405020304" pitchFamily="18" charset="0"/>
                  <a:cs typeface="Times New Roman" panose="02020603050405020304" pitchFamily="18" charset="0"/>
                </a:rPr>
                <a:t>2 – Tính chất</a:t>
              </a:r>
            </a:p>
          </p:txBody>
        </p:sp>
      </p:grpSp>
      <p:grpSp>
        <p:nvGrpSpPr>
          <p:cNvPr id="3" name="Group 7"/>
          <p:cNvGrpSpPr>
            <a:grpSpLocks/>
          </p:cNvGrpSpPr>
          <p:nvPr/>
        </p:nvGrpSpPr>
        <p:grpSpPr bwMode="auto">
          <a:xfrm>
            <a:off x="2120900" y="1054100"/>
            <a:ext cx="8166100" cy="931863"/>
            <a:chOff x="2832" y="672"/>
            <a:chExt cx="3229" cy="587"/>
          </a:xfrm>
        </p:grpSpPr>
        <p:pic>
          <p:nvPicPr>
            <p:cNvPr id="8216" name="Picture 8" descr="G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832" y="672"/>
              <a:ext cx="3229"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17" name="Text Box 9"/>
            <p:cNvSpPr txBox="1">
              <a:spLocks noChangeArrowheads="1"/>
            </p:cNvSpPr>
            <p:nvPr/>
          </p:nvSpPr>
          <p:spPr bwMode="auto">
            <a:xfrm>
              <a:off x="3000" y="744"/>
              <a:ext cx="288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600" b="1">
                  <a:solidFill>
                    <a:schemeClr val="bg1"/>
                  </a:solidFill>
                  <a:latin typeface="Times New Roman" panose="02020603050405020304" pitchFamily="18" charset="0"/>
                  <a:cs typeface="Times New Roman" panose="02020603050405020304" pitchFamily="18" charset="0"/>
                </a:rPr>
                <a:t>1 – Khái niệm hàm số bậc nhất</a:t>
              </a:r>
              <a:endParaRPr lang="en-US" altLang="en-US">
                <a:solidFill>
                  <a:schemeClr val="bg1"/>
                </a:solidFill>
                <a:latin typeface="Times New Roman" panose="02020603050405020304" pitchFamily="18" charset="0"/>
                <a:cs typeface="Times New Roman" panose="02020603050405020304" pitchFamily="18" charset="0"/>
              </a:endParaRPr>
            </a:p>
          </p:txBody>
        </p:sp>
      </p:grpSp>
      <p:sp>
        <p:nvSpPr>
          <p:cNvPr id="236554" name="Line 10"/>
          <p:cNvSpPr>
            <a:spLocks noChangeShapeType="1"/>
          </p:cNvSpPr>
          <p:nvPr/>
        </p:nvSpPr>
        <p:spPr bwMode="auto">
          <a:xfrm>
            <a:off x="3124200" y="1828800"/>
            <a:ext cx="0" cy="14478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36555" name="Line 11"/>
          <p:cNvSpPr>
            <a:spLocks noChangeShapeType="1"/>
          </p:cNvSpPr>
          <p:nvPr/>
        </p:nvSpPr>
        <p:spPr bwMode="auto">
          <a:xfrm>
            <a:off x="3124200" y="3275013"/>
            <a:ext cx="685800" cy="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36556" name="Line 12"/>
          <p:cNvSpPr>
            <a:spLocks noChangeShapeType="1"/>
          </p:cNvSpPr>
          <p:nvPr/>
        </p:nvSpPr>
        <p:spPr bwMode="auto">
          <a:xfrm>
            <a:off x="3124200" y="2400300"/>
            <a:ext cx="685800" cy="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8199" name="AutoShape 13"/>
          <p:cNvSpPr>
            <a:spLocks noChangeArrowheads="1"/>
          </p:cNvSpPr>
          <p:nvPr/>
        </p:nvSpPr>
        <p:spPr bwMode="gray">
          <a:xfrm>
            <a:off x="1524000" y="304800"/>
            <a:ext cx="9144000" cy="685800"/>
          </a:xfrm>
          <a:prstGeom prst="roundRect">
            <a:avLst>
              <a:gd name="adj" fmla="val 50000"/>
            </a:avLst>
          </a:prstGeom>
          <a:gradFill rotWithShape="1">
            <a:gsLst>
              <a:gs pos="0">
                <a:srgbClr val="4B71DD"/>
              </a:gs>
              <a:gs pos="100000">
                <a:srgbClr val="233466"/>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sp>
        <p:nvSpPr>
          <p:cNvPr id="8200" name="Text Box 14"/>
          <p:cNvSpPr txBox="1">
            <a:spLocks noChangeArrowheads="1"/>
          </p:cNvSpPr>
          <p:nvPr/>
        </p:nvSpPr>
        <p:spPr bwMode="auto">
          <a:xfrm>
            <a:off x="2057400" y="144463"/>
            <a:ext cx="7924800"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r>
              <a:rPr lang="en-US" altLang="en-US" sz="4400" b="1">
                <a:solidFill>
                  <a:schemeClr val="bg1"/>
                </a:solidFill>
              </a:rPr>
              <a:t>N</a:t>
            </a:r>
            <a:r>
              <a:rPr lang="en-US" altLang="en-US" sz="4400" b="1">
                <a:solidFill>
                  <a:schemeClr val="bg1"/>
                </a:solidFill>
                <a:latin typeface="Times New Roman" panose="02020603050405020304" pitchFamily="18" charset="0"/>
                <a:cs typeface="Times New Roman" panose="02020603050405020304" pitchFamily="18" charset="0"/>
              </a:rPr>
              <a:t>Ộ</a:t>
            </a:r>
            <a:r>
              <a:rPr lang="en-US" altLang="en-US" sz="4400" b="1">
                <a:solidFill>
                  <a:schemeClr val="bg1"/>
                </a:solidFill>
              </a:rPr>
              <a:t>I DUNG B</a:t>
            </a:r>
            <a:r>
              <a:rPr lang="en-US" altLang="en-US" sz="4400" b="1">
                <a:solidFill>
                  <a:schemeClr val="bg1"/>
                </a:solidFill>
                <a:latin typeface="Times New Roman" panose="02020603050405020304" pitchFamily="18" charset="0"/>
                <a:cs typeface="Times New Roman" panose="02020603050405020304" pitchFamily="18" charset="0"/>
              </a:rPr>
              <a:t>À</a:t>
            </a:r>
            <a:r>
              <a:rPr lang="en-US" altLang="en-US" sz="4400" b="1">
                <a:solidFill>
                  <a:schemeClr val="bg1"/>
                </a:solidFill>
              </a:rPr>
              <a:t>I H</a:t>
            </a:r>
            <a:r>
              <a:rPr lang="en-US" altLang="en-US" sz="4400" b="1">
                <a:solidFill>
                  <a:schemeClr val="bg1"/>
                </a:solidFill>
                <a:latin typeface="Times New Roman" panose="02020603050405020304" pitchFamily="18" charset="0"/>
                <a:cs typeface="Times New Roman" panose="02020603050405020304" pitchFamily="18" charset="0"/>
              </a:rPr>
              <a:t>Ọ</a:t>
            </a:r>
            <a:r>
              <a:rPr lang="en-US" altLang="en-US" sz="4400" b="1">
                <a:solidFill>
                  <a:schemeClr val="bg1"/>
                </a:solidFill>
              </a:rPr>
              <a:t>C</a:t>
            </a:r>
          </a:p>
        </p:txBody>
      </p:sp>
      <p:grpSp>
        <p:nvGrpSpPr>
          <p:cNvPr id="4" name="Group 15"/>
          <p:cNvGrpSpPr>
            <a:grpSpLocks/>
          </p:cNvGrpSpPr>
          <p:nvPr/>
        </p:nvGrpSpPr>
        <p:grpSpPr bwMode="auto">
          <a:xfrm>
            <a:off x="3784600" y="1955800"/>
            <a:ext cx="4529138" cy="931863"/>
            <a:chOff x="2632" y="1008"/>
            <a:chExt cx="2853" cy="587"/>
          </a:xfrm>
        </p:grpSpPr>
        <p:pic>
          <p:nvPicPr>
            <p:cNvPr id="8214" name="Picture 16" descr="C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640" y="1008"/>
              <a:ext cx="2845"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15" name="Text Box 17"/>
            <p:cNvSpPr txBox="1">
              <a:spLocks noChangeArrowheads="1"/>
            </p:cNvSpPr>
            <p:nvPr/>
          </p:nvSpPr>
          <p:spPr bwMode="auto">
            <a:xfrm>
              <a:off x="2632" y="1064"/>
              <a:ext cx="2352"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200">
                  <a:solidFill>
                    <a:srgbClr val="FFFF00"/>
                  </a:solidFill>
                  <a:latin typeface="Times New Roman" panose="02020603050405020304" pitchFamily="18" charset="0"/>
                  <a:cs typeface="Times New Roman" panose="02020603050405020304" pitchFamily="18" charset="0"/>
                </a:rPr>
                <a:t>  a. Bài toán</a:t>
              </a:r>
            </a:p>
          </p:txBody>
        </p:sp>
      </p:grpSp>
      <p:grpSp>
        <p:nvGrpSpPr>
          <p:cNvPr id="5" name="Group 18"/>
          <p:cNvGrpSpPr>
            <a:grpSpLocks/>
          </p:cNvGrpSpPr>
          <p:nvPr/>
        </p:nvGrpSpPr>
        <p:grpSpPr bwMode="auto">
          <a:xfrm>
            <a:off x="3771900" y="2832100"/>
            <a:ext cx="4529138" cy="931863"/>
            <a:chOff x="2632" y="1008"/>
            <a:chExt cx="2853" cy="587"/>
          </a:xfrm>
        </p:grpSpPr>
        <p:pic>
          <p:nvPicPr>
            <p:cNvPr id="8212" name="Picture 19" descr="C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640" y="1008"/>
              <a:ext cx="2845"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13" name="Text Box 20"/>
            <p:cNvSpPr txBox="1">
              <a:spLocks noChangeArrowheads="1"/>
            </p:cNvSpPr>
            <p:nvPr/>
          </p:nvSpPr>
          <p:spPr bwMode="auto">
            <a:xfrm>
              <a:off x="2632" y="1064"/>
              <a:ext cx="2352"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200">
                  <a:solidFill>
                    <a:srgbClr val="FFFF00"/>
                  </a:solidFill>
                  <a:latin typeface="Times New Roman" panose="02020603050405020304" pitchFamily="18" charset="0"/>
                  <a:cs typeface="Times New Roman" panose="02020603050405020304" pitchFamily="18" charset="0"/>
                </a:rPr>
                <a:t>  b. Định nghĩa</a:t>
              </a:r>
            </a:p>
          </p:txBody>
        </p:sp>
      </p:grpSp>
      <p:sp>
        <p:nvSpPr>
          <p:cNvPr id="236565" name="Line 21"/>
          <p:cNvSpPr>
            <a:spLocks noChangeShapeType="1"/>
          </p:cNvSpPr>
          <p:nvPr/>
        </p:nvSpPr>
        <p:spPr bwMode="auto">
          <a:xfrm>
            <a:off x="3149600" y="4445000"/>
            <a:ext cx="0" cy="14478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36566" name="Line 22"/>
          <p:cNvSpPr>
            <a:spLocks noChangeShapeType="1"/>
          </p:cNvSpPr>
          <p:nvPr/>
        </p:nvSpPr>
        <p:spPr bwMode="auto">
          <a:xfrm>
            <a:off x="3149600" y="5891213"/>
            <a:ext cx="685800" cy="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36567" name="Line 23"/>
          <p:cNvSpPr>
            <a:spLocks noChangeShapeType="1"/>
          </p:cNvSpPr>
          <p:nvPr/>
        </p:nvSpPr>
        <p:spPr bwMode="auto">
          <a:xfrm>
            <a:off x="3149600" y="5016500"/>
            <a:ext cx="685800" cy="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grpSp>
        <p:nvGrpSpPr>
          <p:cNvPr id="6" name="Group 24"/>
          <p:cNvGrpSpPr>
            <a:grpSpLocks/>
          </p:cNvGrpSpPr>
          <p:nvPr/>
        </p:nvGrpSpPr>
        <p:grpSpPr bwMode="auto">
          <a:xfrm>
            <a:off x="3810000" y="4572000"/>
            <a:ext cx="4529138" cy="931863"/>
            <a:chOff x="2632" y="1008"/>
            <a:chExt cx="2853" cy="587"/>
          </a:xfrm>
        </p:grpSpPr>
        <p:pic>
          <p:nvPicPr>
            <p:cNvPr id="8210" name="Picture 25" descr="C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640" y="1008"/>
              <a:ext cx="2845"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11" name="Text Box 26"/>
            <p:cNvSpPr txBox="1">
              <a:spLocks noChangeArrowheads="1"/>
            </p:cNvSpPr>
            <p:nvPr/>
          </p:nvSpPr>
          <p:spPr bwMode="auto">
            <a:xfrm>
              <a:off x="2632" y="1064"/>
              <a:ext cx="2352"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200">
                  <a:solidFill>
                    <a:srgbClr val="FFFF00"/>
                  </a:solidFill>
                  <a:latin typeface="Times New Roman" panose="02020603050405020304" pitchFamily="18" charset="0"/>
                  <a:cs typeface="Times New Roman" panose="02020603050405020304" pitchFamily="18" charset="0"/>
                </a:rPr>
                <a:t>  a. Ví dụ</a:t>
              </a:r>
            </a:p>
          </p:txBody>
        </p:sp>
      </p:grpSp>
      <p:grpSp>
        <p:nvGrpSpPr>
          <p:cNvPr id="7" name="Group 27"/>
          <p:cNvGrpSpPr>
            <a:grpSpLocks/>
          </p:cNvGrpSpPr>
          <p:nvPr/>
        </p:nvGrpSpPr>
        <p:grpSpPr bwMode="auto">
          <a:xfrm>
            <a:off x="3797300" y="5448300"/>
            <a:ext cx="4529138" cy="931863"/>
            <a:chOff x="2632" y="1008"/>
            <a:chExt cx="2853" cy="587"/>
          </a:xfrm>
        </p:grpSpPr>
        <p:pic>
          <p:nvPicPr>
            <p:cNvPr id="8208" name="Picture 28" descr="C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640" y="1008"/>
              <a:ext cx="2845"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09" name="Text Box 29"/>
            <p:cNvSpPr txBox="1">
              <a:spLocks noChangeArrowheads="1"/>
            </p:cNvSpPr>
            <p:nvPr/>
          </p:nvSpPr>
          <p:spPr bwMode="auto">
            <a:xfrm>
              <a:off x="2632" y="1064"/>
              <a:ext cx="2352"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3200">
                  <a:solidFill>
                    <a:srgbClr val="FFFF00"/>
                  </a:solidFill>
                  <a:latin typeface="Times New Roman" panose="02020603050405020304" pitchFamily="18" charset="0"/>
                  <a:cs typeface="Times New Roman" panose="02020603050405020304" pitchFamily="18" charset="0"/>
                </a:rPr>
                <a:t>  b. Tổng quát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236554"/>
                                        </p:tgtEl>
                                        <p:attrNameLst>
                                          <p:attrName>style.visibility</p:attrName>
                                        </p:attrNameLst>
                                      </p:cBhvr>
                                      <p:to>
                                        <p:strVal val="visible"/>
                                      </p:to>
                                    </p:set>
                                    <p:animEffect transition="in" filter="checkerboard(across)">
                                      <p:cBhvr>
                                        <p:cTn id="11" dur="500"/>
                                        <p:tgtEl>
                                          <p:spTgt spid="236554"/>
                                        </p:tgtEl>
                                      </p:cBhvr>
                                    </p:animEffect>
                                  </p:childTnLst>
                                </p:cTn>
                              </p:par>
                              <p:par>
                                <p:cTn id="12" presetID="5" presetClass="entr" presetSubtype="10" fill="hold" nodeType="withEffect">
                                  <p:stCondLst>
                                    <p:cond delay="0"/>
                                  </p:stCondLst>
                                  <p:childTnLst>
                                    <p:set>
                                      <p:cBhvr>
                                        <p:cTn id="13" dur="1" fill="hold">
                                          <p:stCondLst>
                                            <p:cond delay="0"/>
                                          </p:stCondLst>
                                        </p:cTn>
                                        <p:tgtEl>
                                          <p:spTgt spid="236556"/>
                                        </p:tgtEl>
                                        <p:attrNameLst>
                                          <p:attrName>style.visibility</p:attrName>
                                        </p:attrNameLst>
                                      </p:cBhvr>
                                      <p:to>
                                        <p:strVal val="visible"/>
                                      </p:to>
                                    </p:set>
                                    <p:animEffect transition="in" filter="checkerboard(across)">
                                      <p:cBhvr>
                                        <p:cTn id="14" dur="500"/>
                                        <p:tgtEl>
                                          <p:spTgt spid="236556"/>
                                        </p:tgtEl>
                                      </p:cBhvr>
                                    </p:animEffect>
                                  </p:childTnLst>
                                </p:cTn>
                              </p:par>
                              <p:par>
                                <p:cTn id="15" presetID="23"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000"/>
                            </p:stCondLst>
                            <p:childTnLst>
                              <p:par>
                                <p:cTn id="20" presetID="5" presetClass="entr" presetSubtype="10" fill="hold" nodeType="afterEffect">
                                  <p:stCondLst>
                                    <p:cond delay="0"/>
                                  </p:stCondLst>
                                  <p:childTnLst>
                                    <p:set>
                                      <p:cBhvr>
                                        <p:cTn id="21" dur="1" fill="hold">
                                          <p:stCondLst>
                                            <p:cond delay="0"/>
                                          </p:stCondLst>
                                        </p:cTn>
                                        <p:tgtEl>
                                          <p:spTgt spid="236555"/>
                                        </p:tgtEl>
                                        <p:attrNameLst>
                                          <p:attrName>style.visibility</p:attrName>
                                        </p:attrNameLst>
                                      </p:cBhvr>
                                      <p:to>
                                        <p:strVal val="visible"/>
                                      </p:to>
                                    </p:set>
                                    <p:animEffect transition="in" filter="checkerboard(across)">
                                      <p:cBhvr>
                                        <p:cTn id="22" dur="500"/>
                                        <p:tgtEl>
                                          <p:spTgt spid="236555"/>
                                        </p:tgtEl>
                                      </p:cBhvr>
                                    </p:animEffect>
                                  </p:childTnLst>
                                </p:cTn>
                              </p:par>
                              <p:par>
                                <p:cTn id="23" presetID="23" presetClass="entr" presetSubtype="16"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childTnLst>
                                </p:cTn>
                              </p:par>
                            </p:childTnLst>
                          </p:cTn>
                        </p:par>
                        <p:par>
                          <p:cTn id="27" fill="hold" nodeType="afterGroup">
                            <p:stCondLst>
                              <p:cond delay="1500"/>
                            </p:stCondLst>
                            <p:childTnLst>
                              <p:par>
                                <p:cTn id="28" presetID="5" presetClass="entr" presetSubtype="10"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checkerboard(across)">
                                      <p:cBhvr>
                                        <p:cTn id="30" dur="500"/>
                                        <p:tgtEl>
                                          <p:spTgt spid="2"/>
                                        </p:tgtEl>
                                      </p:cBhvr>
                                    </p:animEffect>
                                  </p:childTnLst>
                                </p:cTn>
                              </p:par>
                            </p:childTnLst>
                          </p:cTn>
                        </p:par>
                        <p:par>
                          <p:cTn id="31" fill="hold" nodeType="afterGroup">
                            <p:stCondLst>
                              <p:cond delay="2000"/>
                            </p:stCondLst>
                            <p:childTnLst>
                              <p:par>
                                <p:cTn id="32" presetID="5" presetClass="entr" presetSubtype="10" fill="hold" nodeType="afterEffect">
                                  <p:stCondLst>
                                    <p:cond delay="0"/>
                                  </p:stCondLst>
                                  <p:childTnLst>
                                    <p:set>
                                      <p:cBhvr>
                                        <p:cTn id="33" dur="1" fill="hold">
                                          <p:stCondLst>
                                            <p:cond delay="0"/>
                                          </p:stCondLst>
                                        </p:cTn>
                                        <p:tgtEl>
                                          <p:spTgt spid="236565"/>
                                        </p:tgtEl>
                                        <p:attrNameLst>
                                          <p:attrName>style.visibility</p:attrName>
                                        </p:attrNameLst>
                                      </p:cBhvr>
                                      <p:to>
                                        <p:strVal val="visible"/>
                                      </p:to>
                                    </p:set>
                                    <p:animEffect transition="in" filter="checkerboard(across)">
                                      <p:cBhvr>
                                        <p:cTn id="34" dur="500"/>
                                        <p:tgtEl>
                                          <p:spTgt spid="236565"/>
                                        </p:tgtEl>
                                      </p:cBhvr>
                                    </p:animEffect>
                                  </p:childTnLst>
                                </p:cTn>
                              </p:par>
                              <p:par>
                                <p:cTn id="35" presetID="5" presetClass="entr" presetSubtype="10" fill="hold" nodeType="withEffect">
                                  <p:stCondLst>
                                    <p:cond delay="0"/>
                                  </p:stCondLst>
                                  <p:childTnLst>
                                    <p:set>
                                      <p:cBhvr>
                                        <p:cTn id="36" dur="1" fill="hold">
                                          <p:stCondLst>
                                            <p:cond delay="0"/>
                                          </p:stCondLst>
                                        </p:cTn>
                                        <p:tgtEl>
                                          <p:spTgt spid="236567"/>
                                        </p:tgtEl>
                                        <p:attrNameLst>
                                          <p:attrName>style.visibility</p:attrName>
                                        </p:attrNameLst>
                                      </p:cBhvr>
                                      <p:to>
                                        <p:strVal val="visible"/>
                                      </p:to>
                                    </p:set>
                                    <p:animEffect transition="in" filter="checkerboard(across)">
                                      <p:cBhvr>
                                        <p:cTn id="37" dur="500"/>
                                        <p:tgtEl>
                                          <p:spTgt spid="236567"/>
                                        </p:tgtEl>
                                      </p:cBhvr>
                                    </p:animEffect>
                                  </p:childTnLst>
                                </p:cTn>
                              </p:par>
                              <p:par>
                                <p:cTn id="38" presetID="23" presetClass="entr" presetSubtype="16" fill="hold" nodeType="with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p:cTn id="40" dur="500" fill="hold"/>
                                        <p:tgtEl>
                                          <p:spTgt spid="6"/>
                                        </p:tgtEl>
                                        <p:attrNameLst>
                                          <p:attrName>ppt_w</p:attrName>
                                        </p:attrNameLst>
                                      </p:cBhvr>
                                      <p:tavLst>
                                        <p:tav tm="0">
                                          <p:val>
                                            <p:fltVal val="0"/>
                                          </p:val>
                                        </p:tav>
                                        <p:tav tm="100000">
                                          <p:val>
                                            <p:strVal val="#ppt_w"/>
                                          </p:val>
                                        </p:tav>
                                      </p:tavLst>
                                    </p:anim>
                                    <p:anim calcmode="lin" valueType="num">
                                      <p:cBhvr>
                                        <p:cTn id="41" dur="500" fill="hold"/>
                                        <p:tgtEl>
                                          <p:spTgt spid="6"/>
                                        </p:tgtEl>
                                        <p:attrNameLst>
                                          <p:attrName>ppt_h</p:attrName>
                                        </p:attrNameLst>
                                      </p:cBhvr>
                                      <p:tavLst>
                                        <p:tav tm="0">
                                          <p:val>
                                            <p:fltVal val="0"/>
                                          </p:val>
                                        </p:tav>
                                        <p:tav tm="100000">
                                          <p:val>
                                            <p:strVal val="#ppt_h"/>
                                          </p:val>
                                        </p:tav>
                                      </p:tavLst>
                                    </p:anim>
                                  </p:childTnLst>
                                </p:cTn>
                              </p:par>
                            </p:childTnLst>
                          </p:cTn>
                        </p:par>
                        <p:par>
                          <p:cTn id="42" fill="hold" nodeType="afterGroup">
                            <p:stCondLst>
                              <p:cond delay="2500"/>
                            </p:stCondLst>
                            <p:childTnLst>
                              <p:par>
                                <p:cTn id="43" presetID="5" presetClass="entr" presetSubtype="10" fill="hold" nodeType="afterEffect">
                                  <p:stCondLst>
                                    <p:cond delay="0"/>
                                  </p:stCondLst>
                                  <p:childTnLst>
                                    <p:set>
                                      <p:cBhvr>
                                        <p:cTn id="44" dur="1" fill="hold">
                                          <p:stCondLst>
                                            <p:cond delay="0"/>
                                          </p:stCondLst>
                                        </p:cTn>
                                        <p:tgtEl>
                                          <p:spTgt spid="236566"/>
                                        </p:tgtEl>
                                        <p:attrNameLst>
                                          <p:attrName>style.visibility</p:attrName>
                                        </p:attrNameLst>
                                      </p:cBhvr>
                                      <p:to>
                                        <p:strVal val="visible"/>
                                      </p:to>
                                    </p:set>
                                    <p:animEffect transition="in" filter="checkerboard(across)">
                                      <p:cBhvr>
                                        <p:cTn id="45" dur="500"/>
                                        <p:tgtEl>
                                          <p:spTgt spid="236566"/>
                                        </p:tgtEl>
                                      </p:cBhvr>
                                    </p:animEffect>
                                  </p:childTnLst>
                                </p:cTn>
                              </p:par>
                              <p:par>
                                <p:cTn id="46" presetID="23" presetClass="entr" presetSubtype="16" fill="hold" nodeType="with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500" fill="hold"/>
                                        <p:tgtEl>
                                          <p:spTgt spid="7"/>
                                        </p:tgtEl>
                                        <p:attrNameLst>
                                          <p:attrName>ppt_w</p:attrName>
                                        </p:attrNameLst>
                                      </p:cBhvr>
                                      <p:tavLst>
                                        <p:tav tm="0">
                                          <p:val>
                                            <p:fltVal val="0"/>
                                          </p:val>
                                        </p:tav>
                                        <p:tav tm="100000">
                                          <p:val>
                                            <p:strVal val="#ppt_w"/>
                                          </p:val>
                                        </p:tav>
                                      </p:tavLst>
                                    </p:anim>
                                    <p:anim calcmode="lin" valueType="num">
                                      <p:cBhvr>
                                        <p:cTn id="49"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457200" y="760413"/>
            <a:ext cx="11125200" cy="1754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1. </a:t>
            </a:r>
            <a:r>
              <a:rPr lang="en-US" altLang="en-US" sz="2400" b="1" u="sng">
                <a:solidFill>
                  <a:srgbClr val="0000FF"/>
                </a:solidFill>
                <a:latin typeface="Times New Roman" panose="02020603050405020304" pitchFamily="18" charset="0"/>
                <a:cs typeface="Times New Roman" panose="02020603050405020304" pitchFamily="18" charset="0"/>
              </a:rPr>
              <a:t>Khái niệm về hàm số bậc nhất</a:t>
            </a:r>
          </a:p>
          <a:p>
            <a:pPr eaLnBrk="1" hangingPunct="1">
              <a:spcBef>
                <a:spcPct val="50000"/>
              </a:spcBef>
            </a:pPr>
            <a:r>
              <a:rPr lang="en-US" altLang="en-US" sz="2400">
                <a:solidFill>
                  <a:srgbClr val="FF0000"/>
                </a:solidFill>
                <a:latin typeface="Times New Roman" panose="02020603050405020304" pitchFamily="18" charset="0"/>
                <a:cs typeface="Times New Roman" panose="02020603050405020304" pitchFamily="18" charset="0"/>
              </a:rPr>
              <a:t>a) </a:t>
            </a:r>
            <a:r>
              <a:rPr lang="en-US" altLang="en-US" sz="2400" u="sng">
                <a:solidFill>
                  <a:srgbClr val="FF0000"/>
                </a:solidFill>
                <a:latin typeface="Times New Roman" panose="02020603050405020304" pitchFamily="18" charset="0"/>
                <a:cs typeface="Times New Roman" panose="02020603050405020304" pitchFamily="18" charset="0"/>
              </a:rPr>
              <a:t>Bài toán</a:t>
            </a:r>
            <a:r>
              <a:rPr lang="en-US" altLang="en-US" sz="2400">
                <a:latin typeface="Times New Roman" panose="02020603050405020304" pitchFamily="18" charset="0"/>
                <a:cs typeface="Times New Roman" panose="02020603050405020304" pitchFamily="18" charset="0"/>
              </a:rPr>
              <a:t>: Một xe ôtô chở khách đi từ bến xe phía nam Hà Nội vào Huế với vận tốc trung bình 50km/h. Hỏi sau t giờ xe ôtô đó cách trung tâm Hà Nội bao nhiêu kilômét? Biết rằng bến xe phía nam cách trung tâm Hà Nội 8km.</a:t>
            </a:r>
          </a:p>
        </p:txBody>
      </p:sp>
      <p:graphicFrame>
        <p:nvGraphicFramePr>
          <p:cNvPr id="21508" name="Group 4"/>
          <p:cNvGraphicFramePr>
            <a:graphicFrameLocks noGrp="1"/>
          </p:cNvGraphicFramePr>
          <p:nvPr/>
        </p:nvGraphicFramePr>
        <p:xfrm>
          <a:off x="2590800" y="2590800"/>
          <a:ext cx="7619999" cy="1524000"/>
        </p:xfrm>
        <a:graphic>
          <a:graphicData uri="http://schemas.openxmlformats.org/drawingml/2006/table">
            <a:tbl>
              <a:tblPr/>
              <a:tblGrid>
                <a:gridCol w="29718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990600">
                  <a:extLst>
                    <a:ext uri="{9D8B030D-6E8A-4147-A177-3AD203B41FA5}">
                      <a16:colId xmlns:a16="http://schemas.microsoft.com/office/drawing/2014/main" xmlns="" val="20004"/>
                    </a:ext>
                  </a:extLst>
                </a:gridCol>
                <a:gridCol w="914399">
                  <a:extLst>
                    <a:ext uri="{9D8B030D-6E8A-4147-A177-3AD203B41FA5}">
                      <a16:colId xmlns:a16="http://schemas.microsoft.com/office/drawing/2014/main" xmlns="" val="20005"/>
                    </a:ext>
                  </a:extLst>
                </a:gridCol>
              </a:tblGrid>
              <a:tr h="80210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t (h)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1(h)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2(h)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3(h)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4(h)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218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s</a:t>
                      </a: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 50t+8 (km)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1533" name="Text Box 29"/>
          <p:cNvSpPr txBox="1">
            <a:spLocks noChangeArrowheads="1"/>
          </p:cNvSpPr>
          <p:nvPr/>
        </p:nvSpPr>
        <p:spPr bwMode="auto">
          <a:xfrm>
            <a:off x="5638800" y="3505200"/>
            <a:ext cx="762000"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prstDash val="lgDash"/>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3200" b="1">
                <a:solidFill>
                  <a:srgbClr val="CC3300"/>
                </a:solidFill>
                <a:latin typeface="Times New Roman" panose="02020603050405020304" pitchFamily="18" charset="0"/>
              </a:rPr>
              <a:t>58</a:t>
            </a:r>
          </a:p>
        </p:txBody>
      </p:sp>
      <p:sp>
        <p:nvSpPr>
          <p:cNvPr id="21534" name="Text Box 30"/>
          <p:cNvSpPr txBox="1">
            <a:spLocks noChangeArrowheads="1"/>
          </p:cNvSpPr>
          <p:nvPr/>
        </p:nvSpPr>
        <p:spPr bwMode="auto">
          <a:xfrm>
            <a:off x="6477000" y="3481388"/>
            <a:ext cx="914400"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prstDash val="lgDash"/>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3200" b="1">
                <a:solidFill>
                  <a:srgbClr val="CC3300"/>
                </a:solidFill>
                <a:latin typeface="Times New Roman" panose="02020603050405020304" pitchFamily="18" charset="0"/>
              </a:rPr>
              <a:t>108</a:t>
            </a:r>
          </a:p>
        </p:txBody>
      </p:sp>
      <p:sp>
        <p:nvSpPr>
          <p:cNvPr id="21535" name="Text Box 31"/>
          <p:cNvSpPr txBox="1">
            <a:spLocks noChangeArrowheads="1"/>
          </p:cNvSpPr>
          <p:nvPr/>
        </p:nvSpPr>
        <p:spPr bwMode="auto">
          <a:xfrm>
            <a:off x="7391400" y="3514725"/>
            <a:ext cx="914400"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prstDash val="lgDash"/>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3200" b="1">
                <a:solidFill>
                  <a:srgbClr val="CC3300"/>
                </a:solidFill>
                <a:latin typeface="Times New Roman" panose="02020603050405020304" pitchFamily="18" charset="0"/>
              </a:rPr>
              <a:t>158</a:t>
            </a:r>
          </a:p>
        </p:txBody>
      </p:sp>
      <p:sp>
        <p:nvSpPr>
          <p:cNvPr id="21536" name="Text Box 32"/>
          <p:cNvSpPr txBox="1">
            <a:spLocks noChangeArrowheads="1"/>
          </p:cNvSpPr>
          <p:nvPr/>
        </p:nvSpPr>
        <p:spPr bwMode="auto">
          <a:xfrm>
            <a:off x="8305800" y="3509963"/>
            <a:ext cx="838200"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prstDash val="lgDash"/>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3200" b="1">
                <a:solidFill>
                  <a:srgbClr val="CC3300"/>
                </a:solidFill>
                <a:latin typeface="Times New Roman" panose="02020603050405020304" pitchFamily="18" charset="0"/>
              </a:rPr>
              <a:t>208</a:t>
            </a:r>
          </a:p>
        </p:txBody>
      </p:sp>
      <p:sp>
        <p:nvSpPr>
          <p:cNvPr id="21537" name="Text Box 33"/>
          <p:cNvSpPr txBox="1">
            <a:spLocks noChangeArrowheads="1"/>
          </p:cNvSpPr>
          <p:nvPr/>
        </p:nvSpPr>
        <p:spPr bwMode="auto">
          <a:xfrm>
            <a:off x="9448800" y="3429000"/>
            <a:ext cx="762000"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prstDash val="lgDash"/>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3200" b="1">
                <a:solidFill>
                  <a:srgbClr val="CC3300"/>
                </a:solidFill>
                <a:latin typeface="Times New Roman" panose="02020603050405020304" pitchFamily="18" charset="0"/>
              </a:rPr>
              <a:t>…</a:t>
            </a:r>
          </a:p>
        </p:txBody>
      </p:sp>
      <p:sp>
        <p:nvSpPr>
          <p:cNvPr id="21538" name="Text Box 34"/>
          <p:cNvSpPr txBox="1">
            <a:spLocks noChangeArrowheads="1"/>
          </p:cNvSpPr>
          <p:nvPr/>
        </p:nvSpPr>
        <p:spPr bwMode="auto">
          <a:xfrm>
            <a:off x="990600" y="2514600"/>
            <a:ext cx="685800" cy="461963"/>
          </a:xfrm>
          <a:prstGeom prst="rect">
            <a:avLst/>
          </a:prstGeom>
          <a:solidFill>
            <a:schemeClr val="tx2"/>
          </a:solidFill>
          <a:ln w="9525">
            <a:solidFill>
              <a:schemeClr val="tx1"/>
            </a:solidFill>
            <a:miter lim="800000"/>
            <a:headEnd/>
            <a:tailEnd/>
          </a:ln>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b="1">
                <a:solidFill>
                  <a:schemeClr val="bg1"/>
                </a:solidFill>
                <a:latin typeface="Times New Roman" panose="02020603050405020304" pitchFamily="18" charset="0"/>
                <a:cs typeface="Times New Roman" panose="02020603050405020304" pitchFamily="18" charset="0"/>
              </a:rPr>
              <a:t>?2</a:t>
            </a:r>
          </a:p>
        </p:txBody>
      </p:sp>
      <p:sp>
        <p:nvSpPr>
          <p:cNvPr id="21539" name="AutoShape 35"/>
          <p:cNvSpPr>
            <a:spLocks noChangeArrowheads="1"/>
          </p:cNvSpPr>
          <p:nvPr/>
        </p:nvSpPr>
        <p:spPr bwMode="auto">
          <a:xfrm>
            <a:off x="2400300" y="4267200"/>
            <a:ext cx="7467600" cy="457200"/>
          </a:xfrm>
          <a:prstGeom prst="roundRect">
            <a:avLst>
              <a:gd name="adj" fmla="val 16667"/>
            </a:avLst>
          </a:prstGeom>
          <a:solidFill>
            <a:schemeClr val="accent1"/>
          </a:solidFill>
          <a:ln w="6350">
            <a:solidFill>
              <a:schemeClr val="tx1"/>
            </a:solidFill>
            <a:round/>
            <a:headEnd/>
            <a:tailEnd/>
          </a:ln>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400">
                <a:latin typeface="Times New Roman" panose="02020603050405020304" pitchFamily="18" charset="0"/>
                <a:cs typeface="Times New Roman" panose="02020603050405020304" pitchFamily="18" charset="0"/>
              </a:rPr>
              <a:t>Đai lượng </a:t>
            </a:r>
            <a:r>
              <a:rPr lang="en-US" altLang="en-US" sz="2400" b="1">
                <a:solidFill>
                  <a:srgbClr val="0000FF"/>
                </a:solidFill>
                <a:latin typeface="Times New Roman" panose="02020603050405020304" pitchFamily="18" charset="0"/>
                <a:cs typeface="Times New Roman" panose="02020603050405020304" pitchFamily="18" charset="0"/>
              </a:rPr>
              <a:t>S</a:t>
            </a:r>
            <a:r>
              <a:rPr lang="en-US" altLang="en-US" sz="2400">
                <a:solidFill>
                  <a:srgbClr val="0000FF"/>
                </a:solidFill>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có phải là </a:t>
            </a:r>
            <a:r>
              <a:rPr lang="en-US" altLang="en-US" sz="2400" b="1" u="sng">
                <a:solidFill>
                  <a:srgbClr val="0000FF"/>
                </a:solidFill>
                <a:latin typeface="Times New Roman" panose="02020603050405020304" pitchFamily="18" charset="0"/>
                <a:cs typeface="Times New Roman" panose="02020603050405020304" pitchFamily="18" charset="0"/>
              </a:rPr>
              <a:t>hàm số</a:t>
            </a:r>
            <a:r>
              <a:rPr lang="en-US" altLang="en-US" sz="2400" b="1">
                <a:solidFill>
                  <a:srgbClr val="0000FF"/>
                </a:solidFill>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của đại lượng </a:t>
            </a:r>
            <a:r>
              <a:rPr lang="en-US" altLang="en-US" sz="2400" b="1">
                <a:solidFill>
                  <a:srgbClr val="0000FF"/>
                </a:solidFill>
                <a:latin typeface="Times New Roman" panose="02020603050405020304" pitchFamily="18" charset="0"/>
                <a:cs typeface="Times New Roman" panose="02020603050405020304" pitchFamily="18" charset="0"/>
              </a:rPr>
              <a:t>t</a:t>
            </a:r>
            <a:r>
              <a:rPr lang="en-US" altLang="en-US" sz="2400">
                <a:latin typeface="Times New Roman" panose="02020603050405020304" pitchFamily="18" charset="0"/>
                <a:cs typeface="Times New Roman" panose="02020603050405020304" pitchFamily="18" charset="0"/>
              </a:rPr>
              <a:t> không, vì sao?</a:t>
            </a:r>
          </a:p>
        </p:txBody>
      </p:sp>
      <p:sp>
        <p:nvSpPr>
          <p:cNvPr id="21540" name="AutoShape 36"/>
          <p:cNvSpPr>
            <a:spLocks noChangeArrowheads="1"/>
          </p:cNvSpPr>
          <p:nvPr/>
        </p:nvSpPr>
        <p:spPr bwMode="auto">
          <a:xfrm>
            <a:off x="1752600" y="4572000"/>
            <a:ext cx="8991600" cy="1905000"/>
          </a:xfrm>
          <a:prstGeom prst="foldedCorner">
            <a:avLst>
              <a:gd name="adj" fmla="val 12500"/>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round/>
                <a:headEnd/>
                <a:tailEnd/>
              </a14:hiddenLine>
            </a:ext>
          </a:extLst>
        </p:spPr>
        <p:txBody>
          <a:bodyPr wrap="none" anchor="ct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Đại lượng </a:t>
            </a:r>
            <a:r>
              <a:rPr lang="en-US" altLang="en-US" sz="2400" b="1">
                <a:latin typeface="Times New Roman" panose="02020603050405020304" pitchFamily="18" charset="0"/>
                <a:cs typeface="Times New Roman" panose="02020603050405020304" pitchFamily="18" charset="0"/>
              </a:rPr>
              <a:t>S</a:t>
            </a:r>
            <a:r>
              <a:rPr lang="en-US" altLang="en-US" sz="2400">
                <a:latin typeface="Times New Roman" panose="02020603050405020304" pitchFamily="18" charset="0"/>
                <a:cs typeface="Times New Roman" panose="02020603050405020304" pitchFamily="18" charset="0"/>
              </a:rPr>
              <a:t> là hàm số của đại lượng</a:t>
            </a:r>
            <a:r>
              <a:rPr lang="en-US" altLang="en-US" sz="2400" b="1">
                <a:latin typeface="Times New Roman" panose="02020603050405020304" pitchFamily="18" charset="0"/>
                <a:cs typeface="Times New Roman" panose="02020603050405020304" pitchFamily="18" charset="0"/>
              </a:rPr>
              <a:t> t </a:t>
            </a:r>
            <a:r>
              <a:rPr lang="en-US" altLang="en-US" sz="2400">
                <a:latin typeface="Times New Roman" panose="02020603050405020304" pitchFamily="18" charset="0"/>
                <a:cs typeface="Times New Roman" panose="02020603050405020304" pitchFamily="18" charset="0"/>
              </a:rPr>
              <a:t>vì:</a:t>
            </a:r>
          </a:p>
          <a:p>
            <a:pPr eaLnBrk="1" hangingPunct="1">
              <a:buFontTx/>
              <a:buChar char="-"/>
            </a:pPr>
            <a:r>
              <a:rPr lang="en-US" altLang="en-US" sz="2400">
                <a:latin typeface="Times New Roman" panose="02020603050405020304" pitchFamily="18" charset="0"/>
                <a:cs typeface="Times New Roman" panose="02020603050405020304" pitchFamily="18" charset="0"/>
              </a:rPr>
              <a:t>Đại lượng </a:t>
            </a:r>
            <a:r>
              <a:rPr lang="en-US" altLang="en-US" sz="2400" b="1">
                <a:latin typeface="Times New Roman" panose="02020603050405020304" pitchFamily="18" charset="0"/>
                <a:cs typeface="Times New Roman" panose="02020603050405020304" pitchFamily="18" charset="0"/>
              </a:rPr>
              <a:t>S</a:t>
            </a:r>
            <a:r>
              <a:rPr lang="en-US" altLang="en-US" sz="2400">
                <a:latin typeface="Times New Roman" panose="02020603050405020304" pitchFamily="18" charset="0"/>
                <a:cs typeface="Times New Roman" panose="02020603050405020304" pitchFamily="18" charset="0"/>
              </a:rPr>
              <a:t> </a:t>
            </a:r>
            <a:r>
              <a:rPr lang="en-US" altLang="en-US" sz="2400" b="1" u="sng">
                <a:solidFill>
                  <a:srgbClr val="0000FF"/>
                </a:solidFill>
                <a:latin typeface="Times New Roman" panose="02020603050405020304" pitchFamily="18" charset="0"/>
                <a:cs typeface="Times New Roman" panose="02020603050405020304" pitchFamily="18" charset="0"/>
              </a:rPr>
              <a:t>phụ thuộc</a:t>
            </a:r>
            <a:r>
              <a:rPr lang="en-US" altLang="en-US" sz="2400">
                <a:latin typeface="Times New Roman" panose="02020603050405020304" pitchFamily="18" charset="0"/>
                <a:cs typeface="Times New Roman" panose="02020603050405020304" pitchFamily="18" charset="0"/>
              </a:rPr>
              <a:t> vào đại lượng thay đổi</a:t>
            </a:r>
            <a:r>
              <a:rPr lang="en-US" altLang="en-US" sz="2400" b="1">
                <a:latin typeface="Times New Roman" panose="02020603050405020304" pitchFamily="18" charset="0"/>
                <a:cs typeface="Times New Roman" panose="02020603050405020304" pitchFamily="18" charset="0"/>
              </a:rPr>
              <a:t> t</a:t>
            </a:r>
          </a:p>
          <a:p>
            <a:pPr eaLnBrk="1" hangingPunct="1"/>
            <a:r>
              <a:rPr lang="en-US" altLang="en-US" sz="2400">
                <a:latin typeface="Times New Roman" panose="02020603050405020304" pitchFamily="18" charset="0"/>
                <a:cs typeface="Times New Roman" panose="02020603050405020304" pitchFamily="18" charset="0"/>
              </a:rPr>
              <a:t>- Với mỗi giá trị của </a:t>
            </a:r>
            <a:r>
              <a:rPr lang="en-US" altLang="en-US" sz="2400" b="1">
                <a:latin typeface="Times New Roman" panose="02020603050405020304" pitchFamily="18" charset="0"/>
                <a:cs typeface="Times New Roman" panose="02020603050405020304" pitchFamily="18" charset="0"/>
              </a:rPr>
              <a:t>t</a:t>
            </a:r>
            <a:r>
              <a:rPr lang="en-US" altLang="en-US" sz="2400">
                <a:solidFill>
                  <a:srgbClr val="FF0000"/>
                </a:solidFill>
                <a:latin typeface="Times New Roman" panose="02020603050405020304" pitchFamily="18" charset="0"/>
                <a:cs typeface="Times New Roman" panose="02020603050405020304" pitchFamily="18" charset="0"/>
              </a:rPr>
              <a:t>,</a:t>
            </a:r>
            <a:r>
              <a:rPr lang="en-US" altLang="en-US" sz="2400">
                <a:latin typeface="Times New Roman" panose="02020603050405020304" pitchFamily="18" charset="0"/>
                <a:cs typeface="Times New Roman" panose="02020603050405020304" pitchFamily="18" charset="0"/>
              </a:rPr>
              <a:t> xác định được </a:t>
            </a:r>
            <a:r>
              <a:rPr lang="en-US" altLang="en-US" sz="2400" b="1" u="sng">
                <a:latin typeface="Times New Roman" panose="02020603050405020304" pitchFamily="18" charset="0"/>
                <a:cs typeface="Times New Roman" panose="02020603050405020304" pitchFamily="18" charset="0"/>
              </a:rPr>
              <a:t>chỉ một</a:t>
            </a:r>
            <a:r>
              <a:rPr lang="en-US" altLang="en-US" sz="2400" b="1">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giá trị tương ứng của </a:t>
            </a:r>
            <a:r>
              <a:rPr lang="en-US" altLang="en-US" sz="2400" b="1">
                <a:latin typeface="Times New Roman" panose="02020603050405020304" pitchFamily="18" charset="0"/>
                <a:cs typeface="Times New Roman" panose="02020603050405020304" pitchFamily="18" charset="0"/>
              </a:rPr>
              <a:t>S</a:t>
            </a:r>
          </a:p>
        </p:txBody>
      </p:sp>
      <p:sp>
        <p:nvSpPr>
          <p:cNvPr id="21541" name="Text Box 37"/>
          <p:cNvSpPr txBox="1">
            <a:spLocks noChangeArrowheads="1"/>
          </p:cNvSpPr>
          <p:nvPr/>
        </p:nvSpPr>
        <p:spPr bwMode="auto">
          <a:xfrm>
            <a:off x="2971800" y="6096000"/>
            <a:ext cx="5105400" cy="461963"/>
          </a:xfrm>
          <a:prstGeom prst="rect">
            <a:avLst/>
          </a:prstGeom>
          <a:noFill/>
          <a:ln w="28575">
            <a:solidFill>
              <a:schemeClr val="accent6">
                <a:lumMod val="75000"/>
              </a:schemeClr>
            </a:solidFill>
            <a:miter lim="800000"/>
            <a:headEnd/>
            <a:tailEnd/>
          </a:ln>
        </p:spPr>
        <p:txBody>
          <a:bodyPr>
            <a:spAutoFit/>
          </a:bodyPr>
          <a:lstStyle/>
          <a:p>
            <a:pPr algn="ctr" eaLnBrk="1" hangingPunct="1">
              <a:spcBef>
                <a:spcPct val="50000"/>
              </a:spcBef>
              <a:defRPr/>
            </a:pPr>
            <a:r>
              <a:rPr lang="en-US" sz="2400" b="1" dirty="0">
                <a:solidFill>
                  <a:srgbClr val="FF0066"/>
                </a:solidFill>
                <a:latin typeface="Times New Roman" pitchFamily="18" charset="0"/>
                <a:cs typeface="Times New Roman" pitchFamily="18" charset="0"/>
              </a:rPr>
              <a:t>   </a:t>
            </a:r>
            <a:r>
              <a:rPr lang="en-US" sz="2400" b="1" dirty="0">
                <a:solidFill>
                  <a:srgbClr val="CC0000"/>
                </a:solidFill>
                <a:latin typeface="Times New Roman" pitchFamily="18" charset="0"/>
                <a:cs typeface="Times New Roman" pitchFamily="18" charset="0"/>
              </a:rPr>
              <a:t>S = 50t + 8 </a:t>
            </a:r>
            <a:r>
              <a:rPr lang="en-US" sz="2400" b="1" dirty="0" err="1">
                <a:solidFill>
                  <a:srgbClr val="0000FF"/>
                </a:solidFill>
                <a:latin typeface="Times New Roman" pitchFamily="18" charset="0"/>
                <a:cs typeface="Times New Roman" pitchFamily="18" charset="0"/>
              </a:rPr>
              <a:t>là</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hàm</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số</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bậc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nhất</a:t>
            </a:r>
            <a:endParaRPr lang="en-US" sz="2400" b="1" dirty="0">
              <a:solidFill>
                <a:srgbClr val="0000FF"/>
              </a:solidFill>
              <a:latin typeface="Times New Roman" pitchFamily="18" charset="0"/>
              <a:cs typeface="Times New Roman" pitchFamily="18" charset="0"/>
            </a:endParaRPr>
          </a:p>
        </p:txBody>
      </p:sp>
      <p:sp>
        <p:nvSpPr>
          <p:cNvPr id="21542" name="Text Box 38"/>
          <p:cNvSpPr txBox="1">
            <a:spLocks noChangeArrowheads="1"/>
          </p:cNvSpPr>
          <p:nvPr/>
        </p:nvSpPr>
        <p:spPr bwMode="auto">
          <a:xfrm>
            <a:off x="1524000" y="3962400"/>
            <a:ext cx="7620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5400">
                <a:solidFill>
                  <a:srgbClr val="FF3300"/>
                </a:solidFill>
                <a:latin typeface="Times New Roman" panose="02020603050405020304" pitchFamily="18" charset="0"/>
                <a:sym typeface="Wingdings" panose="05000000000000000000" pitchFamily="2" charset="2"/>
              </a:rPr>
              <a:t></a:t>
            </a:r>
          </a:p>
        </p:txBody>
      </p:sp>
      <p:pic>
        <p:nvPicPr>
          <p:cNvPr id="5126" name="Picture 8"/>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415588" y="5035550"/>
            <a:ext cx="1776412" cy="174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Text Box 3"/>
          <p:cNvSpPr txBox="1">
            <a:spLocks noChangeArrowheads="1"/>
          </p:cNvSpPr>
          <p:nvPr/>
        </p:nvSpPr>
        <p:spPr bwMode="auto">
          <a:xfrm>
            <a:off x="4648200" y="295275"/>
            <a:ext cx="3505200" cy="492125"/>
          </a:xfrm>
          <a:prstGeom prst="rect">
            <a:avLst/>
          </a:prstGeom>
          <a:ln/>
        </p:spPr>
        <p:style>
          <a:lnRef idx="1">
            <a:schemeClr val="accent4"/>
          </a:lnRef>
          <a:fillRef idx="2">
            <a:schemeClr val="accent4"/>
          </a:fillRef>
          <a:effectRef idx="1">
            <a:schemeClr val="accent4"/>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b="1" smtClean="0">
                <a:solidFill>
                  <a:srgbClr val="FF0000"/>
                </a:solidFill>
                <a:latin typeface="Times New Roman" panose="02020603050405020304" pitchFamily="18" charset="0"/>
                <a:cs typeface="Times New Roman" panose="02020603050405020304" pitchFamily="18" charset="0"/>
              </a:rPr>
              <a:t> HÀM SỐ BẬC NHẤT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38"/>
                                        </p:tgtEl>
                                        <p:attrNameLst>
                                          <p:attrName>style.visibility</p:attrName>
                                        </p:attrNameLst>
                                      </p:cBhvr>
                                      <p:to>
                                        <p:strVal val="visible"/>
                                      </p:to>
                                    </p:set>
                                    <p:anim calcmode="lin" valueType="num">
                                      <p:cBhvr additive="base">
                                        <p:cTn id="7" dur="500" fill="hold"/>
                                        <p:tgtEl>
                                          <p:spTgt spid="21538"/>
                                        </p:tgtEl>
                                        <p:attrNameLst>
                                          <p:attrName>ppt_x</p:attrName>
                                        </p:attrNameLst>
                                      </p:cBhvr>
                                      <p:tavLst>
                                        <p:tav tm="0">
                                          <p:val>
                                            <p:strVal val="0-#ppt_w/2"/>
                                          </p:val>
                                        </p:tav>
                                        <p:tav tm="100000">
                                          <p:val>
                                            <p:strVal val="#ppt_x"/>
                                          </p:val>
                                        </p:tav>
                                      </p:tavLst>
                                    </p:anim>
                                    <p:anim calcmode="lin" valueType="num">
                                      <p:cBhvr additive="base">
                                        <p:cTn id="8" dur="500" fill="hold"/>
                                        <p:tgtEl>
                                          <p:spTgt spid="2153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additive="base">
                                        <p:cTn id="13" dur="500" fill="hold"/>
                                        <p:tgtEl>
                                          <p:spTgt spid="21508"/>
                                        </p:tgtEl>
                                        <p:attrNameLst>
                                          <p:attrName>ppt_x</p:attrName>
                                        </p:attrNameLst>
                                      </p:cBhvr>
                                      <p:tavLst>
                                        <p:tav tm="0">
                                          <p:val>
                                            <p:strVal val="0-#ppt_w/2"/>
                                          </p:val>
                                        </p:tav>
                                        <p:tav tm="100000">
                                          <p:val>
                                            <p:strVal val="#ppt_x"/>
                                          </p:val>
                                        </p:tav>
                                      </p:tavLst>
                                    </p:anim>
                                    <p:anim calcmode="lin" valueType="num">
                                      <p:cBhvr additive="base">
                                        <p:cTn id="14"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1533"/>
                                        </p:tgtEl>
                                        <p:attrNameLst>
                                          <p:attrName>style.visibility</p:attrName>
                                        </p:attrNameLst>
                                      </p:cBhvr>
                                      <p:to>
                                        <p:strVal val="visible"/>
                                      </p:to>
                                    </p:set>
                                    <p:anim calcmode="lin" valueType="num">
                                      <p:cBhvr>
                                        <p:cTn id="19" dur="500" fill="hold"/>
                                        <p:tgtEl>
                                          <p:spTgt spid="21533"/>
                                        </p:tgtEl>
                                        <p:attrNameLst>
                                          <p:attrName>ppt_w</p:attrName>
                                        </p:attrNameLst>
                                      </p:cBhvr>
                                      <p:tavLst>
                                        <p:tav tm="0">
                                          <p:val>
                                            <p:fltVal val="0"/>
                                          </p:val>
                                        </p:tav>
                                        <p:tav tm="100000">
                                          <p:val>
                                            <p:strVal val="#ppt_w"/>
                                          </p:val>
                                        </p:tav>
                                      </p:tavLst>
                                    </p:anim>
                                    <p:anim calcmode="lin" valueType="num">
                                      <p:cBhvr>
                                        <p:cTn id="20" dur="500" fill="hold"/>
                                        <p:tgtEl>
                                          <p:spTgt spid="21533"/>
                                        </p:tgtEl>
                                        <p:attrNameLst>
                                          <p:attrName>ppt_h</p:attrName>
                                        </p:attrNameLst>
                                      </p:cBhvr>
                                      <p:tavLst>
                                        <p:tav tm="0">
                                          <p:val>
                                            <p:fltVal val="0"/>
                                          </p:val>
                                        </p:tav>
                                        <p:tav tm="100000">
                                          <p:val>
                                            <p:strVal val="#ppt_h"/>
                                          </p:val>
                                        </p:tav>
                                      </p:tavLst>
                                    </p:anim>
                                    <p:animEffect transition="in" filter="fade">
                                      <p:cBhvr>
                                        <p:cTn id="21" dur="500"/>
                                        <p:tgtEl>
                                          <p:spTgt spid="2153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21534"/>
                                        </p:tgtEl>
                                        <p:attrNameLst>
                                          <p:attrName>style.visibility</p:attrName>
                                        </p:attrNameLst>
                                      </p:cBhvr>
                                      <p:to>
                                        <p:strVal val="visible"/>
                                      </p:to>
                                    </p:set>
                                    <p:animEffect transition="in" filter="wedge">
                                      <p:cBhvr>
                                        <p:cTn id="26" dur="2000"/>
                                        <p:tgtEl>
                                          <p:spTgt spid="2153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3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536"/>
                                        </p:tgtEl>
                                        <p:attrNameLst>
                                          <p:attrName>style.visibility</p:attrName>
                                        </p:attrNameLst>
                                      </p:cBhvr>
                                      <p:to>
                                        <p:strVal val="visible"/>
                                      </p:to>
                                    </p:set>
                                    <p:animEffect transition="in" filter="fade">
                                      <p:cBhvr>
                                        <p:cTn id="35" dur="1000"/>
                                        <p:tgtEl>
                                          <p:spTgt spid="21536"/>
                                        </p:tgtEl>
                                      </p:cBhvr>
                                    </p:animEffect>
                                    <p:anim calcmode="lin" valueType="num">
                                      <p:cBhvr>
                                        <p:cTn id="36" dur="1000" fill="hold"/>
                                        <p:tgtEl>
                                          <p:spTgt spid="21536"/>
                                        </p:tgtEl>
                                        <p:attrNameLst>
                                          <p:attrName>ppt_x</p:attrName>
                                        </p:attrNameLst>
                                      </p:cBhvr>
                                      <p:tavLst>
                                        <p:tav tm="0">
                                          <p:val>
                                            <p:strVal val="#ppt_x"/>
                                          </p:val>
                                        </p:tav>
                                        <p:tav tm="100000">
                                          <p:val>
                                            <p:strVal val="#ppt_x"/>
                                          </p:val>
                                        </p:tav>
                                      </p:tavLst>
                                    </p:anim>
                                    <p:anim calcmode="lin" valueType="num">
                                      <p:cBhvr>
                                        <p:cTn id="37" dur="1000" fill="hold"/>
                                        <p:tgtEl>
                                          <p:spTgt spid="21536"/>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21537"/>
                                        </p:tgtEl>
                                        <p:attrNameLst>
                                          <p:attrName>style.visibility</p:attrName>
                                        </p:attrNameLst>
                                      </p:cBhvr>
                                      <p:to>
                                        <p:strVal val="visible"/>
                                      </p:to>
                                    </p:set>
                                  </p:childTnLst>
                                </p:cTn>
                              </p:par>
                              <p:par>
                                <p:cTn id="42" presetID="2" presetClass="entr" presetSubtype="8" fill="hold" grpId="0" nodeType="withEffect">
                                  <p:stCondLst>
                                    <p:cond delay="0"/>
                                  </p:stCondLst>
                                  <p:iterate type="lt">
                                    <p:tmPct val="100000"/>
                                  </p:iterate>
                                  <p:childTnLst>
                                    <p:set>
                                      <p:cBhvr>
                                        <p:cTn id="43" dur="1" fill="hold">
                                          <p:stCondLst>
                                            <p:cond delay="0"/>
                                          </p:stCondLst>
                                        </p:cTn>
                                        <p:tgtEl>
                                          <p:spTgt spid="21542"/>
                                        </p:tgtEl>
                                        <p:attrNameLst>
                                          <p:attrName>style.visibility</p:attrName>
                                        </p:attrNameLst>
                                      </p:cBhvr>
                                      <p:to>
                                        <p:strVal val="visible"/>
                                      </p:to>
                                    </p:set>
                                    <p:anim calcmode="lin" valueType="num">
                                      <p:cBhvr additive="base">
                                        <p:cTn id="44" dur="75" fill="hold"/>
                                        <p:tgtEl>
                                          <p:spTgt spid="21542"/>
                                        </p:tgtEl>
                                        <p:attrNameLst>
                                          <p:attrName>ppt_x</p:attrName>
                                        </p:attrNameLst>
                                      </p:cBhvr>
                                      <p:tavLst>
                                        <p:tav tm="0">
                                          <p:val>
                                            <p:strVal val="0-#ppt_w/2"/>
                                          </p:val>
                                        </p:tav>
                                        <p:tav tm="100000">
                                          <p:val>
                                            <p:strVal val="#ppt_x"/>
                                          </p:val>
                                        </p:tav>
                                      </p:tavLst>
                                    </p:anim>
                                    <p:anim calcmode="lin" valueType="num">
                                      <p:cBhvr additive="base">
                                        <p:cTn id="45" dur="75" fill="hold"/>
                                        <p:tgtEl>
                                          <p:spTgt spid="21542"/>
                                        </p:tgtEl>
                                        <p:attrNameLst>
                                          <p:attrName>ppt_y</p:attrName>
                                        </p:attrNameLst>
                                      </p:cBhvr>
                                      <p:tavLst>
                                        <p:tav tm="0">
                                          <p:val>
                                            <p:strVal val="#ppt_y"/>
                                          </p:val>
                                        </p:tav>
                                        <p:tav tm="100000">
                                          <p:val>
                                            <p:strVal val="#ppt_y"/>
                                          </p:val>
                                        </p:tav>
                                      </p:tavLst>
                                    </p:anim>
                                  </p:childTnLst>
                                </p:cTn>
                              </p:par>
                              <p:par>
                                <p:cTn id="46" presetID="8" presetClass="entr" presetSubtype="16" fill="hold" grpId="0" nodeType="withEffect">
                                  <p:stCondLst>
                                    <p:cond delay="0"/>
                                  </p:stCondLst>
                                  <p:childTnLst>
                                    <p:set>
                                      <p:cBhvr>
                                        <p:cTn id="47" dur="1" fill="hold">
                                          <p:stCondLst>
                                            <p:cond delay="0"/>
                                          </p:stCondLst>
                                        </p:cTn>
                                        <p:tgtEl>
                                          <p:spTgt spid="21539"/>
                                        </p:tgtEl>
                                        <p:attrNameLst>
                                          <p:attrName>style.visibility</p:attrName>
                                        </p:attrNameLst>
                                      </p:cBhvr>
                                      <p:to>
                                        <p:strVal val="visible"/>
                                      </p:to>
                                    </p:set>
                                    <p:animEffect transition="in" filter="diamond(in)">
                                      <p:cBhvr>
                                        <p:cTn id="48" dur="2000"/>
                                        <p:tgtEl>
                                          <p:spTgt spid="2153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xit" presetSubtype="10" fill="hold" nodeType="clickEffect">
                                  <p:stCondLst>
                                    <p:cond delay="0"/>
                                  </p:stCondLst>
                                  <p:childTnLst>
                                    <p:animEffect transition="out" filter="checkerboard(across)">
                                      <p:cBhvr>
                                        <p:cTn id="52" dur="500"/>
                                        <p:tgtEl>
                                          <p:spTgt spid="5126"/>
                                        </p:tgtEl>
                                      </p:cBhvr>
                                    </p:animEffect>
                                    <p:set>
                                      <p:cBhvr>
                                        <p:cTn id="53" dur="1" fill="hold">
                                          <p:stCondLst>
                                            <p:cond delay="499"/>
                                          </p:stCondLst>
                                        </p:cTn>
                                        <p:tgtEl>
                                          <p:spTgt spid="5126"/>
                                        </p:tgtEl>
                                        <p:attrNameLst>
                                          <p:attrName>style.visibility</p:attrName>
                                        </p:attrNameLst>
                                      </p:cBhvr>
                                      <p:to>
                                        <p:strVal val="hidden"/>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21540"/>
                                        </p:tgtEl>
                                        <p:attrNameLst>
                                          <p:attrName>style.visibility</p:attrName>
                                        </p:attrNameLst>
                                      </p:cBhvr>
                                      <p:to>
                                        <p:strVal val="visible"/>
                                      </p:to>
                                    </p:set>
                                    <p:animEffect transition="in" filter="box(in)">
                                      <p:cBhvr>
                                        <p:cTn id="58" dur="500"/>
                                        <p:tgtEl>
                                          <p:spTgt spid="2154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33" grpId="0" autoUpdateAnimBg="0"/>
      <p:bldP spid="21534" grpId="0" autoUpdateAnimBg="0"/>
      <p:bldP spid="21535" grpId="0"/>
      <p:bldP spid="21536" grpId="0"/>
      <p:bldP spid="21537" grpId="0" autoUpdateAnimBg="0"/>
      <p:bldP spid="21538" grpId="0" animBg="1" autoUpdateAnimBg="0"/>
      <p:bldP spid="21539" grpId="0" animBg="1"/>
      <p:bldP spid="21540" grpId="0" autoUpdateAnimBg="0"/>
      <p:bldP spid="21541" grpId="0" animBg="1"/>
      <p:bldP spid="2154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309563" y="1211263"/>
            <a:ext cx="3581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b="1">
                <a:solidFill>
                  <a:srgbClr val="002060"/>
                </a:solidFill>
                <a:latin typeface="Times New Roman" panose="02020603050405020304" pitchFamily="18" charset="0"/>
                <a:cs typeface="Times New Roman" panose="02020603050405020304" pitchFamily="18" charset="0"/>
              </a:rPr>
              <a:t>a) Bài toán:</a:t>
            </a:r>
            <a:endParaRPr lang="en-US" altLang="en-US" sz="2800" b="1" u="sng">
              <a:solidFill>
                <a:srgbClr val="002060"/>
              </a:solidFill>
              <a:latin typeface="Times New Roman" panose="02020603050405020304" pitchFamily="18" charset="0"/>
              <a:cs typeface="Times New Roman" panose="02020603050405020304" pitchFamily="18" charset="0"/>
            </a:endParaRPr>
          </a:p>
        </p:txBody>
      </p:sp>
      <p:sp>
        <p:nvSpPr>
          <p:cNvPr id="21509" name="Text Box 5"/>
          <p:cNvSpPr txBox="1">
            <a:spLocks noChangeArrowheads="1"/>
          </p:cNvSpPr>
          <p:nvPr/>
        </p:nvSpPr>
        <p:spPr bwMode="auto">
          <a:xfrm>
            <a:off x="685800" y="2282825"/>
            <a:ext cx="9906000" cy="1231900"/>
          </a:xfrm>
          <a:prstGeom prst="rect">
            <a:avLst/>
          </a:prstGeom>
          <a:noFill/>
          <a:ln w="28575">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i="1">
                <a:solidFill>
                  <a:srgbClr val="7030A0"/>
                </a:solidFill>
                <a:latin typeface="Times New Roman" panose="02020603050405020304" pitchFamily="18" charset="0"/>
                <a:cs typeface="Times New Roman" panose="02020603050405020304" pitchFamily="18" charset="0"/>
              </a:rPr>
              <a:t>Hàm số bậc nhất là hàm số được cho bởi công thức  </a:t>
            </a:r>
            <a:r>
              <a:rPr lang="en-US" altLang="en-US" sz="3200" b="1">
                <a:solidFill>
                  <a:srgbClr val="C00000"/>
                </a:solidFill>
                <a:latin typeface="Times New Roman" panose="02020603050405020304" pitchFamily="18" charset="0"/>
                <a:cs typeface="Times New Roman" panose="02020603050405020304" pitchFamily="18" charset="0"/>
              </a:rPr>
              <a:t>y = ax + b</a:t>
            </a:r>
          </a:p>
          <a:p>
            <a:pPr eaLnBrk="1" hangingPunct="1">
              <a:spcBef>
                <a:spcPct val="50000"/>
              </a:spcBef>
            </a:pPr>
            <a:r>
              <a:rPr lang="en-US" altLang="en-US" sz="2800" i="1">
                <a:solidFill>
                  <a:srgbClr val="7030A0"/>
                </a:solidFill>
                <a:latin typeface="Times New Roman" panose="02020603050405020304" pitchFamily="18" charset="0"/>
                <a:cs typeface="Times New Roman" panose="02020603050405020304" pitchFamily="18" charset="0"/>
              </a:rPr>
              <a:t>                     Trong đó </a:t>
            </a:r>
            <a:r>
              <a:rPr lang="en-US" altLang="en-US" sz="2800" i="1">
                <a:solidFill>
                  <a:srgbClr val="C00000"/>
                </a:solidFill>
                <a:latin typeface="Times New Roman" panose="02020603050405020304" pitchFamily="18" charset="0"/>
                <a:cs typeface="Times New Roman" panose="02020603050405020304" pitchFamily="18" charset="0"/>
              </a:rPr>
              <a:t>a, b </a:t>
            </a:r>
            <a:r>
              <a:rPr lang="en-US" altLang="en-US" sz="2800" i="1">
                <a:solidFill>
                  <a:srgbClr val="7030A0"/>
                </a:solidFill>
                <a:latin typeface="Times New Roman" panose="02020603050405020304" pitchFamily="18" charset="0"/>
                <a:cs typeface="Times New Roman" panose="02020603050405020304" pitchFamily="18" charset="0"/>
              </a:rPr>
              <a:t>là các số cho trước và </a:t>
            </a:r>
            <a:r>
              <a:rPr lang="en-US" altLang="en-US" sz="2800" i="1">
                <a:solidFill>
                  <a:srgbClr val="C00000"/>
                </a:solidFill>
                <a:latin typeface="Times New Roman" panose="02020603050405020304" pitchFamily="18" charset="0"/>
                <a:cs typeface="Times New Roman" panose="02020603050405020304" pitchFamily="18" charset="0"/>
              </a:rPr>
              <a:t>a</a:t>
            </a:r>
            <a:r>
              <a:rPr lang="en-US" altLang="en-US" sz="2800" i="1">
                <a:solidFill>
                  <a:srgbClr val="7030A0"/>
                </a:solidFill>
                <a:latin typeface="Times New Roman" panose="02020603050405020304" pitchFamily="18" charset="0"/>
                <a:cs typeface="Times New Roman" panose="02020603050405020304" pitchFamily="18" charset="0"/>
              </a:rPr>
              <a:t> ≠ 0</a:t>
            </a:r>
          </a:p>
        </p:txBody>
      </p:sp>
      <p:sp>
        <p:nvSpPr>
          <p:cNvPr id="57351" name="Text Box 7"/>
          <p:cNvSpPr txBox="1">
            <a:spLocks noChangeArrowheads="1"/>
          </p:cNvSpPr>
          <p:nvPr/>
        </p:nvSpPr>
        <p:spPr bwMode="auto">
          <a:xfrm>
            <a:off x="1452563" y="3617913"/>
            <a:ext cx="7386637"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800" b="1" i="1">
                <a:solidFill>
                  <a:srgbClr val="FF0000"/>
                </a:solidFill>
                <a:latin typeface="Times New Roman" panose="02020603050405020304" pitchFamily="18" charset="0"/>
              </a:rPr>
              <a:t>Chú ý:  </a:t>
            </a:r>
            <a:r>
              <a:rPr lang="en-US" altLang="en-US" sz="2800">
                <a:solidFill>
                  <a:srgbClr val="002060"/>
                </a:solidFill>
                <a:latin typeface="Times New Roman" panose="02020603050405020304" pitchFamily="18" charset="0"/>
              </a:rPr>
              <a:t>Khi b = 0, </a:t>
            </a:r>
            <a:r>
              <a:rPr lang="en-US" altLang="en-US" sz="2800">
                <a:solidFill>
                  <a:srgbClr val="002060"/>
                </a:solidFill>
                <a:latin typeface="Times New Roman" panose="02020603050405020304" pitchFamily="18" charset="0"/>
                <a:cs typeface="Times New Roman" panose="02020603050405020304" pitchFamily="18" charset="0"/>
              </a:rPr>
              <a:t>hàm số có dạng y = ax </a:t>
            </a:r>
            <a:r>
              <a:rPr lang="en-US" altLang="en-US" sz="2400">
                <a:solidFill>
                  <a:srgbClr val="002060"/>
                </a:solidFill>
                <a:latin typeface="Times New Roman" panose="02020603050405020304" pitchFamily="18" charset="0"/>
                <a:cs typeface="Times New Roman" panose="02020603050405020304" pitchFamily="18" charset="0"/>
              </a:rPr>
              <a:t>(</a:t>
            </a:r>
            <a:r>
              <a:rPr lang="en-US" altLang="en-US" sz="2400" i="1">
                <a:solidFill>
                  <a:srgbClr val="002060"/>
                </a:solidFill>
                <a:latin typeface="Times New Roman" panose="02020603050405020304" pitchFamily="18" charset="0"/>
                <a:cs typeface="Times New Roman" panose="02020603050405020304" pitchFamily="18" charset="0"/>
              </a:rPr>
              <a:t>a </a:t>
            </a:r>
            <a:r>
              <a:rPr lang="en-US" altLang="en-US" sz="2400" i="1">
                <a:solidFill>
                  <a:srgbClr val="002060"/>
                </a:solidFill>
                <a:latin typeface="Times New Roman" panose="02020603050405020304" pitchFamily="18" charset="0"/>
              </a:rPr>
              <a:t>≠</a:t>
            </a:r>
            <a:r>
              <a:rPr lang="en-US" altLang="en-US" sz="2400" i="1">
                <a:solidFill>
                  <a:srgbClr val="002060"/>
                </a:solidFill>
                <a:latin typeface="Times New Roman" panose="02020603050405020304" pitchFamily="18" charset="0"/>
                <a:cs typeface="Times New Roman" panose="02020603050405020304" pitchFamily="18" charset="0"/>
              </a:rPr>
              <a:t> 0</a:t>
            </a:r>
            <a:r>
              <a:rPr lang="en-US" altLang="en-US" sz="2400" i="1">
                <a:solidFill>
                  <a:srgbClr val="002060"/>
                </a:solidFill>
                <a:latin typeface="Arial" panose="020B0604020202020204" pitchFamily="34" charset="0"/>
              </a:rPr>
              <a:t>)</a:t>
            </a:r>
            <a:endParaRPr lang="en-US" altLang="en-US" sz="2400">
              <a:solidFill>
                <a:srgbClr val="002060"/>
              </a:solidFill>
              <a:latin typeface="Times New Roman" panose="02020603050405020304" pitchFamily="18" charset="0"/>
              <a:cs typeface="Times New Roman" panose="02020603050405020304" pitchFamily="18" charset="0"/>
            </a:endParaRPr>
          </a:p>
          <a:p>
            <a:pPr eaLnBrk="1" hangingPunct="1"/>
            <a:r>
              <a:rPr lang="en-US" altLang="en-US" sz="2800">
                <a:solidFill>
                  <a:srgbClr val="002060"/>
                </a:solidFill>
                <a:latin typeface="Times New Roman" panose="02020603050405020304" pitchFamily="18" charset="0"/>
                <a:cs typeface="Times New Roman" panose="02020603050405020304" pitchFamily="18" charset="0"/>
              </a:rPr>
              <a:t>                      (đã học ở lớp 7)</a:t>
            </a:r>
          </a:p>
        </p:txBody>
      </p:sp>
      <p:sp>
        <p:nvSpPr>
          <p:cNvPr id="11269" name="Text Box 3"/>
          <p:cNvSpPr txBox="1">
            <a:spLocks noChangeArrowheads="1"/>
          </p:cNvSpPr>
          <p:nvPr/>
        </p:nvSpPr>
        <p:spPr bwMode="auto">
          <a:xfrm>
            <a:off x="4648200" y="295275"/>
            <a:ext cx="3505200" cy="492125"/>
          </a:xfrm>
          <a:prstGeom prst="rect">
            <a:avLst/>
          </a:prstGeom>
          <a:ln/>
        </p:spPr>
        <p:style>
          <a:lnRef idx="1">
            <a:schemeClr val="accent4"/>
          </a:lnRef>
          <a:fillRef idx="2">
            <a:schemeClr val="accent4"/>
          </a:fillRef>
          <a:effectRef idx="1">
            <a:schemeClr val="accent4"/>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b="1" smtClean="0">
                <a:solidFill>
                  <a:srgbClr val="FF0000"/>
                </a:solidFill>
                <a:latin typeface="Times New Roman" panose="02020603050405020304" pitchFamily="18" charset="0"/>
                <a:cs typeface="Times New Roman" panose="02020603050405020304" pitchFamily="18" charset="0"/>
              </a:rPr>
              <a:t> HÀM SỐ BẬC NHẤT </a:t>
            </a:r>
          </a:p>
        </p:txBody>
      </p:sp>
      <p:sp>
        <p:nvSpPr>
          <p:cNvPr id="15" name="Rectangle 14"/>
          <p:cNvSpPr>
            <a:spLocks noChangeArrowheads="1"/>
          </p:cNvSpPr>
          <p:nvPr/>
        </p:nvSpPr>
        <p:spPr bwMode="auto">
          <a:xfrm>
            <a:off x="309563" y="1738313"/>
            <a:ext cx="242411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b="1">
                <a:solidFill>
                  <a:srgbClr val="002060"/>
                </a:solidFill>
                <a:latin typeface="Times New Roman" panose="02020603050405020304" pitchFamily="18" charset="0"/>
                <a:cs typeface="Times New Roman" panose="02020603050405020304" pitchFamily="18" charset="0"/>
              </a:rPr>
              <a:t>b) Định nghĩa</a:t>
            </a:r>
            <a:r>
              <a:rPr lang="en-US" altLang="en-US" sz="2800" b="1">
                <a:solidFill>
                  <a:srgbClr val="002060"/>
                </a:solidFill>
              </a:rPr>
              <a:t>:</a:t>
            </a:r>
          </a:p>
        </p:txBody>
      </p:sp>
      <p:sp>
        <p:nvSpPr>
          <p:cNvPr id="11271" name="Text Box 3"/>
          <p:cNvSpPr txBox="1">
            <a:spLocks noChangeArrowheads="1"/>
          </p:cNvSpPr>
          <p:nvPr/>
        </p:nvSpPr>
        <p:spPr bwMode="auto">
          <a:xfrm>
            <a:off x="309563" y="776288"/>
            <a:ext cx="5405437" cy="519112"/>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lvl1pPr marL="457200" indent="-457200">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buFontTx/>
              <a:buAutoNum type="arabicPeriod"/>
              <a:defRPr/>
            </a:pPr>
            <a:r>
              <a:rPr lang="en-US" altLang="en-US" sz="2800" b="1" u="sng" smtClean="0">
                <a:solidFill>
                  <a:srgbClr val="0000FF"/>
                </a:solidFill>
                <a:latin typeface="Times New Roman" panose="02020603050405020304" pitchFamily="18" charset="0"/>
                <a:cs typeface="Times New Roman" panose="02020603050405020304" pitchFamily="18" charset="0"/>
              </a:rPr>
              <a:t>Khái niệm về hàm số bậc nhất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blinds(horizontal)">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351"/>
                                        </p:tgtEl>
                                        <p:attrNameLst>
                                          <p:attrName>style.visibility</p:attrName>
                                        </p:attrNameLst>
                                      </p:cBhvr>
                                      <p:to>
                                        <p:strVal val="visible"/>
                                      </p:to>
                                    </p:set>
                                    <p:animEffect transition="in" filter="blinds(horizontal)">
                                      <p:cBhvr>
                                        <p:cTn id="17" dur="500"/>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nimBg="1"/>
      <p:bldP spid="57351"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57200" y="425450"/>
            <a:ext cx="11430000" cy="892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600" b="1" u="sng">
                <a:solidFill>
                  <a:srgbClr val="FF0000"/>
                </a:solidFill>
                <a:latin typeface="Times New Roman" panose="02020603050405020304" pitchFamily="18" charset="0"/>
                <a:cs typeface="Times New Roman" panose="02020603050405020304" pitchFamily="18" charset="0"/>
              </a:rPr>
              <a:t>Bài tập 1</a:t>
            </a:r>
            <a:r>
              <a:rPr lang="en-US" altLang="en-US" sz="2600" b="1">
                <a:solidFill>
                  <a:srgbClr val="FF0000"/>
                </a:solidFill>
                <a:latin typeface="Times New Roman" panose="02020603050405020304" pitchFamily="18" charset="0"/>
                <a:cs typeface="Times New Roman" panose="02020603050405020304" pitchFamily="18" charset="0"/>
              </a:rPr>
              <a:t>: </a:t>
            </a:r>
            <a:r>
              <a:rPr lang="en-US" altLang="en-US" sz="2400" b="1" i="1">
                <a:solidFill>
                  <a:srgbClr val="002060"/>
                </a:solidFill>
                <a:latin typeface="Times New Roman" panose="02020603050405020304" pitchFamily="18" charset="0"/>
                <a:cs typeface="Times New Roman" panose="02020603050405020304" pitchFamily="18" charset="0"/>
              </a:rPr>
              <a:t>Trong các hàm số sau, hàm số nào là hàm số bậc nhất, hãy xác định hệ số a, b của các hàm số bậc nhất đó.</a:t>
            </a:r>
          </a:p>
        </p:txBody>
      </p:sp>
      <p:graphicFrame>
        <p:nvGraphicFramePr>
          <p:cNvPr id="36953" name="Group 89"/>
          <p:cNvGraphicFramePr>
            <a:graphicFrameLocks noGrp="1"/>
          </p:cNvGraphicFramePr>
          <p:nvPr>
            <p:ph sz="quarter" idx="1"/>
          </p:nvPr>
        </p:nvGraphicFramePr>
        <p:xfrm>
          <a:off x="1836738" y="1662113"/>
          <a:ext cx="9898062" cy="5005389"/>
        </p:xfrm>
        <a:graphic>
          <a:graphicData uri="http://schemas.openxmlformats.org/drawingml/2006/table">
            <a:tbl>
              <a:tblPr/>
              <a:tblGrid>
                <a:gridCol w="2495278">
                  <a:extLst>
                    <a:ext uri="{9D8B030D-6E8A-4147-A177-3AD203B41FA5}">
                      <a16:colId xmlns:a16="http://schemas.microsoft.com/office/drawing/2014/main" xmlns="" val="20000"/>
                    </a:ext>
                  </a:extLst>
                </a:gridCol>
                <a:gridCol w="3295922">
                  <a:extLst>
                    <a:ext uri="{9D8B030D-6E8A-4147-A177-3AD203B41FA5}">
                      <a16:colId xmlns:a16="http://schemas.microsoft.com/office/drawing/2014/main" xmlns="" val="20001"/>
                    </a:ext>
                  </a:extLst>
                </a:gridCol>
                <a:gridCol w="2659062">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tblGrid>
              <a:tr h="8899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VnTime" pitchFamily="34" charset="0"/>
                          <a:cs typeface="Arial" charset="0"/>
                        </a:rPr>
                        <a:t>Hàm</a:t>
                      </a:r>
                      <a:r>
                        <a:rPr kumimoji="0" lang="en-US" sz="2400" b="0" i="0" u="none" strike="noStrike" cap="none" normalizeH="0" baseline="0" dirty="0" smtClean="0">
                          <a:ln>
                            <a:noFill/>
                          </a:ln>
                          <a:solidFill>
                            <a:schemeClr val="tx1"/>
                          </a:solidFill>
                          <a:effectLst/>
                          <a:latin typeface=".VnTime" pitchFamily="34" charset="0"/>
                          <a:cs typeface="Arial" charset="0"/>
                        </a:rPr>
                        <a:t> </a:t>
                      </a:r>
                      <a:r>
                        <a:rPr kumimoji="0" lang="en-US" sz="2400" b="0" i="0" u="none" strike="noStrike" cap="none" normalizeH="0" baseline="0" dirty="0" err="1" smtClean="0">
                          <a:ln>
                            <a:noFill/>
                          </a:ln>
                          <a:solidFill>
                            <a:schemeClr val="tx1"/>
                          </a:solidFill>
                          <a:effectLst/>
                          <a:latin typeface=".VnTime" pitchFamily="34" charset="0"/>
                          <a:cs typeface="Arial" charset="0"/>
                        </a:rPr>
                        <a:t>số</a:t>
                      </a:r>
                      <a:r>
                        <a:rPr kumimoji="0" lang="en-US" sz="2400" b="0" i="0" u="none" strike="noStrike" cap="none" normalizeH="0" baseline="0" dirty="0" smtClean="0">
                          <a:ln>
                            <a:noFill/>
                          </a:ln>
                          <a:solidFill>
                            <a:schemeClr val="tx1"/>
                          </a:solidFill>
                          <a:effectLst/>
                          <a:latin typeface=".VnTime" pitchFamily="34" charset="0"/>
                          <a:cs typeface="Arial" charset="0"/>
                        </a:rPr>
                        <a:t> </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VnTime" pitchFamily="34" charset="0"/>
                          <a:cs typeface="Arial" charset="0"/>
                        </a:rPr>
                        <a:t>Hàm</a:t>
                      </a:r>
                      <a:r>
                        <a:rPr kumimoji="0" lang="en-US" sz="2400" b="0" i="0" u="none" strike="noStrike" cap="none" normalizeH="0" baseline="0" dirty="0" smtClean="0">
                          <a:ln>
                            <a:noFill/>
                          </a:ln>
                          <a:solidFill>
                            <a:schemeClr val="tx1"/>
                          </a:solidFill>
                          <a:effectLst/>
                          <a:latin typeface=".VnTime" pitchFamily="34" charset="0"/>
                          <a:cs typeface="Arial" charset="0"/>
                        </a:rPr>
                        <a:t> </a:t>
                      </a:r>
                      <a:r>
                        <a:rPr kumimoji="0" lang="en-US" sz="2400" b="0" i="0" u="none" strike="noStrike" cap="none" normalizeH="0" baseline="0" dirty="0" err="1" smtClean="0">
                          <a:ln>
                            <a:noFill/>
                          </a:ln>
                          <a:solidFill>
                            <a:schemeClr val="tx1"/>
                          </a:solidFill>
                          <a:effectLst/>
                          <a:latin typeface=".VnTime" pitchFamily="34" charset="0"/>
                          <a:cs typeface="Arial" charset="0"/>
                        </a:rPr>
                        <a:t>số</a:t>
                      </a:r>
                      <a:r>
                        <a:rPr kumimoji="0" lang="en-US" sz="2400" b="0" i="0" u="none" strike="noStrike" cap="none" normalizeH="0" baseline="0" dirty="0" smtClean="0">
                          <a:ln>
                            <a:noFill/>
                          </a:ln>
                          <a:solidFill>
                            <a:schemeClr val="tx1"/>
                          </a:solidFill>
                          <a:effectLst/>
                          <a:latin typeface=".VnTime" pitchFamily="34" charset="0"/>
                          <a:cs typeface="Arial" charset="0"/>
                        </a:rPr>
                        <a:t> </a:t>
                      </a:r>
                      <a:r>
                        <a:rPr kumimoji="0" lang="en-US" sz="2400" b="0" i="0" u="none" strike="noStrike" cap="none" normalizeH="0" baseline="0" dirty="0" err="1" smtClean="0">
                          <a:ln>
                            <a:noFill/>
                          </a:ln>
                          <a:solidFill>
                            <a:schemeClr val="tx1"/>
                          </a:solidFill>
                          <a:effectLst/>
                          <a:latin typeface=".VnTime" pitchFamily="34" charset="0"/>
                          <a:cs typeface="Arial" charset="0"/>
                        </a:rPr>
                        <a:t>bậc</a:t>
                      </a:r>
                      <a:r>
                        <a:rPr kumimoji="0" lang="en-US" sz="2400" b="0" i="0" u="none" strike="noStrike" cap="none" normalizeH="0" baseline="0" dirty="0" smtClean="0">
                          <a:ln>
                            <a:noFill/>
                          </a:ln>
                          <a:solidFill>
                            <a:schemeClr val="tx1"/>
                          </a:solidFill>
                          <a:effectLst/>
                          <a:latin typeface=".VnTime" pitchFamily="34" charset="0"/>
                          <a:cs typeface="Arial" charset="0"/>
                        </a:rPr>
                        <a:t> </a:t>
                      </a:r>
                      <a:r>
                        <a:rPr kumimoji="0" lang="en-US" sz="2400" b="0" i="0" u="none" strike="noStrike" cap="none" normalizeH="0" baseline="0" dirty="0" err="1" smtClean="0">
                          <a:ln>
                            <a:noFill/>
                          </a:ln>
                          <a:solidFill>
                            <a:schemeClr val="tx1"/>
                          </a:solidFill>
                          <a:effectLst/>
                          <a:latin typeface=".VnTime" pitchFamily="34" charset="0"/>
                          <a:cs typeface="Arial" charset="0"/>
                        </a:rPr>
                        <a:t>nhất</a:t>
                      </a: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VnTime" pitchFamily="34" charset="0"/>
                          <a:cs typeface="Arial" charset="0"/>
                        </a:rPr>
                        <a:t>Hệ</a:t>
                      </a:r>
                      <a:r>
                        <a:rPr kumimoji="0" lang="en-US" sz="2400" b="0" i="0" u="none" strike="noStrike" cap="none" normalizeH="0" baseline="0" dirty="0" smtClean="0">
                          <a:ln>
                            <a:noFill/>
                          </a:ln>
                          <a:solidFill>
                            <a:schemeClr val="tx1"/>
                          </a:solidFill>
                          <a:effectLst/>
                          <a:latin typeface=".VnTime" pitchFamily="34" charset="0"/>
                          <a:cs typeface="Arial" charset="0"/>
                        </a:rPr>
                        <a:t> </a:t>
                      </a:r>
                      <a:r>
                        <a:rPr kumimoji="0" lang="en-US" sz="2400" b="0" i="0" u="none" strike="noStrike" cap="none" normalizeH="0" baseline="0" dirty="0" err="1" smtClean="0">
                          <a:ln>
                            <a:noFill/>
                          </a:ln>
                          <a:solidFill>
                            <a:schemeClr val="tx1"/>
                          </a:solidFill>
                          <a:effectLst/>
                          <a:latin typeface=".VnTime" pitchFamily="34" charset="0"/>
                          <a:cs typeface="Arial" charset="0"/>
                        </a:rPr>
                        <a:t>số</a:t>
                      </a:r>
                      <a:r>
                        <a:rPr kumimoji="0" lang="en-US" sz="2400" b="0" i="0" u="none" strike="noStrike" cap="none" normalizeH="0" baseline="0" dirty="0" smtClean="0">
                          <a:ln>
                            <a:noFill/>
                          </a:ln>
                          <a:solidFill>
                            <a:schemeClr val="tx1"/>
                          </a:solidFill>
                          <a:effectLst/>
                          <a:latin typeface=".VnTime" pitchFamily="34" charset="0"/>
                          <a:cs typeface="Arial" charset="0"/>
                        </a:rPr>
                        <a:t> a</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VnTime" pitchFamily="34" charset="0"/>
                          <a:cs typeface="Arial" charset="0"/>
                        </a:rPr>
                        <a:t>Hệ</a:t>
                      </a:r>
                      <a:r>
                        <a:rPr kumimoji="0" lang="en-US" sz="2400" b="0" i="0" u="none" strike="noStrike" cap="none" normalizeH="0" baseline="0" dirty="0" smtClean="0">
                          <a:ln>
                            <a:noFill/>
                          </a:ln>
                          <a:solidFill>
                            <a:schemeClr val="tx1"/>
                          </a:solidFill>
                          <a:effectLst/>
                          <a:latin typeface=".VnTime" pitchFamily="34" charset="0"/>
                          <a:cs typeface="Arial" charset="0"/>
                        </a:rPr>
                        <a:t> </a:t>
                      </a:r>
                      <a:r>
                        <a:rPr kumimoji="0" lang="en-US" sz="2400" b="0" i="0" u="none" strike="noStrike" cap="none" normalizeH="0" baseline="0" dirty="0" err="1" smtClean="0">
                          <a:ln>
                            <a:noFill/>
                          </a:ln>
                          <a:solidFill>
                            <a:schemeClr val="tx1"/>
                          </a:solidFill>
                          <a:effectLst/>
                          <a:latin typeface=".VnTime" pitchFamily="34" charset="0"/>
                          <a:cs typeface="Arial" charset="0"/>
                        </a:rPr>
                        <a:t>số</a:t>
                      </a:r>
                      <a:r>
                        <a:rPr kumimoji="0" lang="en-US" sz="2400" b="0" i="0" u="none" strike="noStrike" cap="none" normalizeH="0" baseline="0" dirty="0" smtClean="0">
                          <a:ln>
                            <a:noFill/>
                          </a:ln>
                          <a:solidFill>
                            <a:schemeClr val="tx1"/>
                          </a:solidFill>
                          <a:effectLst/>
                          <a:latin typeface=".VnTime" pitchFamily="34" charset="0"/>
                          <a:cs typeface="Arial" charset="0"/>
                        </a:rPr>
                        <a:t> b</a:t>
                      </a: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614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2060"/>
                          </a:solidFill>
                          <a:effectLst/>
                          <a:latin typeface="Times New Roman" pitchFamily="18" charset="0"/>
                          <a:cs typeface="Times New Roman" pitchFamily="18" charset="0"/>
                        </a:rPr>
                        <a:t>y = 5x + 3</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614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2060"/>
                          </a:solidFill>
                          <a:effectLst/>
                          <a:latin typeface="Times New Roman" pitchFamily="18" charset="0"/>
                          <a:cs typeface="Times New Roman" pitchFamily="18" charset="0"/>
                        </a:rPr>
                        <a:t>y = 1 - 5x</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614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rgbClr val="002060"/>
                        </a:solidFill>
                        <a:effectLst/>
                        <a:latin typeface=".VnTime" pitchFamily="34" charset="0"/>
                        <a:cs typeface="Arial" charset="0"/>
                      </a:endParaRP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614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2060"/>
                          </a:solidFill>
                          <a:effectLst/>
                          <a:latin typeface="Times New Roman" pitchFamily="18" charset="0"/>
                          <a:cs typeface="Times New Roman" pitchFamily="18" charset="0"/>
                        </a:rPr>
                        <a:t>y = - 0,5x</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614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rgbClr val="002060"/>
                        </a:solidFill>
                        <a:effectLst/>
                        <a:latin typeface=".VnTime" pitchFamily="34" charset="0"/>
                        <a:cs typeface="Arial" charset="0"/>
                      </a:endParaRP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188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2060"/>
                          </a:solidFill>
                          <a:effectLst/>
                          <a:latin typeface="Times New Roman" pitchFamily="18" charset="0"/>
                          <a:cs typeface="Times New Roman" pitchFamily="18" charset="0"/>
                        </a:rPr>
                        <a:t>y = </a:t>
                      </a:r>
                      <a:r>
                        <a:rPr kumimoji="0" lang="en-US" sz="2400" b="0" i="0" u="none" strike="noStrike" cap="none" normalizeH="0" baseline="0" dirty="0" err="1" smtClean="0">
                          <a:ln>
                            <a:noFill/>
                          </a:ln>
                          <a:solidFill>
                            <a:srgbClr val="002060"/>
                          </a:solidFill>
                          <a:effectLst/>
                          <a:latin typeface="Times New Roman" pitchFamily="18" charset="0"/>
                          <a:cs typeface="Times New Roman" pitchFamily="18" charset="0"/>
                        </a:rPr>
                        <a:t>mx</a:t>
                      </a:r>
                      <a:r>
                        <a:rPr kumimoji="0" lang="en-US" sz="2400" b="0" i="0" u="none" strike="noStrike" cap="none" normalizeH="0" baseline="0" dirty="0" smtClean="0">
                          <a:ln>
                            <a:noFill/>
                          </a:ln>
                          <a:solidFill>
                            <a:srgbClr val="002060"/>
                          </a:solidFill>
                          <a:effectLst/>
                          <a:latin typeface="Times New Roman" pitchFamily="18" charset="0"/>
                          <a:cs typeface="Times New Roman" pitchFamily="18" charset="0"/>
                        </a:rPr>
                        <a:t> – 7</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750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2060"/>
                          </a:solidFill>
                          <a:effectLst/>
                          <a:latin typeface="Times New Roman" pitchFamily="18" charset="0"/>
                          <a:cs typeface="Times New Roman" pitchFamily="18" charset="0"/>
                        </a:rPr>
                        <a:t>y = 0x +3</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814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nTime" pitchFamily="34" charset="0"/>
                        <a:cs typeface="Arial"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graphicFrame>
        <p:nvGraphicFramePr>
          <p:cNvPr id="11319" name="Object 45"/>
          <p:cNvGraphicFramePr>
            <a:graphicFrameLocks noGrp="1" noChangeAspect="1"/>
          </p:cNvGraphicFramePr>
          <p:nvPr>
            <p:ph sz="quarter" idx="2"/>
          </p:nvPr>
        </p:nvGraphicFramePr>
        <p:xfrm>
          <a:off x="2286000" y="4467225"/>
          <a:ext cx="1981200" cy="409575"/>
        </p:xfrm>
        <a:graphic>
          <a:graphicData uri="http://schemas.openxmlformats.org/presentationml/2006/ole">
            <p:oleObj spid="_x0000_s11397" name="Equation" r:id="rId3" imgW="1168400" imgH="241300" progId="Equation.DSMT4">
              <p:embed/>
            </p:oleObj>
          </a:graphicData>
        </a:graphic>
      </p:graphicFrame>
      <p:graphicFrame>
        <p:nvGraphicFramePr>
          <p:cNvPr id="36910" name="Object 46"/>
          <p:cNvGraphicFramePr>
            <a:graphicFrameLocks noGrp="1" noChangeAspect="1"/>
          </p:cNvGraphicFramePr>
          <p:nvPr>
            <p:ph sz="quarter" idx="3"/>
          </p:nvPr>
        </p:nvGraphicFramePr>
        <p:xfrm>
          <a:off x="8534400" y="4410075"/>
          <a:ext cx="519113" cy="465138"/>
        </p:xfrm>
        <a:graphic>
          <a:graphicData uri="http://schemas.openxmlformats.org/presentationml/2006/ole">
            <p:oleObj spid="_x0000_s11398" name="Equation" r:id="rId4" imgW="241091" imgH="215713" progId="Equation.DSMT4">
              <p:embed/>
            </p:oleObj>
          </a:graphicData>
        </a:graphic>
      </p:graphicFrame>
      <p:graphicFrame>
        <p:nvGraphicFramePr>
          <p:cNvPr id="36926" name="Object 62"/>
          <p:cNvGraphicFramePr>
            <a:graphicFrameLocks noGrp="1" noChangeAspect="1"/>
          </p:cNvGraphicFramePr>
          <p:nvPr>
            <p:ph sz="quarter" idx="4"/>
          </p:nvPr>
        </p:nvGraphicFramePr>
        <p:xfrm>
          <a:off x="10591800" y="4471988"/>
          <a:ext cx="1143000" cy="403225"/>
        </p:xfrm>
        <a:graphic>
          <a:graphicData uri="http://schemas.openxmlformats.org/presentationml/2006/ole">
            <p:oleObj spid="_x0000_s11399" name="Equation" r:id="rId5" imgW="647700" imgH="228600" progId="Equation.DSMT4">
              <p:embed/>
            </p:oleObj>
          </a:graphicData>
        </a:graphic>
      </p:graphicFrame>
      <p:sp>
        <p:nvSpPr>
          <p:cNvPr id="11322" name="Rectangle 47"/>
          <p:cNvSpPr>
            <a:spLocks noChangeArrowheads="1"/>
          </p:cNvSpPr>
          <p:nvPr/>
        </p:nvSpPr>
        <p:spPr bwMode="auto">
          <a:xfrm>
            <a:off x="1524000" y="-184150"/>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endParaRPr lang="en-US" altLang="en-US"/>
          </a:p>
        </p:txBody>
      </p:sp>
      <p:graphicFrame>
        <p:nvGraphicFramePr>
          <p:cNvPr id="11323" name="Object 48"/>
          <p:cNvGraphicFramePr>
            <a:graphicFrameLocks noChangeAspect="1"/>
          </p:cNvGraphicFramePr>
          <p:nvPr/>
        </p:nvGraphicFramePr>
        <p:xfrm>
          <a:off x="2438400" y="3505200"/>
          <a:ext cx="1676400" cy="457200"/>
        </p:xfrm>
        <a:graphic>
          <a:graphicData uri="http://schemas.openxmlformats.org/presentationml/2006/ole">
            <p:oleObj spid="_x0000_s11400" name="Equation" r:id="rId6" imgW="711200" imgH="228600" progId="Equation.DSMT4">
              <p:embed/>
            </p:oleObj>
          </a:graphicData>
        </a:graphic>
      </p:graphicFrame>
      <p:sp>
        <p:nvSpPr>
          <p:cNvPr id="36913" name="Text Box 49"/>
          <p:cNvSpPr txBox="1">
            <a:spLocks noChangeArrowheads="1"/>
          </p:cNvSpPr>
          <p:nvPr/>
        </p:nvSpPr>
        <p:spPr bwMode="auto">
          <a:xfrm>
            <a:off x="4503738" y="2522538"/>
            <a:ext cx="3192462"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7030A0"/>
                </a:solidFill>
                <a:latin typeface="Times New Roman" panose="02020603050405020304" pitchFamily="18" charset="0"/>
                <a:cs typeface="Times New Roman" panose="02020603050405020304" pitchFamily="18" charset="0"/>
              </a:rPr>
              <a:t>Hàm số bậc nhất</a:t>
            </a:r>
          </a:p>
        </p:txBody>
      </p:sp>
      <p:sp>
        <p:nvSpPr>
          <p:cNvPr id="36915" name="Text Box 51"/>
          <p:cNvSpPr txBox="1">
            <a:spLocks noChangeArrowheads="1"/>
          </p:cNvSpPr>
          <p:nvPr/>
        </p:nvSpPr>
        <p:spPr bwMode="auto">
          <a:xfrm>
            <a:off x="5691188" y="4953000"/>
            <a:ext cx="2209800"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pPr>
            <a:r>
              <a:rPr lang="en-US" altLang="en-US" sz="2000">
                <a:solidFill>
                  <a:srgbClr val="FF0000"/>
                </a:solidFill>
              </a:rPr>
              <a:t>  </a:t>
            </a:r>
            <a:r>
              <a:rPr lang="en-US" altLang="en-US" sz="2000">
                <a:solidFill>
                  <a:srgbClr val="7030A0"/>
                </a:solidFill>
              </a:rPr>
              <a:t>(nếu </a:t>
            </a:r>
            <a:r>
              <a:rPr lang="en-US" altLang="en-US" sz="2400">
                <a:solidFill>
                  <a:srgbClr val="7030A0"/>
                </a:solidFill>
              </a:rPr>
              <a:t> m</a:t>
            </a:r>
            <a:r>
              <a:rPr lang="en-US" altLang="en-US">
                <a:solidFill>
                  <a:srgbClr val="7030A0"/>
                </a:solidFill>
              </a:rPr>
              <a:t> </a:t>
            </a:r>
            <a:r>
              <a:rPr lang="en-US" altLang="en-US" sz="2000">
                <a:solidFill>
                  <a:srgbClr val="7030A0"/>
                </a:solidFill>
                <a:latin typeface="Arial" panose="020B0604020202020204" pitchFamily="34" charset="0"/>
              </a:rPr>
              <a:t>≠ 0)</a:t>
            </a:r>
          </a:p>
        </p:txBody>
      </p:sp>
      <p:sp>
        <p:nvSpPr>
          <p:cNvPr id="36918" name="Text Box 54"/>
          <p:cNvSpPr txBox="1">
            <a:spLocks noChangeArrowheads="1"/>
          </p:cNvSpPr>
          <p:nvPr/>
        </p:nvSpPr>
        <p:spPr bwMode="auto">
          <a:xfrm>
            <a:off x="8701088" y="4876800"/>
            <a:ext cx="609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m</a:t>
            </a:r>
          </a:p>
        </p:txBody>
      </p:sp>
      <p:sp>
        <p:nvSpPr>
          <p:cNvPr id="36919" name="Text Box 55"/>
          <p:cNvSpPr txBox="1">
            <a:spLocks noChangeArrowheads="1"/>
          </p:cNvSpPr>
          <p:nvPr/>
        </p:nvSpPr>
        <p:spPr bwMode="auto">
          <a:xfrm>
            <a:off x="10896600" y="3962400"/>
            <a:ext cx="609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0</a:t>
            </a:r>
          </a:p>
        </p:txBody>
      </p:sp>
      <p:sp>
        <p:nvSpPr>
          <p:cNvPr id="36920" name="Text Box 56"/>
          <p:cNvSpPr txBox="1">
            <a:spLocks noChangeArrowheads="1"/>
          </p:cNvSpPr>
          <p:nvPr/>
        </p:nvSpPr>
        <p:spPr bwMode="auto">
          <a:xfrm>
            <a:off x="10896600" y="3057525"/>
            <a:ext cx="609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1</a:t>
            </a:r>
          </a:p>
        </p:txBody>
      </p:sp>
      <p:sp>
        <p:nvSpPr>
          <p:cNvPr id="36921" name="Text Box 57"/>
          <p:cNvSpPr txBox="1">
            <a:spLocks noChangeArrowheads="1"/>
          </p:cNvSpPr>
          <p:nvPr/>
        </p:nvSpPr>
        <p:spPr bwMode="auto">
          <a:xfrm>
            <a:off x="8396288" y="3932238"/>
            <a:ext cx="12192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- 0,5</a:t>
            </a:r>
          </a:p>
        </p:txBody>
      </p:sp>
      <p:sp>
        <p:nvSpPr>
          <p:cNvPr id="36922" name="Text Box 58"/>
          <p:cNvSpPr txBox="1">
            <a:spLocks noChangeArrowheads="1"/>
          </p:cNvSpPr>
          <p:nvPr/>
        </p:nvSpPr>
        <p:spPr bwMode="auto">
          <a:xfrm>
            <a:off x="8472488" y="3048000"/>
            <a:ext cx="7620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- 5</a:t>
            </a:r>
          </a:p>
        </p:txBody>
      </p:sp>
      <p:sp>
        <p:nvSpPr>
          <p:cNvPr id="36923" name="Text Box 59"/>
          <p:cNvSpPr txBox="1">
            <a:spLocks noChangeArrowheads="1"/>
          </p:cNvSpPr>
          <p:nvPr/>
        </p:nvSpPr>
        <p:spPr bwMode="auto">
          <a:xfrm>
            <a:off x="10972800" y="2524125"/>
            <a:ext cx="609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3</a:t>
            </a:r>
          </a:p>
        </p:txBody>
      </p:sp>
      <p:sp>
        <p:nvSpPr>
          <p:cNvPr id="36924" name="Text Box 60"/>
          <p:cNvSpPr txBox="1">
            <a:spLocks noChangeArrowheads="1"/>
          </p:cNvSpPr>
          <p:nvPr/>
        </p:nvSpPr>
        <p:spPr bwMode="auto">
          <a:xfrm>
            <a:off x="8624888" y="2514600"/>
            <a:ext cx="3460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5</a:t>
            </a:r>
          </a:p>
        </p:txBody>
      </p:sp>
      <p:sp>
        <p:nvSpPr>
          <p:cNvPr id="36925" name="Text Box 61"/>
          <p:cNvSpPr txBox="1">
            <a:spLocks noChangeArrowheads="1"/>
          </p:cNvSpPr>
          <p:nvPr/>
        </p:nvSpPr>
        <p:spPr bwMode="auto">
          <a:xfrm>
            <a:off x="10668000" y="4953000"/>
            <a:ext cx="1295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FF0000"/>
                </a:solidFill>
              </a:rPr>
              <a:t>- 7</a:t>
            </a:r>
          </a:p>
        </p:txBody>
      </p:sp>
      <p:graphicFrame>
        <p:nvGraphicFramePr>
          <p:cNvPr id="11334" name="Object 90"/>
          <p:cNvGraphicFramePr>
            <a:graphicFrameLocks noChangeAspect="1"/>
          </p:cNvGraphicFramePr>
          <p:nvPr/>
        </p:nvGraphicFramePr>
        <p:xfrm>
          <a:off x="2362200" y="5881688"/>
          <a:ext cx="1295400" cy="747712"/>
        </p:xfrm>
        <a:graphic>
          <a:graphicData uri="http://schemas.openxmlformats.org/presentationml/2006/ole">
            <p:oleObj spid="_x0000_s11401" name="Equation" r:id="rId7" imgW="596641" imgH="393529" progId="Equation.DSMT4">
              <p:embed/>
            </p:oleObj>
          </a:graphicData>
        </a:graphic>
      </p:graphicFrame>
      <p:sp>
        <p:nvSpPr>
          <p:cNvPr id="34" name="Text Box 49"/>
          <p:cNvSpPr txBox="1">
            <a:spLocks noChangeArrowheads="1"/>
          </p:cNvSpPr>
          <p:nvPr/>
        </p:nvSpPr>
        <p:spPr bwMode="auto">
          <a:xfrm>
            <a:off x="4529138" y="3835400"/>
            <a:ext cx="3022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7030A0"/>
                </a:solidFill>
                <a:latin typeface="Times New Roman" panose="02020603050405020304" pitchFamily="18" charset="0"/>
                <a:cs typeface="Times New Roman" panose="02020603050405020304" pitchFamily="18" charset="0"/>
              </a:rPr>
              <a:t>Hàm số bậc nhất</a:t>
            </a:r>
          </a:p>
        </p:txBody>
      </p:sp>
      <p:sp>
        <p:nvSpPr>
          <p:cNvPr id="35" name="Text Box 49"/>
          <p:cNvSpPr txBox="1">
            <a:spLocks noChangeArrowheads="1"/>
          </p:cNvSpPr>
          <p:nvPr/>
        </p:nvSpPr>
        <p:spPr bwMode="auto">
          <a:xfrm>
            <a:off x="4589463" y="3087688"/>
            <a:ext cx="277336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7030A0"/>
                </a:solidFill>
                <a:latin typeface="Times New Roman" panose="02020603050405020304" pitchFamily="18" charset="0"/>
                <a:cs typeface="Times New Roman" panose="02020603050405020304" pitchFamily="18" charset="0"/>
              </a:rPr>
              <a:t>Hàm số bậc nhất</a:t>
            </a:r>
          </a:p>
        </p:txBody>
      </p:sp>
      <p:sp>
        <p:nvSpPr>
          <p:cNvPr id="36" name="Text Box 49"/>
          <p:cNvSpPr txBox="1">
            <a:spLocks noChangeArrowheads="1"/>
          </p:cNvSpPr>
          <p:nvPr/>
        </p:nvSpPr>
        <p:spPr bwMode="auto">
          <a:xfrm>
            <a:off x="4576763" y="4410075"/>
            <a:ext cx="3022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a:solidFill>
                  <a:srgbClr val="7030A0"/>
                </a:solidFill>
                <a:latin typeface="Times New Roman" panose="02020603050405020304" pitchFamily="18" charset="0"/>
                <a:cs typeface="Times New Roman" panose="02020603050405020304" pitchFamily="18" charset="0"/>
              </a:rPr>
              <a:t>Hàm số bậc nhất</a:t>
            </a:r>
          </a:p>
        </p:txBody>
      </p:sp>
      <p:sp>
        <p:nvSpPr>
          <p:cNvPr id="37" name="Text Box 49"/>
          <p:cNvSpPr txBox="1">
            <a:spLocks noChangeArrowheads="1"/>
          </p:cNvSpPr>
          <p:nvPr/>
        </p:nvSpPr>
        <p:spPr bwMode="auto">
          <a:xfrm>
            <a:off x="4365625" y="3487738"/>
            <a:ext cx="3482975"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a:solidFill>
                  <a:srgbClr val="0000FF"/>
                </a:solidFill>
                <a:latin typeface="Times New Roman" panose="02020603050405020304" pitchFamily="18" charset="0"/>
                <a:cs typeface="Times New Roman" panose="02020603050405020304" pitchFamily="18" charset="0"/>
              </a:rPr>
              <a:t>Không là hàm số bậc nhất</a:t>
            </a:r>
          </a:p>
        </p:txBody>
      </p:sp>
      <p:sp>
        <p:nvSpPr>
          <p:cNvPr id="38" name="Text Box 49"/>
          <p:cNvSpPr txBox="1">
            <a:spLocks noChangeArrowheads="1"/>
          </p:cNvSpPr>
          <p:nvPr/>
        </p:nvSpPr>
        <p:spPr bwMode="auto">
          <a:xfrm>
            <a:off x="4340225" y="5010150"/>
            <a:ext cx="30226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000">
                <a:solidFill>
                  <a:srgbClr val="7030A0"/>
                </a:solidFill>
                <a:latin typeface="Times New Roman" panose="02020603050405020304" pitchFamily="18" charset="0"/>
                <a:cs typeface="Times New Roman" panose="02020603050405020304" pitchFamily="18" charset="0"/>
              </a:rPr>
              <a:t>Hàm số bậc nhất</a:t>
            </a:r>
          </a:p>
        </p:txBody>
      </p:sp>
      <p:sp>
        <p:nvSpPr>
          <p:cNvPr id="39" name="Text Box 49"/>
          <p:cNvSpPr txBox="1">
            <a:spLocks noChangeArrowheads="1"/>
          </p:cNvSpPr>
          <p:nvPr/>
        </p:nvSpPr>
        <p:spPr bwMode="auto">
          <a:xfrm>
            <a:off x="4344988" y="5888038"/>
            <a:ext cx="410845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a:solidFill>
                  <a:srgbClr val="0000FF"/>
                </a:solidFill>
                <a:latin typeface="Times New Roman" panose="02020603050405020304" pitchFamily="18" charset="0"/>
                <a:cs typeface="Times New Roman" panose="02020603050405020304" pitchFamily="18" charset="0"/>
              </a:rPr>
              <a:t>Không là hàm số bậc nhất</a:t>
            </a:r>
          </a:p>
        </p:txBody>
      </p:sp>
      <p:sp>
        <p:nvSpPr>
          <p:cNvPr id="40" name="Text Box 49"/>
          <p:cNvSpPr txBox="1">
            <a:spLocks noChangeArrowheads="1"/>
          </p:cNvSpPr>
          <p:nvPr/>
        </p:nvSpPr>
        <p:spPr bwMode="auto">
          <a:xfrm>
            <a:off x="4267200" y="5332413"/>
            <a:ext cx="4106863"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400">
                <a:solidFill>
                  <a:srgbClr val="0000FF"/>
                </a:solidFill>
                <a:latin typeface="Times New Roman" panose="02020603050405020304" pitchFamily="18" charset="0"/>
                <a:cs typeface="Times New Roman" panose="02020603050405020304" pitchFamily="18" charset="0"/>
              </a:rPr>
              <a:t>Không là hàm số bậc nhất</a:t>
            </a:r>
          </a:p>
        </p:txBody>
      </p:sp>
      <p:graphicFrame>
        <p:nvGraphicFramePr>
          <p:cNvPr id="2" name="Object 1"/>
          <p:cNvGraphicFramePr>
            <a:graphicFrameLocks noChangeAspect="1"/>
          </p:cNvGraphicFramePr>
          <p:nvPr/>
        </p:nvGraphicFramePr>
        <p:xfrm>
          <a:off x="4419600" y="4449763"/>
          <a:ext cx="1936750" cy="414337"/>
        </p:xfrm>
        <a:graphic>
          <a:graphicData uri="http://schemas.openxmlformats.org/presentationml/2006/ole">
            <p:oleObj spid="_x0000_s11402" name="Equation" r:id="rId8" imgW="10668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6913"/>
                                        </p:tgtEl>
                                        <p:attrNameLst>
                                          <p:attrName>style.visibility</p:attrName>
                                        </p:attrNameLst>
                                      </p:cBhvr>
                                      <p:to>
                                        <p:strVal val="visible"/>
                                      </p:to>
                                    </p:set>
                                    <p:anim calcmode="lin" valueType="num">
                                      <p:cBhvr>
                                        <p:cTn id="7" dur="500" fill="hold"/>
                                        <p:tgtEl>
                                          <p:spTgt spid="36913"/>
                                        </p:tgtEl>
                                        <p:attrNameLst>
                                          <p:attrName>ppt_w</p:attrName>
                                        </p:attrNameLst>
                                      </p:cBhvr>
                                      <p:tavLst>
                                        <p:tav tm="0">
                                          <p:val>
                                            <p:fltVal val="0"/>
                                          </p:val>
                                        </p:tav>
                                        <p:tav tm="100000">
                                          <p:val>
                                            <p:strVal val="#ppt_w"/>
                                          </p:val>
                                        </p:tav>
                                      </p:tavLst>
                                    </p:anim>
                                    <p:anim calcmode="lin" valueType="num">
                                      <p:cBhvr>
                                        <p:cTn id="8" dur="500" fill="hold"/>
                                        <p:tgtEl>
                                          <p:spTgt spid="36913"/>
                                        </p:tgtEl>
                                        <p:attrNameLst>
                                          <p:attrName>ppt_h</p:attrName>
                                        </p:attrNameLst>
                                      </p:cBhvr>
                                      <p:tavLst>
                                        <p:tav tm="0">
                                          <p:val>
                                            <p:fltVal val="0"/>
                                          </p:val>
                                        </p:tav>
                                        <p:tav tm="100000">
                                          <p:val>
                                            <p:strVal val="#ppt_h"/>
                                          </p:val>
                                        </p:tav>
                                      </p:tavLst>
                                    </p:anim>
                                    <p:animEffect transition="in" filter="fade">
                                      <p:cBhvr>
                                        <p:cTn id="9" dur="500"/>
                                        <p:tgtEl>
                                          <p:spTgt spid="3691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6924"/>
                                        </p:tgtEl>
                                        <p:attrNameLst>
                                          <p:attrName>style.visibility</p:attrName>
                                        </p:attrNameLst>
                                      </p:cBhvr>
                                      <p:to>
                                        <p:strVal val="visible"/>
                                      </p:to>
                                    </p:set>
                                    <p:animEffect transition="in" filter="blinds(horizontal)">
                                      <p:cBhvr>
                                        <p:cTn id="14" dur="500"/>
                                        <p:tgtEl>
                                          <p:spTgt spid="3692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36923"/>
                                        </p:tgtEl>
                                        <p:attrNameLst>
                                          <p:attrName>style.visibility</p:attrName>
                                        </p:attrNameLst>
                                      </p:cBhvr>
                                      <p:to>
                                        <p:strVal val="visible"/>
                                      </p:to>
                                    </p:set>
                                    <p:animEffect transition="in" filter="blinds(horizontal)">
                                      <p:cBhvr>
                                        <p:cTn id="19" dur="500"/>
                                        <p:tgtEl>
                                          <p:spTgt spid="369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500" fill="hold"/>
                                        <p:tgtEl>
                                          <p:spTgt spid="35"/>
                                        </p:tgtEl>
                                        <p:attrNameLst>
                                          <p:attrName>ppt_w</p:attrName>
                                        </p:attrNameLst>
                                      </p:cBhvr>
                                      <p:tavLst>
                                        <p:tav tm="0">
                                          <p:val>
                                            <p:fltVal val="0"/>
                                          </p:val>
                                        </p:tav>
                                        <p:tav tm="100000">
                                          <p:val>
                                            <p:strVal val="#ppt_w"/>
                                          </p:val>
                                        </p:tav>
                                      </p:tavLst>
                                    </p:anim>
                                    <p:anim calcmode="lin" valueType="num">
                                      <p:cBhvr>
                                        <p:cTn id="25" dur="500" fill="hold"/>
                                        <p:tgtEl>
                                          <p:spTgt spid="35"/>
                                        </p:tgtEl>
                                        <p:attrNameLst>
                                          <p:attrName>ppt_h</p:attrName>
                                        </p:attrNameLst>
                                      </p:cBhvr>
                                      <p:tavLst>
                                        <p:tav tm="0">
                                          <p:val>
                                            <p:fltVal val="0"/>
                                          </p:val>
                                        </p:tav>
                                        <p:tav tm="100000">
                                          <p:val>
                                            <p:strVal val="#ppt_h"/>
                                          </p:val>
                                        </p:tav>
                                      </p:tavLst>
                                    </p:anim>
                                    <p:animEffect transition="in" filter="fade">
                                      <p:cBhvr>
                                        <p:cTn id="26" dur="500"/>
                                        <p:tgtEl>
                                          <p:spTgt spid="3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6922"/>
                                        </p:tgtEl>
                                        <p:attrNameLst>
                                          <p:attrName>style.visibility</p:attrName>
                                        </p:attrNameLst>
                                      </p:cBhvr>
                                      <p:to>
                                        <p:strVal val="visible"/>
                                      </p:to>
                                    </p:set>
                                    <p:animEffect transition="in" filter="blinds(horizontal)">
                                      <p:cBhvr>
                                        <p:cTn id="31" dur="500"/>
                                        <p:tgtEl>
                                          <p:spTgt spid="3692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36920"/>
                                        </p:tgtEl>
                                        <p:attrNameLst>
                                          <p:attrName>style.visibility</p:attrName>
                                        </p:attrNameLst>
                                      </p:cBhvr>
                                      <p:to>
                                        <p:strVal val="visible"/>
                                      </p:to>
                                    </p:set>
                                    <p:animEffect transition="in" filter="box(in)">
                                      <p:cBhvr>
                                        <p:cTn id="36" dur="500"/>
                                        <p:tgtEl>
                                          <p:spTgt spid="3692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p:cTn id="48" dur="500" fill="hold"/>
                                        <p:tgtEl>
                                          <p:spTgt spid="34"/>
                                        </p:tgtEl>
                                        <p:attrNameLst>
                                          <p:attrName>ppt_w</p:attrName>
                                        </p:attrNameLst>
                                      </p:cBhvr>
                                      <p:tavLst>
                                        <p:tav tm="0">
                                          <p:val>
                                            <p:fltVal val="0"/>
                                          </p:val>
                                        </p:tav>
                                        <p:tav tm="100000">
                                          <p:val>
                                            <p:strVal val="#ppt_w"/>
                                          </p:val>
                                        </p:tav>
                                      </p:tavLst>
                                    </p:anim>
                                    <p:anim calcmode="lin" valueType="num">
                                      <p:cBhvr>
                                        <p:cTn id="49" dur="500" fill="hold"/>
                                        <p:tgtEl>
                                          <p:spTgt spid="34"/>
                                        </p:tgtEl>
                                        <p:attrNameLst>
                                          <p:attrName>ppt_h</p:attrName>
                                        </p:attrNameLst>
                                      </p:cBhvr>
                                      <p:tavLst>
                                        <p:tav tm="0">
                                          <p:val>
                                            <p:fltVal val="0"/>
                                          </p:val>
                                        </p:tav>
                                        <p:tav tm="100000">
                                          <p:val>
                                            <p:strVal val="#ppt_h"/>
                                          </p:val>
                                        </p:tav>
                                      </p:tavLst>
                                    </p:anim>
                                    <p:animEffect transition="in" filter="fade">
                                      <p:cBhvr>
                                        <p:cTn id="50" dur="500"/>
                                        <p:tgtEl>
                                          <p:spTgt spid="3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36921"/>
                                        </p:tgtEl>
                                        <p:attrNameLst>
                                          <p:attrName>style.visibility</p:attrName>
                                        </p:attrNameLst>
                                      </p:cBhvr>
                                      <p:to>
                                        <p:strVal val="visible"/>
                                      </p:to>
                                    </p:set>
                                    <p:animEffect transition="in" filter="box(in)">
                                      <p:cBhvr>
                                        <p:cTn id="55" dur="500"/>
                                        <p:tgtEl>
                                          <p:spTgt spid="36921"/>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36919"/>
                                        </p:tgtEl>
                                        <p:attrNameLst>
                                          <p:attrName>style.visibility</p:attrName>
                                        </p:attrNameLst>
                                      </p:cBhvr>
                                      <p:to>
                                        <p:strVal val="visible"/>
                                      </p:to>
                                    </p:set>
                                    <p:animEffect transition="in" filter="box(in)">
                                      <p:cBhvr>
                                        <p:cTn id="60" dur="500"/>
                                        <p:tgtEl>
                                          <p:spTgt spid="36919"/>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6" presetClass="entr" presetSubtype="21" fill="hold" nodeType="click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barn(inVertical)">
                                      <p:cBhvr>
                                        <p:cTn id="65" dur="500"/>
                                        <p:tgtEl>
                                          <p:spTgt spid="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1" presetClass="exit" presetSubtype="1" fill="hold" nodeType="clickEffect">
                                  <p:stCondLst>
                                    <p:cond delay="0"/>
                                  </p:stCondLst>
                                  <p:childTnLst>
                                    <p:animEffect transition="out" filter="wheel(1)">
                                      <p:cBhvr>
                                        <p:cTn id="69" dur="2000"/>
                                        <p:tgtEl>
                                          <p:spTgt spid="2"/>
                                        </p:tgtEl>
                                      </p:cBhvr>
                                    </p:animEffect>
                                    <p:set>
                                      <p:cBhvr>
                                        <p:cTn id="70" dur="1" fill="hold">
                                          <p:stCondLst>
                                            <p:cond delay="1999"/>
                                          </p:stCondLst>
                                        </p:cTn>
                                        <p:tgtEl>
                                          <p:spTgt spid="2"/>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5" presetClass="entr" presetSubtype="10" fill="hold" nodeType="clickEffect">
                                  <p:stCondLst>
                                    <p:cond delay="0"/>
                                  </p:stCondLst>
                                  <p:childTnLst>
                                    <p:set>
                                      <p:cBhvr>
                                        <p:cTn id="74" dur="1" fill="hold">
                                          <p:stCondLst>
                                            <p:cond delay="0"/>
                                          </p:stCondLst>
                                        </p:cTn>
                                        <p:tgtEl>
                                          <p:spTgt spid="36910"/>
                                        </p:tgtEl>
                                        <p:attrNameLst>
                                          <p:attrName>style.visibility</p:attrName>
                                        </p:attrNameLst>
                                      </p:cBhvr>
                                      <p:to>
                                        <p:strVal val="visible"/>
                                      </p:to>
                                    </p:set>
                                    <p:animEffect transition="in" filter="checkerboard(across)">
                                      <p:cBhvr>
                                        <p:cTn id="75" dur="500"/>
                                        <p:tgtEl>
                                          <p:spTgt spid="36910"/>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nodeType="clickEffect">
                                  <p:stCondLst>
                                    <p:cond delay="0"/>
                                  </p:stCondLst>
                                  <p:childTnLst>
                                    <p:set>
                                      <p:cBhvr>
                                        <p:cTn id="79" dur="1" fill="hold">
                                          <p:stCondLst>
                                            <p:cond delay="0"/>
                                          </p:stCondLst>
                                        </p:cTn>
                                        <p:tgtEl>
                                          <p:spTgt spid="36926"/>
                                        </p:tgtEl>
                                        <p:attrNameLst>
                                          <p:attrName>style.visibility</p:attrName>
                                        </p:attrNameLst>
                                      </p:cBhvr>
                                      <p:to>
                                        <p:strVal val="visible"/>
                                      </p:to>
                                    </p:set>
                                    <p:animEffect transition="in" filter="blinds(horizontal)">
                                      <p:cBhvr>
                                        <p:cTn id="80" dur="500"/>
                                        <p:tgtEl>
                                          <p:spTgt spid="3692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6918"/>
                                        </p:tgtEl>
                                        <p:attrNameLst>
                                          <p:attrName>style.visibility</p:attrName>
                                        </p:attrNameLst>
                                      </p:cBhvr>
                                      <p:to>
                                        <p:strVal val="visible"/>
                                      </p:to>
                                    </p:set>
                                    <p:animEffect transition="in" filter="blinds(horizontal)">
                                      <p:cBhvr>
                                        <p:cTn id="92" dur="500"/>
                                        <p:tgtEl>
                                          <p:spTgt spid="3691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6925"/>
                                        </p:tgtEl>
                                        <p:attrNameLst>
                                          <p:attrName>style.visibility</p:attrName>
                                        </p:attrNameLst>
                                      </p:cBhvr>
                                      <p:to>
                                        <p:strVal val="visible"/>
                                      </p:to>
                                    </p:set>
                                    <p:animEffect transition="in" filter="blinds(horizontal)">
                                      <p:cBhvr>
                                        <p:cTn id="97" dur="500"/>
                                        <p:tgtEl>
                                          <p:spTgt spid="3692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3" presetClass="entr" presetSubtype="16" fill="hold" grpId="0" nodeType="clickEffect">
                                  <p:stCondLst>
                                    <p:cond delay="0"/>
                                  </p:stCondLst>
                                  <p:childTnLst>
                                    <p:set>
                                      <p:cBhvr>
                                        <p:cTn id="101" dur="1" fill="hold">
                                          <p:stCondLst>
                                            <p:cond delay="0"/>
                                          </p:stCondLst>
                                        </p:cTn>
                                        <p:tgtEl>
                                          <p:spTgt spid="38"/>
                                        </p:tgtEl>
                                        <p:attrNameLst>
                                          <p:attrName>style.visibility</p:attrName>
                                        </p:attrNameLst>
                                      </p:cBhvr>
                                      <p:to>
                                        <p:strVal val="visible"/>
                                      </p:to>
                                    </p:set>
                                    <p:anim calcmode="lin" valueType="num">
                                      <p:cBhvr>
                                        <p:cTn id="102" dur="500" fill="hold"/>
                                        <p:tgtEl>
                                          <p:spTgt spid="38"/>
                                        </p:tgtEl>
                                        <p:attrNameLst>
                                          <p:attrName>ppt_w</p:attrName>
                                        </p:attrNameLst>
                                      </p:cBhvr>
                                      <p:tavLst>
                                        <p:tav tm="0">
                                          <p:val>
                                            <p:fltVal val="0"/>
                                          </p:val>
                                        </p:tav>
                                        <p:tav tm="100000">
                                          <p:val>
                                            <p:strVal val="#ppt_w"/>
                                          </p:val>
                                        </p:tav>
                                      </p:tavLst>
                                    </p:anim>
                                    <p:anim calcmode="lin" valueType="num">
                                      <p:cBhvr>
                                        <p:cTn id="103" dur="500" fill="hold"/>
                                        <p:tgtEl>
                                          <p:spTgt spid="38"/>
                                        </p:tgtEl>
                                        <p:attrNameLst>
                                          <p:attrName>ppt_h</p:attrName>
                                        </p:attrNameLst>
                                      </p:cBhvr>
                                      <p:tavLst>
                                        <p:tav tm="0">
                                          <p:val>
                                            <p:fltVal val="0"/>
                                          </p:val>
                                        </p:tav>
                                        <p:tav tm="100000">
                                          <p:val>
                                            <p:strVal val="#ppt_h"/>
                                          </p:val>
                                        </p:tav>
                                      </p:tavLst>
                                    </p:anim>
                                    <p:animEffect transition="in" filter="fade">
                                      <p:cBhvr>
                                        <p:cTn id="104" dur="500"/>
                                        <p:tgtEl>
                                          <p:spTgt spid="38"/>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4" presetClass="entr" presetSubtype="16" fill="hold" grpId="0" nodeType="clickEffect">
                                  <p:stCondLst>
                                    <p:cond delay="0"/>
                                  </p:stCondLst>
                                  <p:childTnLst>
                                    <p:set>
                                      <p:cBhvr>
                                        <p:cTn id="108" dur="1" fill="hold">
                                          <p:stCondLst>
                                            <p:cond delay="0"/>
                                          </p:stCondLst>
                                        </p:cTn>
                                        <p:tgtEl>
                                          <p:spTgt spid="36915"/>
                                        </p:tgtEl>
                                        <p:attrNameLst>
                                          <p:attrName>style.visibility</p:attrName>
                                        </p:attrNameLst>
                                      </p:cBhvr>
                                      <p:to>
                                        <p:strVal val="visible"/>
                                      </p:to>
                                    </p:set>
                                    <p:animEffect transition="in" filter="box(in)">
                                      <p:cBhvr>
                                        <p:cTn id="109" dur="500"/>
                                        <p:tgtEl>
                                          <p:spTgt spid="36915"/>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3" presetClass="entr" presetSubtype="16" fill="hold" grpId="0" nodeType="click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500" fill="hold"/>
                                        <p:tgtEl>
                                          <p:spTgt spid="40"/>
                                        </p:tgtEl>
                                        <p:attrNameLst>
                                          <p:attrName>ppt_w</p:attrName>
                                        </p:attrNameLst>
                                      </p:cBhvr>
                                      <p:tavLst>
                                        <p:tav tm="0">
                                          <p:val>
                                            <p:fltVal val="0"/>
                                          </p:val>
                                        </p:tav>
                                        <p:tav tm="100000">
                                          <p:val>
                                            <p:strVal val="#ppt_w"/>
                                          </p:val>
                                        </p:tav>
                                      </p:tavLst>
                                    </p:anim>
                                    <p:anim calcmode="lin" valueType="num">
                                      <p:cBhvr>
                                        <p:cTn id="115" dur="500" fill="hold"/>
                                        <p:tgtEl>
                                          <p:spTgt spid="40"/>
                                        </p:tgtEl>
                                        <p:attrNameLst>
                                          <p:attrName>ppt_h</p:attrName>
                                        </p:attrNameLst>
                                      </p:cBhvr>
                                      <p:tavLst>
                                        <p:tav tm="0">
                                          <p:val>
                                            <p:fltVal val="0"/>
                                          </p:val>
                                        </p:tav>
                                        <p:tav tm="100000">
                                          <p:val>
                                            <p:strVal val="#ppt_h"/>
                                          </p:val>
                                        </p:tav>
                                      </p:tavLst>
                                    </p:anim>
                                    <p:animEffect transition="in" filter="fade">
                                      <p:cBhvr>
                                        <p:cTn id="116" dur="500"/>
                                        <p:tgtEl>
                                          <p:spTgt spid="40"/>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53" presetClass="entr" presetSubtype="16" fill="hold" grpId="0" nodeType="clickEffect">
                                  <p:stCondLst>
                                    <p:cond delay="0"/>
                                  </p:stCondLst>
                                  <p:childTnLst>
                                    <p:set>
                                      <p:cBhvr>
                                        <p:cTn id="120" dur="1" fill="hold">
                                          <p:stCondLst>
                                            <p:cond delay="0"/>
                                          </p:stCondLst>
                                        </p:cTn>
                                        <p:tgtEl>
                                          <p:spTgt spid="39"/>
                                        </p:tgtEl>
                                        <p:attrNameLst>
                                          <p:attrName>style.visibility</p:attrName>
                                        </p:attrNameLst>
                                      </p:cBhvr>
                                      <p:to>
                                        <p:strVal val="visible"/>
                                      </p:to>
                                    </p:set>
                                    <p:anim calcmode="lin" valueType="num">
                                      <p:cBhvr>
                                        <p:cTn id="121" dur="500" fill="hold"/>
                                        <p:tgtEl>
                                          <p:spTgt spid="39"/>
                                        </p:tgtEl>
                                        <p:attrNameLst>
                                          <p:attrName>ppt_w</p:attrName>
                                        </p:attrNameLst>
                                      </p:cBhvr>
                                      <p:tavLst>
                                        <p:tav tm="0">
                                          <p:val>
                                            <p:fltVal val="0"/>
                                          </p:val>
                                        </p:tav>
                                        <p:tav tm="100000">
                                          <p:val>
                                            <p:strVal val="#ppt_w"/>
                                          </p:val>
                                        </p:tav>
                                      </p:tavLst>
                                    </p:anim>
                                    <p:anim calcmode="lin" valueType="num">
                                      <p:cBhvr>
                                        <p:cTn id="122" dur="500" fill="hold"/>
                                        <p:tgtEl>
                                          <p:spTgt spid="39"/>
                                        </p:tgtEl>
                                        <p:attrNameLst>
                                          <p:attrName>ppt_h</p:attrName>
                                        </p:attrNameLst>
                                      </p:cBhvr>
                                      <p:tavLst>
                                        <p:tav tm="0">
                                          <p:val>
                                            <p:fltVal val="0"/>
                                          </p:val>
                                        </p:tav>
                                        <p:tav tm="100000">
                                          <p:val>
                                            <p:strVal val="#ppt_h"/>
                                          </p:val>
                                        </p:tav>
                                      </p:tavLst>
                                    </p:anim>
                                    <p:animEffect transition="in" filter="fade">
                                      <p:cBhvr>
                                        <p:cTn id="12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13" grpId="0"/>
      <p:bldP spid="36915" grpId="0"/>
      <p:bldP spid="36918" grpId="0"/>
      <p:bldP spid="36919" grpId="0"/>
      <p:bldP spid="36920" grpId="0"/>
      <p:bldP spid="36921" grpId="0"/>
      <p:bldP spid="36922" grpId="0"/>
      <p:bldP spid="36923" grpId="0"/>
      <p:bldP spid="36924" grpId="0"/>
      <p:bldP spid="36925" grpId="0"/>
      <p:bldP spid="34" grpId="0"/>
      <p:bldP spid="35" grpId="0"/>
      <p:bldP spid="36" grpId="0"/>
      <p:bldP spid="37" grpId="0"/>
      <p:bldP spid="38" grpId="0"/>
      <p:bldP spid="39"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3"/>
          <p:cNvSpPr txBox="1">
            <a:spLocks noChangeArrowheads="1"/>
          </p:cNvSpPr>
          <p:nvPr/>
        </p:nvSpPr>
        <p:spPr bwMode="auto">
          <a:xfrm>
            <a:off x="171450" y="539750"/>
            <a:ext cx="2971800" cy="461963"/>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defRPr/>
            </a:pPr>
            <a:r>
              <a:rPr lang="en-US" altLang="en-US" sz="2400" b="1" u="sng" smtClean="0">
                <a:solidFill>
                  <a:srgbClr val="0000FF"/>
                </a:solidFill>
                <a:latin typeface="Times New Roman" panose="02020603050405020304" pitchFamily="18" charset="0"/>
              </a:rPr>
              <a:t>2. Tính chất</a:t>
            </a:r>
          </a:p>
        </p:txBody>
      </p:sp>
      <p:cxnSp>
        <p:nvCxnSpPr>
          <p:cNvPr id="14" name="Straight Connector 13"/>
          <p:cNvCxnSpPr/>
          <p:nvPr/>
        </p:nvCxnSpPr>
        <p:spPr>
          <a:xfrm rot="5400000">
            <a:off x="3316288" y="3924300"/>
            <a:ext cx="5867400" cy="3175"/>
          </a:xfrm>
          <a:prstGeom prst="line">
            <a:avLst/>
          </a:prstGeom>
        </p:spPr>
        <p:style>
          <a:lnRef idx="3">
            <a:schemeClr val="accent2"/>
          </a:lnRef>
          <a:fillRef idx="0">
            <a:schemeClr val="accent2"/>
          </a:fillRef>
          <a:effectRef idx="2">
            <a:schemeClr val="accent2"/>
          </a:effectRef>
          <a:fontRef idx="minor">
            <a:schemeClr val="tx1"/>
          </a:fontRef>
        </p:style>
      </p:cxnSp>
      <p:sp>
        <p:nvSpPr>
          <p:cNvPr id="13316" name="Text Box 3"/>
          <p:cNvSpPr txBox="1">
            <a:spLocks noChangeArrowheads="1"/>
          </p:cNvSpPr>
          <p:nvPr/>
        </p:nvSpPr>
        <p:spPr bwMode="auto">
          <a:xfrm>
            <a:off x="3981450" y="280988"/>
            <a:ext cx="3486150" cy="461962"/>
          </a:xfrm>
          <a:prstGeom prst="rect">
            <a:avLst/>
          </a:prstGeom>
          <a:ln/>
        </p:spPr>
        <p:style>
          <a:lnRef idx="1">
            <a:schemeClr val="accent4"/>
          </a:lnRef>
          <a:fillRef idx="2">
            <a:schemeClr val="accent4"/>
          </a:fillRef>
          <a:effectRef idx="1">
            <a:schemeClr val="accent4"/>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400" b="1" smtClean="0">
                <a:solidFill>
                  <a:srgbClr val="FF0000"/>
                </a:solidFill>
                <a:latin typeface="Times New Roman" panose="02020603050405020304" pitchFamily="18" charset="0"/>
                <a:cs typeface="Times New Roman" panose="02020603050405020304" pitchFamily="18" charset="0"/>
              </a:rPr>
              <a:t> HÀM SỐ BẬC NHẤT </a:t>
            </a:r>
          </a:p>
        </p:txBody>
      </p:sp>
      <p:sp>
        <p:nvSpPr>
          <p:cNvPr id="23" name="Rectangle 2"/>
          <p:cNvSpPr>
            <a:spLocks noChangeArrowheads="1"/>
          </p:cNvSpPr>
          <p:nvPr/>
        </p:nvSpPr>
        <p:spPr bwMode="auto">
          <a:xfrm>
            <a:off x="234950" y="1255713"/>
            <a:ext cx="5937250" cy="9906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lnSpc>
                <a:spcPct val="80000"/>
              </a:lnSpc>
              <a:spcBef>
                <a:spcPct val="20000"/>
              </a:spcBef>
            </a:pPr>
            <a:r>
              <a:rPr lang="en-US" altLang="en-US" sz="2400" b="1">
                <a:latin typeface="Times New Roman" panose="02020603050405020304" pitchFamily="18" charset="0"/>
                <a:cs typeface="Times New Roman" panose="02020603050405020304" pitchFamily="18" charset="0"/>
              </a:rPr>
              <a:t>a) </a:t>
            </a:r>
            <a:r>
              <a:rPr lang="en-US" altLang="en-US" sz="2400">
                <a:latin typeface="Times New Roman" panose="02020603050405020304" pitchFamily="18" charset="0"/>
                <a:cs typeface="Times New Roman" panose="02020603050405020304" pitchFamily="18" charset="0"/>
              </a:rPr>
              <a:t>Xét hàm số </a:t>
            </a:r>
            <a:r>
              <a:rPr lang="en-US" altLang="en-US" sz="2400" b="1">
                <a:latin typeface="Times New Roman" panose="02020603050405020304" pitchFamily="18" charset="0"/>
                <a:cs typeface="Times New Roman" panose="02020603050405020304" pitchFamily="18" charset="0"/>
              </a:rPr>
              <a:t>y = f(x) = -2x+1. </a:t>
            </a:r>
            <a:r>
              <a:rPr lang="en-US" altLang="en-US" sz="2400">
                <a:latin typeface="Times New Roman" panose="02020603050405020304" pitchFamily="18" charset="0"/>
                <a:cs typeface="Times New Roman" panose="02020603050405020304" pitchFamily="18" charset="0"/>
              </a:rPr>
              <a:t>Chứng minh hàm số nghịch biến trên </a:t>
            </a:r>
            <a:r>
              <a:rPr lang="en-US" altLang="en-US" sz="2400" b="1">
                <a:latin typeface="Times New Roman" panose="02020603050405020304" pitchFamily="18" charset="0"/>
                <a:cs typeface="Times New Roman" panose="02020603050405020304" pitchFamily="18" charset="0"/>
              </a:rPr>
              <a:t>R.</a:t>
            </a:r>
          </a:p>
        </p:txBody>
      </p:sp>
      <p:sp>
        <p:nvSpPr>
          <p:cNvPr id="29" name="TextBox 28"/>
          <p:cNvSpPr txBox="1">
            <a:spLocks noChangeArrowheads="1"/>
          </p:cNvSpPr>
          <p:nvPr/>
        </p:nvSpPr>
        <p:spPr bwMode="auto">
          <a:xfrm>
            <a:off x="2860675" y="1751013"/>
            <a:ext cx="112077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u="sng">
                <a:solidFill>
                  <a:srgbClr val="FF0000"/>
                </a:solidFill>
                <a:latin typeface="Times New Roman" panose="02020603050405020304" pitchFamily="18" charset="0"/>
                <a:cs typeface="Times New Roman" panose="02020603050405020304" pitchFamily="18" charset="0"/>
              </a:rPr>
              <a:t>Giải</a:t>
            </a:r>
            <a:r>
              <a:rPr lang="en-US" altLang="en-US" sz="2400" b="1">
                <a:solidFill>
                  <a:srgbClr val="FF0000"/>
                </a:solidFill>
                <a:latin typeface="Times New Roman" panose="02020603050405020304" pitchFamily="18" charset="0"/>
                <a:cs typeface="Times New Roman" panose="02020603050405020304" pitchFamily="18" charset="0"/>
              </a:rPr>
              <a:t>:</a:t>
            </a:r>
          </a:p>
        </p:txBody>
      </p:sp>
      <p:graphicFrame>
        <p:nvGraphicFramePr>
          <p:cNvPr id="33" name="Object 24"/>
          <p:cNvGraphicFramePr>
            <a:graphicFrameLocks noChangeAspect="1"/>
          </p:cNvGraphicFramePr>
          <p:nvPr/>
        </p:nvGraphicFramePr>
        <p:xfrm>
          <a:off x="350838" y="4114800"/>
          <a:ext cx="5592762" cy="812800"/>
        </p:xfrm>
        <a:graphic>
          <a:graphicData uri="http://schemas.openxmlformats.org/presentationml/2006/ole">
            <p:oleObj spid="_x0000_s12434" name="Equation" r:id="rId4" imgW="3263900" imgH="457200" progId="Equation.DSMT4">
              <p:embed/>
            </p:oleObj>
          </a:graphicData>
        </a:graphic>
      </p:graphicFrame>
      <p:grpSp>
        <p:nvGrpSpPr>
          <p:cNvPr id="13320" name="Group 1"/>
          <p:cNvGrpSpPr>
            <a:grpSpLocks/>
          </p:cNvGrpSpPr>
          <p:nvPr/>
        </p:nvGrpSpPr>
        <p:grpSpPr bwMode="auto">
          <a:xfrm>
            <a:off x="457200" y="4959350"/>
            <a:ext cx="5759450" cy="842963"/>
            <a:chOff x="852612" y="4762942"/>
            <a:chExt cx="4862388" cy="843237"/>
          </a:xfrm>
        </p:grpSpPr>
        <p:sp>
          <p:nvSpPr>
            <p:cNvPr id="12323" name="TextBox 27"/>
            <p:cNvSpPr txBox="1">
              <a:spLocks noChangeArrowheads="1"/>
            </p:cNvSpPr>
            <p:nvPr/>
          </p:nvSpPr>
          <p:spPr bwMode="auto">
            <a:xfrm>
              <a:off x="852612" y="4775346"/>
              <a:ext cx="4862388" cy="8308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Vậy                 ta được                        </a:t>
              </a:r>
            </a:p>
            <a:p>
              <a:pPr eaLnBrk="1" hangingPunct="1"/>
              <a:r>
                <a:rPr lang="en-US" altLang="en-US" sz="2400">
                  <a:latin typeface="Times New Roman" panose="02020603050405020304" pitchFamily="18" charset="0"/>
                  <a:cs typeface="Times New Roman" panose="02020603050405020304" pitchFamily="18" charset="0"/>
                </a:rPr>
                <a:t>nên hàm số </a:t>
              </a:r>
              <a:r>
                <a:rPr lang="en-US" altLang="en-US" sz="2400" b="1">
                  <a:latin typeface="Times New Roman" panose="02020603050405020304" pitchFamily="18" charset="0"/>
                  <a:cs typeface="Times New Roman" panose="02020603050405020304" pitchFamily="18" charset="0"/>
                </a:rPr>
                <a:t>y = - 2x + 1 </a:t>
              </a:r>
              <a:r>
                <a:rPr lang="en-US" altLang="en-US" sz="2400" b="1">
                  <a:solidFill>
                    <a:srgbClr val="FF0000"/>
                  </a:solidFill>
                  <a:latin typeface="Times New Roman" panose="02020603050405020304" pitchFamily="18" charset="0"/>
                  <a:cs typeface="Times New Roman" panose="02020603050405020304" pitchFamily="18" charset="0"/>
                </a:rPr>
                <a:t>nghịch biến </a:t>
              </a:r>
              <a:r>
                <a:rPr lang="en-US" altLang="en-US" sz="2400">
                  <a:latin typeface="Times New Roman" panose="02020603050405020304" pitchFamily="18" charset="0"/>
                  <a:cs typeface="Times New Roman" panose="02020603050405020304" pitchFamily="18" charset="0"/>
                </a:rPr>
                <a:t>trên </a:t>
              </a:r>
              <a:r>
                <a:rPr lang="en-US" altLang="en-US" sz="2400" b="1">
                  <a:latin typeface="Times New Roman" panose="02020603050405020304" pitchFamily="18" charset="0"/>
                  <a:cs typeface="Times New Roman" panose="02020603050405020304" pitchFamily="18" charset="0"/>
                </a:rPr>
                <a:t>R</a:t>
              </a:r>
              <a:r>
                <a:rPr lang="en-US" altLang="en-US" sz="2400">
                  <a:latin typeface="Times New Roman" panose="02020603050405020304" pitchFamily="18" charset="0"/>
                  <a:cs typeface="Times New Roman" panose="02020603050405020304" pitchFamily="18" charset="0"/>
                </a:rPr>
                <a:t>.</a:t>
              </a:r>
            </a:p>
          </p:txBody>
        </p:sp>
        <p:graphicFrame>
          <p:nvGraphicFramePr>
            <p:cNvPr id="12324" name="Object 25"/>
            <p:cNvGraphicFramePr>
              <a:graphicFrameLocks noChangeAspect="1"/>
            </p:cNvGraphicFramePr>
            <p:nvPr/>
          </p:nvGraphicFramePr>
          <p:xfrm>
            <a:off x="1367200" y="4762942"/>
            <a:ext cx="1116792" cy="450646"/>
          </p:xfrm>
          <a:graphic>
            <a:graphicData uri="http://schemas.openxmlformats.org/presentationml/2006/ole">
              <p:oleObj spid="_x0000_s12435" name="Equation" r:id="rId5" imgW="469900" imgH="228600" progId="Equation.DSMT4">
                <p:embed/>
              </p:oleObj>
            </a:graphicData>
          </a:graphic>
        </p:graphicFrame>
        <p:graphicFrame>
          <p:nvGraphicFramePr>
            <p:cNvPr id="12325" name="Object 26"/>
            <p:cNvGraphicFramePr>
              <a:graphicFrameLocks noChangeAspect="1"/>
            </p:cNvGraphicFramePr>
            <p:nvPr/>
          </p:nvGraphicFramePr>
          <p:xfrm>
            <a:off x="3450885" y="4775346"/>
            <a:ext cx="1368317" cy="406385"/>
          </p:xfrm>
          <a:graphic>
            <a:graphicData uri="http://schemas.openxmlformats.org/presentationml/2006/ole">
              <p:oleObj spid="_x0000_s12436" name="Equation" r:id="rId6" imgW="863225" imgH="228501" progId="Equation.DSMT4">
                <p:embed/>
              </p:oleObj>
            </a:graphicData>
          </a:graphic>
        </p:graphicFrame>
      </p:grpSp>
      <p:graphicFrame>
        <p:nvGraphicFramePr>
          <p:cNvPr id="38" name="Object 33"/>
          <p:cNvGraphicFramePr>
            <a:graphicFrameLocks noChangeAspect="1"/>
          </p:cNvGraphicFramePr>
          <p:nvPr/>
        </p:nvGraphicFramePr>
        <p:xfrm>
          <a:off x="533400" y="3581400"/>
          <a:ext cx="3962400" cy="381000"/>
        </p:xfrm>
        <a:graphic>
          <a:graphicData uri="http://schemas.openxmlformats.org/presentationml/2006/ole">
            <p:oleObj spid="_x0000_s12437" name="Equation" r:id="rId7" imgW="2082800" imgH="228600" progId="Equation.DSMT4">
              <p:embed/>
            </p:oleObj>
          </a:graphicData>
        </a:graphic>
      </p:graphicFrame>
      <p:sp>
        <p:nvSpPr>
          <p:cNvPr id="39" name="Rectangle 5"/>
          <p:cNvSpPr>
            <a:spLocks noChangeArrowheads="1"/>
          </p:cNvSpPr>
          <p:nvPr/>
        </p:nvSpPr>
        <p:spPr bwMode="auto">
          <a:xfrm>
            <a:off x="228600" y="2209800"/>
            <a:ext cx="6080125"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 Hàm số y = f(x) = -2x + 1 xác định với mọi x thuộc R.</a:t>
            </a:r>
          </a:p>
        </p:txBody>
      </p:sp>
      <p:grpSp>
        <p:nvGrpSpPr>
          <p:cNvPr id="5" name="Group 39"/>
          <p:cNvGrpSpPr>
            <a:grpSpLocks/>
          </p:cNvGrpSpPr>
          <p:nvPr/>
        </p:nvGrpSpPr>
        <p:grpSpPr bwMode="auto">
          <a:xfrm>
            <a:off x="4114800" y="3124200"/>
            <a:ext cx="2101850" cy="461963"/>
            <a:chOff x="1258917" y="2919412"/>
            <a:chExt cx="2102564" cy="461665"/>
          </a:xfrm>
        </p:grpSpPr>
        <p:graphicFrame>
          <p:nvGraphicFramePr>
            <p:cNvPr id="12321" name="Object 23"/>
            <p:cNvGraphicFramePr>
              <a:graphicFrameLocks noChangeAspect="1"/>
            </p:cNvGraphicFramePr>
            <p:nvPr/>
          </p:nvGraphicFramePr>
          <p:xfrm>
            <a:off x="1258917" y="2995612"/>
            <a:ext cx="1041369" cy="381000"/>
          </p:xfrm>
          <a:graphic>
            <a:graphicData uri="http://schemas.openxmlformats.org/presentationml/2006/ole">
              <p:oleObj spid="_x0000_s12438" name="Equation" r:id="rId8" imgW="863225" imgH="228501" progId="Equation.DSMT4">
                <p:embed/>
              </p:oleObj>
            </a:graphicData>
          </a:graphic>
        </p:graphicFrame>
        <p:sp>
          <p:nvSpPr>
            <p:cNvPr id="12322" name="TextBox 25"/>
            <p:cNvSpPr txBox="1">
              <a:spLocks noChangeArrowheads="1"/>
            </p:cNvSpPr>
            <p:nvPr/>
          </p:nvSpPr>
          <p:spPr bwMode="auto">
            <a:xfrm>
              <a:off x="2268553" y="2919412"/>
              <a:ext cx="109292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.Ta có: </a:t>
              </a:r>
            </a:p>
          </p:txBody>
        </p:sp>
      </p:grpSp>
      <p:grpSp>
        <p:nvGrpSpPr>
          <p:cNvPr id="6" name="Group 45"/>
          <p:cNvGrpSpPr>
            <a:grpSpLocks/>
          </p:cNvGrpSpPr>
          <p:nvPr/>
        </p:nvGrpSpPr>
        <p:grpSpPr bwMode="auto">
          <a:xfrm>
            <a:off x="76200" y="3132138"/>
            <a:ext cx="6410325" cy="830262"/>
            <a:chOff x="228600" y="2800290"/>
            <a:chExt cx="3651250" cy="831122"/>
          </a:xfrm>
        </p:grpSpPr>
        <p:sp>
          <p:nvSpPr>
            <p:cNvPr id="12319" name="Rectangle 6"/>
            <p:cNvSpPr>
              <a:spLocks noChangeArrowheads="1"/>
            </p:cNvSpPr>
            <p:nvPr/>
          </p:nvSpPr>
          <p:spPr bwMode="auto">
            <a:xfrm>
              <a:off x="228600" y="2800290"/>
              <a:ext cx="3651250" cy="8311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 Lấy x</a:t>
              </a:r>
              <a:r>
                <a:rPr lang="en-US" altLang="en-US" sz="2400" baseline="-25000">
                  <a:latin typeface="Times New Roman" panose="02020603050405020304" pitchFamily="18" charset="0"/>
                  <a:cs typeface="Times New Roman" panose="02020603050405020304" pitchFamily="18" charset="0"/>
                </a:rPr>
                <a:t>1</a:t>
              </a:r>
              <a:r>
                <a:rPr lang="en-US" altLang="en-US" sz="2400">
                  <a:latin typeface="Times New Roman" panose="02020603050405020304" pitchFamily="18" charset="0"/>
                  <a:cs typeface="Times New Roman" panose="02020603050405020304" pitchFamily="18" charset="0"/>
                </a:rPr>
                <a:t>, x</a:t>
              </a:r>
              <a:r>
                <a:rPr lang="en-US" altLang="en-US" sz="2400" baseline="-25000">
                  <a:latin typeface="Times New Roman" panose="02020603050405020304" pitchFamily="18" charset="0"/>
                  <a:cs typeface="Times New Roman" panose="02020603050405020304" pitchFamily="18" charset="0"/>
                </a:rPr>
                <a:t>2</a:t>
              </a:r>
              <a:r>
                <a:rPr lang="en-US" altLang="en-US" sz="2400">
                  <a:latin typeface="Times New Roman" panose="02020603050405020304" pitchFamily="18" charset="0"/>
                  <a:cs typeface="Times New Roman" panose="02020603050405020304" pitchFamily="18" charset="0"/>
                </a:rPr>
                <a:t>     R sao cho x</a:t>
              </a:r>
              <a:r>
                <a:rPr lang="en-US" altLang="en-US" sz="2400" baseline="-25000">
                  <a:latin typeface="Times New Roman" panose="02020603050405020304" pitchFamily="18" charset="0"/>
                  <a:cs typeface="Times New Roman" panose="02020603050405020304" pitchFamily="18" charset="0"/>
                </a:rPr>
                <a:t>1</a:t>
              </a:r>
              <a:r>
                <a:rPr lang="en-US" altLang="en-US" sz="2400">
                  <a:latin typeface="Times New Roman" panose="02020603050405020304" pitchFamily="18" charset="0"/>
                  <a:cs typeface="Times New Roman" panose="02020603050405020304" pitchFamily="18" charset="0"/>
                </a:rPr>
                <a:t>&lt; x</a:t>
              </a:r>
              <a:r>
                <a:rPr lang="en-US" altLang="en-US" sz="2400" baseline="-25000">
                  <a:latin typeface="Times New Roman" panose="02020603050405020304" pitchFamily="18" charset="0"/>
                  <a:cs typeface="Times New Roman" panose="02020603050405020304" pitchFamily="18" charset="0"/>
                </a:rPr>
                <a:t>2</a:t>
              </a:r>
            </a:p>
          </p:txBody>
        </p:sp>
        <p:graphicFrame>
          <p:nvGraphicFramePr>
            <p:cNvPr id="12320" name="Object 7"/>
            <p:cNvGraphicFramePr>
              <a:graphicFrameLocks noChangeAspect="1"/>
            </p:cNvGraphicFramePr>
            <p:nvPr/>
          </p:nvGraphicFramePr>
          <p:xfrm>
            <a:off x="1093037" y="2945542"/>
            <a:ext cx="381000" cy="228601"/>
          </p:xfrm>
          <a:graphic>
            <a:graphicData uri="http://schemas.openxmlformats.org/presentationml/2006/ole">
              <p:oleObj spid="_x0000_s12439" name="Equation" r:id="rId9" imgW="126725" imgH="126725" progId="Equation.DSMT4">
                <p:embed/>
              </p:oleObj>
            </a:graphicData>
          </a:graphic>
        </p:graphicFrame>
      </p:grpSp>
      <p:sp>
        <p:nvSpPr>
          <p:cNvPr id="2084" name="Rectangle 48"/>
          <p:cNvSpPr>
            <a:spLocks noChangeArrowheads="1"/>
          </p:cNvSpPr>
          <p:nvPr/>
        </p:nvSpPr>
        <p:spPr bwMode="auto">
          <a:xfrm>
            <a:off x="6248400" y="1143000"/>
            <a:ext cx="58674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b="1">
                <a:latin typeface="Times New Roman" panose="02020603050405020304" pitchFamily="18" charset="0"/>
                <a:cs typeface="Times New Roman" panose="02020603050405020304" pitchFamily="18" charset="0"/>
              </a:rPr>
              <a:t>b)  </a:t>
            </a:r>
            <a:r>
              <a:rPr lang="en-US" altLang="en-US" sz="2400">
                <a:latin typeface="Times New Roman" panose="02020603050405020304" pitchFamily="18" charset="0"/>
                <a:cs typeface="Times New Roman" panose="02020603050405020304" pitchFamily="18" charset="0"/>
              </a:rPr>
              <a:t>Cho hàm số </a:t>
            </a:r>
            <a:r>
              <a:rPr lang="en-US" altLang="en-US" sz="2400" b="1">
                <a:latin typeface="Times New Roman" panose="02020603050405020304" pitchFamily="18" charset="0"/>
                <a:cs typeface="Times New Roman" panose="02020603050405020304" pitchFamily="18" charset="0"/>
              </a:rPr>
              <a:t>y = g(x) = 2x +1. </a:t>
            </a:r>
            <a:r>
              <a:rPr lang="en-US" altLang="en-US" sz="2400">
                <a:latin typeface="Times New Roman" panose="02020603050405020304" pitchFamily="18" charset="0"/>
                <a:cs typeface="Times New Roman" panose="02020603050405020304" pitchFamily="18" charset="0"/>
              </a:rPr>
              <a:t>Chứng minh hàm số đồng biến trên </a:t>
            </a:r>
            <a:r>
              <a:rPr lang="en-US" altLang="en-US" sz="2400" b="1">
                <a:latin typeface="Times New Roman" panose="02020603050405020304" pitchFamily="18" charset="0"/>
                <a:cs typeface="Times New Roman" panose="02020603050405020304" pitchFamily="18" charset="0"/>
              </a:rPr>
              <a:t>R</a:t>
            </a:r>
            <a:endParaRPr lang="en-US" altLang="en-US" sz="2400" b="1"/>
          </a:p>
        </p:txBody>
      </p:sp>
      <p:sp>
        <p:nvSpPr>
          <p:cNvPr id="51" name="Text Box 25"/>
          <p:cNvSpPr txBox="1">
            <a:spLocks noChangeArrowheads="1"/>
          </p:cNvSpPr>
          <p:nvPr/>
        </p:nvSpPr>
        <p:spPr bwMode="auto">
          <a:xfrm>
            <a:off x="7696200" y="1905000"/>
            <a:ext cx="798513"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u="sng">
                <a:solidFill>
                  <a:srgbClr val="FF3300"/>
                </a:solidFill>
                <a:latin typeface="Times New Roman" panose="02020603050405020304" pitchFamily="18" charset="0"/>
                <a:cs typeface="Times New Roman" panose="02020603050405020304" pitchFamily="18" charset="0"/>
              </a:rPr>
              <a:t>Giải:</a:t>
            </a:r>
          </a:p>
        </p:txBody>
      </p:sp>
      <p:sp>
        <p:nvSpPr>
          <p:cNvPr id="52" name="Text Box 26"/>
          <p:cNvSpPr txBox="1">
            <a:spLocks noChangeArrowheads="1"/>
          </p:cNvSpPr>
          <p:nvPr/>
        </p:nvSpPr>
        <p:spPr bwMode="auto">
          <a:xfrm>
            <a:off x="6248400" y="2260600"/>
            <a:ext cx="56388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 Hàm số y = g(x) = 2x + 1 xác định với mọi x thuộc R.</a:t>
            </a:r>
          </a:p>
        </p:txBody>
      </p:sp>
      <p:grpSp>
        <p:nvGrpSpPr>
          <p:cNvPr id="7" name="Group 64"/>
          <p:cNvGrpSpPr>
            <a:grpSpLocks/>
          </p:cNvGrpSpPr>
          <p:nvPr/>
        </p:nvGrpSpPr>
        <p:grpSpPr bwMode="auto">
          <a:xfrm>
            <a:off x="6248400" y="3028950"/>
            <a:ext cx="4024313" cy="461963"/>
            <a:chOff x="4784725" y="3028890"/>
            <a:chExt cx="4023494" cy="461734"/>
          </a:xfrm>
        </p:grpSpPr>
        <p:sp>
          <p:nvSpPr>
            <p:cNvPr id="12317" name="Text Box 27"/>
            <p:cNvSpPr txBox="1">
              <a:spLocks noChangeArrowheads="1"/>
            </p:cNvSpPr>
            <p:nvPr/>
          </p:nvSpPr>
          <p:spPr bwMode="auto">
            <a:xfrm>
              <a:off x="4784725" y="3028890"/>
              <a:ext cx="4023494" cy="4617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 Lấy x</a:t>
              </a:r>
              <a:r>
                <a:rPr lang="en-US" altLang="en-US" sz="2400" baseline="-25000">
                  <a:latin typeface="Times New Roman" panose="02020603050405020304" pitchFamily="18" charset="0"/>
                  <a:cs typeface="Times New Roman" panose="02020603050405020304" pitchFamily="18" charset="0"/>
                </a:rPr>
                <a:t>1</a:t>
              </a:r>
              <a:r>
                <a:rPr lang="en-US" altLang="en-US" sz="2400">
                  <a:latin typeface="Times New Roman" panose="02020603050405020304" pitchFamily="18" charset="0"/>
                  <a:cs typeface="Times New Roman" panose="02020603050405020304" pitchFamily="18" charset="0"/>
                </a:rPr>
                <a:t>, x</a:t>
              </a:r>
              <a:r>
                <a:rPr lang="en-US" altLang="en-US" sz="2400" baseline="-25000">
                  <a:latin typeface="Times New Roman" panose="02020603050405020304" pitchFamily="18" charset="0"/>
                  <a:cs typeface="Times New Roman" panose="02020603050405020304" pitchFamily="18" charset="0"/>
                </a:rPr>
                <a:t>2</a:t>
              </a:r>
              <a:r>
                <a:rPr lang="en-US" altLang="en-US" sz="2400">
                  <a:latin typeface="Times New Roman" panose="02020603050405020304" pitchFamily="18" charset="0"/>
                  <a:cs typeface="Times New Roman" panose="02020603050405020304" pitchFamily="18" charset="0"/>
                </a:rPr>
                <a:t>     R sao cho x</a:t>
              </a:r>
              <a:r>
                <a:rPr lang="en-US" altLang="en-US" sz="2400" baseline="-25000">
                  <a:latin typeface="Times New Roman" panose="02020603050405020304" pitchFamily="18" charset="0"/>
                  <a:cs typeface="Times New Roman" panose="02020603050405020304" pitchFamily="18" charset="0"/>
                </a:rPr>
                <a:t>1</a:t>
              </a:r>
              <a:r>
                <a:rPr lang="en-US" altLang="en-US" sz="2400">
                  <a:latin typeface="Times New Roman" panose="02020603050405020304" pitchFamily="18" charset="0"/>
                  <a:cs typeface="Times New Roman" panose="02020603050405020304" pitchFamily="18" charset="0"/>
                </a:rPr>
                <a:t>&lt; x</a:t>
              </a:r>
              <a:r>
                <a:rPr lang="en-US" altLang="en-US" sz="2400" baseline="-25000">
                  <a:latin typeface="Times New Roman" panose="02020603050405020304" pitchFamily="18" charset="0"/>
                  <a:cs typeface="Times New Roman" panose="02020603050405020304" pitchFamily="18" charset="0"/>
                </a:rPr>
                <a:t>2</a:t>
              </a:r>
            </a:p>
          </p:txBody>
        </p:sp>
        <p:graphicFrame>
          <p:nvGraphicFramePr>
            <p:cNvPr id="12318" name="Object 29"/>
            <p:cNvGraphicFramePr>
              <a:graphicFrameLocks noChangeAspect="1"/>
            </p:cNvGraphicFramePr>
            <p:nvPr/>
          </p:nvGraphicFramePr>
          <p:xfrm>
            <a:off x="6324427" y="3200397"/>
            <a:ext cx="381000" cy="228601"/>
          </p:xfrm>
          <a:graphic>
            <a:graphicData uri="http://schemas.openxmlformats.org/presentationml/2006/ole">
              <p:oleObj spid="_x0000_s12440" name="Equation" r:id="rId10" imgW="126725" imgH="126725" progId="Equation.DSMT4">
                <p:embed/>
              </p:oleObj>
            </a:graphicData>
          </a:graphic>
        </p:graphicFrame>
      </p:grpSp>
      <p:grpSp>
        <p:nvGrpSpPr>
          <p:cNvPr id="8" name="Group 39"/>
          <p:cNvGrpSpPr>
            <a:grpSpLocks/>
          </p:cNvGrpSpPr>
          <p:nvPr/>
        </p:nvGrpSpPr>
        <p:grpSpPr bwMode="auto">
          <a:xfrm>
            <a:off x="10106025" y="3043238"/>
            <a:ext cx="2162175" cy="461962"/>
            <a:chOff x="733424" y="2514600"/>
            <a:chExt cx="2162160" cy="461665"/>
          </a:xfrm>
        </p:grpSpPr>
        <p:graphicFrame>
          <p:nvGraphicFramePr>
            <p:cNvPr id="12315" name="Object 30"/>
            <p:cNvGraphicFramePr>
              <a:graphicFrameLocks noChangeAspect="1"/>
            </p:cNvGraphicFramePr>
            <p:nvPr/>
          </p:nvGraphicFramePr>
          <p:xfrm>
            <a:off x="733424" y="2590800"/>
            <a:ext cx="1152525" cy="381000"/>
          </p:xfrm>
          <a:graphic>
            <a:graphicData uri="http://schemas.openxmlformats.org/presentationml/2006/ole">
              <p:oleObj spid="_x0000_s12441" name="Equation" r:id="rId11" imgW="863225" imgH="228501" progId="Equation.DSMT4">
                <p:embed/>
              </p:oleObj>
            </a:graphicData>
          </a:graphic>
        </p:graphicFrame>
        <p:sp>
          <p:nvSpPr>
            <p:cNvPr id="12316" name="TextBox 25"/>
            <p:cNvSpPr txBox="1">
              <a:spLocks noChangeArrowheads="1"/>
            </p:cNvSpPr>
            <p:nvPr/>
          </p:nvSpPr>
          <p:spPr bwMode="auto">
            <a:xfrm>
              <a:off x="1879600" y="2514600"/>
              <a:ext cx="10159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Ta có: </a:t>
              </a:r>
            </a:p>
          </p:txBody>
        </p:sp>
      </p:grpSp>
      <p:graphicFrame>
        <p:nvGraphicFramePr>
          <p:cNvPr id="58" name="Object 31"/>
          <p:cNvGraphicFramePr>
            <a:graphicFrameLocks noChangeAspect="1"/>
          </p:cNvGraphicFramePr>
          <p:nvPr/>
        </p:nvGraphicFramePr>
        <p:xfrm>
          <a:off x="6400800" y="4114800"/>
          <a:ext cx="5267325" cy="812800"/>
        </p:xfrm>
        <a:graphic>
          <a:graphicData uri="http://schemas.openxmlformats.org/presentationml/2006/ole">
            <p:oleObj spid="_x0000_s12442" name="Equation" r:id="rId12" imgW="3073400" imgH="457200" progId="Equation.DSMT4">
              <p:embed/>
            </p:oleObj>
          </a:graphicData>
        </a:graphic>
      </p:graphicFrame>
      <p:grpSp>
        <p:nvGrpSpPr>
          <p:cNvPr id="9" name="Group 41"/>
          <p:cNvGrpSpPr>
            <a:grpSpLocks/>
          </p:cNvGrpSpPr>
          <p:nvPr/>
        </p:nvGrpSpPr>
        <p:grpSpPr bwMode="auto">
          <a:xfrm>
            <a:off x="6400800" y="4978400"/>
            <a:ext cx="5486400" cy="881063"/>
            <a:chOff x="304800" y="5130603"/>
            <a:chExt cx="4267200" cy="881188"/>
          </a:xfrm>
        </p:grpSpPr>
        <p:sp>
          <p:nvSpPr>
            <p:cNvPr id="12312" name="TextBox 27"/>
            <p:cNvSpPr txBox="1">
              <a:spLocks noChangeArrowheads="1"/>
            </p:cNvSpPr>
            <p:nvPr/>
          </p:nvSpPr>
          <p:spPr bwMode="auto">
            <a:xfrm>
              <a:off x="304800" y="5181602"/>
              <a:ext cx="4267200" cy="8301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Vậy                 ta được                        nên hàm số </a:t>
              </a:r>
              <a:r>
                <a:rPr lang="en-US" altLang="en-US" sz="2400" b="1">
                  <a:latin typeface="Times New Roman" panose="02020603050405020304" pitchFamily="18" charset="0"/>
                  <a:cs typeface="Times New Roman" panose="02020603050405020304" pitchFamily="18" charset="0"/>
                </a:rPr>
                <a:t>y = 2x + 1 </a:t>
              </a:r>
              <a:r>
                <a:rPr lang="en-US" altLang="en-US" sz="2400" b="1">
                  <a:solidFill>
                    <a:srgbClr val="FF0000"/>
                  </a:solidFill>
                  <a:latin typeface="Times New Roman" panose="02020603050405020304" pitchFamily="18" charset="0"/>
                  <a:cs typeface="Times New Roman" panose="02020603050405020304" pitchFamily="18" charset="0"/>
                </a:rPr>
                <a:t>đồng biến </a:t>
              </a:r>
              <a:r>
                <a:rPr lang="en-US" altLang="en-US" sz="2400">
                  <a:latin typeface="Times New Roman" panose="02020603050405020304" pitchFamily="18" charset="0"/>
                  <a:cs typeface="Times New Roman" panose="02020603050405020304" pitchFamily="18" charset="0"/>
                </a:rPr>
                <a:t>trên </a:t>
              </a:r>
              <a:r>
                <a:rPr lang="en-US" altLang="en-US" sz="2400" b="1">
                  <a:latin typeface="Times New Roman" panose="02020603050405020304" pitchFamily="18" charset="0"/>
                  <a:cs typeface="Times New Roman" panose="02020603050405020304" pitchFamily="18" charset="0"/>
                </a:rPr>
                <a:t>R</a:t>
              </a:r>
              <a:r>
                <a:rPr lang="en-US" altLang="en-US" sz="2400">
                  <a:latin typeface="Times New Roman" panose="02020603050405020304" pitchFamily="18" charset="0"/>
                  <a:cs typeface="Times New Roman" panose="02020603050405020304" pitchFamily="18" charset="0"/>
                </a:rPr>
                <a:t>.</a:t>
              </a:r>
            </a:p>
          </p:txBody>
        </p:sp>
        <p:graphicFrame>
          <p:nvGraphicFramePr>
            <p:cNvPr id="12313" name="Object 32"/>
            <p:cNvGraphicFramePr>
              <a:graphicFrameLocks noChangeAspect="1"/>
            </p:cNvGraphicFramePr>
            <p:nvPr/>
          </p:nvGraphicFramePr>
          <p:xfrm>
            <a:off x="838200" y="5130603"/>
            <a:ext cx="944217" cy="507753"/>
          </p:xfrm>
          <a:graphic>
            <a:graphicData uri="http://schemas.openxmlformats.org/presentationml/2006/ole">
              <p:oleObj spid="_x0000_s12443" name="Equation" r:id="rId13" imgW="469900" imgH="228600" progId="Equation.DSMT4">
                <p:embed/>
              </p:oleObj>
            </a:graphicData>
          </a:graphic>
        </p:graphicFrame>
        <p:graphicFrame>
          <p:nvGraphicFramePr>
            <p:cNvPr id="12314" name="Object 12"/>
            <p:cNvGraphicFramePr>
              <a:graphicFrameLocks noChangeAspect="1"/>
            </p:cNvGraphicFramePr>
            <p:nvPr/>
          </p:nvGraphicFramePr>
          <p:xfrm>
            <a:off x="2497667" y="5181599"/>
            <a:ext cx="1346200" cy="475920"/>
          </p:xfrm>
          <a:graphic>
            <a:graphicData uri="http://schemas.openxmlformats.org/presentationml/2006/ole">
              <p:oleObj spid="_x0000_s12444" name="Equation" r:id="rId14" imgW="838200" imgH="228600" progId="Equation.DSMT4">
                <p:embed/>
              </p:oleObj>
            </a:graphicData>
          </a:graphic>
        </p:graphicFrame>
      </p:grpSp>
      <p:graphicFrame>
        <p:nvGraphicFramePr>
          <p:cNvPr id="63" name="Object 34"/>
          <p:cNvGraphicFramePr>
            <a:graphicFrameLocks noChangeAspect="1"/>
          </p:cNvGraphicFramePr>
          <p:nvPr/>
        </p:nvGraphicFramePr>
        <p:xfrm>
          <a:off x="6645275" y="3484563"/>
          <a:ext cx="3822700" cy="401637"/>
        </p:xfrm>
        <a:graphic>
          <a:graphicData uri="http://schemas.openxmlformats.org/presentationml/2006/ole">
            <p:oleObj spid="_x0000_s12445" name="Equation" r:id="rId15" imgW="1905000" imgH="228600" progId="Equation.DSMT4">
              <p:embed/>
            </p:oleObj>
          </a:graphicData>
        </a:graphic>
      </p:graphicFrame>
      <p:sp>
        <p:nvSpPr>
          <p:cNvPr id="44" name="Rectangle 43"/>
          <p:cNvSpPr>
            <a:spLocks noChangeArrowheads="1"/>
          </p:cNvSpPr>
          <p:nvPr/>
        </p:nvSpPr>
        <p:spPr bwMode="auto">
          <a:xfrm>
            <a:off x="304800" y="990600"/>
            <a:ext cx="1092200" cy="387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lnSpc>
                <a:spcPct val="80000"/>
              </a:lnSpc>
              <a:spcBef>
                <a:spcPct val="20000"/>
              </a:spcBef>
            </a:pPr>
            <a:r>
              <a:rPr lang="en-US" altLang="en-US" sz="2400">
                <a:solidFill>
                  <a:srgbClr val="7030A0"/>
                </a:solidFill>
                <a:latin typeface="Times New Roman" panose="02020603050405020304" pitchFamily="18" charset="0"/>
                <a:cs typeface="Times New Roman" panose="02020603050405020304" pitchFamily="18" charset="0"/>
              </a:rPr>
              <a:t> </a:t>
            </a:r>
            <a:r>
              <a:rPr lang="en-US" altLang="en-US" sz="2400" b="1">
                <a:solidFill>
                  <a:srgbClr val="7030A0"/>
                </a:solidFill>
                <a:latin typeface="Times New Roman" panose="02020603050405020304" pitchFamily="18" charset="0"/>
                <a:cs typeface="Times New Roman" panose="02020603050405020304" pitchFamily="18" charset="0"/>
              </a:rPr>
              <a:t>Ví dụ:</a:t>
            </a:r>
          </a:p>
        </p:txBody>
      </p:sp>
      <p:sp>
        <p:nvSpPr>
          <p:cNvPr id="2" name="Oval 1"/>
          <p:cNvSpPr/>
          <p:nvPr/>
        </p:nvSpPr>
        <p:spPr>
          <a:xfrm>
            <a:off x="1676400" y="2590800"/>
            <a:ext cx="2271713" cy="609600"/>
          </a:xfrm>
          <a:prstGeom prst="ellips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2000">
                <a:solidFill>
                  <a:srgbClr val="FF0000"/>
                </a:solidFill>
                <a:latin typeface="Times New Roman" panose="02020603050405020304" pitchFamily="18" charset="0"/>
                <a:cs typeface="Times New Roman" panose="02020603050405020304" pitchFamily="18" charset="0"/>
              </a:rPr>
              <a:t>Hệ số a=-2&lt;0</a:t>
            </a:r>
          </a:p>
        </p:txBody>
      </p:sp>
      <p:sp>
        <p:nvSpPr>
          <p:cNvPr id="37" name="Oval 36"/>
          <p:cNvSpPr/>
          <p:nvPr/>
        </p:nvSpPr>
        <p:spPr>
          <a:xfrm>
            <a:off x="8015288" y="2667000"/>
            <a:ext cx="2271712"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2000">
                <a:solidFill>
                  <a:srgbClr val="FF0000"/>
                </a:solidFill>
                <a:latin typeface="Times New Roman" panose="02020603050405020304" pitchFamily="18" charset="0"/>
                <a:cs typeface="Times New Roman" panose="02020603050405020304" pitchFamily="18" charset="0"/>
              </a:rPr>
              <a:t>Hệ số a=2&gt;0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500"/>
                                        <p:tgtEl>
                                          <p:spTgt spid="23"/>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084"/>
                                        </p:tgtEl>
                                        <p:attrNameLst>
                                          <p:attrName>style.visibility</p:attrName>
                                        </p:attrNameLst>
                                      </p:cBhvr>
                                      <p:to>
                                        <p:strVal val="visible"/>
                                      </p:to>
                                    </p:set>
                                    <p:animEffect transition="in" filter="blinds(horizontal)">
                                      <p:cBhvr>
                                        <p:cTn id="20" dur="500"/>
                                        <p:tgtEl>
                                          <p:spTgt spid="208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blinds(horizontal)">
                                      <p:cBhvr>
                                        <p:cTn id="25" dur="500"/>
                                        <p:tgtEl>
                                          <p:spTgt spid="2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blinds(horizontal)">
                                      <p:cBhvr>
                                        <p:cTn id="28" dur="500"/>
                                        <p:tgtEl>
                                          <p:spTgt spid="5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blinds(horizontal)">
                                      <p:cBhvr>
                                        <p:cTn id="33" dur="500"/>
                                        <p:tgtEl>
                                          <p:spTgt spid="3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linds(horizontal)">
                                      <p:cBhvr>
                                        <p:cTn id="38" dur="500"/>
                                        <p:tgtEl>
                                          <p:spTgt spid="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blinds(horizontal)">
                                      <p:cBhvr>
                                        <p:cTn id="43" dur="500"/>
                                        <p:tgtEl>
                                          <p:spTgt spid="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nodeType="click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blinds(horizontal)">
                                      <p:cBhvr>
                                        <p:cTn id="48" dur="500"/>
                                        <p:tgtEl>
                                          <p:spTgt spid="3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blinds(horizontal)">
                                      <p:cBhvr>
                                        <p:cTn id="53" dur="500"/>
                                        <p:tgtEl>
                                          <p:spTgt spid="3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4" fill="hold" nodeType="clickEffect">
                                  <p:stCondLst>
                                    <p:cond delay="0"/>
                                  </p:stCondLst>
                                  <p:childTnLst>
                                    <p:set>
                                      <p:cBhvr>
                                        <p:cTn id="57" dur="1" fill="hold">
                                          <p:stCondLst>
                                            <p:cond delay="0"/>
                                          </p:stCondLst>
                                        </p:cTn>
                                        <p:tgtEl>
                                          <p:spTgt spid="13320"/>
                                        </p:tgtEl>
                                        <p:attrNameLst>
                                          <p:attrName>style.visibility</p:attrName>
                                        </p:attrNameLst>
                                      </p:cBhvr>
                                      <p:to>
                                        <p:strVal val="visible"/>
                                      </p:to>
                                    </p:set>
                                    <p:animEffect transition="in" filter="wipe(down)">
                                      <p:cBhvr>
                                        <p:cTn id="58" dur="500"/>
                                        <p:tgtEl>
                                          <p:spTgt spid="1332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animEffect transition="in" filter="blinds(horizontal)">
                                      <p:cBhvr>
                                        <p:cTn id="63" dur="500"/>
                                        <p:tgtEl>
                                          <p:spTgt spid="52"/>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nodeType="click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blinds(horizontal)">
                                      <p:cBhvr>
                                        <p:cTn id="68" dur="500"/>
                                        <p:tgtEl>
                                          <p:spTgt spid="7"/>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blinds(horizontal)">
                                      <p:cBhvr>
                                        <p:cTn id="73" dur="500"/>
                                        <p:tgtEl>
                                          <p:spTgt spid="8"/>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nodeType="click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blinds(horizontal)">
                                      <p:cBhvr>
                                        <p:cTn id="78" dur="500"/>
                                        <p:tgtEl>
                                          <p:spTgt spid="6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nodeType="clickEffect">
                                  <p:stCondLst>
                                    <p:cond delay="0"/>
                                  </p:stCondLst>
                                  <p:childTnLst>
                                    <p:set>
                                      <p:cBhvr>
                                        <p:cTn id="82" dur="1" fill="hold">
                                          <p:stCondLst>
                                            <p:cond delay="0"/>
                                          </p:stCondLst>
                                        </p:cTn>
                                        <p:tgtEl>
                                          <p:spTgt spid="58"/>
                                        </p:tgtEl>
                                        <p:attrNameLst>
                                          <p:attrName>style.visibility</p:attrName>
                                        </p:attrNameLst>
                                      </p:cBhvr>
                                      <p:to>
                                        <p:strVal val="visible"/>
                                      </p:to>
                                    </p:set>
                                    <p:animEffect transition="in" filter="blinds(horizontal)">
                                      <p:cBhvr>
                                        <p:cTn id="83" dur="500"/>
                                        <p:tgtEl>
                                          <p:spTgt spid="58"/>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3" presetClass="entr" presetSubtype="10" fill="hold" nodeType="click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blinds(horizontal)">
                                      <p:cBhvr>
                                        <p:cTn id="88" dur="500"/>
                                        <p:tgtEl>
                                          <p:spTgt spid="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2"/>
                                        </p:tgtEl>
                                        <p:attrNameLst>
                                          <p:attrName>style.visibility</p:attrName>
                                        </p:attrNameLst>
                                      </p:cBhvr>
                                      <p:to>
                                        <p:strVal val="visible"/>
                                      </p:to>
                                    </p:set>
                                    <p:animEffect transition="in" filter="barn(inVertical)">
                                      <p:cBhvr>
                                        <p:cTn id="93" dur="500"/>
                                        <p:tgtEl>
                                          <p:spTgt spid="2"/>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37"/>
                                        </p:tgtEl>
                                        <p:attrNameLst>
                                          <p:attrName>style.visibility</p:attrName>
                                        </p:attrNameLst>
                                      </p:cBhvr>
                                      <p:to>
                                        <p:strVal val="visible"/>
                                      </p:to>
                                    </p:set>
                                    <p:animEffect transition="in" filter="barn(inVertical)">
                                      <p:cBhvr>
                                        <p:cTn id="9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9" grpId="0"/>
      <p:bldP spid="39" grpId="0"/>
      <p:bldP spid="2084" grpId="0"/>
      <p:bldP spid="51" grpId="0"/>
      <p:bldP spid="52" grpId="0"/>
      <p:bldP spid="44" grpId="0"/>
      <p:bldP spid="2" grpId="0" animBg="1"/>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858838"/>
            <a:ext cx="5410200" cy="588962"/>
          </a:xfrm>
          <a:solidFill>
            <a:schemeClr val="bg1"/>
          </a:solidFill>
          <a:ln>
            <a:solidFill>
              <a:schemeClr val="bg1"/>
            </a:solidFill>
            <a:miter lim="800000"/>
            <a:headEnd/>
            <a:tailEnd/>
          </a:ln>
        </p:spPr>
        <p:txBody>
          <a:bodyPr/>
          <a:lstStyle/>
          <a:p>
            <a:pPr marL="838200" indent="-838200" eaLnBrk="1" hangingPunct="1"/>
            <a:r>
              <a:rPr lang="en-US" altLang="en-US" sz="2800" b="1" u="sng" smtClean="0">
                <a:solidFill>
                  <a:srgbClr val="0000FF"/>
                </a:solidFill>
                <a:latin typeface=".VnTime" panose="020B7200000000000000" pitchFamily="34" charset="0"/>
              </a:rPr>
              <a:t>1. Kh¸i niÖm vÒ hµm sè bËc nhÊt</a:t>
            </a:r>
          </a:p>
        </p:txBody>
      </p:sp>
      <p:sp>
        <p:nvSpPr>
          <p:cNvPr id="14339" name="Text Box 4"/>
          <p:cNvSpPr txBox="1">
            <a:spLocks noChangeArrowheads="1"/>
          </p:cNvSpPr>
          <p:nvPr/>
        </p:nvSpPr>
        <p:spPr bwMode="auto">
          <a:xfrm>
            <a:off x="304800" y="2465388"/>
            <a:ext cx="220980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b="1" u="sng">
                <a:solidFill>
                  <a:srgbClr val="0000FF"/>
                </a:solidFill>
                <a:latin typeface="Times New Roman" panose="02020603050405020304" pitchFamily="18" charset="0"/>
                <a:cs typeface="Times New Roman" panose="02020603050405020304" pitchFamily="18" charset="0"/>
              </a:rPr>
              <a:t>2. Tính chất:</a:t>
            </a:r>
          </a:p>
        </p:txBody>
      </p:sp>
      <p:sp>
        <p:nvSpPr>
          <p:cNvPr id="38917" name="Text Box 5"/>
          <p:cNvSpPr txBox="1">
            <a:spLocks noChangeArrowheads="1"/>
          </p:cNvSpPr>
          <p:nvPr/>
        </p:nvSpPr>
        <p:spPr bwMode="auto">
          <a:xfrm>
            <a:off x="457200" y="3244850"/>
            <a:ext cx="11430000" cy="1816100"/>
          </a:xfrm>
          <a:prstGeom prst="rect">
            <a:avLst/>
          </a:prstGeom>
          <a:noFill/>
          <a:ln w="28575">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i="1">
                <a:latin typeface="Times New Roman" panose="02020603050405020304" pitchFamily="18" charset="0"/>
                <a:cs typeface="Times New Roman" panose="02020603050405020304" pitchFamily="18" charset="0"/>
              </a:rPr>
              <a:t>Hàm số bậc nhất y = ax + b xác định với mọi x thuộc R và có tính chất sau</a:t>
            </a:r>
          </a:p>
          <a:p>
            <a:pPr eaLnBrk="1" hangingPunct="1">
              <a:spcBef>
                <a:spcPct val="50000"/>
              </a:spcBef>
            </a:pPr>
            <a:r>
              <a:rPr lang="en-US" altLang="en-US" sz="2800" i="1">
                <a:latin typeface="Times New Roman" panose="02020603050405020304" pitchFamily="18" charset="0"/>
                <a:cs typeface="Times New Roman" panose="02020603050405020304" pitchFamily="18" charset="0"/>
              </a:rPr>
              <a:t>+ </a:t>
            </a:r>
            <a:r>
              <a:rPr lang="en-US" altLang="en-US" sz="2800" i="1">
                <a:solidFill>
                  <a:srgbClr val="FF0000"/>
                </a:solidFill>
                <a:latin typeface="Times New Roman" panose="02020603050405020304" pitchFamily="18" charset="0"/>
                <a:cs typeface="Times New Roman" panose="02020603050405020304" pitchFamily="18" charset="0"/>
              </a:rPr>
              <a:t>Đồng biến trên </a:t>
            </a:r>
            <a:r>
              <a:rPr lang="en-US" altLang="en-US" sz="2800">
                <a:latin typeface="Times New Roman" panose="02020603050405020304" pitchFamily="18" charset="0"/>
                <a:cs typeface="Times New Roman" panose="02020603050405020304" pitchFamily="18" charset="0"/>
              </a:rPr>
              <a:t>R, </a:t>
            </a:r>
            <a:r>
              <a:rPr lang="en-US" altLang="en-US" sz="2800" i="1">
                <a:latin typeface="Times New Roman" panose="02020603050405020304" pitchFamily="18" charset="0"/>
                <a:cs typeface="Times New Roman" panose="02020603050405020304" pitchFamily="18" charset="0"/>
              </a:rPr>
              <a:t> khi a &gt; 0</a:t>
            </a:r>
          </a:p>
          <a:p>
            <a:pPr eaLnBrk="1" hangingPunct="1">
              <a:spcBef>
                <a:spcPct val="50000"/>
              </a:spcBef>
            </a:pPr>
            <a:r>
              <a:rPr lang="en-US" altLang="en-US" sz="2800" i="1">
                <a:latin typeface="Times New Roman" panose="02020603050405020304" pitchFamily="18" charset="0"/>
                <a:cs typeface="Times New Roman" panose="02020603050405020304" pitchFamily="18" charset="0"/>
              </a:rPr>
              <a:t>+ </a:t>
            </a:r>
            <a:r>
              <a:rPr lang="en-US" altLang="en-US" sz="2800" i="1">
                <a:solidFill>
                  <a:srgbClr val="FF0000"/>
                </a:solidFill>
                <a:latin typeface="Times New Roman" panose="02020603050405020304" pitchFamily="18" charset="0"/>
                <a:cs typeface="Times New Roman" panose="02020603050405020304" pitchFamily="18" charset="0"/>
              </a:rPr>
              <a:t>Nghịch biến trên </a:t>
            </a:r>
            <a:r>
              <a:rPr lang="en-US" altLang="en-US" sz="2800">
                <a:latin typeface="Times New Roman" panose="02020603050405020304" pitchFamily="18" charset="0"/>
                <a:cs typeface="Times New Roman" panose="02020603050405020304" pitchFamily="18" charset="0"/>
              </a:rPr>
              <a:t>R, </a:t>
            </a:r>
            <a:r>
              <a:rPr lang="en-US" altLang="en-US" sz="2800" i="1">
                <a:latin typeface="Times New Roman" panose="02020603050405020304" pitchFamily="18" charset="0"/>
                <a:cs typeface="Times New Roman" panose="02020603050405020304" pitchFamily="18" charset="0"/>
              </a:rPr>
              <a:t> khi a &lt; 0</a:t>
            </a:r>
          </a:p>
        </p:txBody>
      </p:sp>
      <p:sp>
        <p:nvSpPr>
          <p:cNvPr id="14341" name="Text Box 9"/>
          <p:cNvSpPr txBox="1">
            <a:spLocks noChangeArrowheads="1"/>
          </p:cNvSpPr>
          <p:nvPr/>
        </p:nvSpPr>
        <p:spPr bwMode="auto">
          <a:xfrm>
            <a:off x="457200" y="1400175"/>
            <a:ext cx="11430000" cy="954088"/>
          </a:xfrm>
          <a:prstGeom prst="rect">
            <a:avLst/>
          </a:prstGeom>
          <a:noFill/>
          <a:ln w="28575">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eaLnBrk="1" hangingPunct="1">
              <a:spcBef>
                <a:spcPct val="50000"/>
              </a:spcBef>
            </a:pPr>
            <a:r>
              <a:rPr lang="en-US" altLang="en-US" sz="2800" i="1">
                <a:latin typeface="Times New Roman" panose="02020603050405020304" pitchFamily="18" charset="0"/>
              </a:rPr>
              <a:t>Hàm số bậc nhất là hàm số được cho bởi công thức: y = ax + b, trong đó a; b là các số cho trước và   a       0</a:t>
            </a:r>
          </a:p>
        </p:txBody>
      </p:sp>
      <p:graphicFrame>
        <p:nvGraphicFramePr>
          <p:cNvPr id="14342" name="Object 10"/>
          <p:cNvGraphicFramePr>
            <a:graphicFrameLocks noChangeAspect="1"/>
          </p:cNvGraphicFramePr>
          <p:nvPr/>
        </p:nvGraphicFramePr>
        <p:xfrm>
          <a:off x="4349750" y="1933575"/>
          <a:ext cx="374650" cy="331788"/>
        </p:xfrm>
        <a:graphic>
          <a:graphicData uri="http://schemas.openxmlformats.org/presentationml/2006/ole">
            <p:oleObj spid="_x0000_s14353" name="Equation" r:id="rId3" imgW="139700" imgH="139700" progId="Equation.DSMT4">
              <p:embed/>
            </p:oleObj>
          </a:graphicData>
        </a:graphic>
      </p:graphicFrame>
      <p:sp>
        <p:nvSpPr>
          <p:cNvPr id="15367" name="Text Box 3"/>
          <p:cNvSpPr txBox="1">
            <a:spLocks noChangeArrowheads="1"/>
          </p:cNvSpPr>
          <p:nvPr/>
        </p:nvSpPr>
        <p:spPr bwMode="auto">
          <a:xfrm>
            <a:off x="3962400" y="255588"/>
            <a:ext cx="4267200" cy="492125"/>
          </a:xfrm>
          <a:prstGeom prst="rect">
            <a:avLst/>
          </a:prstGeom>
          <a:ln/>
        </p:spPr>
        <p:style>
          <a:lnRef idx="1">
            <a:schemeClr val="accent4"/>
          </a:lnRef>
          <a:fillRef idx="2">
            <a:schemeClr val="accent4"/>
          </a:fillRef>
          <a:effectRef idx="1">
            <a:schemeClr val="accent4"/>
          </a:effectRef>
          <a:fontRef idx="minor">
            <a:schemeClr val="dk1"/>
          </a:fontRef>
        </p:style>
        <p:txBody>
          <a:bodyPr>
            <a:spAutoFit/>
          </a:bodyPr>
          <a:lstStyle>
            <a:lvl1pPr>
              <a:defRPr>
                <a:solidFill>
                  <a:schemeClr val="tx1"/>
                </a:solidFill>
                <a:latin typeface=".VnTime" panose="020B7200000000000000" pitchFamily="34" charset="0"/>
                <a:cs typeface="Arial" panose="020B0604020202020204" pitchFamily="34" charset="0"/>
              </a:defRPr>
            </a:lvl1pPr>
            <a:lvl2pPr marL="742950" indent="-285750">
              <a:defRPr>
                <a:solidFill>
                  <a:schemeClr val="tx1"/>
                </a:solidFill>
                <a:latin typeface=".VnTime" panose="020B7200000000000000" pitchFamily="34" charset="0"/>
                <a:cs typeface="Arial" panose="020B0604020202020204" pitchFamily="34" charset="0"/>
              </a:defRPr>
            </a:lvl2pPr>
            <a:lvl3pPr marL="1143000" indent="-228600">
              <a:defRPr>
                <a:solidFill>
                  <a:schemeClr val="tx1"/>
                </a:solidFill>
                <a:latin typeface=".VnTime" panose="020B7200000000000000" pitchFamily="34" charset="0"/>
                <a:cs typeface="Arial" panose="020B0604020202020204" pitchFamily="34" charset="0"/>
              </a:defRPr>
            </a:lvl3pPr>
            <a:lvl4pPr marL="1600200" indent="-228600">
              <a:defRPr>
                <a:solidFill>
                  <a:schemeClr val="tx1"/>
                </a:solidFill>
                <a:latin typeface=".VnTime" panose="020B7200000000000000" pitchFamily="34" charset="0"/>
                <a:cs typeface="Arial" panose="020B0604020202020204" pitchFamily="34" charset="0"/>
              </a:defRPr>
            </a:lvl4pPr>
            <a:lvl5pPr marL="2057400" indent="-228600">
              <a:defRPr>
                <a:solidFill>
                  <a:schemeClr val="tx1"/>
                </a:solidFill>
                <a:latin typeface=".VnTime" panose="020B7200000000000000"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cs typeface="Arial" panose="020B0604020202020204" pitchFamily="34" charset="0"/>
              </a:defRPr>
            </a:lvl9pPr>
          </a:lstStyle>
          <a:p>
            <a:pPr algn="ctr" eaLnBrk="1" hangingPunct="1">
              <a:spcBef>
                <a:spcPct val="50000"/>
              </a:spcBef>
              <a:defRPr/>
            </a:pPr>
            <a:r>
              <a:rPr lang="en-US" altLang="vi-VN" sz="2600" b="1" smtClean="0">
                <a:solidFill>
                  <a:srgbClr val="FF0000"/>
                </a:solidFill>
                <a:latin typeface="Times New Roman" panose="02020603050405020304" pitchFamily="18" charset="0"/>
                <a:cs typeface="Times New Roman" panose="02020603050405020304" pitchFamily="18" charset="0"/>
              </a:rPr>
              <a:t>HÀM SỐ BẬC NHẤT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7"/>
                                        </p:tgtEl>
                                        <p:attrNameLst>
                                          <p:attrName>style.visibility</p:attrName>
                                        </p:attrNameLst>
                                      </p:cBhvr>
                                      <p:to>
                                        <p:strVal val="visible"/>
                                      </p:to>
                                    </p:set>
                                    <p:anim calcmode="lin" valueType="num">
                                      <p:cBhvr additive="base">
                                        <p:cTn id="7" dur="500" fill="hold"/>
                                        <p:tgtEl>
                                          <p:spTgt spid="38917"/>
                                        </p:tgtEl>
                                        <p:attrNameLst>
                                          <p:attrName>ppt_x</p:attrName>
                                        </p:attrNameLst>
                                      </p:cBhvr>
                                      <p:tavLst>
                                        <p:tav tm="0">
                                          <p:val>
                                            <p:strVal val="#ppt_x"/>
                                          </p:val>
                                        </p:tav>
                                        <p:tav tm="100000">
                                          <p:val>
                                            <p:strVal val="#ppt_x"/>
                                          </p:val>
                                        </p:tav>
                                      </p:tavLst>
                                    </p:anim>
                                    <p:anim calcmode="lin" valueType="num">
                                      <p:cBhvr additive="base">
                                        <p:cTn id="8" dur="500" fill="hold"/>
                                        <p:tgtEl>
                                          <p:spTgt spid="389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AUDIO_BITRATE" val="0"/>
  <p:tag name="PPSNARRATION" val="70,1588042338,F:\elearning\nhan hoa 2011- 2012\do lai\Tiet 21 - HAM SO BAC NHAT\Media.ppcx"/>
</p:tagLst>
</file>

<file path=ppt/tags/tag2.xml><?xml version="1.0" encoding="utf-8"?>
<p:tagLst xmlns:a="http://schemas.openxmlformats.org/drawingml/2006/main" xmlns:r="http://schemas.openxmlformats.org/officeDocument/2006/relationships" xmlns:p="http://schemas.openxmlformats.org/presentationml/2006/main">
  <p:tag name="MMPROD_ID" val="10026"/>
  <p:tag name="MMPROD_ABSOLUTEPOSITIONID" val="100"/>
  <p:tag name="MMPROD_LASTVALUES" val="&lt;ChangeData&gt;&lt;Text&gt;&lt;![CDATA[Hµm sè  y = f(x) = (m – 2)x  + 1 (m lµ tham sè) kh«ng  lµ hµm &amp;#x0D;&amp;#x0A;sè bËc nhÊt khi:]]&gt;&lt;/Text&gt;&lt;FontSize&gt;&lt;![CDATA[37]]&gt;&lt;/FontSize&gt;&lt;Left&gt;&lt;![CDATA[0]]&gt;&lt;/Left&gt;&lt;Top&gt;&lt;![CDATA[0]]&gt;&lt;/Top&gt;&lt;/ChangeData&gt;"/>
</p:tagLst>
</file>

<file path=ppt/tags/tag3.xml><?xml version="1.0" encoding="utf-8"?>
<p:tagLst xmlns:a="http://schemas.openxmlformats.org/drawingml/2006/main" xmlns:r="http://schemas.openxmlformats.org/officeDocument/2006/relationships" xmlns:p="http://schemas.openxmlformats.org/presentationml/2006/main">
  <p:tag name="MMPROD_ID" val="10026"/>
  <p:tag name="MMPROD_ABSOLUTEPOSITIONID" val="100"/>
  <p:tag name="MMPROD_LASTVALUES" val="&lt;ChangeData&gt;&lt;Text&gt;&lt;![CDATA[Hµm sè bËc nhÊt y = (m – 4)x – m + 1 (m lµ tham sè ) &amp;#x0D;&amp;#x0A;nghÞch biÕn trªn R khi:]]&gt;&lt;/Text&gt;&lt;FontSize&gt;&lt;![CDATA[37]]&gt;&lt;/FontSize&gt;&lt;Left&gt;&lt;![CDATA[0]]&gt;&lt;/Left&gt;&lt;Top&gt;&lt;![CDATA[0]]&gt;&lt;/Top&gt;&lt;/ChangeData&gt;"/>
</p:tagLst>
</file>

<file path=ppt/tags/tag4.xml><?xml version="1.0" encoding="utf-8"?>
<p:tagLst xmlns:a="http://schemas.openxmlformats.org/drawingml/2006/main" xmlns:r="http://schemas.openxmlformats.org/officeDocument/2006/relationships" xmlns:p="http://schemas.openxmlformats.org/presentationml/2006/main">
  <p:tag name="MMPROD_ID" val="10026"/>
  <p:tag name="MMPROD_ABSOLUTEPOSITIONID" val="100"/>
  <p:tag name="MMPROD_LASTVALUES" val="&lt;ChangeData&gt;&lt;Text&gt;&lt;![CDATA[Hµm sè bËc nhÊt y = (6 – m)x – 2m (m lµ tham sè) &amp;#x0D;&amp;#x0A;®ång biÕn  trªn R khi:&amp;#x0D;&amp;#x0A;]]&gt;&lt;/Text&gt;&lt;FontSize&gt;&lt;![CDATA[37]]&gt;&lt;/FontSize&gt;&lt;Left&gt;&lt;![CDATA[0]]&gt;&lt;/Left&gt;&lt;Top&gt;&lt;![CDATA[0]]&gt;&lt;/Top&gt;&lt;/ChangeData&gt;"/>
</p:tagLst>
</file>

<file path=ppt/tags/tag5.xml><?xml version="1.0" encoding="utf-8"?>
<p:tagLst xmlns:a="http://schemas.openxmlformats.org/drawingml/2006/main" xmlns:r="http://schemas.openxmlformats.org/officeDocument/2006/relationships" xmlns:p="http://schemas.openxmlformats.org/presentationml/2006/main">
  <p:tag name="MMPROD_ID" val="10026"/>
  <p:tag name="MMPROD_ABSOLUTEPOSITIONID" val="100"/>
  <p:tag name="MMPROD_LASTVALUES" val="&lt;ChangeData&gt;&lt;Text&gt;&lt;![CDATA[Cho y = f(x) = -7x + 5 vµ  hai sè a, b mµ a &amp;lt; b th× so s¸nh &amp;#x0D;&amp;#x0A;f (a) vµ f (b) ®­îc kÕt qu¶ ?]]&gt;&lt;/Text&gt;&lt;FontSize&gt;&lt;![CDATA[37]]&gt;&lt;/FontSize&gt;&lt;Left&gt;&lt;![CDATA[0]]&gt;&lt;/Left&gt;&lt;Top&gt;&lt;![CDATA[0]]&gt;&lt;/Top&gt;&lt;/ChangeData&gt;"/>
</p:tagLst>
</file>

<file path=ppt/tags/tag6.xml><?xml version="1.0" encoding="utf-8"?>
<p:tagLst xmlns:a="http://schemas.openxmlformats.org/drawingml/2006/main" xmlns:r="http://schemas.openxmlformats.org/officeDocument/2006/relationships" xmlns:p="http://schemas.openxmlformats.org/presentationml/2006/main">
  <p:tag name="ISPRING_AUDIO_BITRATE" val="0"/>
  <p:tag name="PPSNARRATION" val="30,1588042338,F:\elearning\nhan hoa 2011- 2012\do lai\Tiet 21 - HAM SO BAC NHAT\Media.ppcx"/>
</p:tagLst>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90E45F77-AEFC-46EF-A7C1-5B338C297B0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Basis</Template>
  <TotalTime>2145</TotalTime>
  <Words>2107</Words>
  <Application>Microsoft Office PowerPoint</Application>
  <PresentationFormat>Custom</PresentationFormat>
  <Paragraphs>255</Paragraphs>
  <Slides>33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Basis</vt:lpstr>
      <vt:lpstr>Equation</vt:lpstr>
      <vt:lpstr>Slide 1</vt:lpstr>
      <vt:lpstr>Slide 2</vt:lpstr>
      <vt:lpstr>Slide 3</vt:lpstr>
      <vt:lpstr>Slide 4</vt:lpstr>
      <vt:lpstr>Slide 5</vt:lpstr>
      <vt:lpstr>Slide 6</vt:lpstr>
      <vt:lpstr>Slide 7</vt:lpstr>
      <vt:lpstr>Slide 8</vt:lpstr>
      <vt:lpstr>1. Kh¸i niÖm vÒ hµm sè bËc nhÊt</vt:lpstr>
      <vt:lpstr>Slide 10</vt:lpstr>
      <vt:lpstr>Slide 11</vt:lpstr>
      <vt:lpstr>Slide 12</vt:lpstr>
      <vt:lpstr>Slide 13</vt:lpstr>
      <vt:lpstr>Slide 14</vt:lpstr>
      <vt:lpstr>Slide 15</vt:lpstr>
      <vt:lpstr>Hµm sè  y = f(x) = (m – 2)x  + 1 (m lµ tham sè) kh«ng  lµ hµm sè bËc nhÊt khi:</vt:lpstr>
      <vt:lpstr>Hµm sè bËc nhÊt: y = (m – 4)x – m + 1 (m lµ tham sè )  nghÞch biÕn trªn R khi:</vt:lpstr>
      <vt:lpstr>Hµm sè bËc nhÊt: y = (6 – m)x – 2m  (m lµ tham sè) ®ång biÕn  trªn R khi: </vt:lpstr>
      <vt:lpstr>Cho y = f(x) = -7x + 5 vµ  hai sè a, b mµ a &lt; b kÕt qu¶ so s¸nh  f(a) vµ f(b) lµ?</vt:lpstr>
      <vt:lpstr>Slide 20</vt:lpstr>
      <vt:lpstr>Slide 21</vt:lpstr>
      <vt:lpstr>Slide 22</vt:lpstr>
      <vt:lpstr>Slide 23</vt:lpstr>
      <vt:lpstr>HƯỚNG DẪN TỰ HỌC</vt:lpstr>
      <vt:lpstr>Slide 25</vt:lpstr>
      <vt:lpstr>Slide 26</vt:lpstr>
      <vt:lpstr>Slide 27</vt:lpstr>
      <vt:lpstr>Slide 28</vt:lpstr>
      <vt:lpstr>Slide 29</vt:lpstr>
      <vt:lpstr>Slide 30</vt:lpstr>
      <vt:lpstr>Slide 31</vt:lpstr>
      <vt:lpstr>Slide 32</vt:lpstr>
      <vt:lpstr>HƯỚNG DẪN VỀ NHÀ</vt:lpstr>
    </vt:vector>
  </TitlesOfParts>
  <Company>&lt;arabianhorse&gt;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Sky123.Org</dc:creator>
  <cp:lastModifiedBy>ComputerLongHai</cp:lastModifiedBy>
  <cp:revision>217</cp:revision>
  <dcterms:created xsi:type="dcterms:W3CDTF">2016-10-25T13:16:18Z</dcterms:created>
  <dcterms:modified xsi:type="dcterms:W3CDTF">2008-12-31T17:09:25Z</dcterms:modified>
</cp:coreProperties>
</file>