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2"/>
  </p:notesMasterIdLst>
  <p:sldIdLst>
    <p:sldId id="299" r:id="rId2"/>
    <p:sldId id="260" r:id="rId3"/>
    <p:sldId id="261" r:id="rId4"/>
    <p:sldId id="262" r:id="rId5"/>
    <p:sldId id="291" r:id="rId6"/>
    <p:sldId id="287" r:id="rId7"/>
    <p:sldId id="292" r:id="rId8"/>
    <p:sldId id="293" r:id="rId9"/>
    <p:sldId id="300" r:id="rId10"/>
    <p:sldId id="278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9" autoAdjust="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7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7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7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0CA2B5B-89AC-4AD6-90FE-A90FBBC445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8E8BFD-DC1D-44FD-9E72-FE2CC6DE797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>
              <a:latin typeface="Arial" panose="020B0604020202020204" pitchFamily="34" charset="0"/>
            </a:endParaRPr>
          </a:p>
        </p:txBody>
      </p:sp>
      <p:sp>
        <p:nvSpPr>
          <p:cNvPr id="614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95A6682-7206-413C-A9DE-25A2A5FDEA80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3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96C29-2F4E-4809-A315-93309F4B19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17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E29E9-00EE-42FC-8D80-D2DEDA6FB0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34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1679D-F819-4B57-B3EB-77150DA2B0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87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2CFE0-717D-4C19-A47A-FA19642876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393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BD07C-29BB-438C-AC1A-A3F6ABDC34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625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01502-74F3-4B28-BE9B-1FEF2C6BD9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272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BCAEA-AC49-4F06-AF28-A7CB3F32D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84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AD2FF-CFA0-43D0-9921-8D4E06F8B5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78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EB971-9E6E-453B-8028-BDB6498635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229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6F63E-0C7B-42BC-B100-AE1751CD26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0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AE4CC-E4B0-4817-8737-ADE41F141D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373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27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7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7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C0F9DE8-A56C-4CF8-9C23-DCC554E122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10.bin"/><Relationship Id="rId3" Type="http://schemas.openxmlformats.org/officeDocument/2006/relationships/oleObject" Target="../embeddings/oleObject2.bin"/><Relationship Id="rId21" Type="http://schemas.openxmlformats.org/officeDocument/2006/relationships/image" Target="../media/image12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1.wmf"/><Relationship Id="rId4" Type="http://schemas.openxmlformats.org/officeDocument/2006/relationships/image" Target="../media/image4.wmf"/><Relationship Id="rId9" Type="http://schemas.openxmlformats.org/officeDocument/2006/relationships/image" Target="../media/image6.wmf"/><Relationship Id="rId14" Type="http://schemas.openxmlformats.org/officeDocument/2006/relationships/oleObject" Target="../embeddings/oleObject8.bin"/><Relationship Id="rId22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25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70017" y="3733800"/>
            <a:ext cx="3830216" cy="500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Tiết 14. </a:t>
            </a:r>
            <a:r>
              <a:rPr lang="en-US" sz="2800" b="1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CĂN BẬC BA</a:t>
            </a:r>
            <a:endParaRPr lang="en-US" sz="28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2222500" y="5307013"/>
            <a:ext cx="4186238" cy="3508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Giáo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viên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Trần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 Minh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Đông</a:t>
            </a:r>
            <a:endParaRPr lang="en-US" sz="2100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2571750" y="1963738"/>
            <a:ext cx="3565525" cy="43973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69056" tIns="34529" rIns="69056" bIns="34529" anchor="b" anchorCtr="1"/>
          <a:lstStyle/>
          <a:p>
            <a:pPr algn="ctr" eaLnBrk="1" hangingPunct="1">
              <a:defRPr/>
            </a:pPr>
            <a:r>
              <a:rPr lang="en-US" sz="27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ĐẠI SỐ 9</a:t>
            </a:r>
            <a:endParaRPr lang="en-US" sz="27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57200" y="1143000"/>
            <a:ext cx="868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-  Học thuộc: </a:t>
            </a: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Định nghĩa căn bậc ba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căn bậc ba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-  Làm bài tập: 67; 68 (SGK) </a:t>
            </a:r>
            <a:b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291" name="Group 8"/>
          <p:cNvGrpSpPr>
            <a:grpSpLocks/>
          </p:cNvGrpSpPr>
          <p:nvPr/>
        </p:nvGrpSpPr>
        <p:grpSpPr bwMode="auto">
          <a:xfrm>
            <a:off x="1295400" y="304800"/>
            <a:ext cx="6534150" cy="752475"/>
            <a:chOff x="900" y="2892"/>
            <a:chExt cx="4092" cy="607"/>
          </a:xfrm>
        </p:grpSpPr>
        <p:pic>
          <p:nvPicPr>
            <p:cNvPr id="12293" name="Picture 9" descr="SOFTC03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" y="2892"/>
              <a:ext cx="4092" cy="607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4" name="Text Box 10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937" y="3024"/>
              <a:ext cx="3911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FF0066"/>
                  </a:solidFill>
                  <a:cs typeface="Arial" panose="020B0604020202020204" pitchFamily="34" charset="0"/>
                </a:rPr>
                <a:t>HƯỚNG DẪN HỌC Ở NHÀ</a:t>
              </a:r>
              <a:r>
                <a:rPr lang="en-US" altLang="en-US" sz="2800">
                  <a:cs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3143" name="Text Box 71"/>
          <p:cNvSpPr txBox="1">
            <a:spLocks noChangeArrowheads="1"/>
          </p:cNvSpPr>
          <p:nvPr/>
        </p:nvSpPr>
        <p:spPr bwMode="auto">
          <a:xfrm>
            <a:off x="990600" y="21082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Tiết sau: Ôn tập chương I</a:t>
            </a:r>
            <a:endParaRPr lang="en-US" altLang="en-US" sz="240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31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42"/>
          <p:cNvSpPr>
            <a:spLocks noChangeShapeType="1"/>
          </p:cNvSpPr>
          <p:nvPr/>
        </p:nvSpPr>
        <p:spPr bwMode="auto">
          <a:xfrm>
            <a:off x="5181600" y="685800"/>
            <a:ext cx="0" cy="617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127000" y="1524000"/>
            <a:ext cx="4876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.VnTime" panose="020B7200000000000000" pitchFamily="34" charset="0"/>
              </a:rPr>
              <a:t>    </a:t>
            </a:r>
            <a:r>
              <a:rPr lang="vi-V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Một người thợ cần làm một thùng hình lập phương chứa được đúng 64 lít nước.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Hỏi người thợ đó phải chọn độ dài cạnh của thùng là bao nhiêu đêximet?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390650" y="3011488"/>
            <a:ext cx="1585913" cy="1430337"/>
            <a:chOff x="3696" y="1200"/>
            <a:chExt cx="1202" cy="1056"/>
          </a:xfrm>
        </p:grpSpPr>
        <p:sp>
          <p:nvSpPr>
            <p:cNvPr id="4118" name="AutoShape 6"/>
            <p:cNvSpPr>
              <a:spLocks noChangeArrowheads="1"/>
            </p:cNvSpPr>
            <p:nvPr/>
          </p:nvSpPr>
          <p:spPr bwMode="auto">
            <a:xfrm>
              <a:off x="3696" y="1200"/>
              <a:ext cx="1200" cy="1056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>
                <a:latin typeface="Calibri" panose="020F0502020204030204" pitchFamily="34" charset="0"/>
              </a:endParaRPr>
            </a:p>
          </p:txBody>
        </p:sp>
        <p:sp>
          <p:nvSpPr>
            <p:cNvPr id="4119" name="Line 8"/>
            <p:cNvSpPr>
              <a:spLocks noChangeShapeType="1"/>
            </p:cNvSpPr>
            <p:nvPr/>
          </p:nvSpPr>
          <p:spPr bwMode="auto">
            <a:xfrm>
              <a:off x="3961" y="1200"/>
              <a:ext cx="8" cy="8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9"/>
            <p:cNvSpPr>
              <a:spLocks noChangeShapeType="1"/>
            </p:cNvSpPr>
            <p:nvPr/>
          </p:nvSpPr>
          <p:spPr bwMode="auto">
            <a:xfrm flipV="1">
              <a:off x="3696" y="2001"/>
              <a:ext cx="273" cy="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10"/>
            <p:cNvSpPr>
              <a:spLocks noChangeShapeType="1"/>
            </p:cNvSpPr>
            <p:nvPr/>
          </p:nvSpPr>
          <p:spPr bwMode="auto">
            <a:xfrm flipH="1">
              <a:off x="3986" y="2001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066800" y="3711575"/>
            <a:ext cx="1063625" cy="1012825"/>
            <a:chOff x="3492" y="1752"/>
            <a:chExt cx="807" cy="748"/>
          </a:xfrm>
        </p:grpSpPr>
        <p:sp>
          <p:nvSpPr>
            <p:cNvPr id="4115" name="Text Box 12"/>
            <p:cNvSpPr txBox="1">
              <a:spLocks noChangeArrowheads="1"/>
            </p:cNvSpPr>
            <p:nvPr/>
          </p:nvSpPr>
          <p:spPr bwMode="auto">
            <a:xfrm>
              <a:off x="4082" y="2251"/>
              <a:ext cx="217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00CC"/>
                  </a:solidFill>
                </a:rPr>
                <a:t>x</a:t>
              </a:r>
            </a:p>
          </p:txBody>
        </p:sp>
        <p:sp>
          <p:nvSpPr>
            <p:cNvPr id="4116" name="Text Box 13"/>
            <p:cNvSpPr txBox="1">
              <a:spLocks noChangeArrowheads="1"/>
            </p:cNvSpPr>
            <p:nvPr/>
          </p:nvSpPr>
          <p:spPr bwMode="auto">
            <a:xfrm>
              <a:off x="3492" y="1752"/>
              <a:ext cx="217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00CC"/>
                  </a:solidFill>
                </a:rPr>
                <a:t>x</a:t>
              </a:r>
            </a:p>
          </p:txBody>
        </p:sp>
        <p:sp>
          <p:nvSpPr>
            <p:cNvPr id="4117" name="Text Box 14"/>
            <p:cNvSpPr txBox="1">
              <a:spLocks noChangeArrowheads="1"/>
            </p:cNvSpPr>
            <p:nvPr/>
          </p:nvSpPr>
          <p:spPr bwMode="auto">
            <a:xfrm>
              <a:off x="3897" y="2026"/>
              <a:ext cx="216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00CC"/>
                  </a:solidFill>
                </a:rPr>
                <a:t>x</a:t>
              </a:r>
            </a:p>
          </p:txBody>
        </p:sp>
      </p:grp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2971800" y="3581400"/>
            <a:ext cx="1260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V = 64 lít 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1752600" y="3482975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CC"/>
                </a:solidFill>
              </a:rPr>
              <a:t>x=?</a:t>
            </a:r>
          </a:p>
        </p:txBody>
      </p:sp>
      <p:sp>
        <p:nvSpPr>
          <p:cNvPr id="25" name="TextBox 56"/>
          <p:cNvSpPr txBox="1">
            <a:spLocks noChangeArrowheads="1"/>
          </p:cNvSpPr>
          <p:nvPr/>
        </p:nvSpPr>
        <p:spPr bwMode="auto">
          <a:xfrm>
            <a:off x="4056063" y="3581400"/>
            <a:ext cx="1963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= 64dm</a:t>
            </a:r>
            <a:r>
              <a:rPr lang="en-US" altLang="en-US" sz="2000" baseline="30000"/>
              <a:t>3</a:t>
            </a:r>
            <a:endParaRPr lang="en-US" altLang="en-US" sz="2000"/>
          </a:p>
        </p:txBody>
      </p:sp>
      <p:sp>
        <p:nvSpPr>
          <p:cNvPr id="30" name="WordArt 9"/>
          <p:cNvSpPr>
            <a:spLocks noChangeArrowheads="1" noChangeShapeType="1" noTextEdit="1"/>
          </p:cNvSpPr>
          <p:nvPr/>
        </p:nvSpPr>
        <p:spPr bwMode="auto">
          <a:xfrm>
            <a:off x="2424113" y="76200"/>
            <a:ext cx="4586287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7565"/>
              </a:avLst>
            </a:prstTxWarp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         </a:t>
            </a: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124200" y="2971800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000">
                <a:latin typeface="Times New Roman" panose="02020603050405020304" pitchFamily="18" charset="0"/>
              </a:rPr>
              <a:t>Hình lập phương</a:t>
            </a:r>
          </a:p>
        </p:txBody>
      </p:sp>
      <p:sp>
        <p:nvSpPr>
          <p:cNvPr id="4" name="Text Box 71"/>
          <p:cNvSpPr txBox="1">
            <a:spLocks noChangeArrowheads="1"/>
          </p:cNvSpPr>
          <p:nvPr/>
        </p:nvSpPr>
        <p:spPr bwMode="auto">
          <a:xfrm>
            <a:off x="0" y="685800"/>
            <a:ext cx="4267200" cy="4572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Khái niệm về căn bậc ba:</a:t>
            </a:r>
            <a:r>
              <a:rPr lang="en-US" altLang="en-US" sz="2400" smtClean="0"/>
              <a:t> </a:t>
            </a:r>
          </a:p>
        </p:txBody>
      </p:sp>
      <p:sp>
        <p:nvSpPr>
          <p:cNvPr id="5" name="Text Box 71"/>
          <p:cNvSpPr txBox="1">
            <a:spLocks noChangeArrowheads="1"/>
          </p:cNvSpPr>
          <p:nvPr/>
        </p:nvSpPr>
        <p:spPr bwMode="auto">
          <a:xfrm>
            <a:off x="76200" y="11430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toán: </a:t>
            </a:r>
            <a:r>
              <a:rPr lang="en-US" altLang="en-US" sz="180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530464" name="Rectangle 32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gradFill rotWithShape="0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§9.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 BA</a:t>
            </a:r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519613"/>
            <a:ext cx="2514600" cy="216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AutoShape 48"/>
          <p:cNvSpPr>
            <a:spLocks noChangeArrowheads="1"/>
          </p:cNvSpPr>
          <p:nvPr/>
        </p:nvSpPr>
        <p:spPr bwMode="auto">
          <a:xfrm>
            <a:off x="3427413" y="3325813"/>
            <a:ext cx="1677987" cy="865187"/>
          </a:xfrm>
          <a:prstGeom prst="cloudCallout">
            <a:avLst>
              <a:gd name="adj1" fmla="val -23176"/>
              <a:gd name="adj2" fmla="val 13051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=?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0" grpId="0"/>
      <p:bldP spid="2064" grpId="0"/>
      <p:bldP spid="2071" grpId="0"/>
      <p:bldP spid="25" grpId="0"/>
      <p:bldP spid="32" grpId="0"/>
      <p:bldP spid="5" grpId="0"/>
      <p:bldP spid="29" grpId="0" animBg="1"/>
      <p:bldP spid="2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8"/>
          <p:cNvSpPr>
            <a:spLocks noChangeShapeType="1"/>
          </p:cNvSpPr>
          <p:nvPr/>
        </p:nvSpPr>
        <p:spPr bwMode="auto">
          <a:xfrm>
            <a:off x="5181600" y="685800"/>
            <a:ext cx="0" cy="617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Text Box 14"/>
          <p:cNvSpPr txBox="1">
            <a:spLocks noChangeArrowheads="1"/>
          </p:cNvSpPr>
          <p:nvPr/>
        </p:nvSpPr>
        <p:spPr bwMode="auto">
          <a:xfrm>
            <a:off x="228600" y="13716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.VnTime" panose="020B7200000000000000" pitchFamily="34" charset="0"/>
              </a:rPr>
              <a:t> </a:t>
            </a:r>
          </a:p>
        </p:txBody>
      </p:sp>
      <p:grpSp>
        <p:nvGrpSpPr>
          <p:cNvPr id="5124" name="Group 11"/>
          <p:cNvGrpSpPr>
            <a:grpSpLocks/>
          </p:cNvGrpSpPr>
          <p:nvPr/>
        </p:nvGrpSpPr>
        <p:grpSpPr bwMode="auto">
          <a:xfrm>
            <a:off x="1390650" y="2743200"/>
            <a:ext cx="1585913" cy="1430338"/>
            <a:chOff x="3696" y="1200"/>
            <a:chExt cx="1202" cy="1056"/>
          </a:xfrm>
        </p:grpSpPr>
        <p:sp>
          <p:nvSpPr>
            <p:cNvPr id="5150" name="AutoShape 6"/>
            <p:cNvSpPr>
              <a:spLocks noChangeArrowheads="1"/>
            </p:cNvSpPr>
            <p:nvPr/>
          </p:nvSpPr>
          <p:spPr bwMode="auto">
            <a:xfrm>
              <a:off x="3696" y="1200"/>
              <a:ext cx="1200" cy="1056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>
                <a:latin typeface="Calibri" panose="020F0502020204030204" pitchFamily="34" charset="0"/>
              </a:endParaRPr>
            </a:p>
          </p:txBody>
        </p:sp>
        <p:sp>
          <p:nvSpPr>
            <p:cNvPr id="5151" name="Line 8"/>
            <p:cNvSpPr>
              <a:spLocks noChangeShapeType="1"/>
            </p:cNvSpPr>
            <p:nvPr/>
          </p:nvSpPr>
          <p:spPr bwMode="auto">
            <a:xfrm>
              <a:off x="3961" y="1200"/>
              <a:ext cx="8" cy="8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9"/>
            <p:cNvSpPr>
              <a:spLocks noChangeShapeType="1"/>
            </p:cNvSpPr>
            <p:nvPr/>
          </p:nvSpPr>
          <p:spPr bwMode="auto">
            <a:xfrm flipV="1">
              <a:off x="3696" y="2001"/>
              <a:ext cx="273" cy="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0"/>
            <p:cNvSpPr>
              <a:spLocks noChangeShapeType="1"/>
            </p:cNvSpPr>
            <p:nvPr/>
          </p:nvSpPr>
          <p:spPr bwMode="auto">
            <a:xfrm flipH="1">
              <a:off x="3986" y="2001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5" name="Group 15"/>
          <p:cNvGrpSpPr>
            <a:grpSpLocks/>
          </p:cNvGrpSpPr>
          <p:nvPr/>
        </p:nvGrpSpPr>
        <p:grpSpPr bwMode="auto">
          <a:xfrm>
            <a:off x="1066800" y="3505200"/>
            <a:ext cx="1063625" cy="1012825"/>
            <a:chOff x="3492" y="1752"/>
            <a:chExt cx="807" cy="748"/>
          </a:xfrm>
        </p:grpSpPr>
        <p:sp>
          <p:nvSpPr>
            <p:cNvPr id="5147" name="Text Box 12"/>
            <p:cNvSpPr txBox="1">
              <a:spLocks noChangeArrowheads="1"/>
            </p:cNvSpPr>
            <p:nvPr/>
          </p:nvSpPr>
          <p:spPr bwMode="auto">
            <a:xfrm>
              <a:off x="4082" y="2251"/>
              <a:ext cx="217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2"/>
                  </a:solidFill>
                </a:rPr>
                <a:t>x</a:t>
              </a:r>
            </a:p>
          </p:txBody>
        </p:sp>
        <p:sp>
          <p:nvSpPr>
            <p:cNvPr id="5148" name="Text Box 13"/>
            <p:cNvSpPr txBox="1">
              <a:spLocks noChangeArrowheads="1"/>
            </p:cNvSpPr>
            <p:nvPr/>
          </p:nvSpPr>
          <p:spPr bwMode="auto">
            <a:xfrm>
              <a:off x="3492" y="1752"/>
              <a:ext cx="217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2"/>
                  </a:solidFill>
                </a:rPr>
                <a:t>x</a:t>
              </a:r>
            </a:p>
          </p:txBody>
        </p:sp>
        <p:sp>
          <p:nvSpPr>
            <p:cNvPr id="5149" name="Text Box 14"/>
            <p:cNvSpPr txBox="1">
              <a:spLocks noChangeArrowheads="1"/>
            </p:cNvSpPr>
            <p:nvPr/>
          </p:nvSpPr>
          <p:spPr bwMode="auto">
            <a:xfrm>
              <a:off x="3878" y="2000"/>
              <a:ext cx="216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2"/>
                  </a:solidFill>
                </a:rPr>
                <a:t>x</a:t>
              </a:r>
            </a:p>
          </p:txBody>
        </p:sp>
      </p:grpSp>
      <p:sp>
        <p:nvSpPr>
          <p:cNvPr id="5126" name="Text Box 16"/>
          <p:cNvSpPr txBox="1">
            <a:spLocks noChangeArrowheads="1"/>
          </p:cNvSpPr>
          <p:nvPr/>
        </p:nvSpPr>
        <p:spPr bwMode="auto">
          <a:xfrm>
            <a:off x="2974975" y="3581400"/>
            <a:ext cx="1260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V = 64 lít </a:t>
            </a:r>
          </a:p>
        </p:txBody>
      </p:sp>
      <p:sp>
        <p:nvSpPr>
          <p:cNvPr id="5127" name="Text Box 23"/>
          <p:cNvSpPr txBox="1">
            <a:spLocks noChangeArrowheads="1"/>
          </p:cNvSpPr>
          <p:nvPr/>
        </p:nvSpPr>
        <p:spPr bwMode="auto">
          <a:xfrm>
            <a:off x="1752600" y="3214688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2"/>
                </a:solidFill>
              </a:rPr>
              <a:t>X=?</a:t>
            </a:r>
          </a:p>
        </p:txBody>
      </p:sp>
      <p:sp>
        <p:nvSpPr>
          <p:cNvPr id="5128" name="TextBox 56"/>
          <p:cNvSpPr txBox="1">
            <a:spLocks noChangeArrowheads="1"/>
          </p:cNvSpPr>
          <p:nvPr/>
        </p:nvSpPr>
        <p:spPr bwMode="auto">
          <a:xfrm>
            <a:off x="4056063" y="3581400"/>
            <a:ext cx="1963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= 64dm</a:t>
            </a:r>
            <a:r>
              <a:rPr lang="en-US" altLang="en-US" sz="2000" baseline="30000"/>
              <a:t>3</a:t>
            </a:r>
            <a:endParaRPr lang="en-US" altLang="en-US" sz="2000"/>
          </a:p>
        </p:txBody>
      </p:sp>
      <p:sp>
        <p:nvSpPr>
          <p:cNvPr id="5129" name="Text Box 34"/>
          <p:cNvSpPr txBox="1">
            <a:spLocks noChangeArrowheads="1"/>
          </p:cNvSpPr>
          <p:nvPr/>
        </p:nvSpPr>
        <p:spPr bwMode="auto">
          <a:xfrm>
            <a:off x="5181600" y="1009650"/>
            <a:ext cx="3733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ông thức tính thể tích hình lập phương cạnh có độ dài  </a:t>
            </a:r>
            <a:r>
              <a:rPr lang="vi-VN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graphicFrame>
        <p:nvGraphicFramePr>
          <p:cNvPr id="36899" name="Object 24"/>
          <p:cNvGraphicFramePr>
            <a:graphicFrameLocks noChangeAspect="1"/>
          </p:cNvGraphicFramePr>
          <p:nvPr/>
        </p:nvGraphicFramePr>
        <p:xfrm>
          <a:off x="6172200" y="1752600"/>
          <a:ext cx="9906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4" imgW="431613" imgH="203112" progId="Equation.DSMT4">
                  <p:embed/>
                </p:oleObj>
              </mc:Choice>
              <mc:Fallback>
                <p:oleObj name="Equation" r:id="rId4" imgW="431613" imgH="203112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752600"/>
                        <a:ext cx="9906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0" y="40513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228600" y="4495800"/>
            <a:ext cx="434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Gọi  x (dm) là độ dài cạnh của thùng hình lập phương  (Đk: x &gt; 0)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68313" y="5486400"/>
            <a:ext cx="1276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    </a:t>
            </a: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= </a:t>
            </a: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304800" y="5791200"/>
            <a:ext cx="4156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Vậy độ dài cạnh của thùng là </a:t>
            </a:r>
            <a:r>
              <a:rPr lang="en-US" altLang="en-US" sz="20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dm.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5441228" y="3120258"/>
            <a:ext cx="3138343" cy="707886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Từ </a:t>
            </a:r>
            <a:r>
              <a:rPr lang="en-US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000" b="1" baseline="30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người ta gọi </a:t>
            </a:r>
            <a:r>
              <a:rPr lang="en-US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en-US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bậc ba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28600" y="51816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Ta có: </a:t>
            </a: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64</a:t>
            </a:r>
            <a:endParaRPr lang="en-US" altLang="en-US" sz="20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3331" name="TextBox 26"/>
          <p:cNvSpPr txBox="1">
            <a:spLocks noChangeArrowheads="1"/>
          </p:cNvSpPr>
          <p:nvPr/>
        </p:nvSpPr>
        <p:spPr bwMode="auto">
          <a:xfrm>
            <a:off x="5270500" y="4724400"/>
            <a:ext cx="403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Vậy </a:t>
            </a:r>
            <a:r>
              <a:rPr lang="en-US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en-US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bậc ba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khi nào? </a:t>
            </a:r>
          </a:p>
        </p:txBody>
      </p:sp>
      <p:sp>
        <p:nvSpPr>
          <p:cNvPr id="5138" name="Text Box 48"/>
          <p:cNvSpPr txBox="1">
            <a:spLocks noChangeArrowheads="1"/>
          </p:cNvSpPr>
          <p:nvPr/>
        </p:nvSpPr>
        <p:spPr bwMode="auto">
          <a:xfrm>
            <a:off x="152400" y="1371600"/>
            <a:ext cx="4876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.VnTime" panose="020B7200000000000000" pitchFamily="34" charset="0"/>
              </a:rPr>
              <a:t>    </a:t>
            </a:r>
            <a:r>
              <a:rPr lang="vi-VN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Một người thợ cần làm một thùng hình lập phương chứa được đúng 64 lít nước.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vi-VN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Hỏi người thợ đó phải chọn độ dài cạnh của thùng là bao nhiêu đêximet?</a:t>
            </a:r>
          </a:p>
        </p:txBody>
      </p:sp>
      <p:sp>
        <p:nvSpPr>
          <p:cNvPr id="37" name="WordArt 9"/>
          <p:cNvSpPr>
            <a:spLocks noChangeArrowheads="1" noChangeShapeType="1" noTextEdit="1"/>
          </p:cNvSpPr>
          <p:nvPr/>
        </p:nvSpPr>
        <p:spPr bwMode="auto">
          <a:xfrm>
            <a:off x="2424113" y="76200"/>
            <a:ext cx="4586287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7565"/>
              </a:avLst>
            </a:prstTxWarp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         </a:t>
            </a:r>
          </a:p>
        </p:txBody>
      </p:sp>
      <p:sp>
        <p:nvSpPr>
          <p:cNvPr id="531493" name="Rectangle 37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gradFill rotWithShape="0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§9.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 BẬC BA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1" name="Text Box 71"/>
          <p:cNvSpPr txBox="1">
            <a:spLocks noChangeArrowheads="1"/>
          </p:cNvSpPr>
          <p:nvPr/>
        </p:nvSpPr>
        <p:spPr bwMode="auto">
          <a:xfrm>
            <a:off x="0" y="685800"/>
            <a:ext cx="4267200" cy="4572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Khái niệm về căn bậc ba:</a:t>
            </a:r>
            <a:r>
              <a:rPr lang="en-US" altLang="en-US" sz="2400" smtClean="0"/>
              <a:t> </a:t>
            </a:r>
          </a:p>
        </p:txBody>
      </p:sp>
      <p:sp>
        <p:nvSpPr>
          <p:cNvPr id="5144" name="Text Box 71"/>
          <p:cNvSpPr txBox="1">
            <a:spLocks noChangeArrowheads="1"/>
          </p:cNvSpPr>
          <p:nvPr/>
        </p:nvSpPr>
        <p:spPr bwMode="auto">
          <a:xfrm>
            <a:off x="76200" y="11271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toán: </a:t>
            </a:r>
            <a:r>
              <a:rPr lang="en-US" altLang="en-US" sz="1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145" name="Text Box 71"/>
          <p:cNvSpPr txBox="1">
            <a:spLocks noChangeArrowheads="1"/>
          </p:cNvSpPr>
          <p:nvPr/>
        </p:nvSpPr>
        <p:spPr bwMode="auto">
          <a:xfrm>
            <a:off x="0" y="26670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altLang="en-US" sz="2000">
              <a:solidFill>
                <a:srgbClr val="000099"/>
              </a:solidFill>
            </a:endParaRPr>
          </a:p>
        </p:txBody>
      </p:sp>
      <p:sp>
        <p:nvSpPr>
          <p:cNvPr id="4" name="TextBox 25"/>
          <p:cNvSpPr txBox="1">
            <a:spLocks noChangeArrowheads="1"/>
          </p:cNvSpPr>
          <p:nvPr/>
        </p:nvSpPr>
        <p:spPr bwMode="auto">
          <a:xfrm>
            <a:off x="1790700" y="51943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0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6" grpId="0"/>
      <p:bldP spid="2067" grpId="0"/>
      <p:bldP spid="2068" grpId="0"/>
      <p:bldP spid="2069" grpId="0"/>
      <p:bldP spid="2070" grpId="0" animBg="1"/>
      <p:bldP spid="26" grpId="0"/>
      <p:bldP spid="13331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8"/>
          <p:cNvSpPr>
            <a:spLocks noChangeShapeType="1"/>
          </p:cNvSpPr>
          <p:nvPr/>
        </p:nvSpPr>
        <p:spPr bwMode="auto">
          <a:xfrm>
            <a:off x="5029200" y="685800"/>
            <a:ext cx="0" cy="617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0" y="1219200"/>
            <a:ext cx="4495800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vi-VN" alt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nghĩa</a:t>
            </a:r>
            <a:r>
              <a:rPr lang="vi-VN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Căn bậc ba của số </a:t>
            </a:r>
            <a:r>
              <a:rPr lang="vi-VN" alt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là số </a:t>
            </a:r>
            <a:r>
              <a:rPr lang="vi-VN" alt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sao cho </a:t>
            </a:r>
            <a:r>
              <a:rPr lang="vi-VN" alt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alt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</a:p>
        </p:txBody>
      </p:sp>
      <p:sp>
        <p:nvSpPr>
          <p:cNvPr id="30" name="WordArt 9"/>
          <p:cNvSpPr>
            <a:spLocks noChangeArrowheads="1" noChangeShapeType="1" noTextEdit="1"/>
          </p:cNvSpPr>
          <p:nvPr/>
        </p:nvSpPr>
        <p:spPr bwMode="auto">
          <a:xfrm>
            <a:off x="2424113" y="76200"/>
            <a:ext cx="4586287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7565"/>
              </a:avLst>
            </a:prstTxWarp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         </a:t>
            </a:r>
          </a:p>
        </p:txBody>
      </p:sp>
      <p:sp>
        <p:nvSpPr>
          <p:cNvPr id="37" name="WordArt 9"/>
          <p:cNvSpPr>
            <a:spLocks noChangeArrowheads="1" noChangeShapeType="1" noTextEdit="1"/>
          </p:cNvSpPr>
          <p:nvPr/>
        </p:nvSpPr>
        <p:spPr bwMode="auto">
          <a:xfrm>
            <a:off x="2424113" y="76200"/>
            <a:ext cx="4586287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7565"/>
              </a:avLst>
            </a:prstTxWarp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         </a:t>
            </a:r>
          </a:p>
        </p:txBody>
      </p:sp>
      <p:sp>
        <p:nvSpPr>
          <p:cNvPr id="533529" name="Rectangle 25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gradFill rotWithShape="0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§9.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 BẬC BA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 Box 71"/>
          <p:cNvSpPr txBox="1">
            <a:spLocks noChangeArrowheads="1"/>
          </p:cNvSpPr>
          <p:nvPr/>
        </p:nvSpPr>
        <p:spPr bwMode="auto">
          <a:xfrm>
            <a:off x="0" y="685800"/>
            <a:ext cx="4267200" cy="4572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Khái niệm về căn bậc ba:</a:t>
            </a:r>
            <a:r>
              <a:rPr lang="en-US" altLang="en-US" sz="2400" smtClean="0"/>
              <a:t> 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52400" y="2065338"/>
            <a:ext cx="4495800" cy="8302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Mỗi số a đều có duy nhất một căn bậc ba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5029200" y="685800"/>
            <a:ext cx="4648200" cy="8302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 là căn bậc ba của 8, vì 2</a:t>
            </a:r>
            <a:r>
              <a:rPr lang="vi-VN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8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953000" y="1447800"/>
            <a:ext cx="4495800" cy="8302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-5 là căn bậc ba của -125,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vì (-5)</a:t>
            </a:r>
            <a:r>
              <a:rPr lang="vi-VN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-125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876800" y="2209800"/>
            <a:ext cx="4267200" cy="4619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Mỗi số có mấy căn bậc ba?</a:t>
            </a:r>
          </a:p>
        </p:txBody>
      </p:sp>
      <p:grpSp>
        <p:nvGrpSpPr>
          <p:cNvPr id="12" name="Group 26"/>
          <p:cNvGrpSpPr>
            <a:grpSpLocks/>
          </p:cNvGrpSpPr>
          <p:nvPr/>
        </p:nvGrpSpPr>
        <p:grpSpPr bwMode="auto">
          <a:xfrm>
            <a:off x="457200" y="2813050"/>
            <a:ext cx="1676400" cy="463550"/>
            <a:chOff x="0" y="1498"/>
            <a:chExt cx="1056" cy="292"/>
          </a:xfrm>
        </p:grpSpPr>
        <p:sp>
          <p:nvSpPr>
            <p:cNvPr id="7198" name="TextBox 41"/>
            <p:cNvSpPr txBox="1">
              <a:spLocks noChangeArrowheads="1"/>
            </p:cNvSpPr>
            <p:nvPr/>
          </p:nvSpPr>
          <p:spPr bwMode="auto">
            <a:xfrm>
              <a:off x="0" y="1536"/>
              <a:ext cx="7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Kí hiệu:</a:t>
              </a:r>
            </a:p>
          </p:txBody>
        </p:sp>
        <p:graphicFrame>
          <p:nvGraphicFramePr>
            <p:cNvPr id="7199" name="Object 24"/>
            <p:cNvGraphicFramePr>
              <a:graphicFrameLocks noChangeAspect="1"/>
            </p:cNvGraphicFramePr>
            <p:nvPr/>
          </p:nvGraphicFramePr>
          <p:xfrm>
            <a:off x="672" y="1498"/>
            <a:ext cx="384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8" name="Equation" r:id="rId3" imgW="241300" imgH="228600" progId="Equation.DSMT4">
                    <p:embed/>
                  </p:oleObj>
                </mc:Choice>
                <mc:Fallback>
                  <p:oleObj name="Equation" r:id="rId3" imgW="241300" imgH="22860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" y="1498"/>
                          <a:ext cx="384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21"/>
          <p:cNvGrpSpPr>
            <a:grpSpLocks/>
          </p:cNvGrpSpPr>
          <p:nvPr/>
        </p:nvGrpSpPr>
        <p:grpSpPr bwMode="auto">
          <a:xfrm>
            <a:off x="4876800" y="2819400"/>
            <a:ext cx="2667000" cy="1143000"/>
            <a:chOff x="3072" y="576"/>
            <a:chExt cx="1152" cy="720"/>
          </a:xfrm>
        </p:grpSpPr>
        <p:sp>
          <p:nvSpPr>
            <p:cNvPr id="7196" name="Line 6"/>
            <p:cNvSpPr>
              <a:spLocks noChangeShapeType="1"/>
            </p:cNvSpPr>
            <p:nvPr/>
          </p:nvSpPr>
          <p:spPr bwMode="auto">
            <a:xfrm flipH="1">
              <a:off x="3335" y="864"/>
              <a:ext cx="236" cy="43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TextBox 41"/>
            <p:cNvSpPr txBox="1">
              <a:spLocks noChangeArrowheads="1"/>
            </p:cNvSpPr>
            <p:nvPr/>
          </p:nvSpPr>
          <p:spPr bwMode="auto">
            <a:xfrm>
              <a:off x="3072" y="576"/>
              <a:ext cx="1152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Chỉ số của căn</a:t>
              </a:r>
            </a:p>
          </p:txBody>
        </p:sp>
      </p:grpSp>
      <p:grpSp>
        <p:nvGrpSpPr>
          <p:cNvPr id="18" name="Group 22"/>
          <p:cNvGrpSpPr>
            <a:grpSpLocks/>
          </p:cNvGrpSpPr>
          <p:nvPr/>
        </p:nvGrpSpPr>
        <p:grpSpPr bwMode="auto">
          <a:xfrm>
            <a:off x="6457950" y="4191000"/>
            <a:ext cx="2686050" cy="523875"/>
            <a:chOff x="3972" y="1248"/>
            <a:chExt cx="1692" cy="330"/>
          </a:xfrm>
        </p:grpSpPr>
        <p:sp>
          <p:nvSpPr>
            <p:cNvPr id="7194" name="Line 8"/>
            <p:cNvSpPr>
              <a:spLocks noChangeShapeType="1"/>
            </p:cNvSpPr>
            <p:nvPr/>
          </p:nvSpPr>
          <p:spPr bwMode="auto">
            <a:xfrm flipH="1" flipV="1">
              <a:off x="3972" y="1440"/>
              <a:ext cx="636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TextBox 41"/>
            <p:cNvSpPr txBox="1">
              <a:spLocks noChangeArrowheads="1"/>
            </p:cNvSpPr>
            <p:nvPr/>
          </p:nvSpPr>
          <p:spPr bwMode="auto">
            <a:xfrm>
              <a:off x="4608" y="1248"/>
              <a:ext cx="105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 lấy căn</a:t>
              </a:r>
            </a:p>
          </p:txBody>
        </p:sp>
      </p:grpSp>
      <p:graphicFrame>
        <p:nvGraphicFramePr>
          <p:cNvPr id="21" name="Object 28"/>
          <p:cNvGraphicFramePr>
            <a:graphicFrameLocks noChangeAspect="1"/>
          </p:cNvGraphicFramePr>
          <p:nvPr/>
        </p:nvGraphicFramePr>
        <p:xfrm>
          <a:off x="5181600" y="3733800"/>
          <a:ext cx="13716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Equation" r:id="rId5" imgW="241300" imgH="228600" progId="Equation.DSMT4">
                  <p:embed/>
                </p:oleObj>
              </mc:Choice>
              <mc:Fallback>
                <p:oleObj name="Equation" r:id="rId5" imgW="241300" imgH="2286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733800"/>
                        <a:ext cx="13716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029200" y="5211763"/>
            <a:ext cx="4267200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tìm căn bậc ba của một số gọi là phép khai căn bậc ba.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0" y="5211763"/>
            <a:ext cx="5029200" cy="1570037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xét: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Căn bậc ba của số dương là số dương;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Căn bậc ba của số âm là số âm;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Căn bậc ba của số 0 là chính số 0.</a:t>
            </a:r>
          </a:p>
        </p:txBody>
      </p:sp>
      <p:sp>
        <p:nvSpPr>
          <p:cNvPr id="25" name="Text Box 75"/>
          <p:cNvSpPr txBox="1">
            <a:spLocks noChangeArrowheads="1"/>
          </p:cNvSpPr>
          <p:nvPr/>
        </p:nvSpPr>
        <p:spPr bwMode="auto">
          <a:xfrm>
            <a:off x="152400" y="3479800"/>
            <a:ext cx="503238" cy="40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2000" b="1" smtClean="0">
                <a:solidFill>
                  <a:srgbClr val="FF0000"/>
                </a:solidFill>
                <a:cs typeface="Arial" panose="020B0604020202020204" pitchFamily="34" charset="0"/>
              </a:rPr>
              <a:t>?1</a:t>
            </a:r>
          </a:p>
        </p:txBody>
      </p:sp>
      <p:graphicFrame>
        <p:nvGraphicFramePr>
          <p:cNvPr id="7189" name="Object 7"/>
          <p:cNvGraphicFramePr>
            <a:graphicFrameLocks noChangeAspect="1"/>
          </p:cNvGraphicFramePr>
          <p:nvPr/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Equation" r:id="rId6" imgW="435285" imgH="677109" progId="Equation.DSMT4">
                  <p:embed/>
                </p:oleObj>
              </mc:Choice>
              <mc:Fallback>
                <p:oleObj name="Equation" r:id="rId6" imgW="435285" imgH="67710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435203"/>
              </p:ext>
            </p:extLst>
          </p:nvPr>
        </p:nvGraphicFramePr>
        <p:xfrm>
          <a:off x="1109663" y="3449638"/>
          <a:ext cx="57467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1" name="Equation" r:id="rId8" imgW="317160" imgH="228600" progId="Equation.DSMT4">
                  <p:embed/>
                </p:oleObj>
              </mc:Choice>
              <mc:Fallback>
                <p:oleObj name="Equation" r:id="rId8" imgW="317160" imgH="2286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3449638"/>
                        <a:ext cx="57467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234139"/>
              </p:ext>
            </p:extLst>
          </p:nvPr>
        </p:nvGraphicFramePr>
        <p:xfrm>
          <a:off x="2778125" y="3429000"/>
          <a:ext cx="65087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Equation" r:id="rId10" imgW="393480" imgH="228600" progId="Equation.DSMT4">
                  <p:embed/>
                </p:oleObj>
              </mc:Choice>
              <mc:Fallback>
                <p:oleObj name="Equation" r:id="rId10" imgW="393480" imgH="22860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3429000"/>
                        <a:ext cx="65087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0024"/>
              </p:ext>
            </p:extLst>
          </p:nvPr>
        </p:nvGraphicFramePr>
        <p:xfrm>
          <a:off x="1130300" y="3962400"/>
          <a:ext cx="482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12" imgW="241200" imgH="228600" progId="Equation.DSMT4">
                  <p:embed/>
                </p:oleObj>
              </mc:Choice>
              <mc:Fallback>
                <p:oleObj name="Equation" r:id="rId12" imgW="241200" imgH="22860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3962400"/>
                        <a:ext cx="482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061143"/>
              </p:ext>
            </p:extLst>
          </p:nvPr>
        </p:nvGraphicFramePr>
        <p:xfrm>
          <a:off x="2778125" y="3850263"/>
          <a:ext cx="7413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Equation" r:id="rId14" imgW="393480" imgH="444240" progId="Equation.DSMT4">
                  <p:embed/>
                </p:oleObj>
              </mc:Choice>
              <mc:Fallback>
                <p:oleObj name="Equation" r:id="rId14" imgW="393480" imgH="44424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3850263"/>
                        <a:ext cx="74136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4739460"/>
              </p:ext>
            </p:extLst>
          </p:nvPr>
        </p:nvGraphicFramePr>
        <p:xfrm>
          <a:off x="1771651" y="3430587"/>
          <a:ext cx="514349" cy="400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Equation" r:id="rId16" imgW="228600" imgH="177480" progId="Equation.DSMT4">
                  <p:embed/>
                </p:oleObj>
              </mc:Choice>
              <mc:Fallback>
                <p:oleObj name="Equation" r:id="rId16" imgW="2286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771651" y="3430587"/>
                        <a:ext cx="514349" cy="4000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771130"/>
              </p:ext>
            </p:extLst>
          </p:nvPr>
        </p:nvGraphicFramePr>
        <p:xfrm>
          <a:off x="3429000" y="3352800"/>
          <a:ext cx="1591220" cy="566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Equation" r:id="rId18" imgW="927000" imgH="330120" progId="Equation.DSMT4">
                  <p:embed/>
                </p:oleObj>
              </mc:Choice>
              <mc:Fallback>
                <p:oleObj name="Equation" r:id="rId18" imgW="9270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429000" y="3352800"/>
                        <a:ext cx="1591220" cy="5667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864779"/>
              </p:ext>
            </p:extLst>
          </p:nvPr>
        </p:nvGraphicFramePr>
        <p:xfrm>
          <a:off x="1676400" y="3997992"/>
          <a:ext cx="468767" cy="345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name="Equation" r:id="rId20" imgW="241200" imgH="177480" progId="Equation.DSMT4">
                  <p:embed/>
                </p:oleObj>
              </mc:Choice>
              <mc:Fallback>
                <p:oleObj name="Equation" r:id="rId20" imgW="241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676400" y="3997992"/>
                        <a:ext cx="468767" cy="3454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501643"/>
              </p:ext>
            </p:extLst>
          </p:nvPr>
        </p:nvGraphicFramePr>
        <p:xfrm>
          <a:off x="3581400" y="3886200"/>
          <a:ext cx="1142802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8" name="Equation" r:id="rId22" imgW="825480" imgH="507960" progId="Equation.DSMT4">
                  <p:embed/>
                </p:oleObj>
              </mc:Choice>
              <mc:Fallback>
                <p:oleObj name="Equation" r:id="rId22" imgW="82548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581400" y="3886200"/>
                        <a:ext cx="1142802" cy="703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1" dur="8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2" dur="8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8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" grpId="0" animBg="1"/>
      <p:bldP spid="3" grpId="0" animBg="1"/>
      <p:bldP spid="4" grpId="0" animBg="1"/>
      <p:bldP spid="5" grpId="0" animBg="1"/>
      <p:bldP spid="5" grpId="1" animBg="1"/>
      <p:bldP spid="23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Calibri" panose="020F0502020204030204" pitchFamily="34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798763" y="1219200"/>
            <a:ext cx="381000" cy="46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.VnTime" panose="020B7200000000000000" pitchFamily="34" charset="0"/>
              </a:rPr>
              <a:t>1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2057400" y="1219200"/>
          <a:ext cx="54768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3" imgW="228501" imgH="215806" progId="Equation.DSMT4">
                  <p:embed/>
                </p:oleObj>
              </mc:Choice>
              <mc:Fallback>
                <p:oleObj name="Equation" r:id="rId3" imgW="228501" imgH="21580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19200"/>
                        <a:ext cx="547688" cy="4762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892175" y="1219200"/>
            <a:ext cx="1066800" cy="46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.VnTime" panose="020B7200000000000000" pitchFamily="34" charset="0"/>
              </a:rPr>
              <a:t>SHIFT</a:t>
            </a:r>
          </a:p>
        </p:txBody>
      </p:sp>
      <p:sp>
        <p:nvSpPr>
          <p:cNvPr id="3084" name="Text Box 13"/>
          <p:cNvSpPr txBox="1">
            <a:spLocks noChangeArrowheads="1"/>
          </p:cNvSpPr>
          <p:nvPr/>
        </p:nvSpPr>
        <p:spPr bwMode="auto">
          <a:xfrm>
            <a:off x="3276600" y="1219200"/>
            <a:ext cx="381000" cy="46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.VnTime" panose="020B7200000000000000" pitchFamily="34" charset="0"/>
              </a:rPr>
              <a:t>7</a:t>
            </a:r>
          </a:p>
        </p:txBody>
      </p:sp>
      <p:sp>
        <p:nvSpPr>
          <p:cNvPr id="3085" name="Text Box 14"/>
          <p:cNvSpPr txBox="1">
            <a:spLocks noChangeArrowheads="1"/>
          </p:cNvSpPr>
          <p:nvPr/>
        </p:nvSpPr>
        <p:spPr bwMode="auto">
          <a:xfrm>
            <a:off x="3733800" y="1219200"/>
            <a:ext cx="381000" cy="46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.VnTime" panose="020B7200000000000000" pitchFamily="34" charset="0"/>
              </a:rPr>
              <a:t>2</a:t>
            </a:r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4191000" y="1219200"/>
            <a:ext cx="381000" cy="46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.VnTime" panose="020B7200000000000000" pitchFamily="34" charset="0"/>
              </a:rPr>
              <a:t>8</a:t>
            </a:r>
          </a:p>
        </p:txBody>
      </p:sp>
      <p:graphicFrame>
        <p:nvGraphicFramePr>
          <p:cNvPr id="16400" name="Object 10"/>
          <p:cNvGraphicFramePr>
            <a:graphicFrameLocks noChangeAspect="1"/>
          </p:cNvGraphicFramePr>
          <p:nvPr/>
        </p:nvGraphicFramePr>
        <p:xfrm>
          <a:off x="838200" y="1828800"/>
          <a:ext cx="1316038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5" imgW="736600" imgH="228600" progId="Equation.DSMT4">
                  <p:embed/>
                </p:oleObj>
              </mc:Choice>
              <mc:Fallback>
                <p:oleObj name="Equation" r:id="rId5" imgW="73660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828800"/>
                        <a:ext cx="1316038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7" name="Text Box 17"/>
          <p:cNvSpPr txBox="1">
            <a:spLocks noChangeArrowheads="1"/>
          </p:cNvSpPr>
          <p:nvPr/>
        </p:nvSpPr>
        <p:spPr bwMode="auto">
          <a:xfrm>
            <a:off x="4724400" y="1219200"/>
            <a:ext cx="381000" cy="46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.VnTime" panose="020B7200000000000000" pitchFamily="34" charset="0"/>
              </a:rPr>
              <a:t>=</a:t>
            </a:r>
          </a:p>
        </p:txBody>
      </p:sp>
      <p:sp>
        <p:nvSpPr>
          <p:cNvPr id="8204" name="Text Box 71"/>
          <p:cNvSpPr txBox="1">
            <a:spLocks noChangeArrowheads="1"/>
          </p:cNvSpPr>
          <p:nvPr/>
        </p:nvSpPr>
        <p:spPr bwMode="auto">
          <a:xfrm>
            <a:off x="533400" y="304800"/>
            <a:ext cx="609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tìm căn bậc ba bằng máy tính bỏ túi </a:t>
            </a:r>
            <a:r>
              <a:rPr lang="en-US" altLang="en-US" sz="2400" b="1"/>
              <a:t> </a:t>
            </a:r>
          </a:p>
        </p:txBody>
      </p:sp>
      <p:sp>
        <p:nvSpPr>
          <p:cNvPr id="2" name="Text Box 71"/>
          <p:cNvSpPr txBox="1">
            <a:spLocks noChangeArrowheads="1"/>
          </p:cNvSpPr>
          <p:nvPr/>
        </p:nvSpPr>
        <p:spPr bwMode="auto">
          <a:xfrm>
            <a:off x="38100" y="12065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Bấm:</a:t>
            </a:r>
            <a:r>
              <a:rPr lang="en-US" altLang="en-US" sz="2400"/>
              <a:t> </a:t>
            </a:r>
          </a:p>
        </p:txBody>
      </p:sp>
      <p:graphicFrame>
        <p:nvGraphicFramePr>
          <p:cNvPr id="567310" name="Object 14"/>
          <p:cNvGraphicFramePr>
            <a:graphicFrameLocks noChangeAspect="1"/>
          </p:cNvGraphicFramePr>
          <p:nvPr/>
        </p:nvGraphicFramePr>
        <p:xfrm>
          <a:off x="5181600" y="1295400"/>
          <a:ext cx="3810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7" imgW="177492" imgH="164814" progId="Equation.DSMT4">
                  <p:embed/>
                </p:oleObj>
              </mc:Choice>
              <mc:Fallback>
                <p:oleObj name="Equation" r:id="rId7" imgW="177492" imgH="164814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295400"/>
                        <a:ext cx="38100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71"/>
          <p:cNvSpPr txBox="1">
            <a:spLocks noChangeArrowheads="1"/>
          </p:cNvSpPr>
          <p:nvPr/>
        </p:nvSpPr>
        <p:spPr bwMode="auto">
          <a:xfrm>
            <a:off x="25400" y="18415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Vậy: </a:t>
            </a:r>
            <a:r>
              <a:rPr lang="en-US" altLang="en-US" sz="2400"/>
              <a:t> </a:t>
            </a: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5867400" y="990600"/>
            <a:ext cx="3276600" cy="1447800"/>
            <a:chOff x="3024" y="624"/>
            <a:chExt cx="2555" cy="1200"/>
          </a:xfrm>
        </p:grpSpPr>
        <p:sp>
          <p:nvSpPr>
            <p:cNvPr id="8209" name="AutoShape 7"/>
            <p:cNvSpPr>
              <a:spLocks noChangeArrowheads="1"/>
            </p:cNvSpPr>
            <p:nvPr/>
          </p:nvSpPr>
          <p:spPr bwMode="auto">
            <a:xfrm>
              <a:off x="3024" y="624"/>
              <a:ext cx="2555" cy="1200"/>
            </a:xfrm>
            <a:prstGeom prst="cloudCallout">
              <a:avLst>
                <a:gd name="adj1" fmla="val -58421"/>
                <a:gd name="adj2" fmla="val 19513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66FF33"/>
                </a:gs>
              </a:gsLst>
              <a:path path="rect">
                <a:fillToRect l="50000" t="50000" r="50000" b="50000"/>
              </a:path>
            </a:gradFill>
            <a:ln w="25400">
              <a:solidFill>
                <a:srgbClr val="FF0066"/>
              </a:solidFill>
              <a:prstDash val="dash"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200">
                  <a:solidFill>
                    <a:srgbClr val="0000FF"/>
                  </a:solidFill>
                  <a:latin typeface=".VnTime" panose="020B7200000000000000" pitchFamily="34" charset="0"/>
                </a:rPr>
                <a:t>TÝnh </a:t>
              </a:r>
              <a:endParaRPr lang="en-US" altLang="en-US" sz="2200" i="1" u="sng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graphicFrame>
          <p:nvGraphicFramePr>
            <p:cNvPr id="8210" name="Object 18"/>
            <p:cNvGraphicFramePr>
              <a:graphicFrameLocks noChangeAspect="1"/>
            </p:cNvGraphicFramePr>
            <p:nvPr/>
          </p:nvGraphicFramePr>
          <p:xfrm>
            <a:off x="3840" y="1104"/>
            <a:ext cx="960" cy="4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2" name="Equation" r:id="rId9" imgW="444307" imgH="228501" progId="Equation.DSMT4">
                    <p:embed/>
                  </p:oleObj>
                </mc:Choice>
                <mc:Fallback>
                  <p:oleObj name="Equation" r:id="rId9" imgW="444307" imgH="228501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1104"/>
                          <a:ext cx="960" cy="4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2000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2000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2000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100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100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00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567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83" grpId="0" animBg="1"/>
      <p:bldP spid="3084" grpId="0" animBg="1"/>
      <p:bldP spid="3085" grpId="0" animBg="1"/>
      <p:bldP spid="3086" grpId="0" animBg="1"/>
      <p:bldP spid="3087" grpId="0" animBg="1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8"/>
          <p:cNvSpPr>
            <a:spLocks noChangeShapeType="1"/>
          </p:cNvSpPr>
          <p:nvPr/>
        </p:nvSpPr>
        <p:spPr bwMode="auto">
          <a:xfrm>
            <a:off x="4648200" y="685800"/>
            <a:ext cx="0" cy="617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152400" y="1066800"/>
            <a:ext cx="4419600" cy="711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nghĩa</a:t>
            </a:r>
            <a:r>
              <a:rPr lang="vi-V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altLang="en-US" sz="2000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Căn bậc ba của số </a:t>
            </a:r>
            <a:r>
              <a:rPr lang="vi-VN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là số </a:t>
            </a:r>
            <a:r>
              <a:rPr lang="vi-VN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sao cho </a:t>
            </a:r>
            <a:r>
              <a:rPr lang="vi-VN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altLang="en-US" sz="20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</a:p>
        </p:txBody>
      </p:sp>
      <p:sp>
        <p:nvSpPr>
          <p:cNvPr id="30" name="WordArt 9"/>
          <p:cNvSpPr>
            <a:spLocks noChangeArrowheads="1" noChangeShapeType="1" noTextEdit="1"/>
          </p:cNvSpPr>
          <p:nvPr/>
        </p:nvSpPr>
        <p:spPr bwMode="auto">
          <a:xfrm>
            <a:off x="2424113" y="76200"/>
            <a:ext cx="4586287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7565"/>
              </a:avLst>
            </a:prstTxWarp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         </a:t>
            </a:r>
          </a:p>
        </p:txBody>
      </p:sp>
      <p:sp>
        <p:nvSpPr>
          <p:cNvPr id="37" name="WordArt 9"/>
          <p:cNvSpPr>
            <a:spLocks noChangeArrowheads="1" noChangeShapeType="1" noTextEdit="1"/>
          </p:cNvSpPr>
          <p:nvPr/>
        </p:nvSpPr>
        <p:spPr bwMode="auto">
          <a:xfrm>
            <a:off x="2424113" y="76200"/>
            <a:ext cx="4586287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7565"/>
              </a:avLst>
            </a:prstTxWarp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         </a:t>
            </a:r>
          </a:p>
        </p:txBody>
      </p:sp>
      <p:sp>
        <p:nvSpPr>
          <p:cNvPr id="562182" name="Rectangle 6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gradFill rotWithShape="0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§9.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CĂN BẬC BA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9" name="Text Box 71"/>
          <p:cNvSpPr txBox="1">
            <a:spLocks noChangeArrowheads="1"/>
          </p:cNvSpPr>
          <p:nvPr/>
        </p:nvSpPr>
        <p:spPr bwMode="auto">
          <a:xfrm>
            <a:off x="152400" y="609600"/>
            <a:ext cx="4267200" cy="4572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Khái niệm về căn bậc ba:</a:t>
            </a:r>
            <a:r>
              <a:rPr lang="en-US" altLang="en-US" sz="2400" smtClean="0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234950" y="1866900"/>
            <a:ext cx="4718050" cy="406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Mỗi số a đều có duy nhất một căn bậc ba</a:t>
            </a:r>
          </a:p>
        </p:txBody>
      </p:sp>
      <p:grpSp>
        <p:nvGrpSpPr>
          <p:cNvPr id="9227" name="Group 23"/>
          <p:cNvGrpSpPr>
            <a:grpSpLocks/>
          </p:cNvGrpSpPr>
          <p:nvPr/>
        </p:nvGrpSpPr>
        <p:grpSpPr bwMode="auto">
          <a:xfrm>
            <a:off x="152400" y="2209800"/>
            <a:ext cx="1828800" cy="457200"/>
            <a:chOff x="48" y="1440"/>
            <a:chExt cx="1152" cy="288"/>
          </a:xfrm>
        </p:grpSpPr>
        <p:graphicFrame>
          <p:nvGraphicFramePr>
            <p:cNvPr id="9241" name="Object 9"/>
            <p:cNvGraphicFramePr>
              <a:graphicFrameLocks noChangeAspect="1"/>
            </p:cNvGraphicFramePr>
            <p:nvPr/>
          </p:nvGraphicFramePr>
          <p:xfrm>
            <a:off x="768" y="1440"/>
            <a:ext cx="288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9" name="Equation" r:id="rId3" imgW="241300" imgH="228600" progId="Equation.DSMT4">
                    <p:embed/>
                  </p:oleObj>
                </mc:Choice>
                <mc:Fallback>
                  <p:oleObj name="Equation" r:id="rId3" imgW="241300" imgH="2286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440"/>
                          <a:ext cx="288" cy="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2" name="TextBox 41"/>
            <p:cNvSpPr txBox="1">
              <a:spLocks noChangeArrowheads="1"/>
            </p:cNvSpPr>
            <p:nvPr/>
          </p:nvSpPr>
          <p:spPr bwMode="auto">
            <a:xfrm>
              <a:off x="48" y="1478"/>
              <a:ext cx="1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Kí hiệu:</a:t>
              </a:r>
            </a:p>
          </p:txBody>
        </p:sp>
      </p:grpSp>
      <p:grpSp>
        <p:nvGrpSpPr>
          <p:cNvPr id="9228" name="Group 11"/>
          <p:cNvGrpSpPr>
            <a:grpSpLocks/>
          </p:cNvGrpSpPr>
          <p:nvPr/>
        </p:nvGrpSpPr>
        <p:grpSpPr bwMode="auto">
          <a:xfrm>
            <a:off x="152400" y="2540000"/>
            <a:ext cx="2743200" cy="534988"/>
            <a:chOff x="0" y="1752"/>
            <a:chExt cx="1728" cy="337"/>
          </a:xfrm>
        </p:grpSpPr>
        <p:graphicFrame>
          <p:nvGraphicFramePr>
            <p:cNvPr id="9239" name="Object 12"/>
            <p:cNvGraphicFramePr>
              <a:graphicFrameLocks noChangeAspect="1"/>
            </p:cNvGraphicFramePr>
            <p:nvPr/>
          </p:nvGraphicFramePr>
          <p:xfrm>
            <a:off x="528" y="1752"/>
            <a:ext cx="1200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0" name="Equation" r:id="rId5" imgW="1053643" imgH="266584" progId="Equation.DSMT4">
                    <p:embed/>
                  </p:oleObj>
                </mc:Choice>
                <mc:Fallback>
                  <p:oleObj name="Equation" r:id="rId5" imgW="1053643" imgH="266584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1752"/>
                          <a:ext cx="1200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0" name="TextBox 41"/>
            <p:cNvSpPr txBox="1">
              <a:spLocks noChangeArrowheads="1"/>
            </p:cNvSpPr>
            <p:nvPr/>
          </p:nvSpPr>
          <p:spPr bwMode="auto">
            <a:xfrm>
              <a:off x="0" y="1829"/>
              <a:ext cx="54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Chú ý:</a:t>
              </a:r>
            </a:p>
          </p:txBody>
        </p:sp>
      </p:grpSp>
      <p:sp>
        <p:nvSpPr>
          <p:cNvPr id="9229" name="Text Box 3"/>
          <p:cNvSpPr txBox="1">
            <a:spLocks noChangeArrowheads="1"/>
          </p:cNvSpPr>
          <p:nvPr/>
        </p:nvSpPr>
        <p:spPr bwMode="auto">
          <a:xfrm>
            <a:off x="152400" y="3035300"/>
            <a:ext cx="45720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xét: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Căn bậc ba của số dương là số dương;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Căn bậc ba của số âm là số âm;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Căn bậc ba của số 0 là chính số 0.</a:t>
            </a:r>
          </a:p>
        </p:txBody>
      </p:sp>
      <p:graphicFrame>
        <p:nvGraphicFramePr>
          <p:cNvPr id="10252" name="Object 35"/>
          <p:cNvGraphicFramePr>
            <a:graphicFrameLocks noChangeAspect="1"/>
          </p:cNvGraphicFramePr>
          <p:nvPr/>
        </p:nvGraphicFramePr>
        <p:xfrm>
          <a:off x="4876800" y="4648200"/>
          <a:ext cx="3387725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Equation" r:id="rId7" imgW="2019300" imgH="977900" progId="Equation.DSMT4">
                  <p:embed/>
                </p:oleObj>
              </mc:Choice>
              <mc:Fallback>
                <p:oleObj name="Equation" r:id="rId7" imgW="2019300" imgH="9779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648200"/>
                        <a:ext cx="3387725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3" name="Text Box 7"/>
          <p:cNvSpPr txBox="1">
            <a:spLocks noChangeArrowheads="1"/>
          </p:cNvSpPr>
          <p:nvPr/>
        </p:nvSpPr>
        <p:spPr bwMode="auto">
          <a:xfrm>
            <a:off x="4724400" y="4181475"/>
            <a:ext cx="4419600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số tính chất của căn bậc hai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41300" y="4305300"/>
            <a:ext cx="17526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vi-VN" altLang="en-US" sz="240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Tính chất:</a:t>
            </a:r>
          </a:p>
        </p:txBody>
      </p:sp>
      <p:graphicFrame>
        <p:nvGraphicFramePr>
          <p:cNvPr id="562220" name="Object 44"/>
          <p:cNvGraphicFramePr>
            <a:graphicFrameLocks noChangeAspect="1"/>
          </p:cNvGraphicFramePr>
          <p:nvPr/>
        </p:nvGraphicFramePr>
        <p:xfrm>
          <a:off x="381000" y="4724400"/>
          <a:ext cx="2514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Equation" r:id="rId9" imgW="1257300" imgH="241300" progId="Equation.DSMT4">
                  <p:embed/>
                </p:oleObj>
              </mc:Choice>
              <mc:Fallback>
                <p:oleObj name="Equation" r:id="rId9" imgW="1257300" imgH="24130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724400"/>
                        <a:ext cx="2514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2221" name="Object 45"/>
          <p:cNvGraphicFramePr>
            <a:graphicFrameLocks noChangeAspect="1"/>
          </p:cNvGraphicFramePr>
          <p:nvPr/>
        </p:nvGraphicFramePr>
        <p:xfrm>
          <a:off x="381000" y="5181600"/>
          <a:ext cx="2032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Equation" r:id="rId11" imgW="1016000" imgH="241300" progId="Equation.DSMT4">
                  <p:embed/>
                </p:oleObj>
              </mc:Choice>
              <mc:Fallback>
                <p:oleObj name="Equation" r:id="rId11" imgW="1016000" imgH="24130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181600"/>
                        <a:ext cx="20320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2222" name="Object 46"/>
          <p:cNvGraphicFramePr>
            <a:graphicFrameLocks noChangeAspect="1"/>
          </p:cNvGraphicFramePr>
          <p:nvPr/>
        </p:nvGraphicFramePr>
        <p:xfrm>
          <a:off x="381000" y="5562600"/>
          <a:ext cx="2387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Equation" r:id="rId13" imgW="1193800" imgH="457200" progId="Equation.DSMT4">
                  <p:embed/>
                </p:oleObj>
              </mc:Choice>
              <mc:Fallback>
                <p:oleObj name="Equation" r:id="rId13" imgW="1193800" imgH="4572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562600"/>
                        <a:ext cx="23876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4716463" y="712788"/>
            <a:ext cx="504825" cy="406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cs typeface="Arial" panose="020B0604020202020204" pitchFamily="34" charset="0"/>
              </a:rPr>
              <a:t>?2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837113" y="1219200"/>
          <a:ext cx="21732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Equation" r:id="rId15" imgW="800100" imgH="228600" progId="Equation.DSMT4">
                  <p:embed/>
                </p:oleObj>
              </mc:Choice>
              <mc:Fallback>
                <p:oleObj name="Equation" r:id="rId15" imgW="8001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7113" y="1219200"/>
                        <a:ext cx="21732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199313" y="1230313"/>
          <a:ext cx="148748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6" name="Equation" r:id="rId17" imgW="685502" imgH="177723" progId="Equation.DSMT4">
                  <p:embed/>
                </p:oleObj>
              </mc:Choice>
              <mc:Fallback>
                <p:oleObj name="Equation" r:id="rId17" imgW="685502" imgH="17772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9313" y="1230313"/>
                        <a:ext cx="1487487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62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62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62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" grpId="0" animBg="1"/>
      <p:bldP spid="6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6"/>
          <p:cNvSpPr>
            <a:spLocks noChangeShapeType="1"/>
          </p:cNvSpPr>
          <p:nvPr/>
        </p:nvSpPr>
        <p:spPr bwMode="auto">
          <a:xfrm>
            <a:off x="0" y="1524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7"/>
          <p:cNvSpPr>
            <a:spLocks noChangeShapeType="1"/>
          </p:cNvSpPr>
          <p:nvPr/>
        </p:nvSpPr>
        <p:spPr bwMode="auto">
          <a:xfrm flipH="1">
            <a:off x="4452938" y="1547813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Text Box 9"/>
          <p:cNvSpPr txBox="1">
            <a:spLocks noChangeArrowheads="1"/>
          </p:cNvSpPr>
          <p:nvPr/>
        </p:nvSpPr>
        <p:spPr bwMode="auto">
          <a:xfrm>
            <a:off x="1066800" y="1549400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Căn bậc hai </a:t>
            </a:r>
          </a:p>
        </p:txBody>
      </p: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5410200" y="1549400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Căn bậc ba </a:t>
            </a: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0" y="2147888"/>
            <a:ext cx="449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-  Chỉ có số ..................... mới có căn bậc hai </a:t>
            </a:r>
          </a:p>
        </p:txBody>
      </p:sp>
      <p:sp>
        <p:nvSpPr>
          <p:cNvPr id="10247" name="Text Box 12"/>
          <p:cNvSpPr txBox="1">
            <a:spLocks noChangeArrowheads="1"/>
          </p:cNvSpPr>
          <p:nvPr/>
        </p:nvSpPr>
        <p:spPr bwMode="auto">
          <a:xfrm>
            <a:off x="4432300" y="2209800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- Mọi số đều có .....................</a:t>
            </a:r>
          </a:p>
        </p:txBody>
      </p:sp>
      <p:sp>
        <p:nvSpPr>
          <p:cNvPr id="10248" name="Text Box 13"/>
          <p:cNvSpPr txBox="1">
            <a:spLocks noChangeArrowheads="1"/>
          </p:cNvSpPr>
          <p:nvPr/>
        </p:nvSpPr>
        <p:spPr bwMode="auto">
          <a:xfrm>
            <a:off x="0" y="2819400"/>
            <a:ext cx="449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-"/>
            </a:pPr>
            <a:r>
              <a:rPr lang="en-US" altLang="en-US" sz="2000">
                <a:latin typeface="Times New Roman" panose="02020603050405020304" pitchFamily="18" charset="0"/>
              </a:rPr>
              <a:t>Số dương có ......... căn bậc hai là hai số đối nhau. </a:t>
            </a:r>
          </a:p>
        </p:txBody>
      </p:sp>
      <p:sp>
        <p:nvSpPr>
          <p:cNvPr id="10249" name="Text Box 14"/>
          <p:cNvSpPr txBox="1">
            <a:spLocks noChangeArrowheads="1"/>
          </p:cNvSpPr>
          <p:nvPr/>
        </p:nvSpPr>
        <p:spPr bwMode="auto">
          <a:xfrm>
            <a:off x="4411663" y="2727325"/>
            <a:ext cx="449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-"/>
            </a:pPr>
            <a:r>
              <a:rPr lang="en-US" altLang="en-US" sz="2000">
                <a:latin typeface="Times New Roman" panose="02020603050405020304" pitchFamily="18" charset="0"/>
              </a:rPr>
              <a:t>Bất kỳ số nào cũng chỉ có ........................... căn bậc ba</a:t>
            </a:r>
          </a:p>
        </p:txBody>
      </p:sp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0" y="3581400"/>
          <a:ext cx="27019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Equation" r:id="rId3" imgW="1206500" imgH="241300" progId="Equation.DSMT4">
                  <p:embed/>
                </p:oleObj>
              </mc:Choice>
              <mc:Fallback>
                <p:oleObj name="Equation" r:id="rId3" imgW="1206500" imgH="2413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81400"/>
                        <a:ext cx="2701925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4495800" y="3505200"/>
          <a:ext cx="17526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Equation" r:id="rId5" imgW="914400" imgH="241300" progId="Equation.DSMT4">
                  <p:embed/>
                </p:oleObj>
              </mc:Choice>
              <mc:Fallback>
                <p:oleObj name="Equation" r:id="rId5" imgW="914400" imgH="2413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505200"/>
                        <a:ext cx="17526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Line 3"/>
          <p:cNvSpPr>
            <a:spLocks noChangeShapeType="1"/>
          </p:cNvSpPr>
          <p:nvPr/>
        </p:nvSpPr>
        <p:spPr bwMode="auto">
          <a:xfrm>
            <a:off x="0" y="2057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3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26"/>
          <p:cNvSpPr>
            <a:spLocks noChangeShapeType="1"/>
          </p:cNvSpPr>
          <p:nvPr/>
        </p:nvSpPr>
        <p:spPr bwMode="auto">
          <a:xfrm>
            <a:off x="0" y="5715000"/>
            <a:ext cx="9144000" cy="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Text Box 27"/>
          <p:cNvSpPr txBox="1">
            <a:spLocks noChangeArrowheads="1"/>
          </p:cNvSpPr>
          <p:nvPr/>
        </p:nvSpPr>
        <p:spPr bwMode="auto">
          <a:xfrm>
            <a:off x="2819400" y="36576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.VnTime" panose="020B7200000000000000" pitchFamily="34" charset="0"/>
              </a:rPr>
              <a:t>(§K</a:t>
            </a:r>
            <a:r>
              <a:rPr lang="en-US" altLang="en-US" sz="2000">
                <a:latin typeface="Calibri" panose="020F0502020204030204" pitchFamily="34" charset="0"/>
              </a:rPr>
              <a:t>:.............)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1384300" y="2135188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.VnTime" panose="020B7200000000000000" pitchFamily="34" charset="0"/>
              </a:rPr>
              <a:t>kh«ng ©m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172200" y="21971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.VnTime" panose="020B7200000000000000" pitchFamily="34" charset="0"/>
              </a:rPr>
              <a:t>c¨n bËc ba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4926013" y="30099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.VnTime" panose="020B7200000000000000" pitchFamily="34" charset="0"/>
              </a:rPr>
              <a:t>duy nhÊt mét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1803400" y="2806700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.VnTime" panose="020B7200000000000000" pitchFamily="34" charset="0"/>
              </a:rPr>
              <a:t>hai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352800" y="3581400"/>
            <a:ext cx="1524000" cy="396875"/>
            <a:chOff x="624" y="3648"/>
            <a:chExt cx="960" cy="250"/>
          </a:xfrm>
        </p:grpSpPr>
        <p:sp>
          <p:nvSpPr>
            <p:cNvPr id="4" name="Text Box 32"/>
            <p:cNvSpPr txBox="1">
              <a:spLocks noChangeArrowheads="1"/>
            </p:cNvSpPr>
            <p:nvPr/>
          </p:nvSpPr>
          <p:spPr bwMode="auto">
            <a:xfrm>
              <a:off x="624" y="3648"/>
              <a:ext cx="9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</a:t>
              </a:r>
              <a:r>
                <a:rPr lang="en-US" altLang="en-US" sz="2000">
                  <a:solidFill>
                    <a:srgbClr val="FF0000"/>
                  </a:solidFill>
                  <a:latin typeface="Calibri" panose="020F0502020204030204" pitchFamily="34" charset="0"/>
                </a:rPr>
                <a:t>     0</a:t>
              </a:r>
            </a:p>
          </p:txBody>
        </p:sp>
        <p:graphicFrame>
          <p:nvGraphicFramePr>
            <p:cNvPr id="10272" name="Object 22"/>
            <p:cNvGraphicFramePr>
              <a:graphicFrameLocks noChangeAspect="1"/>
            </p:cNvGraphicFramePr>
            <p:nvPr/>
          </p:nvGraphicFramePr>
          <p:xfrm>
            <a:off x="816" y="3648"/>
            <a:ext cx="160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1" name="Equation" r:id="rId7" imgW="126835" imgH="152202" progId="Equation.DSMT4">
                    <p:embed/>
                  </p:oleObj>
                </mc:Choice>
                <mc:Fallback>
                  <p:oleObj name="Equation" r:id="rId7" imgW="126835" imgH="152202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3648"/>
                          <a:ext cx="160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5689600" y="3429000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0262" name="TextBox 26"/>
          <p:cNvSpPr txBox="1">
            <a:spLocks noChangeArrowheads="1"/>
          </p:cNvSpPr>
          <p:nvPr/>
        </p:nvSpPr>
        <p:spPr bwMode="auto">
          <a:xfrm>
            <a:off x="228600" y="533400"/>
            <a:ext cx="8763000" cy="8302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Hãy điền vào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dấu </a:t>
            </a:r>
            <a:r>
              <a:rPr lang="vi-VN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(...) để thấy được điều </a:t>
            </a:r>
            <a:r>
              <a:rPr lang="vi-VN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 nhau </a:t>
            </a:r>
            <a:r>
              <a:rPr lang="vi-VN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giữa </a:t>
            </a:r>
            <a:r>
              <a:rPr lang="vi-VN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bậc hai </a:t>
            </a:r>
            <a:r>
              <a:rPr lang="vi-VN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căn bậc ba.</a:t>
            </a:r>
          </a:p>
        </p:txBody>
      </p:sp>
      <p:sp>
        <p:nvSpPr>
          <p:cNvPr id="10263" name="Text Box 39"/>
          <p:cNvSpPr txBox="1">
            <a:spLocks noChangeArrowheads="1"/>
          </p:cNvSpPr>
          <p:nvPr/>
        </p:nvSpPr>
        <p:spPr bwMode="auto">
          <a:xfrm>
            <a:off x="4419600" y="3962400"/>
            <a:ext cx="514667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Căn bậc ba của số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dương </a:t>
            </a:r>
            <a:r>
              <a:rPr lang="vi-V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……..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7162800" y="4546600"/>
            <a:ext cx="132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endParaRPr lang="en-US" altLang="en-US" sz="200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10265" name="Text Box 11"/>
          <p:cNvSpPr txBox="1">
            <a:spLocks noChangeArrowheads="1"/>
          </p:cNvSpPr>
          <p:nvPr/>
        </p:nvSpPr>
        <p:spPr bwMode="auto">
          <a:xfrm>
            <a:off x="76200" y="4991100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- Số 0 có một căn bậc hai là ……. </a:t>
            </a:r>
          </a:p>
        </p:txBody>
      </p:sp>
      <p:sp>
        <p:nvSpPr>
          <p:cNvPr id="10266" name="Text Box 39"/>
          <p:cNvSpPr txBox="1">
            <a:spLocks noChangeArrowheads="1"/>
          </p:cNvSpPr>
          <p:nvPr/>
        </p:nvSpPr>
        <p:spPr bwMode="auto">
          <a:xfrm>
            <a:off x="4484688" y="4572000"/>
            <a:ext cx="4918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Căn bậc ba của số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âm </a:t>
            </a:r>
            <a:r>
              <a:rPr lang="vi-V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467600" y="3949700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 </a:t>
            </a:r>
            <a:endParaRPr lang="en-US" altLang="en-US" sz="200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495800" y="5075238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- Số 0 có một căn bậc ba là ……. </a:t>
            </a: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2895600" y="4965700"/>
            <a:ext cx="804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   0</a:t>
            </a:r>
          </a:p>
        </p:txBody>
      </p: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7391400" y="50292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8" grpId="0"/>
      <p:bldP spid="10269" grpId="0"/>
      <p:bldP spid="10270" grpId="0"/>
      <p:bldP spid="10271" grpId="0"/>
      <p:bldP spid="10275" grpId="0"/>
      <p:bldP spid="10280" grpId="0"/>
      <p:bldP spid="3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09600" y="990600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Calibri" panose="020F0502020204030204" pitchFamily="34" charset="0"/>
            </a:endParaRPr>
          </a:p>
        </p:txBody>
      </p:sp>
      <p:graphicFrame>
        <p:nvGraphicFramePr>
          <p:cNvPr id="7183" name="Object 3"/>
          <p:cNvGraphicFramePr>
            <a:graphicFrameLocks noChangeAspect="1"/>
          </p:cNvGraphicFramePr>
          <p:nvPr/>
        </p:nvGraphicFramePr>
        <p:xfrm>
          <a:off x="2362200" y="2451100"/>
          <a:ext cx="334803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3" imgW="1435100" imgH="444500" progId="Equation.DSMT4">
                  <p:embed/>
                </p:oleObj>
              </mc:Choice>
              <mc:Fallback>
                <p:oleObj name="Equation" r:id="rId3" imgW="1435100" imgH="4445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451100"/>
                        <a:ext cx="3348038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4" name="Object 4"/>
          <p:cNvGraphicFramePr>
            <a:graphicFrameLocks noChangeAspect="1"/>
          </p:cNvGraphicFramePr>
          <p:nvPr/>
        </p:nvGraphicFramePr>
        <p:xfrm>
          <a:off x="2181225" y="3352800"/>
          <a:ext cx="41783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5" imgW="1790700" imgH="444500" progId="Equation.DSMT4">
                  <p:embed/>
                </p:oleObj>
              </mc:Choice>
              <mc:Fallback>
                <p:oleObj name="Equation" r:id="rId5" imgW="1790700" imgH="444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1225" y="3352800"/>
                        <a:ext cx="41783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5" name="Object 5"/>
          <p:cNvGraphicFramePr>
            <a:graphicFrameLocks noChangeAspect="1"/>
          </p:cNvGraphicFramePr>
          <p:nvPr/>
        </p:nvGraphicFramePr>
        <p:xfrm>
          <a:off x="2257425" y="4257675"/>
          <a:ext cx="3586163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7" imgW="1536033" imgH="393529" progId="Equation.DSMT4">
                  <p:embed/>
                </p:oleObj>
              </mc:Choice>
              <mc:Fallback>
                <p:oleObj name="Equation" r:id="rId7" imgW="1536033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4257675"/>
                        <a:ext cx="3586163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6" name="Object 6"/>
          <p:cNvGraphicFramePr>
            <a:graphicFrameLocks noChangeAspect="1"/>
          </p:cNvGraphicFramePr>
          <p:nvPr/>
        </p:nvGraphicFramePr>
        <p:xfrm>
          <a:off x="2281238" y="5143500"/>
          <a:ext cx="33194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Equation" r:id="rId9" imgW="1422400" imgH="241300" progId="Equation.DSMT4">
                  <p:embed/>
                </p:oleObj>
              </mc:Choice>
              <mc:Fallback>
                <p:oleObj name="Equation" r:id="rId9" imgW="1422400" imgH="241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1238" y="5143500"/>
                        <a:ext cx="3319462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7" name="Object 7"/>
          <p:cNvGraphicFramePr>
            <a:graphicFrameLocks noChangeAspect="1"/>
          </p:cNvGraphicFramePr>
          <p:nvPr/>
        </p:nvGraphicFramePr>
        <p:xfrm>
          <a:off x="2362200" y="5767388"/>
          <a:ext cx="14811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Equation" r:id="rId11" imgW="634725" imgH="241195" progId="Equation.DSMT4">
                  <p:embed/>
                </p:oleObj>
              </mc:Choice>
              <mc:Fallback>
                <p:oleObj name="Equation" r:id="rId11" imgW="634725" imgH="24119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767388"/>
                        <a:ext cx="148113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409012"/>
              </p:ext>
            </p:extLst>
          </p:nvPr>
        </p:nvGraphicFramePr>
        <p:xfrm>
          <a:off x="2841625" y="914400"/>
          <a:ext cx="292893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Equation" r:id="rId13" imgW="1358640" imgH="444240" progId="Equation.DSMT4">
                  <p:embed/>
                </p:oleObj>
              </mc:Choice>
              <mc:Fallback>
                <p:oleObj name="Equation" r:id="rId13" imgW="1358640" imgH="4442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25" y="914400"/>
                        <a:ext cx="2928938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71"/>
          <p:cNvSpPr txBox="1">
            <a:spLocks noChangeArrowheads="1"/>
          </p:cNvSpPr>
          <p:nvPr/>
        </p:nvSpPr>
        <p:spPr bwMode="auto">
          <a:xfrm>
            <a:off x="762000" y="304800"/>
            <a:ext cx="37338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tập: Rút gọn biểu thức: </a:t>
            </a:r>
            <a:r>
              <a:rPr lang="en-US" altLang="en-US" sz="2400" smtClean="0"/>
              <a:t> </a:t>
            </a:r>
          </a:p>
        </p:txBody>
      </p:sp>
      <p:sp>
        <p:nvSpPr>
          <p:cNvPr id="2" name="Text Box 71"/>
          <p:cNvSpPr txBox="1">
            <a:spLocks noChangeArrowheads="1"/>
          </p:cNvSpPr>
          <p:nvPr/>
        </p:nvSpPr>
        <p:spPr bwMode="auto">
          <a:xfrm>
            <a:off x="1447800" y="2133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 </a:t>
            </a:r>
            <a:r>
              <a:rPr lang="en-US" altLang="en-US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2517226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Luyện tập: bài 67-68</a:t>
            </a:r>
            <a:endParaRPr lang="en-US" sz="3200" u="sng" kern="12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86329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</TotalTime>
  <Words>698</Words>
  <Application>Microsoft Office PowerPoint</Application>
  <PresentationFormat>On-screen Show (4:3)</PresentationFormat>
  <Paragraphs>116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.VnTime</vt:lpstr>
      <vt:lpstr>Arial</vt:lpstr>
      <vt:lpstr>Calibri</vt:lpstr>
      <vt:lpstr>Symbol</vt:lpstr>
      <vt:lpstr>Times New Roman</vt:lpstr>
      <vt:lpstr>Default Design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&lt;egyptian hak&gt;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Anh Đông</dc:creator>
  <cp:lastModifiedBy>Admin</cp:lastModifiedBy>
  <cp:revision>136</cp:revision>
  <cp:lastPrinted>1601-01-01T00:00:00Z</cp:lastPrinted>
  <dcterms:created xsi:type="dcterms:W3CDTF">2016-10-04T17:37:33Z</dcterms:created>
  <dcterms:modified xsi:type="dcterms:W3CDTF">2023-10-20T01:35:51Z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