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77" r:id="rId2"/>
    <p:sldId id="279" r:id="rId3"/>
    <p:sldId id="257" r:id="rId4"/>
    <p:sldId id="280" r:id="rId5"/>
    <p:sldId id="281" r:id="rId6"/>
    <p:sldId id="259" r:id="rId7"/>
    <p:sldId id="275" r:id="rId8"/>
    <p:sldId id="282" r:id="rId9"/>
    <p:sldId id="283" r:id="rId10"/>
    <p:sldId id="262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3DCB"/>
    <a:srgbClr val="FF3300"/>
    <a:srgbClr val="00FF99"/>
    <a:srgbClr val="FFFFFF"/>
    <a:srgbClr val="4829CD"/>
    <a:srgbClr val="77891F"/>
    <a:srgbClr val="CFEC20"/>
    <a:srgbClr val="341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85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2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image" Target="../media/image31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12" Type="http://schemas.openxmlformats.org/officeDocument/2006/relationships/image" Target="../media/image30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11" Type="http://schemas.openxmlformats.org/officeDocument/2006/relationships/image" Target="../media/image29.wmf"/><Relationship Id="rId5" Type="http://schemas.openxmlformats.org/officeDocument/2006/relationships/image" Target="../media/image23.wmf"/><Relationship Id="rId15" Type="http://schemas.openxmlformats.org/officeDocument/2006/relationships/image" Target="../media/image33.wmf"/><Relationship Id="rId10" Type="http://schemas.openxmlformats.org/officeDocument/2006/relationships/image" Target="../media/image28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Relationship Id="rId14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73B51F64-1A9E-4E92-9126-BF8F0DCC86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0C2A6-AFF7-4A9E-BE04-B448683C6B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2908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5C430-2E4D-469A-BEFB-4CDD9BEB7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0903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CBEF5-60CA-472A-BFBB-44FF55AD6C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3828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15CEF7-C6C2-433D-A54C-968AB81AA0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1709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C6377B-C408-494F-A62F-D6F0F5CEE7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625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33093-CDAB-4E28-8195-587C9C3CC2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337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93DF9-6CDA-4767-8C94-6A7FCA6D44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317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47639-C61F-4616-B74D-8625AA09E7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395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C97E9-6B46-454E-A44A-5742F5C382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120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4FFFE-9057-4D66-83CF-98B6789EE9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4529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68474-13A7-4433-A0B7-8D484CF460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56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0936C-15C7-43B0-8D87-077E261B12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2311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30301-2E71-41E8-AEB3-5C024819EE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4319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B331AB3D-CD52-4F56-84F4-67EDEEA892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93" r:id="rId12"/>
    <p:sldLayoutId id="2147483794" r:id="rId13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1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11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6.bin"/><Relationship Id="rId4" Type="http://schemas.openxmlformats.org/officeDocument/2006/relationships/image" Target="../media/image14.wmf"/><Relationship Id="rId9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26.wmf"/><Relationship Id="rId26" Type="http://schemas.openxmlformats.org/officeDocument/2006/relationships/image" Target="../media/image30.wmf"/><Relationship Id="rId3" Type="http://schemas.openxmlformats.org/officeDocument/2006/relationships/oleObject" Target="../embeddings/oleObject17.bin"/><Relationship Id="rId21" Type="http://schemas.openxmlformats.org/officeDocument/2006/relationships/oleObject" Target="../embeddings/oleObject26.bin"/><Relationship Id="rId34" Type="http://schemas.openxmlformats.org/officeDocument/2006/relationships/oleObject" Target="../embeddings/oleObject33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24.bin"/><Relationship Id="rId25" Type="http://schemas.openxmlformats.org/officeDocument/2006/relationships/oleObject" Target="../embeddings/oleObject28.bin"/><Relationship Id="rId3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wmf"/><Relationship Id="rId20" Type="http://schemas.openxmlformats.org/officeDocument/2006/relationships/image" Target="../media/image27.wmf"/><Relationship Id="rId29" Type="http://schemas.openxmlformats.org/officeDocument/2006/relationships/oleObject" Target="../embeddings/oleObject30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1.bin"/><Relationship Id="rId24" Type="http://schemas.openxmlformats.org/officeDocument/2006/relationships/image" Target="../media/image29.wmf"/><Relationship Id="rId32" Type="http://schemas.openxmlformats.org/officeDocument/2006/relationships/image" Target="../media/image33.wmf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23" Type="http://schemas.openxmlformats.org/officeDocument/2006/relationships/oleObject" Target="../embeddings/oleObject27.bin"/><Relationship Id="rId28" Type="http://schemas.openxmlformats.org/officeDocument/2006/relationships/image" Target="../media/image31.wmf"/><Relationship Id="rId10" Type="http://schemas.openxmlformats.org/officeDocument/2006/relationships/image" Target="../media/image22.wmf"/><Relationship Id="rId19" Type="http://schemas.openxmlformats.org/officeDocument/2006/relationships/oleObject" Target="../embeddings/oleObject25.bin"/><Relationship Id="rId31" Type="http://schemas.openxmlformats.org/officeDocument/2006/relationships/oleObject" Target="../embeddings/oleObject31.bin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4.wmf"/><Relationship Id="rId22" Type="http://schemas.openxmlformats.org/officeDocument/2006/relationships/image" Target="../media/image28.wmf"/><Relationship Id="rId27" Type="http://schemas.openxmlformats.org/officeDocument/2006/relationships/oleObject" Target="../embeddings/oleObject29.bin"/><Relationship Id="rId30" Type="http://schemas.openxmlformats.org/officeDocument/2006/relationships/image" Target="../media/image3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39.bin"/><Relationship Id="rId18" Type="http://schemas.openxmlformats.org/officeDocument/2006/relationships/image" Target="../media/image41.wmf"/><Relationship Id="rId3" Type="http://schemas.openxmlformats.org/officeDocument/2006/relationships/oleObject" Target="../embeddings/oleObject34.bin"/><Relationship Id="rId21" Type="http://schemas.openxmlformats.org/officeDocument/2006/relationships/oleObject" Target="../embeddings/oleObject43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8.wmf"/><Relationship Id="rId17" Type="http://schemas.openxmlformats.org/officeDocument/2006/relationships/oleObject" Target="../embeddings/oleObject41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0.wmf"/><Relationship Id="rId20" Type="http://schemas.openxmlformats.org/officeDocument/2006/relationships/image" Target="../media/image4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10" Type="http://schemas.openxmlformats.org/officeDocument/2006/relationships/image" Target="../media/image37.wmf"/><Relationship Id="rId19" Type="http://schemas.openxmlformats.org/officeDocument/2006/relationships/oleObject" Target="../embeddings/oleObject42.bin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3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e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4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725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887855" y="3764089"/>
            <a:ext cx="6841040" cy="16081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68580" tIns="34290" rIns="68580" bIns="3429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sz="3600" cap="all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en-US" sz="3600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</a:t>
            </a:r>
            <a:r>
              <a:rPr lang="en-US" sz="3600" cap="all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</a:p>
          <a:p>
            <a:pPr algn="ctr">
              <a:defRPr/>
            </a:pPr>
            <a:r>
              <a:rPr lang="en-US" sz="3200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BIẾN ĐỔI ĐƠN GIẢN BIỂU THỨC </a:t>
            </a:r>
          </a:p>
          <a:p>
            <a:pPr algn="ctr">
              <a:defRPr/>
            </a:pPr>
            <a:r>
              <a:rPr lang="en-US" sz="3200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CHỨA CĂN THỨC BẬC HAI </a:t>
            </a:r>
            <a:r>
              <a:rPr lang="en-US" sz="2400" i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(tiếp)</a:t>
            </a:r>
            <a:endParaRPr lang="en-US" sz="2400" i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2133600" y="5745163"/>
            <a:ext cx="4186238" cy="35083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Giáo</a:t>
            </a:r>
            <a:r>
              <a:rPr lang="en-US" sz="2100" dirty="0">
                <a:solidFill>
                  <a:srgbClr val="003399"/>
                </a:solidFill>
                <a:latin typeface="Times New Roman" pitchFamily="18" charset="0"/>
              </a:rPr>
              <a:t> </a:t>
            </a: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viên</a:t>
            </a:r>
            <a:r>
              <a:rPr lang="en-US" sz="2100" dirty="0">
                <a:solidFill>
                  <a:srgbClr val="003399"/>
                </a:solidFill>
                <a:latin typeface="Times New Roman" pitchFamily="18" charset="0"/>
              </a:rPr>
              <a:t>: </a:t>
            </a: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Trần</a:t>
            </a:r>
            <a:r>
              <a:rPr lang="en-US" sz="2100" dirty="0">
                <a:solidFill>
                  <a:srgbClr val="003399"/>
                </a:solidFill>
                <a:latin typeface="Times New Roman" pitchFamily="18" charset="0"/>
              </a:rPr>
              <a:t> Minh </a:t>
            </a: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Đông</a:t>
            </a:r>
            <a:endParaRPr lang="en-US" sz="2100" dirty="0">
              <a:solidFill>
                <a:srgbClr val="003399"/>
              </a:solidFill>
              <a:latin typeface="Times New Roman" pitchFamily="18" charset="0"/>
            </a:endParaRPr>
          </a:p>
        </p:txBody>
      </p:sp>
      <p:sp>
        <p:nvSpPr>
          <p:cNvPr id="7" name="Rectangle 39"/>
          <p:cNvSpPr>
            <a:spLocks noChangeArrowheads="1"/>
          </p:cNvSpPr>
          <p:nvPr/>
        </p:nvSpPr>
        <p:spPr bwMode="auto">
          <a:xfrm>
            <a:off x="2571750" y="1963738"/>
            <a:ext cx="3565525" cy="43973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69056" tIns="34529" rIns="69056" bIns="34529" anchor="b" anchorCtr="1"/>
          <a:lstStyle/>
          <a:p>
            <a:pPr algn="ctr" eaLnBrk="1" hangingPunct="1">
              <a:defRPr/>
            </a:pPr>
            <a:r>
              <a:rPr lang="en-US" sz="27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ĐẠI SỐ 9</a:t>
            </a:r>
            <a:endParaRPr lang="en-US" sz="27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1800" b="0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914400" y="990600"/>
            <a:ext cx="77724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</a:rPr>
              <a:t>BÀI TẬP VỀ NHÀ</a:t>
            </a:r>
          </a:p>
          <a:p>
            <a:pPr>
              <a:spcBef>
                <a:spcPct val="50000"/>
              </a:spcBef>
            </a:pPr>
            <a:r>
              <a:rPr lang="en-US" altLang="en-US" sz="3200" b="0" i="1"/>
              <a:t>- Xem lại các bài đã giải.</a:t>
            </a:r>
          </a:p>
          <a:p>
            <a:pPr>
              <a:spcBef>
                <a:spcPct val="50000"/>
              </a:spcBef>
            </a:pPr>
            <a:r>
              <a:rPr lang="en-US" altLang="en-US" sz="3200" b="0" i="1"/>
              <a:t>- Làm </a:t>
            </a:r>
            <a:r>
              <a:rPr lang="en-US" altLang="en-US" sz="3200" b="0" i="1" smtClean="0"/>
              <a:t>các </a:t>
            </a:r>
            <a:r>
              <a:rPr lang="en-US" altLang="en-US" sz="3200" b="0" i="1"/>
              <a:t>bài còn lại </a:t>
            </a:r>
            <a:r>
              <a:rPr lang="en-US" altLang="en-US" sz="3200" b="0" i="1" smtClean="0"/>
              <a:t>SGK</a:t>
            </a:r>
            <a:endParaRPr lang="en-US" altLang="en-US" sz="3200" b="0" i="1"/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3200" b="0" i="1"/>
              <a:t>Làm bài tập </a:t>
            </a:r>
            <a:r>
              <a:rPr lang="en-US" altLang="en-US" sz="3200" b="0" i="1" smtClean="0"/>
              <a:t>75, 77c, d ; 78/SBT </a:t>
            </a:r>
            <a:r>
              <a:rPr lang="en-US" altLang="en-US" sz="3200" b="0" i="1"/>
              <a:t>trang </a:t>
            </a:r>
            <a:r>
              <a:rPr lang="en-US" altLang="en-US" sz="3200" b="0" i="1" smtClean="0"/>
              <a:t>15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3200" b="0" i="1"/>
              <a:t> </a:t>
            </a:r>
            <a:r>
              <a:rPr lang="en-US" altLang="en-US" sz="3200" b="0" i="1" smtClean="0"/>
              <a:t>Tiết </a:t>
            </a:r>
            <a:r>
              <a:rPr lang="en-US" altLang="en-US" sz="3200" b="0" i="1"/>
              <a:t>sau: </a:t>
            </a:r>
            <a:r>
              <a:rPr lang="en-US" altLang="en-US" sz="3200" i="1" smtClean="0">
                <a:solidFill>
                  <a:srgbClr val="FF0000"/>
                </a:solidFill>
              </a:rPr>
              <a:t>Rút gọn biểu thức chứa căn thức bậc hai</a:t>
            </a:r>
            <a:endParaRPr lang="en-US" altLang="en-US" sz="3200" i="1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en-US" alt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8"/>
          <p:cNvSpPr txBox="1">
            <a:spLocks noChangeArrowheads="1"/>
          </p:cNvSpPr>
          <p:nvPr/>
        </p:nvSpPr>
        <p:spPr bwMode="auto">
          <a:xfrm>
            <a:off x="2209800" y="177225"/>
            <a:ext cx="5029200" cy="584775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- KTKT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42869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>
                <a:solidFill>
                  <a:srgbClr val="FF0000"/>
                </a:solidFill>
              </a:rPr>
              <a:t>Câu 1: </a:t>
            </a:r>
            <a:r>
              <a:rPr lang="en-US" sz="2400" b="0" i="1" smtClean="0"/>
              <a:t>Viết các công thức biến đổi biểu thức chứa căn thức bậc hai đã học?</a:t>
            </a:r>
            <a:endParaRPr lang="en-US" sz="2400" b="0" i="1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761408"/>
              </p:ext>
            </p:extLst>
          </p:nvPr>
        </p:nvGraphicFramePr>
        <p:xfrm>
          <a:off x="1524000" y="3170237"/>
          <a:ext cx="5556250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Equation" r:id="rId3" imgW="3251160" imgH="507960" progId="Equation.DSMT4">
                  <p:embed/>
                </p:oleObj>
              </mc:Choice>
              <mc:Fallback>
                <p:oleObj name="Equation" r:id="rId3" imgW="3251160" imgH="507960" progId="Equation.DSMT4">
                  <p:embed/>
                  <p:pic>
                    <p:nvPicPr>
                      <p:cNvPr id="2560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170237"/>
                        <a:ext cx="5556250" cy="86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2662535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>
                <a:solidFill>
                  <a:srgbClr val="FF0000"/>
                </a:solidFill>
              </a:rPr>
              <a:t>Câu 2:</a:t>
            </a:r>
            <a:r>
              <a:rPr lang="en-US" sz="2400" b="0" i="1" smtClean="0">
                <a:solidFill>
                  <a:srgbClr val="FF0000"/>
                </a:solidFill>
              </a:rPr>
              <a:t> </a:t>
            </a:r>
            <a:r>
              <a:rPr lang="en-US" sz="2400" b="0" i="1" smtClean="0"/>
              <a:t>Rút gọn biểu thức sau:</a:t>
            </a:r>
            <a:endParaRPr lang="en-US" sz="2400" b="0" i="1"/>
          </a:p>
        </p:txBody>
      </p:sp>
    </p:spTree>
    <p:extLst>
      <p:ext uri="{BB962C8B-B14F-4D97-AF65-F5344CB8AC3E}">
        <p14:creationId xmlns:p14="http://schemas.microsoft.com/office/powerpoint/2010/main" val="219558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0" y="642938"/>
            <a:ext cx="9144000" cy="6215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>
              <a:solidFill>
                <a:srgbClr val="C13DCB"/>
              </a:solidFill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8600" y="642938"/>
            <a:ext cx="434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C13DCB"/>
                </a:solidFill>
              </a:rPr>
              <a:t>1- Đưa thừa số ra ngoài dấu căn:</a:t>
            </a:r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4471988" y="609600"/>
          <a:ext cx="3690937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0" name="Equation" r:id="rId3" imgW="2108200" imgH="533400" progId="Equation.DSMT4">
                  <p:embed/>
                </p:oleObj>
              </mc:Choice>
              <mc:Fallback>
                <p:oleObj name="Equation" r:id="rId3" imgW="2108200" imgH="533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1988" y="609600"/>
                        <a:ext cx="3690937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28600" y="1662113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C13DCB"/>
                </a:solidFill>
              </a:rPr>
              <a:t>2- Đưa thừa số vào trong dấu căn:</a:t>
            </a:r>
          </a:p>
        </p:txBody>
      </p:sp>
      <p:graphicFrame>
        <p:nvGraphicFramePr>
          <p:cNvPr id="5131" name="Object 11"/>
          <p:cNvGraphicFramePr>
            <a:graphicFrameLocks noGrp="1" noChangeAspect="1"/>
          </p:cNvGraphicFramePr>
          <p:nvPr>
            <p:ph/>
          </p:nvPr>
        </p:nvGraphicFramePr>
        <p:xfrm>
          <a:off x="4462463" y="1600200"/>
          <a:ext cx="3700462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1" name="Equation" r:id="rId5" imgW="2082800" imgH="533400" progId="Equation.DSMT4">
                  <p:embed/>
                </p:oleObj>
              </mc:Choice>
              <mc:Fallback>
                <p:oleObj name="Equation" r:id="rId5" imgW="2082800" imgH="533400" progId="Equation.DSMT4">
                  <p:embed/>
                  <p:pic>
                    <p:nvPicPr>
                      <p:cNvPr id="0" name="Object 1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2463" y="1600200"/>
                        <a:ext cx="3700462" cy="94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247650" y="2819400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C13DCB"/>
                </a:solidFill>
              </a:rPr>
              <a:t>3- Khử mẫu của biểu thức lấy căn:</a:t>
            </a:r>
          </a:p>
        </p:txBody>
      </p:sp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4433888" y="2630488"/>
          <a:ext cx="3424237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2" name="Equation" r:id="rId7" imgW="1777229" imgH="482391" progId="Equation.DSMT4">
                  <p:embed/>
                </p:oleObj>
              </mc:Choice>
              <mc:Fallback>
                <p:oleObj name="Equation" r:id="rId7" imgW="1777229" imgH="482391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3888" y="2630488"/>
                        <a:ext cx="3424237" cy="92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47650" y="3962400"/>
            <a:ext cx="304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C13DCB"/>
                </a:solidFill>
              </a:rPr>
              <a:t>4- Trục căn thức ở mẫu:</a:t>
            </a:r>
          </a:p>
        </p:txBody>
      </p:sp>
      <p:graphicFrame>
        <p:nvGraphicFramePr>
          <p:cNvPr id="5136" name="Object 16"/>
          <p:cNvGraphicFramePr>
            <a:graphicFrameLocks noChangeAspect="1"/>
          </p:cNvGraphicFramePr>
          <p:nvPr/>
        </p:nvGraphicFramePr>
        <p:xfrm>
          <a:off x="3624263" y="3667125"/>
          <a:ext cx="297180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3" name="Equation" r:id="rId9" imgW="1460500" imgH="457200" progId="Equation.DSMT4">
                  <p:embed/>
                </p:oleObj>
              </mc:Choice>
              <mc:Fallback>
                <p:oleObj name="Equation" r:id="rId9" imgW="1460500" imgH="4572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4263" y="3667125"/>
                        <a:ext cx="2971800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7" name="Object 17"/>
          <p:cNvGraphicFramePr>
            <a:graphicFrameLocks noChangeAspect="1"/>
          </p:cNvGraphicFramePr>
          <p:nvPr/>
        </p:nvGraphicFramePr>
        <p:xfrm>
          <a:off x="3557588" y="4672013"/>
          <a:ext cx="4800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4" name="Equation" r:id="rId11" imgW="2501900" imgH="457200" progId="Equation.DSMT4">
                  <p:embed/>
                </p:oleObj>
              </mc:Choice>
              <mc:Fallback>
                <p:oleObj name="Equation" r:id="rId11" imgW="2501900" imgH="4572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7588" y="4672013"/>
                        <a:ext cx="4800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9" name="Object 19"/>
          <p:cNvGraphicFramePr>
            <a:graphicFrameLocks noChangeAspect="1"/>
          </p:cNvGraphicFramePr>
          <p:nvPr/>
        </p:nvGraphicFramePr>
        <p:xfrm>
          <a:off x="3581400" y="5780088"/>
          <a:ext cx="5176838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5" name="Equation" r:id="rId13" imgW="3022600" imgH="457200" progId="Equation.DSMT4">
                  <p:embed/>
                </p:oleObj>
              </mc:Choice>
              <mc:Fallback>
                <p:oleObj name="Equation" r:id="rId13" imgW="3022600" imgH="4572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5780088"/>
                        <a:ext cx="5176838" cy="782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4" name="TextBox 1"/>
          <p:cNvSpPr txBox="1">
            <a:spLocks noChangeArrowheads="1"/>
          </p:cNvSpPr>
          <p:nvPr/>
        </p:nvSpPr>
        <p:spPr bwMode="auto">
          <a:xfrm>
            <a:off x="228600" y="133350"/>
            <a:ext cx="8763000" cy="40005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mtClean="0">
                <a:solidFill>
                  <a:srgbClr val="FFFF00"/>
                </a:solidFill>
              </a:rPr>
              <a:t> PHÉP BIẾN ĐỔI Đ</a:t>
            </a:r>
            <a:r>
              <a:rPr lang="vi-VN" altLang="en-US" smtClean="0">
                <a:solidFill>
                  <a:srgbClr val="FFFF00"/>
                </a:solidFill>
              </a:rPr>
              <a:t>Ơ</a:t>
            </a:r>
            <a:r>
              <a:rPr lang="en-US" altLang="en-US" smtClean="0">
                <a:solidFill>
                  <a:srgbClr val="FFFF00"/>
                </a:solidFill>
              </a:rPr>
              <a:t>N GIẢN BIỂU THỨC CHỨA CĂN THỨC BẬC HAI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with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30" grpId="0"/>
      <p:bldP spid="5133" grpId="0"/>
      <p:bldP spid="51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776231"/>
              </p:ext>
            </p:extLst>
          </p:nvPr>
        </p:nvGraphicFramePr>
        <p:xfrm>
          <a:off x="1371600" y="1295400"/>
          <a:ext cx="5556250" cy="868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2" name="Equation" r:id="rId3" imgW="3251160" imgH="507960" progId="Equation.DSMT4">
                  <p:embed/>
                </p:oleObj>
              </mc:Choice>
              <mc:Fallback>
                <p:oleObj name="Equation" r:id="rId3" imgW="3251160" imgH="507960" progId="Equation.DSMT4">
                  <p:embed/>
                  <p:pic>
                    <p:nvPicPr>
                      <p:cNvPr id="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295400"/>
                        <a:ext cx="5556250" cy="8683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0" y="8382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>
                <a:solidFill>
                  <a:srgbClr val="FF0000"/>
                </a:solidFill>
              </a:rPr>
              <a:t>Câu 2: </a:t>
            </a:r>
            <a:r>
              <a:rPr lang="en-US" sz="2400" b="0" i="1" smtClean="0"/>
              <a:t>Rút gọn biểu thức sau:</a:t>
            </a:r>
            <a:endParaRPr lang="en-US" sz="2400" b="0" i="1"/>
          </a:p>
        </p:txBody>
      </p:sp>
      <p:sp>
        <p:nvSpPr>
          <p:cNvPr id="4" name="Text Box 38"/>
          <p:cNvSpPr txBox="1">
            <a:spLocks noChangeArrowheads="1"/>
          </p:cNvSpPr>
          <p:nvPr/>
        </p:nvSpPr>
        <p:spPr bwMode="auto">
          <a:xfrm>
            <a:off x="2209800" y="177225"/>
            <a:ext cx="5029200" cy="584775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- KTKT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3579680"/>
              </p:ext>
            </p:extLst>
          </p:nvPr>
        </p:nvGraphicFramePr>
        <p:xfrm>
          <a:off x="1219200" y="2460624"/>
          <a:ext cx="4549062" cy="815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3" name="Equation" r:id="rId5" imgW="2831760" imgH="507960" progId="Equation.DSMT4">
                  <p:embed/>
                </p:oleObj>
              </mc:Choice>
              <mc:Fallback>
                <p:oleObj name="Equation" r:id="rId5" imgW="283176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9200" y="2460624"/>
                        <a:ext cx="4549062" cy="815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7114048"/>
              </p:ext>
            </p:extLst>
          </p:nvPr>
        </p:nvGraphicFramePr>
        <p:xfrm>
          <a:off x="1146514" y="3334442"/>
          <a:ext cx="6016286" cy="932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4" name="Equation" r:id="rId7" imgW="3276360" imgH="507960" progId="Equation.DSMT4">
                  <p:embed/>
                </p:oleObj>
              </mc:Choice>
              <mc:Fallback>
                <p:oleObj name="Equation" r:id="rId7" imgW="327636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46514" y="3334442"/>
                        <a:ext cx="6016286" cy="9327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2084170"/>
              </p:ext>
            </p:extLst>
          </p:nvPr>
        </p:nvGraphicFramePr>
        <p:xfrm>
          <a:off x="1143000" y="4242598"/>
          <a:ext cx="4337322" cy="862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5" name="Equation" r:id="rId9" imgW="2361960" imgH="469800" progId="Equation.DSMT4">
                  <p:embed/>
                </p:oleObj>
              </mc:Choice>
              <mc:Fallback>
                <p:oleObj name="Equation" r:id="rId9" imgW="236196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43000" y="4242598"/>
                        <a:ext cx="4337322" cy="8628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6192192"/>
              </p:ext>
            </p:extLst>
          </p:nvPr>
        </p:nvGraphicFramePr>
        <p:xfrm>
          <a:off x="1152012" y="5156998"/>
          <a:ext cx="3800988" cy="862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6" name="Equation" r:id="rId11" imgW="2070000" imgH="469800" progId="Equation.DSMT4">
                  <p:embed/>
                </p:oleObj>
              </mc:Choice>
              <mc:Fallback>
                <p:oleObj name="Equation" r:id="rId11" imgW="207000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152012" y="5156998"/>
                        <a:ext cx="3800988" cy="8628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5945948"/>
              </p:ext>
            </p:extLst>
          </p:nvPr>
        </p:nvGraphicFramePr>
        <p:xfrm>
          <a:off x="1143000" y="6110140"/>
          <a:ext cx="3148058" cy="443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7" name="Equation" r:id="rId13" imgW="1714320" imgH="241200" progId="Equation.DSMT4">
                  <p:embed/>
                </p:oleObj>
              </mc:Choice>
              <mc:Fallback>
                <p:oleObj name="Equation" r:id="rId13" imgW="17143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43000" y="6110140"/>
                        <a:ext cx="3148058" cy="4430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85800" y="21336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Giải: 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817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066800" y="1333500"/>
            <a:ext cx="7391400" cy="461665"/>
            <a:chOff x="990600" y="1219200"/>
            <a:chExt cx="7391400" cy="461665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25799193"/>
                </p:ext>
              </p:extLst>
            </p:nvPr>
          </p:nvGraphicFramePr>
          <p:xfrm>
            <a:off x="1875845" y="1219200"/>
            <a:ext cx="1468438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683" name="Equation" r:id="rId3" imgW="799920" imgH="228600" progId="Equation.DSMT4">
                    <p:embed/>
                  </p:oleObj>
                </mc:Choice>
                <mc:Fallback>
                  <p:oleObj name="Equation" r:id="rId3" imgW="799920" imgH="228600" progId="Equation.DSMT4">
                    <p:embed/>
                    <p:pic>
                      <p:nvPicPr>
                        <p:cNvPr id="10" name="Object 9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875845" y="1219200"/>
                          <a:ext cx="1468438" cy="419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" name="TextBox 2"/>
            <p:cNvSpPr txBox="1"/>
            <p:nvPr/>
          </p:nvSpPr>
          <p:spPr>
            <a:xfrm>
              <a:off x="990600" y="1219200"/>
              <a:ext cx="7391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0" i="1" smtClean="0"/>
                <a:t>Với                                 Tìm giá trị lớn nhất cuả P?</a:t>
              </a:r>
              <a:endParaRPr lang="en-US" sz="2400" b="0" i="1"/>
            </a:p>
          </p:txBody>
        </p:sp>
      </p:grpSp>
      <p:sp>
        <p:nvSpPr>
          <p:cNvPr id="4" name="Text Box 38"/>
          <p:cNvSpPr txBox="1">
            <a:spLocks noChangeArrowheads="1"/>
          </p:cNvSpPr>
          <p:nvPr/>
        </p:nvSpPr>
        <p:spPr bwMode="auto">
          <a:xfrm>
            <a:off x="2209800" y="177225"/>
            <a:ext cx="5029200" cy="584775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- KTKT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8065510"/>
              </p:ext>
            </p:extLst>
          </p:nvPr>
        </p:nvGraphicFramePr>
        <p:xfrm>
          <a:off x="1370013" y="2493963"/>
          <a:ext cx="4809638" cy="749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4" name="Equation" r:id="rId5" imgW="2527200" imgH="393480" progId="Equation.DSMT4">
                  <p:embed/>
                </p:oleObj>
              </mc:Choice>
              <mc:Fallback>
                <p:oleObj name="Equation" r:id="rId5" imgW="2527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70013" y="2493963"/>
                        <a:ext cx="4809638" cy="749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4414921"/>
              </p:ext>
            </p:extLst>
          </p:nvPr>
        </p:nvGraphicFramePr>
        <p:xfrm>
          <a:off x="1254125" y="3194050"/>
          <a:ext cx="6670675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5" name="Equation" r:id="rId7" imgW="3504960" imgH="393480" progId="Equation.DSMT4">
                  <p:embed/>
                </p:oleObj>
              </mc:Choice>
              <mc:Fallback>
                <p:oleObj name="Equation" r:id="rId7" imgW="3504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54125" y="3194050"/>
                        <a:ext cx="6670675" cy="74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1" y="4110335"/>
            <a:ext cx="8458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1" smtClean="0"/>
              <a:t>Dấu “=” xảy ra khi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2266890"/>
            <a:ext cx="739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smtClean="0"/>
              <a:t>Ta có:</a:t>
            </a:r>
            <a:endParaRPr lang="en-US" b="0" i="1"/>
          </a:p>
        </p:txBody>
      </p:sp>
      <p:pic>
        <p:nvPicPr>
          <p:cNvPr id="9" name="Picture 3" descr="D:\my picture\toán học\images (3)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914400"/>
            <a:ext cx="9094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6479821"/>
              </p:ext>
            </p:extLst>
          </p:nvPr>
        </p:nvGraphicFramePr>
        <p:xfrm>
          <a:off x="3013587" y="4038600"/>
          <a:ext cx="28538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6" name="Equation" r:id="rId10" imgW="1638000" imgH="393480" progId="Equation.DSMT4">
                  <p:embed/>
                </p:oleObj>
              </mc:Choice>
              <mc:Fallback>
                <p:oleObj name="Equation" r:id="rId10" imgW="1638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013587" y="4038600"/>
                        <a:ext cx="2853813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381000" y="4800600"/>
            <a:ext cx="34179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i="1"/>
              <a:t>Vậy Max P=1/4 khi x=1/4</a:t>
            </a:r>
            <a:endParaRPr lang="en-US" sz="2400" b="0" i="1"/>
          </a:p>
        </p:txBody>
      </p:sp>
    </p:spTree>
    <p:extLst>
      <p:ext uri="{BB962C8B-B14F-4D97-AF65-F5344CB8AC3E}">
        <p14:creationId xmlns:p14="http://schemas.microsoft.com/office/powerpoint/2010/main" val="2427999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-609600" y="685800"/>
            <a:ext cx="9144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>
                <a:solidFill>
                  <a:srgbClr val="002060"/>
                </a:solidFill>
              </a:rPr>
              <a:t>3- </a:t>
            </a:r>
            <a:r>
              <a:rPr lang="en-US" altLang="en-US" sz="2400" u="sng">
                <a:solidFill>
                  <a:srgbClr val="002060"/>
                </a:solidFill>
              </a:rPr>
              <a:t>DẠNG 3</a:t>
            </a:r>
            <a:r>
              <a:rPr lang="en-US" altLang="en-US" sz="2400">
                <a:solidFill>
                  <a:srgbClr val="002060"/>
                </a:solidFill>
              </a:rPr>
              <a:t>:  PHÂN TÍCH ĐA THỨC THÀNH NHÂN TỬ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1193800"/>
            <a:ext cx="90297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600">
                <a:solidFill>
                  <a:srgbClr val="FF0000"/>
                </a:solidFill>
              </a:rPr>
              <a:t>Bài 55 ( sgk / 30)</a:t>
            </a:r>
          </a:p>
          <a:p>
            <a:r>
              <a:rPr lang="en-US" altLang="en-US" sz="2600" b="0" i="1"/>
              <a:t>Phân tích thành nhân tử ( với a, b, x, y là các số không âm)</a:t>
            </a:r>
          </a:p>
        </p:txBody>
      </p:sp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304800" y="3344863"/>
          <a:ext cx="2679700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5" name="Equation" r:id="rId3" imgW="1333500" imgH="241300" progId="Equation.DSMT4">
                  <p:embed/>
                </p:oleObj>
              </mc:Choice>
              <mc:Fallback>
                <p:oleObj name="Equation" r:id="rId3" imgW="1333500" imgH="2413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344863"/>
                        <a:ext cx="2679700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695325" y="4735513"/>
          <a:ext cx="1125538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6" name="Equation" r:id="rId5" imgW="647700" imgH="241300" progId="Equation.DSMT4">
                  <p:embed/>
                </p:oleObj>
              </mc:Choice>
              <mc:Fallback>
                <p:oleObj name="Equation" r:id="rId5" imgW="647700" imgH="2413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4735513"/>
                        <a:ext cx="1125538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685800" y="4116388"/>
          <a:ext cx="874713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7" name="Equation" r:id="rId7" imgW="444307" imgH="228501" progId="Equation.DSMT4">
                  <p:embed/>
                </p:oleObj>
              </mc:Choice>
              <mc:Fallback>
                <p:oleObj name="Equation" r:id="rId7" imgW="444307" imgH="228501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116388"/>
                        <a:ext cx="874713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1465263" y="4111625"/>
          <a:ext cx="1049337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8" name="Equation" r:id="rId9" imgW="533169" imgH="241195" progId="Equation.DSMT4">
                  <p:embed/>
                </p:oleObj>
              </mc:Choice>
              <mc:Fallback>
                <p:oleObj name="Equation" r:id="rId9" imgW="533169" imgH="241195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4111625"/>
                        <a:ext cx="1049337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" name="Object 11"/>
          <p:cNvGraphicFramePr>
            <a:graphicFrameLocks noChangeAspect="1"/>
          </p:cNvGraphicFramePr>
          <p:nvPr/>
        </p:nvGraphicFramePr>
        <p:xfrm>
          <a:off x="2438400" y="4125913"/>
          <a:ext cx="1165225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9" name="Equation" r:id="rId11" imgW="622030" imgH="241195" progId="Equation.DSMT4">
                  <p:embed/>
                </p:oleObj>
              </mc:Choice>
              <mc:Fallback>
                <p:oleObj name="Equation" r:id="rId11" imgW="622030" imgH="241195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125913"/>
                        <a:ext cx="1165225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0" name="Object 12"/>
          <p:cNvGraphicFramePr>
            <a:graphicFrameLocks noChangeAspect="1"/>
          </p:cNvGraphicFramePr>
          <p:nvPr/>
        </p:nvGraphicFramePr>
        <p:xfrm>
          <a:off x="1787525" y="4724400"/>
          <a:ext cx="116522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0" name="Equation" r:id="rId13" imgW="609336" imgH="241195" progId="Equation.DSMT4">
                  <p:embed/>
                </p:oleObj>
              </mc:Choice>
              <mc:Fallback>
                <p:oleObj name="Equation" r:id="rId13" imgW="609336" imgH="241195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7525" y="4724400"/>
                        <a:ext cx="1165225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4581525" y="3352800"/>
            <a:ext cx="0" cy="434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182" name="Object 14"/>
          <p:cNvGraphicFramePr>
            <a:graphicFrameLocks noChangeAspect="1"/>
          </p:cNvGraphicFramePr>
          <p:nvPr/>
        </p:nvGraphicFramePr>
        <p:xfrm>
          <a:off x="4657725" y="3314700"/>
          <a:ext cx="3379788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1" name="Equation" r:id="rId15" imgW="1841500" imgH="279400" progId="Equation.DSMT4">
                  <p:embed/>
                </p:oleObj>
              </mc:Choice>
              <mc:Fallback>
                <p:oleObj name="Equation" r:id="rId15" imgW="1841500" imgH="279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7725" y="3314700"/>
                        <a:ext cx="3379788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3" name="Object 15"/>
          <p:cNvGraphicFramePr>
            <a:graphicFrameLocks noChangeAspect="1"/>
          </p:cNvGraphicFramePr>
          <p:nvPr/>
        </p:nvGraphicFramePr>
        <p:xfrm>
          <a:off x="4724400" y="4114800"/>
          <a:ext cx="933450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2" name="Equation" r:id="rId17" imgW="444307" imgH="228501" progId="Equation.DSMT4">
                  <p:embed/>
                </p:oleObj>
              </mc:Choice>
              <mc:Fallback>
                <p:oleObj name="Equation" r:id="rId17" imgW="444307" imgH="228501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114800"/>
                        <a:ext cx="933450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4" name="Object 16"/>
          <p:cNvGraphicFramePr>
            <a:graphicFrameLocks noChangeAspect="1"/>
          </p:cNvGraphicFramePr>
          <p:nvPr/>
        </p:nvGraphicFramePr>
        <p:xfrm>
          <a:off x="5638800" y="4130675"/>
          <a:ext cx="874713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3" name="Equation" r:id="rId19" imgW="431613" imgH="253890" progId="Equation.DSMT4">
                  <p:embed/>
                </p:oleObj>
              </mc:Choice>
              <mc:Fallback>
                <p:oleObj name="Equation" r:id="rId19" imgW="431613" imgH="25389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130675"/>
                        <a:ext cx="874713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5" name="Object 17"/>
          <p:cNvGraphicFramePr>
            <a:graphicFrameLocks noChangeAspect="1"/>
          </p:cNvGraphicFramePr>
          <p:nvPr/>
        </p:nvGraphicFramePr>
        <p:xfrm>
          <a:off x="6518275" y="4138613"/>
          <a:ext cx="7207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4" name="Equation" r:id="rId21" imgW="418918" imgH="253890" progId="Equation.DSMT4">
                  <p:embed/>
                </p:oleObj>
              </mc:Choice>
              <mc:Fallback>
                <p:oleObj name="Equation" r:id="rId21" imgW="418918" imgH="25389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8275" y="4138613"/>
                        <a:ext cx="720725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6" name="Object 18"/>
          <p:cNvGraphicFramePr>
            <a:graphicFrameLocks noChangeAspect="1"/>
          </p:cNvGraphicFramePr>
          <p:nvPr/>
        </p:nvGraphicFramePr>
        <p:xfrm>
          <a:off x="7319963" y="4137025"/>
          <a:ext cx="75723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5" name="Equation" r:id="rId23" imgW="418918" imgH="241195" progId="Equation.DSMT4">
                  <p:embed/>
                </p:oleObj>
              </mc:Choice>
              <mc:Fallback>
                <p:oleObj name="Equation" r:id="rId23" imgW="418918" imgH="241195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9963" y="4137025"/>
                        <a:ext cx="757237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7" name="Object 19"/>
          <p:cNvGraphicFramePr>
            <a:graphicFrameLocks noChangeAspect="1"/>
          </p:cNvGraphicFramePr>
          <p:nvPr/>
        </p:nvGraphicFramePr>
        <p:xfrm>
          <a:off x="4776788" y="4648200"/>
          <a:ext cx="1700212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" name="Equation" r:id="rId25" imgW="888614" imgH="253890" progId="Equation.DSMT4">
                  <p:embed/>
                </p:oleObj>
              </mc:Choice>
              <mc:Fallback>
                <p:oleObj name="Equation" r:id="rId25" imgW="888614" imgH="25389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6788" y="4648200"/>
                        <a:ext cx="1700212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8" name="Object 20"/>
          <p:cNvGraphicFramePr>
            <a:graphicFrameLocks noChangeAspect="1"/>
          </p:cNvGraphicFramePr>
          <p:nvPr/>
        </p:nvGraphicFramePr>
        <p:xfrm>
          <a:off x="6477000" y="4703763"/>
          <a:ext cx="1514475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7" name="Equation" r:id="rId27" imgW="863225" imgH="253890" progId="Equation.DSMT4">
                  <p:embed/>
                </p:oleObj>
              </mc:Choice>
              <mc:Fallback>
                <p:oleObj name="Equation" r:id="rId27" imgW="863225" imgH="25389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703763"/>
                        <a:ext cx="1514475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9" name="Object 21"/>
          <p:cNvGraphicFramePr>
            <a:graphicFrameLocks noChangeAspect="1"/>
          </p:cNvGraphicFramePr>
          <p:nvPr/>
        </p:nvGraphicFramePr>
        <p:xfrm>
          <a:off x="4800600" y="5181600"/>
          <a:ext cx="151447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8" name="Equation" r:id="rId29" imgW="799753" imgH="253890" progId="Equation.DSMT4">
                  <p:embed/>
                </p:oleObj>
              </mc:Choice>
              <mc:Fallback>
                <p:oleObj name="Equation" r:id="rId29" imgW="799753" imgH="25389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181600"/>
                        <a:ext cx="1514475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0" name="Object 22"/>
          <p:cNvGraphicFramePr>
            <a:graphicFrameLocks noChangeAspect="1"/>
          </p:cNvGraphicFramePr>
          <p:nvPr/>
        </p:nvGraphicFramePr>
        <p:xfrm>
          <a:off x="6324600" y="5243513"/>
          <a:ext cx="99060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9" name="Equation" r:id="rId31" imgW="457002" imgH="203112" progId="Equation.DSMT4">
                  <p:embed/>
                </p:oleObj>
              </mc:Choice>
              <mc:Fallback>
                <p:oleObj name="Equation" r:id="rId31" imgW="457002" imgH="203112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5243513"/>
                        <a:ext cx="990600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/>
          <p:cNvSpPr/>
          <p:nvPr/>
        </p:nvSpPr>
        <p:spPr>
          <a:xfrm>
            <a:off x="2471066" y="33263"/>
            <a:ext cx="3674596" cy="5001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68580" tIns="34290" rIns="68580" bIns="3429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sz="2800" cap="all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en-US" sz="2800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2800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Object 6"/>
          <p:cNvGraphicFramePr>
            <a:graphicFrameLocks noChangeAspect="1"/>
          </p:cNvGraphicFramePr>
          <p:nvPr/>
        </p:nvGraphicFramePr>
        <p:xfrm>
          <a:off x="457200" y="2106613"/>
          <a:ext cx="2679700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0" name="Equation" r:id="rId33" imgW="1333500" imgH="241300" progId="Equation.DSMT4">
                  <p:embed/>
                </p:oleObj>
              </mc:Choice>
              <mc:Fallback>
                <p:oleObj name="Equation" r:id="rId33" imgW="1333500" imgH="2413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106613"/>
                        <a:ext cx="2679700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4"/>
          <p:cNvGraphicFramePr>
            <a:graphicFrameLocks noChangeAspect="1"/>
          </p:cNvGraphicFramePr>
          <p:nvPr/>
        </p:nvGraphicFramePr>
        <p:xfrm>
          <a:off x="4810125" y="2076450"/>
          <a:ext cx="3379788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1" name="Equation" r:id="rId34" imgW="1841500" imgH="279400" progId="Equation.DSMT4">
                  <p:embed/>
                </p:oleObj>
              </mc:Choice>
              <mc:Fallback>
                <p:oleObj name="Equation" r:id="rId34" imgW="1841500" imgH="279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25" y="2076450"/>
                        <a:ext cx="3379788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60"/>
          <p:cNvSpPr txBox="1">
            <a:spLocks noChangeArrowheads="1"/>
          </p:cNvSpPr>
          <p:nvPr/>
        </p:nvSpPr>
        <p:spPr bwMode="auto">
          <a:xfrm>
            <a:off x="3657600" y="2743200"/>
            <a:ext cx="14573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  <a:cs typeface="Times New Roman" panose="02020603050405020304" pitchFamily="18" charset="0"/>
              </a:rPr>
              <a:t>Bài giải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56" name="Object 12"/>
          <p:cNvGraphicFramePr>
            <a:graphicFrameLocks noChangeAspect="1"/>
          </p:cNvGraphicFramePr>
          <p:nvPr/>
        </p:nvGraphicFramePr>
        <p:xfrm>
          <a:off x="2228850" y="2640013"/>
          <a:ext cx="4324350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7" name="Equation" r:id="rId3" imgW="2844800" imgH="368300" progId="Equation.DSMT4">
                  <p:embed/>
                </p:oleObj>
              </mc:Choice>
              <mc:Fallback>
                <p:oleObj name="Equation" r:id="rId3" imgW="2844800" imgH="3683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8850" y="2640013"/>
                        <a:ext cx="4324350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5" name="Object 11"/>
          <p:cNvGraphicFramePr>
            <a:graphicFrameLocks noChangeAspect="1"/>
          </p:cNvGraphicFramePr>
          <p:nvPr/>
        </p:nvGraphicFramePr>
        <p:xfrm>
          <a:off x="2305050" y="3248025"/>
          <a:ext cx="432435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8" name="Equation" r:id="rId5" imgW="2844800" imgH="368300" progId="Equation.DSMT4">
                  <p:embed/>
                </p:oleObj>
              </mc:Choice>
              <mc:Fallback>
                <p:oleObj name="Equation" r:id="rId5" imgW="2844800" imgH="3683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5050" y="3248025"/>
                        <a:ext cx="4324350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4" name="Object 10"/>
          <p:cNvGraphicFramePr>
            <a:graphicFrameLocks noChangeAspect="1"/>
          </p:cNvGraphicFramePr>
          <p:nvPr/>
        </p:nvGraphicFramePr>
        <p:xfrm>
          <a:off x="1811338" y="3962400"/>
          <a:ext cx="39846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9" name="Equation" r:id="rId7" imgW="215619" imgH="164885" progId="Equation.DSMT4">
                  <p:embed/>
                </p:oleObj>
              </mc:Choice>
              <mc:Fallback>
                <p:oleObj name="Equation" r:id="rId7" imgW="215619" imgH="164885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338" y="3962400"/>
                        <a:ext cx="398462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2457450" y="3776663"/>
          <a:ext cx="377190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0" name="Equation" r:id="rId9" imgW="2527300" imgH="482600" progId="Equation.DSMT4">
                  <p:embed/>
                </p:oleObj>
              </mc:Choice>
              <mc:Fallback>
                <p:oleObj name="Equation" r:id="rId9" imgW="2527300" imgH="482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450" y="3776663"/>
                        <a:ext cx="3771900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2457450" y="4462463"/>
          <a:ext cx="377190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1" name="Equation" r:id="rId11" imgW="2527300" imgH="482600" progId="Equation.DSMT4">
                  <p:embed/>
                </p:oleObj>
              </mc:Choice>
              <mc:Fallback>
                <p:oleObj name="Equation" r:id="rId11" imgW="2527300" imgH="482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450" y="4462463"/>
                        <a:ext cx="3771900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2381250" y="5181600"/>
          <a:ext cx="3951288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2" name="Equation" r:id="rId13" imgW="2146300" imgH="228600" progId="Equation.DSMT4">
                  <p:embed/>
                </p:oleObj>
              </mc:Choice>
              <mc:Fallback>
                <p:oleObj name="Equation" r:id="rId13" imgW="214630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0" y="5181600"/>
                        <a:ext cx="3951288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2305050" y="5562600"/>
          <a:ext cx="3427413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3" name="Equation" r:id="rId15" imgW="2552700" imgH="482600" progId="Equation.DSMT4">
                  <p:embed/>
                </p:oleObj>
              </mc:Choice>
              <mc:Fallback>
                <p:oleObj name="Equation" r:id="rId15" imgW="2552700" imgH="482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5050" y="5562600"/>
                        <a:ext cx="3427413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5" name="Object 4"/>
          <p:cNvGraphicFramePr>
            <a:graphicFrameLocks noChangeAspect="1"/>
          </p:cNvGraphicFramePr>
          <p:nvPr/>
        </p:nvGraphicFramePr>
        <p:xfrm>
          <a:off x="4114800" y="1008063"/>
          <a:ext cx="428625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4" name="Equation" r:id="rId17" imgW="2476500" imgH="254000" progId="Equation.DSMT4">
                  <p:embed/>
                </p:oleObj>
              </mc:Choice>
              <mc:Fallback>
                <p:oleObj name="Equation" r:id="rId17" imgW="2476500" imgH="254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008063"/>
                        <a:ext cx="4286250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6" name="Rectangle 13"/>
          <p:cNvSpPr>
            <a:spLocks noChangeArrowheads="1"/>
          </p:cNvSpPr>
          <p:nvPr/>
        </p:nvSpPr>
        <p:spPr bwMode="auto">
          <a:xfrm>
            <a:off x="166688" y="990600"/>
            <a:ext cx="6386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en-US" sz="2400">
                <a:solidFill>
                  <a:srgbClr val="FF0000"/>
                </a:solidFill>
                <a:cs typeface="Times New Roman" panose="02020603050405020304" pitchFamily="18" charset="0"/>
              </a:rPr>
              <a:t>Bài tập 73- SBT- 14:</a:t>
            </a:r>
            <a:r>
              <a:rPr lang="en-US" altLang="en-US" sz="2400" b="0">
                <a:solidFill>
                  <a:srgbClr val="FF0000"/>
                </a:solidFill>
              </a:rPr>
              <a:t> </a:t>
            </a:r>
            <a:r>
              <a:rPr lang="en-US" altLang="en-US" sz="2400" b="0">
                <a:solidFill>
                  <a:srgbClr val="000000"/>
                </a:solidFill>
              </a:rPr>
              <a:t>So sánh</a:t>
            </a:r>
            <a:endParaRPr lang="fr-FR" altLang="en-US" sz="2400" b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4587" name="Rectangle 17"/>
          <p:cNvSpPr>
            <a:spLocks noChangeArrowheads="1"/>
          </p:cNvSpPr>
          <p:nvPr/>
        </p:nvSpPr>
        <p:spPr bwMode="auto">
          <a:xfrm>
            <a:off x="0" y="3525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1720850" y="5181600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>
                <a:solidFill>
                  <a:srgbClr val="000000"/>
                </a:solidFill>
                <a:cs typeface="Times New Roman" panose="02020603050405020304" pitchFamily="18" charset="0"/>
              </a:rPr>
              <a:t>Vì </a:t>
            </a:r>
            <a:endParaRPr lang="en-US" altLang="en-US" sz="2400" b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066800" y="6296025"/>
            <a:ext cx="768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>
                <a:solidFill>
                  <a:srgbClr val="000000"/>
                </a:solidFill>
                <a:cs typeface="Times New Roman" panose="02020603050405020304" pitchFamily="18" charset="0"/>
              </a:rPr>
              <a:t>Hay </a:t>
            </a:r>
            <a:endParaRPr lang="en-US" altLang="en-US" sz="2400" b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1768" name="Object 2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152650" y="6219825"/>
          <a:ext cx="41910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5" name="Equation" r:id="rId19" imgW="2413000" imgH="254000" progId="Equation.DSMT4">
                  <p:embed/>
                </p:oleObj>
              </mc:Choice>
              <mc:Fallback>
                <p:oleObj name="Equation" r:id="rId19" imgW="2413000" imgH="254000" progId="Equation.DSMT4">
                  <p:embed/>
                  <p:pic>
                    <p:nvPicPr>
                      <p:cNvPr id="0" name="Object 2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6219825"/>
                        <a:ext cx="4191000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72" name="Object 2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593850" y="5715000"/>
          <a:ext cx="4635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6" name="Equation" r:id="rId21" imgW="215619" imgH="164885" progId="Equation.DSMT4">
                  <p:embed/>
                </p:oleObj>
              </mc:Choice>
              <mc:Fallback>
                <p:oleObj name="Equation" r:id="rId21" imgW="215619" imgH="164885" progId="Equation.DSMT4">
                  <p:embed/>
                  <p:pic>
                    <p:nvPicPr>
                      <p:cNvPr id="0" name="Object 2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850" y="5715000"/>
                        <a:ext cx="463550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838200" y="2727325"/>
            <a:ext cx="1143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0" i="1">
                <a:solidFill>
                  <a:srgbClr val="000000"/>
                </a:solidFill>
              </a:rPr>
              <a:t>Ta có: </a:t>
            </a:r>
          </a:p>
        </p:txBody>
      </p:sp>
      <p:sp>
        <p:nvSpPr>
          <p:cNvPr id="24593" name="Text Box 9"/>
          <p:cNvSpPr txBox="1">
            <a:spLocks noChangeArrowheads="1"/>
          </p:cNvSpPr>
          <p:nvPr/>
        </p:nvSpPr>
        <p:spPr bwMode="auto">
          <a:xfrm>
            <a:off x="-1143000" y="501650"/>
            <a:ext cx="5562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 u="sng">
                <a:solidFill>
                  <a:srgbClr val="002060"/>
                </a:solidFill>
              </a:rPr>
              <a:t>4- DẠNG 4</a:t>
            </a:r>
            <a:r>
              <a:rPr lang="en-US" altLang="en-US" sz="2400">
                <a:solidFill>
                  <a:srgbClr val="002060"/>
                </a:solidFill>
              </a:rPr>
              <a:t>: SO SÁNH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471066" y="33263"/>
            <a:ext cx="3674596" cy="5001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68580" tIns="34290" rIns="68580" bIns="3429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sz="2800" cap="all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en-US" sz="2800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2800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60"/>
          <p:cNvSpPr txBox="1">
            <a:spLocks noChangeArrowheads="1"/>
          </p:cNvSpPr>
          <p:nvPr/>
        </p:nvSpPr>
        <p:spPr bwMode="auto">
          <a:xfrm>
            <a:off x="3505200" y="1905000"/>
            <a:ext cx="14573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  <a:cs typeface="Times New Roman" panose="02020603050405020304" pitchFamily="18" charset="0"/>
              </a:rPr>
              <a:t>Bài giải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1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1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2" grpId="0"/>
      <p:bldP spid="31765" grpId="0"/>
      <p:bldP spid="31771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6" name="Rectangle 13"/>
          <p:cNvSpPr>
            <a:spLocks noChangeArrowheads="1"/>
          </p:cNvSpPr>
          <p:nvPr/>
        </p:nvSpPr>
        <p:spPr bwMode="auto">
          <a:xfrm>
            <a:off x="166688" y="990600"/>
            <a:ext cx="6386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en-US" sz="2400">
                <a:solidFill>
                  <a:srgbClr val="FF0000"/>
                </a:solidFill>
                <a:cs typeface="Times New Roman" panose="02020603050405020304" pitchFamily="18" charset="0"/>
              </a:rPr>
              <a:t>Bài tập </a:t>
            </a:r>
            <a:r>
              <a:rPr lang="fr-FR" altLang="en-US" sz="2400" smtClean="0">
                <a:solidFill>
                  <a:srgbClr val="FF0000"/>
                </a:solidFill>
                <a:cs typeface="Times New Roman" panose="02020603050405020304" pitchFamily="18" charset="0"/>
              </a:rPr>
              <a:t>74- </a:t>
            </a:r>
            <a:r>
              <a:rPr lang="fr-FR" altLang="en-US" sz="2400">
                <a:solidFill>
                  <a:srgbClr val="FF0000"/>
                </a:solidFill>
                <a:cs typeface="Times New Roman" panose="02020603050405020304" pitchFamily="18" charset="0"/>
              </a:rPr>
              <a:t>SBT- 14:</a:t>
            </a:r>
            <a:r>
              <a:rPr lang="en-US" altLang="en-US" sz="2400" b="0">
                <a:solidFill>
                  <a:srgbClr val="FF0000"/>
                </a:solidFill>
              </a:rPr>
              <a:t> </a:t>
            </a:r>
            <a:r>
              <a:rPr lang="en-US" altLang="en-US" sz="2400" b="0" smtClean="0">
                <a:solidFill>
                  <a:srgbClr val="000000"/>
                </a:solidFill>
              </a:rPr>
              <a:t>Rút gọn biểu thức:</a:t>
            </a:r>
            <a:endParaRPr lang="fr-FR" altLang="en-US" sz="2400" b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4587" name="Rectangle 17"/>
          <p:cNvSpPr>
            <a:spLocks noChangeArrowheads="1"/>
          </p:cNvSpPr>
          <p:nvPr/>
        </p:nvSpPr>
        <p:spPr bwMode="auto">
          <a:xfrm>
            <a:off x="0" y="3525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93" name="Text Box 9"/>
          <p:cNvSpPr txBox="1">
            <a:spLocks noChangeArrowheads="1"/>
          </p:cNvSpPr>
          <p:nvPr/>
        </p:nvSpPr>
        <p:spPr bwMode="auto">
          <a:xfrm>
            <a:off x="-381000" y="572293"/>
            <a:ext cx="5562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 u="sng" smtClean="0">
                <a:solidFill>
                  <a:srgbClr val="002060"/>
                </a:solidFill>
              </a:rPr>
              <a:t>1- DẠNG 1</a:t>
            </a:r>
            <a:r>
              <a:rPr lang="en-US" altLang="en-US" sz="2400" smtClean="0">
                <a:solidFill>
                  <a:srgbClr val="002060"/>
                </a:solidFill>
              </a:rPr>
              <a:t>: Rút gọn biểu thức</a:t>
            </a:r>
            <a:endParaRPr lang="en-US" altLang="en-US" sz="2400">
              <a:solidFill>
                <a:srgbClr val="00206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71066" y="33263"/>
            <a:ext cx="3674596" cy="5001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68580" tIns="34290" rIns="68580" bIns="3429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sz="2800" cap="all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en-US" sz="2800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2800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60"/>
          <p:cNvSpPr txBox="1">
            <a:spLocks noChangeArrowheads="1"/>
          </p:cNvSpPr>
          <p:nvPr/>
        </p:nvSpPr>
        <p:spPr bwMode="auto">
          <a:xfrm>
            <a:off x="3276600" y="2738437"/>
            <a:ext cx="14573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  <a:cs typeface="Times New Roman" panose="02020603050405020304" pitchFamily="18" charset="0"/>
              </a:rPr>
              <a:t>Bài giải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4330570"/>
              </p:ext>
            </p:extLst>
          </p:nvPr>
        </p:nvGraphicFramePr>
        <p:xfrm>
          <a:off x="76200" y="1683139"/>
          <a:ext cx="8915400" cy="803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7" name="Equation" r:id="rId3" imgW="5219640" imgH="419040" progId="Equation.DSMT4">
                  <p:embed/>
                </p:oleObj>
              </mc:Choice>
              <mc:Fallback>
                <p:oleObj name="Equation" r:id="rId3" imgW="52196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" y="1683139"/>
                        <a:ext cx="8915400" cy="803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891020"/>
              </p:ext>
            </p:extLst>
          </p:nvPr>
        </p:nvGraphicFramePr>
        <p:xfrm>
          <a:off x="76200" y="4031973"/>
          <a:ext cx="8817855" cy="768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8" name="Equation" r:id="rId5" imgW="5244840" imgH="457200" progId="Equation.DSMT4">
                  <p:embed/>
                </p:oleObj>
              </mc:Choice>
              <mc:Fallback>
                <p:oleObj name="Equation" r:id="rId5" imgW="52448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" y="4031973"/>
                        <a:ext cx="8817855" cy="7686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94570"/>
              </p:ext>
            </p:extLst>
          </p:nvPr>
        </p:nvGraphicFramePr>
        <p:xfrm>
          <a:off x="119063" y="3033713"/>
          <a:ext cx="890587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9" name="Equation" r:id="rId7" imgW="8905690" imgH="790718" progId="Equation.DSMT4">
                  <p:embed/>
                </p:oleObj>
              </mc:Choice>
              <mc:Fallback>
                <p:oleObj name="Equation" r:id="rId7" imgW="8905690" imgH="79071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9063" y="3033713"/>
                        <a:ext cx="8905875" cy="790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0306875"/>
              </p:ext>
            </p:extLst>
          </p:nvPr>
        </p:nvGraphicFramePr>
        <p:xfrm>
          <a:off x="152400" y="4876800"/>
          <a:ext cx="8355106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0" name="Equation" r:id="rId9" imgW="5918040" imgH="431640" progId="Equation.DSMT4">
                  <p:embed/>
                </p:oleObj>
              </mc:Choice>
              <mc:Fallback>
                <p:oleObj name="Equation" r:id="rId9" imgW="59180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2400" y="4876800"/>
                        <a:ext cx="8355106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531729"/>
              </p:ext>
            </p:extLst>
          </p:nvPr>
        </p:nvGraphicFramePr>
        <p:xfrm>
          <a:off x="176214" y="5562600"/>
          <a:ext cx="2033586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1" name="Equation" r:id="rId11" imgW="1295280" imgH="431640" progId="Equation.DSMT4">
                  <p:embed/>
                </p:oleObj>
              </mc:Choice>
              <mc:Fallback>
                <p:oleObj name="Equation" r:id="rId11" imgW="12952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76214" y="5562600"/>
                        <a:ext cx="2033586" cy="677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329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6" grpId="0"/>
      <p:bldP spid="24593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6" name="Rectangle 13"/>
          <p:cNvSpPr>
            <a:spLocks noChangeArrowheads="1"/>
          </p:cNvSpPr>
          <p:nvPr/>
        </p:nvSpPr>
        <p:spPr bwMode="auto">
          <a:xfrm>
            <a:off x="166688" y="990600"/>
            <a:ext cx="6386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956300" algn="l"/>
              </a:tabLs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en-US" sz="2400">
                <a:solidFill>
                  <a:srgbClr val="FF0000"/>
                </a:solidFill>
                <a:cs typeface="Times New Roman" panose="02020603050405020304" pitchFamily="18" charset="0"/>
              </a:rPr>
              <a:t>Bài tập </a:t>
            </a:r>
            <a:r>
              <a:rPr lang="fr-FR" altLang="en-US" sz="2400" smtClean="0">
                <a:solidFill>
                  <a:srgbClr val="FF0000"/>
                </a:solidFill>
                <a:cs typeface="Times New Roman" panose="02020603050405020304" pitchFamily="18" charset="0"/>
              </a:rPr>
              <a:t>77- </a:t>
            </a:r>
            <a:r>
              <a:rPr lang="fr-FR" altLang="en-US" sz="2400">
                <a:solidFill>
                  <a:srgbClr val="FF0000"/>
                </a:solidFill>
                <a:cs typeface="Times New Roman" panose="02020603050405020304" pitchFamily="18" charset="0"/>
              </a:rPr>
              <a:t>SBT- </a:t>
            </a:r>
            <a:r>
              <a:rPr lang="fr-FR" altLang="en-US" sz="2400" smtClean="0">
                <a:solidFill>
                  <a:srgbClr val="FF0000"/>
                </a:solidFill>
                <a:cs typeface="Times New Roman" panose="02020603050405020304" pitchFamily="18" charset="0"/>
              </a:rPr>
              <a:t>15:</a:t>
            </a:r>
            <a:r>
              <a:rPr lang="en-US" altLang="en-US" sz="2400" b="0" smtClean="0">
                <a:solidFill>
                  <a:srgbClr val="FF0000"/>
                </a:solidFill>
              </a:rPr>
              <a:t> </a:t>
            </a:r>
            <a:r>
              <a:rPr lang="en-US" altLang="en-US" sz="2400" b="0" smtClean="0">
                <a:solidFill>
                  <a:srgbClr val="000000"/>
                </a:solidFill>
              </a:rPr>
              <a:t>Tìm x biết:</a:t>
            </a:r>
            <a:endParaRPr lang="fr-FR" altLang="en-US" sz="2400" b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4587" name="Rectangle 17"/>
          <p:cNvSpPr>
            <a:spLocks noChangeArrowheads="1"/>
          </p:cNvSpPr>
          <p:nvPr/>
        </p:nvSpPr>
        <p:spPr bwMode="auto">
          <a:xfrm>
            <a:off x="0" y="3525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93" name="Text Box 9"/>
          <p:cNvSpPr txBox="1">
            <a:spLocks noChangeArrowheads="1"/>
          </p:cNvSpPr>
          <p:nvPr/>
        </p:nvSpPr>
        <p:spPr bwMode="auto">
          <a:xfrm>
            <a:off x="0" y="572293"/>
            <a:ext cx="5562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 u="sng">
                <a:solidFill>
                  <a:srgbClr val="002060"/>
                </a:solidFill>
              </a:rPr>
              <a:t>5</a:t>
            </a:r>
            <a:r>
              <a:rPr lang="en-US" altLang="en-US" sz="2400" u="sng" smtClean="0">
                <a:solidFill>
                  <a:srgbClr val="002060"/>
                </a:solidFill>
              </a:rPr>
              <a:t>- DẠNG 5</a:t>
            </a:r>
            <a:r>
              <a:rPr lang="en-US" altLang="en-US" sz="2400" smtClean="0">
                <a:solidFill>
                  <a:srgbClr val="002060"/>
                </a:solidFill>
              </a:rPr>
              <a:t>: Giải phương trình, tìm x:</a:t>
            </a:r>
            <a:endParaRPr lang="en-US" altLang="en-US" sz="2400">
              <a:solidFill>
                <a:srgbClr val="00206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71066" y="33263"/>
            <a:ext cx="3674596" cy="5001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68580" tIns="34290" rIns="68580" bIns="3429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sz="2800" cap="all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en-US" sz="2800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2800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6887803"/>
              </p:ext>
            </p:extLst>
          </p:nvPr>
        </p:nvGraphicFramePr>
        <p:xfrm>
          <a:off x="0" y="2322512"/>
          <a:ext cx="8723490" cy="789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Equation" r:id="rId3" imgW="3085920" imgH="279360" progId="Equation.DSMT4">
                  <p:embed/>
                </p:oleObj>
              </mc:Choice>
              <mc:Fallback>
                <p:oleObj name="Equation" r:id="rId3" imgW="30859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2322512"/>
                        <a:ext cx="8723490" cy="7897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935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6" grpId="0"/>
      <p:bldP spid="2459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6&quot;/&gt;&lt;/object&gt;&lt;object type=&quot;3&quot; unique_id=&quot;10005&quot;&gt;&lt;property id=&quot;20148&quot; value=&quot;5&quot;/&gt;&lt;property id=&quot;20300&quot; value=&quot;Slide 2&quot;/&gt;&lt;property id=&quot;20307&quot; value=&quot;264&quot;/&gt;&lt;/object&gt;&lt;object type=&quot;3&quot; unique_id=&quot;10006&quot;&gt;&lt;property id=&quot;20148&quot; value=&quot;5&quot;/&gt;&lt;property id=&quot;20300&quot; value=&quot;Slide 3&quot;/&gt;&lt;property id=&quot;20307&quot; value=&quot;257&quot;/&gt;&lt;/object&gt;&lt;object type=&quot;3&quot; unique_id=&quot;10007&quot;&gt;&lt;property id=&quot;20148&quot; value=&quot;5&quot;/&gt;&lt;property id=&quot;20300&quot; value=&quot;Slide 4&quot;/&gt;&lt;property id=&quot;20307&quot; value=&quot;267&quot;/&gt;&lt;/object&gt;&lt;object type=&quot;3&quot; unique_id=&quot;10008&quot;&gt;&lt;property id=&quot;20148&quot; value=&quot;5&quot;/&gt;&lt;property id=&quot;20300&quot; value=&quot;Slide 5&quot;/&gt;&lt;property id=&quot;20307&quot; value=&quot;268&quot;/&gt;&lt;/object&gt;&lt;object type=&quot;3&quot; unique_id=&quot;10009&quot;&gt;&lt;property id=&quot;20148&quot; value=&quot;5&quot;/&gt;&lt;property id=&quot;20300&quot; value=&quot;Slide 6&quot;/&gt;&lt;property id=&quot;20307&quot; value=&quot;269&quot;/&gt;&lt;/object&gt;&lt;object type=&quot;3&quot; unique_id=&quot;10010&quot;&gt;&lt;property id=&quot;20148&quot; value=&quot;5&quot;/&gt;&lt;property id=&quot;20300&quot; value=&quot;Slide 7&quot;/&gt;&lt;property id=&quot;20307&quot; value=&quot;270&quot;/&gt;&lt;/object&gt;&lt;object type=&quot;3&quot; unique_id=&quot;10011&quot;&gt;&lt;property id=&quot;20148&quot; value=&quot;5&quot;/&gt;&lt;property id=&quot;20300&quot; value=&quot;Slide 8&quot;/&gt;&lt;property id=&quot;20307&quot; value=&quot;259&quot;/&gt;&lt;/object&gt;&lt;object type=&quot;3&quot; unique_id=&quot;10012&quot;&gt;&lt;property id=&quot;20148&quot; value=&quot;5&quot;/&gt;&lt;property id=&quot;20300&quot; value=&quot;Slide 9&quot;/&gt;&lt;property id=&quot;20307&quot; value=&quot;272&quot;/&gt;&lt;/object&gt;&lt;object type=&quot;3&quot; unique_id=&quot;10013&quot;&gt;&lt;property id=&quot;20148&quot; value=&quot;5&quot;/&gt;&lt;property id=&quot;20300&quot; value=&quot;Slide 10&quot;/&gt;&lt;property id=&quot;20307&quot; value=&quot;261&quot;/&gt;&lt;/object&gt;&lt;object type=&quot;3&quot; unique_id=&quot;10014&quot;&gt;&lt;property id=&quot;20148&quot; value=&quot;5&quot;/&gt;&lt;property id=&quot;20300&quot; value=&quot;Slide 11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</TotalTime>
  <Words>318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Anh Đông</dc:creator>
  <cp:lastModifiedBy>Admin</cp:lastModifiedBy>
  <cp:revision>37</cp:revision>
  <cp:lastPrinted>1601-01-01T00:00:00Z</cp:lastPrinted>
  <dcterms:created xsi:type="dcterms:W3CDTF">1601-01-01T00:00:00Z</dcterms:created>
  <dcterms:modified xsi:type="dcterms:W3CDTF">2021-10-11T13:34:59Z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