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14"/>
  </p:notesMasterIdLst>
  <p:sldIdLst>
    <p:sldId id="298" r:id="rId2"/>
    <p:sldId id="282" r:id="rId3"/>
    <p:sldId id="283" r:id="rId4"/>
    <p:sldId id="285" r:id="rId5"/>
    <p:sldId id="286" r:id="rId6"/>
    <p:sldId id="288" r:id="rId7"/>
    <p:sldId id="289" r:id="rId8"/>
    <p:sldId id="291" r:id="rId9"/>
    <p:sldId id="292" r:id="rId10"/>
    <p:sldId id="293" r:id="rId11"/>
    <p:sldId id="295" r:id="rId12"/>
    <p:sldId id="30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24" autoAdjust="0"/>
  </p:normalViewPr>
  <p:slideViewPr>
    <p:cSldViewPr>
      <p:cViewPr varScale="1">
        <p:scale>
          <a:sx n="69" d="100"/>
          <a:sy n="69" d="100"/>
        </p:scale>
        <p:origin x="8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6" Type="http://schemas.openxmlformats.org/officeDocument/2006/relationships/image" Target="../media/image15.emf"/><Relationship Id="rId5" Type="http://schemas.openxmlformats.org/officeDocument/2006/relationships/image" Target="../media/image14.wmf"/><Relationship Id="rId4"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5.emf"/><Relationship Id="rId2" Type="http://schemas.openxmlformats.org/officeDocument/2006/relationships/image" Target="../media/image23.emf"/><Relationship Id="rId1" Type="http://schemas.openxmlformats.org/officeDocument/2006/relationships/image" Target="../media/image22.emf"/><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emf"/><Relationship Id="rId7" Type="http://schemas.openxmlformats.org/officeDocument/2006/relationships/image" Target="../media/image47.emf"/><Relationship Id="rId2" Type="http://schemas.openxmlformats.org/officeDocument/2006/relationships/image" Target="../media/image42.emf"/><Relationship Id="rId1" Type="http://schemas.openxmlformats.org/officeDocument/2006/relationships/image" Target="../media/image41.emf"/><Relationship Id="rId6" Type="http://schemas.openxmlformats.org/officeDocument/2006/relationships/image" Target="../media/image46.wmf"/><Relationship Id="rId5" Type="http://schemas.openxmlformats.org/officeDocument/2006/relationships/image" Target="../media/image45.emf"/><Relationship Id="rId4"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04D7FF3-1971-4CA0-BC20-5C9216CDDBE1}" type="datetimeFigureOut">
              <a:rPr lang="en-US"/>
              <a:pPr>
                <a:defRPr/>
              </a:pPr>
              <a:t>9/15/2021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7AE3409-2442-41D3-8BE0-46F448B28DE0}" type="slidenum">
              <a:rPr lang="en-US"/>
              <a:pPr>
                <a:defRPr/>
              </a:pPr>
              <a:t>‹#›</a:t>
            </a:fld>
            <a:endParaRPr lang="en-US"/>
          </a:p>
        </p:txBody>
      </p:sp>
    </p:spTree>
    <p:extLst>
      <p:ext uri="{BB962C8B-B14F-4D97-AF65-F5344CB8AC3E}">
        <p14:creationId xmlns:p14="http://schemas.microsoft.com/office/powerpoint/2010/main" val="3757072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8AB422F-83EB-4C00-AC92-3C21772B8E6E}" type="datetimeFigureOut">
              <a:rPr lang="en-US"/>
              <a:pPr>
                <a:defRPr/>
              </a:pPr>
              <a:t>9/15/2021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C21391-89A9-49C8-9FEC-3B8D72394CED}" type="slidenum">
              <a:rPr lang="en-US"/>
              <a:pPr>
                <a:defRPr/>
              </a:pPr>
              <a:t>‹#›</a:t>
            </a:fld>
            <a:endParaRPr lang="en-US"/>
          </a:p>
        </p:txBody>
      </p:sp>
    </p:spTree>
    <p:extLst>
      <p:ext uri="{BB962C8B-B14F-4D97-AF65-F5344CB8AC3E}">
        <p14:creationId xmlns:p14="http://schemas.microsoft.com/office/powerpoint/2010/main" val="384704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0342E1-A9CE-4E99-949C-5736C9F829CB}" type="datetimeFigureOut">
              <a:rPr lang="en-US"/>
              <a:pPr>
                <a:defRPr/>
              </a:pPr>
              <a:t>9/15/2021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EA9187-5896-482B-A274-DCEDF54E19D2}" type="slidenum">
              <a:rPr lang="en-US"/>
              <a:pPr>
                <a:defRPr/>
              </a:pPr>
              <a:t>‹#›</a:t>
            </a:fld>
            <a:endParaRPr lang="en-US"/>
          </a:p>
        </p:txBody>
      </p:sp>
    </p:spTree>
    <p:extLst>
      <p:ext uri="{BB962C8B-B14F-4D97-AF65-F5344CB8AC3E}">
        <p14:creationId xmlns:p14="http://schemas.microsoft.com/office/powerpoint/2010/main" val="3987741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82DFCC-3B87-4025-860C-D70C91501139}" type="datetimeFigureOut">
              <a:rPr lang="en-US"/>
              <a:pPr>
                <a:defRPr/>
              </a:pPr>
              <a:t>9/15/2021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74090C-F375-454F-AA21-21F2307D1D05}" type="slidenum">
              <a:rPr lang="en-US"/>
              <a:pPr>
                <a:defRPr/>
              </a:pPr>
              <a:t>‹#›</a:t>
            </a:fld>
            <a:endParaRPr lang="en-US"/>
          </a:p>
        </p:txBody>
      </p:sp>
    </p:spTree>
    <p:extLst>
      <p:ext uri="{BB962C8B-B14F-4D97-AF65-F5344CB8AC3E}">
        <p14:creationId xmlns:p14="http://schemas.microsoft.com/office/powerpoint/2010/main" val="3138942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2705DA4-1650-4A0A-A357-92D5BBE216F0}" type="slidenum">
              <a:rPr lang="en-US"/>
              <a:pPr/>
              <a:t>‹#›</a:t>
            </a:fld>
            <a:endParaRPr lang="en-US"/>
          </a:p>
        </p:txBody>
      </p:sp>
    </p:spTree>
    <p:extLst>
      <p:ext uri="{BB962C8B-B14F-4D97-AF65-F5344CB8AC3E}">
        <p14:creationId xmlns:p14="http://schemas.microsoft.com/office/powerpoint/2010/main" val="1815151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A0242A-77FD-44DF-A9D6-12866EB389F9}" type="datetimeFigureOut">
              <a:rPr lang="en-US"/>
              <a:pPr>
                <a:defRPr/>
              </a:pPr>
              <a:t>9/15/2021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D54A53-30DE-4958-8812-3D4F960AF1E0}" type="slidenum">
              <a:rPr lang="en-US"/>
              <a:pPr>
                <a:defRPr/>
              </a:pPr>
              <a:t>‹#›</a:t>
            </a:fld>
            <a:endParaRPr lang="en-US"/>
          </a:p>
        </p:txBody>
      </p:sp>
    </p:spTree>
    <p:extLst>
      <p:ext uri="{BB962C8B-B14F-4D97-AF65-F5344CB8AC3E}">
        <p14:creationId xmlns:p14="http://schemas.microsoft.com/office/powerpoint/2010/main" val="76815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71ED3B-1185-49DF-BFDA-722E4E303B19}" type="datetimeFigureOut">
              <a:rPr lang="en-US"/>
              <a:pPr>
                <a:defRPr/>
              </a:pPr>
              <a:t>9/15/2021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F59600-B368-4537-BED9-7E4A666F3E6E}" type="slidenum">
              <a:rPr lang="en-US"/>
              <a:pPr>
                <a:defRPr/>
              </a:pPr>
              <a:t>‹#›</a:t>
            </a:fld>
            <a:endParaRPr lang="en-US"/>
          </a:p>
        </p:txBody>
      </p:sp>
    </p:spTree>
    <p:extLst>
      <p:ext uri="{BB962C8B-B14F-4D97-AF65-F5344CB8AC3E}">
        <p14:creationId xmlns:p14="http://schemas.microsoft.com/office/powerpoint/2010/main" val="280129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F7DDE96-FB02-4AA8-A57F-2BB042472CEB}" type="datetimeFigureOut">
              <a:rPr lang="en-US"/>
              <a:pPr>
                <a:defRPr/>
              </a:pPr>
              <a:t>9/15/2021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F59AC9-9FF5-49BA-86F1-0770565998B2}" type="slidenum">
              <a:rPr lang="en-US"/>
              <a:pPr>
                <a:defRPr/>
              </a:pPr>
              <a:t>‹#›</a:t>
            </a:fld>
            <a:endParaRPr lang="en-US"/>
          </a:p>
        </p:txBody>
      </p:sp>
    </p:spTree>
    <p:extLst>
      <p:ext uri="{BB962C8B-B14F-4D97-AF65-F5344CB8AC3E}">
        <p14:creationId xmlns:p14="http://schemas.microsoft.com/office/powerpoint/2010/main" val="148465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FC0647B-F536-4E67-BDA2-A8A22A2BA078}" type="datetimeFigureOut">
              <a:rPr lang="en-US"/>
              <a:pPr>
                <a:defRPr/>
              </a:pPr>
              <a:t>9/15/2021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19CDDD-8180-4FF3-8271-B805CC2B0C87}" type="slidenum">
              <a:rPr lang="en-US"/>
              <a:pPr>
                <a:defRPr/>
              </a:pPr>
              <a:t>‹#›</a:t>
            </a:fld>
            <a:endParaRPr lang="en-US"/>
          </a:p>
        </p:txBody>
      </p:sp>
    </p:spTree>
    <p:extLst>
      <p:ext uri="{BB962C8B-B14F-4D97-AF65-F5344CB8AC3E}">
        <p14:creationId xmlns:p14="http://schemas.microsoft.com/office/powerpoint/2010/main" val="2586815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87D12D-21FC-4B0C-8069-26A991DD6E6E}" type="datetimeFigureOut">
              <a:rPr lang="en-US"/>
              <a:pPr>
                <a:defRPr/>
              </a:pPr>
              <a:t>9/15/2021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921A57D-2900-425C-A01F-7394AE803B69}" type="slidenum">
              <a:rPr lang="en-US"/>
              <a:pPr>
                <a:defRPr/>
              </a:pPr>
              <a:t>‹#›</a:t>
            </a:fld>
            <a:endParaRPr lang="en-US"/>
          </a:p>
        </p:txBody>
      </p:sp>
    </p:spTree>
    <p:extLst>
      <p:ext uri="{BB962C8B-B14F-4D97-AF65-F5344CB8AC3E}">
        <p14:creationId xmlns:p14="http://schemas.microsoft.com/office/powerpoint/2010/main" val="2689436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61B0B3-14A4-4990-8B0B-501653D1FE1F}" type="datetimeFigureOut">
              <a:rPr lang="en-US"/>
              <a:pPr>
                <a:defRPr/>
              </a:pPr>
              <a:t>9/15/2021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655867A-FC3E-46A0-90BC-25DC9527E832}" type="slidenum">
              <a:rPr lang="en-US"/>
              <a:pPr>
                <a:defRPr/>
              </a:pPr>
              <a:t>‹#›</a:t>
            </a:fld>
            <a:endParaRPr lang="en-US"/>
          </a:p>
        </p:txBody>
      </p:sp>
    </p:spTree>
    <p:extLst>
      <p:ext uri="{BB962C8B-B14F-4D97-AF65-F5344CB8AC3E}">
        <p14:creationId xmlns:p14="http://schemas.microsoft.com/office/powerpoint/2010/main" val="428490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782B58-D2A9-4F2C-8CE7-A9561AC94649}" type="datetimeFigureOut">
              <a:rPr lang="en-US"/>
              <a:pPr>
                <a:defRPr/>
              </a:pPr>
              <a:t>9/15/2021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53AA3E-759A-4F42-9326-3FD02411734D}" type="slidenum">
              <a:rPr lang="en-US"/>
              <a:pPr>
                <a:defRPr/>
              </a:pPr>
              <a:t>‹#›</a:t>
            </a:fld>
            <a:endParaRPr lang="en-US"/>
          </a:p>
        </p:txBody>
      </p:sp>
    </p:spTree>
    <p:extLst>
      <p:ext uri="{BB962C8B-B14F-4D97-AF65-F5344CB8AC3E}">
        <p14:creationId xmlns:p14="http://schemas.microsoft.com/office/powerpoint/2010/main" val="404428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4D63C9-2155-4988-8D16-42AE406E9FA0}" type="datetimeFigureOut">
              <a:rPr lang="en-US"/>
              <a:pPr>
                <a:defRPr/>
              </a:pPr>
              <a:t>9/15/2021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C8EEF0-746A-4CEC-9B6C-3D393FC2CA35}" type="slidenum">
              <a:rPr lang="en-US"/>
              <a:pPr>
                <a:defRPr/>
              </a:pPr>
              <a:t>‹#›</a:t>
            </a:fld>
            <a:endParaRPr lang="en-US"/>
          </a:p>
        </p:txBody>
      </p:sp>
    </p:spTree>
    <p:extLst>
      <p:ext uri="{BB962C8B-B14F-4D97-AF65-F5344CB8AC3E}">
        <p14:creationId xmlns:p14="http://schemas.microsoft.com/office/powerpoint/2010/main" val="302886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F100EE9-4536-440F-820A-B01AE896291D}" type="datetimeFigureOut">
              <a:rPr lang="en-US"/>
              <a:pPr>
                <a:defRPr/>
              </a:pPr>
              <a:t>9/15/2021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985F81C-E2AD-46B8-A7E4-AACD00A250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7" r:id="rId1"/>
    <p:sldLayoutId id="2147483806" r:id="rId2"/>
    <p:sldLayoutId id="2147483805" r:id="rId3"/>
    <p:sldLayoutId id="2147483804" r:id="rId4"/>
    <p:sldLayoutId id="2147483803" r:id="rId5"/>
    <p:sldLayoutId id="2147483802" r:id="rId6"/>
    <p:sldLayoutId id="2147483801" r:id="rId7"/>
    <p:sldLayoutId id="2147483800" r:id="rId8"/>
    <p:sldLayoutId id="2147483799" r:id="rId9"/>
    <p:sldLayoutId id="2147483798" r:id="rId10"/>
    <p:sldLayoutId id="2147483797" r:id="rId11"/>
    <p:sldLayoutId id="214748380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emf"/><Relationship Id="rId13" Type="http://schemas.openxmlformats.org/officeDocument/2006/relationships/oleObject" Target="../embeddings/oleObject45.bin"/><Relationship Id="rId18" Type="http://schemas.openxmlformats.org/officeDocument/2006/relationships/image" Target="../media/image48.emf"/><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45.emf"/><Relationship Id="rId17" Type="http://schemas.openxmlformats.org/officeDocument/2006/relationships/oleObject" Target="../embeddings/oleObject47.bin"/><Relationship Id="rId2" Type="http://schemas.openxmlformats.org/officeDocument/2006/relationships/slideLayout" Target="../slideLayouts/slideLayout7.xml"/><Relationship Id="rId16" Type="http://schemas.openxmlformats.org/officeDocument/2006/relationships/image" Target="../media/image47.emf"/><Relationship Id="rId1" Type="http://schemas.openxmlformats.org/officeDocument/2006/relationships/vmlDrawing" Target="../drawings/vmlDrawing9.vml"/><Relationship Id="rId6" Type="http://schemas.openxmlformats.org/officeDocument/2006/relationships/image" Target="../media/image42.emf"/><Relationship Id="rId11" Type="http://schemas.openxmlformats.org/officeDocument/2006/relationships/oleObject" Target="../embeddings/oleObject44.bin"/><Relationship Id="rId5" Type="http://schemas.openxmlformats.org/officeDocument/2006/relationships/oleObject" Target="../embeddings/oleObject41.bin"/><Relationship Id="rId15" Type="http://schemas.openxmlformats.org/officeDocument/2006/relationships/oleObject" Target="../embeddings/oleObject46.bin"/><Relationship Id="rId10" Type="http://schemas.openxmlformats.org/officeDocument/2006/relationships/image" Target="../media/image44.emf"/><Relationship Id="rId4" Type="http://schemas.openxmlformats.org/officeDocument/2006/relationships/image" Target="../media/image41.emf"/><Relationship Id="rId9" Type="http://schemas.openxmlformats.org/officeDocument/2006/relationships/oleObject" Target="../embeddings/oleObject43.bin"/><Relationship Id="rId14" Type="http://schemas.openxmlformats.org/officeDocument/2006/relationships/image" Target="../media/image46.wmf"/></Relationships>
</file>

<file path=ppt/slides/_rels/slide1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50.emf"/><Relationship Id="rId4" Type="http://schemas.openxmlformats.org/officeDocument/2006/relationships/oleObject" Target="../embeddings/oleObject48.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6.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oleObject" Target="../embeddings/oleObject6.bin"/><Relationship Id="rId2" Type="http://schemas.openxmlformats.org/officeDocument/2006/relationships/slideLayout" Target="../slideLayouts/slideLayout7.xml"/><Relationship Id="rId16" Type="http://schemas.openxmlformats.org/officeDocument/2006/relationships/image" Target="../media/image8.jpeg"/><Relationship Id="rId1" Type="http://schemas.openxmlformats.org/officeDocument/2006/relationships/vmlDrawing" Target="../drawings/vmlDrawing1.vml"/><Relationship Id="rId6" Type="http://schemas.openxmlformats.org/officeDocument/2006/relationships/image" Target="../media/image3.emf"/><Relationship Id="rId11" Type="http://schemas.openxmlformats.org/officeDocument/2006/relationships/image" Target="../media/image5.emf"/><Relationship Id="rId5" Type="http://schemas.openxmlformats.org/officeDocument/2006/relationships/oleObject" Target="../embeddings/oleObject2.bin"/><Relationship Id="rId15" Type="http://schemas.openxmlformats.org/officeDocument/2006/relationships/image" Target="../media/image7.emf"/><Relationship Id="rId10" Type="http://schemas.openxmlformats.org/officeDocument/2006/relationships/oleObject" Target="../embeddings/oleObject5.bin"/><Relationship Id="rId4" Type="http://schemas.openxmlformats.org/officeDocument/2006/relationships/image" Target="../media/image2.emf"/><Relationship Id="rId9" Type="http://schemas.openxmlformats.org/officeDocument/2006/relationships/image" Target="../media/image4.emf"/><Relationship Id="rId1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1.e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12.bin"/><Relationship Id="rId14" Type="http://schemas.openxmlformats.org/officeDocument/2006/relationships/image" Target="../media/image15.emf"/></Relationships>
</file>

<file path=ppt/slides/_rels/slide5.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7.e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oleObject" Target="../embeddings/oleObject18.bin"/><Relationship Id="rId14" Type="http://schemas.openxmlformats.org/officeDocument/2006/relationships/image" Target="../media/image21.emf"/></Relationships>
</file>

<file path=ppt/slides/_rels/slide6.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oleObject" Target="../embeddings/oleObject26.bin"/><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26.emf"/><Relationship Id="rId2" Type="http://schemas.openxmlformats.org/officeDocument/2006/relationships/slideLayout" Target="../slideLayouts/slideLayout7.xml"/><Relationship Id="rId16" Type="http://schemas.openxmlformats.org/officeDocument/2006/relationships/image" Target="../media/image15.emf"/><Relationship Id="rId1" Type="http://schemas.openxmlformats.org/officeDocument/2006/relationships/vmlDrawing" Target="../drawings/vmlDrawing5.vml"/><Relationship Id="rId6" Type="http://schemas.openxmlformats.org/officeDocument/2006/relationships/image" Target="../media/image23.e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14.bin"/><Relationship Id="rId10" Type="http://schemas.openxmlformats.org/officeDocument/2006/relationships/image" Target="../media/image25.emf"/><Relationship Id="rId4" Type="http://schemas.openxmlformats.org/officeDocument/2006/relationships/image" Target="../media/image22.emf"/><Relationship Id="rId9" Type="http://schemas.openxmlformats.org/officeDocument/2006/relationships/oleObject" Target="../embeddings/oleObject24.bin"/><Relationship Id="rId14" Type="http://schemas.openxmlformats.org/officeDocument/2006/relationships/image" Target="../media/image27.emf"/></Relationships>
</file>

<file path=ppt/slides/_rels/slide7.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32.bin"/><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32.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9.e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31.emf"/><Relationship Id="rId4" Type="http://schemas.openxmlformats.org/officeDocument/2006/relationships/image" Target="../media/image28.emf"/><Relationship Id="rId9" Type="http://schemas.openxmlformats.org/officeDocument/2006/relationships/oleObject" Target="../embeddings/oleObject30.bin"/><Relationship Id="rId14" Type="http://schemas.openxmlformats.org/officeDocument/2006/relationships/image" Target="../media/image3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34.emf"/></Relationships>
</file>

<file path=ppt/slides/_rels/slide9.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oleObject" Target="../embeddings/oleObject39.bin"/><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39.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6.emf"/><Relationship Id="rId11" Type="http://schemas.openxmlformats.org/officeDocument/2006/relationships/oleObject" Target="../embeddings/oleObject38.bin"/><Relationship Id="rId5" Type="http://schemas.openxmlformats.org/officeDocument/2006/relationships/oleObject" Target="../embeddings/oleObject35.bin"/><Relationship Id="rId10" Type="http://schemas.openxmlformats.org/officeDocument/2006/relationships/image" Target="../media/image38.emf"/><Relationship Id="rId4" Type="http://schemas.openxmlformats.org/officeDocument/2006/relationships/image" Target="../media/image35.emf"/><Relationship Id="rId9" Type="http://schemas.openxmlformats.org/officeDocument/2006/relationships/oleObject" Target="../embeddings/oleObject37.bin"/><Relationship Id="rId14" Type="http://schemas.openxmlformats.org/officeDocument/2006/relationships/image" Target="../media/image4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1983"/>
          </a:xfrm>
          <a:prstGeom prst="rect">
            <a:avLst/>
          </a:prstGeom>
        </p:spPr>
      </p:pic>
      <p:sp>
        <p:nvSpPr>
          <p:cNvPr id="4" name="Rectangle 3"/>
          <p:cNvSpPr/>
          <p:nvPr/>
        </p:nvSpPr>
        <p:spPr>
          <a:xfrm>
            <a:off x="1369496" y="3875782"/>
            <a:ext cx="5701947" cy="1077218"/>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smtClean="0">
                <a:ln w="0"/>
                <a:solidFill>
                  <a:srgbClr val="002060"/>
                </a:solidFill>
                <a:effectLst>
                  <a:reflection blurRad="12700" stA="50000" endPos="50000" dist="5000" dir="5400000" sy="-100000" rotWithShape="0"/>
                </a:effectLst>
              </a:rPr>
              <a:t>Tiết </a:t>
            </a:r>
            <a:r>
              <a:rPr lang="en-US" sz="3200" b="1" cap="all">
                <a:ln w="0"/>
                <a:solidFill>
                  <a:srgbClr val="002060"/>
                </a:solidFill>
                <a:effectLst>
                  <a:reflection blurRad="12700" stA="50000" endPos="50000" dist="5000" dir="5400000" sy="-100000" rotWithShape="0"/>
                </a:effectLst>
              </a:rPr>
              <a:t>6</a:t>
            </a:r>
            <a:r>
              <a:rPr lang="en-US" sz="3200" b="1" cap="all" spc="0" smtClean="0">
                <a:ln w="0"/>
                <a:solidFill>
                  <a:srgbClr val="002060"/>
                </a:solidFill>
                <a:effectLst>
                  <a:reflection blurRad="12700" stA="50000" endPos="50000" dist="5000" dir="5400000" sy="-100000" rotWithShape="0"/>
                </a:effectLst>
              </a:rPr>
              <a:t>. </a:t>
            </a:r>
            <a:r>
              <a:rPr lang="en-US" sz="3200" b="1" cap="all" spc="0" smtClean="0">
                <a:ln w="0"/>
                <a:solidFill>
                  <a:srgbClr val="FF0000"/>
                </a:solidFill>
                <a:effectLst>
                  <a:reflection blurRad="12700" stA="50000" endPos="50000" dist="5000" dir="5400000" sy="-100000" rotWithShape="0"/>
                </a:effectLst>
              </a:rPr>
              <a:t>LIÊN HỆ PHÉP </a:t>
            </a:r>
            <a:r>
              <a:rPr lang="en-US" sz="3200" b="1" cap="all" spc="0" smtClean="0">
                <a:ln w="0"/>
                <a:solidFill>
                  <a:srgbClr val="FF0000"/>
                </a:solidFill>
                <a:effectLst>
                  <a:reflection blurRad="12700" stA="50000" endPos="50000" dist="5000" dir="5400000" sy="-100000" rotWithShape="0"/>
                </a:effectLst>
              </a:rPr>
              <a:t>CHIA </a:t>
            </a:r>
            <a:endParaRPr lang="en-US" sz="3200" b="1" cap="all" spc="0" smtClean="0">
              <a:ln w="0"/>
              <a:solidFill>
                <a:srgbClr val="FF0000"/>
              </a:solidFill>
              <a:effectLst>
                <a:reflection blurRad="12700" stA="50000" endPos="50000" dist="5000" dir="5400000" sy="-100000" rotWithShape="0"/>
              </a:effectLst>
            </a:endParaRPr>
          </a:p>
          <a:p>
            <a:pPr algn="ctr"/>
            <a:r>
              <a:rPr lang="en-US" sz="3200" b="1" cap="all" spc="0" smtClean="0">
                <a:ln w="0"/>
                <a:solidFill>
                  <a:srgbClr val="FF0000"/>
                </a:solidFill>
                <a:effectLst>
                  <a:reflection blurRad="12700" stA="50000" endPos="50000" dist="5000" dir="5400000" sy="-100000" rotWithShape="0"/>
                </a:effectLst>
              </a:rPr>
              <a:t>VÀ PHÉP KHAI PHƯƠNG</a:t>
            </a:r>
            <a:endParaRPr lang="en-US" sz="3200" b="1" cap="all" spc="0" dirty="0">
              <a:ln w="0"/>
              <a:solidFill>
                <a:srgbClr val="FF0000"/>
              </a:solidFill>
              <a:effectLst>
                <a:reflection blurRad="12700" stA="50000" endPos="50000" dist="5000" dir="5400000" sy="-100000" rotWithShape="0"/>
              </a:effectLst>
            </a:endParaRPr>
          </a:p>
        </p:txBody>
      </p:sp>
      <p:sp>
        <p:nvSpPr>
          <p:cNvPr id="6" name="Rectangle 26"/>
          <p:cNvSpPr>
            <a:spLocks noChangeArrowheads="1"/>
          </p:cNvSpPr>
          <p:nvPr/>
        </p:nvSpPr>
        <p:spPr bwMode="auto">
          <a:xfrm>
            <a:off x="1440209" y="5932488"/>
            <a:ext cx="5580063" cy="468312"/>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en-US" sz="2800" dirty="0" err="1">
                <a:solidFill>
                  <a:srgbClr val="003399"/>
                </a:solidFill>
                <a:latin typeface="Times New Roman" pitchFamily="18" charset="0"/>
              </a:rPr>
              <a:t>Giáo</a:t>
            </a:r>
            <a:r>
              <a:rPr lang="en-US" sz="2800" dirty="0">
                <a:solidFill>
                  <a:srgbClr val="003399"/>
                </a:solidFill>
                <a:latin typeface="Times New Roman" pitchFamily="18" charset="0"/>
              </a:rPr>
              <a:t> </a:t>
            </a:r>
            <a:r>
              <a:rPr lang="en-US" sz="2800" dirty="0" err="1">
                <a:solidFill>
                  <a:srgbClr val="003399"/>
                </a:solidFill>
                <a:latin typeface="Times New Roman" pitchFamily="18" charset="0"/>
              </a:rPr>
              <a:t>viên</a:t>
            </a:r>
            <a:r>
              <a:rPr lang="en-US" sz="2800" dirty="0">
                <a:solidFill>
                  <a:srgbClr val="003399"/>
                </a:solidFill>
                <a:latin typeface="Times New Roman" pitchFamily="18" charset="0"/>
              </a:rPr>
              <a:t>: </a:t>
            </a:r>
            <a:r>
              <a:rPr lang="en-US" sz="2800" dirty="0" err="1">
                <a:solidFill>
                  <a:srgbClr val="003399"/>
                </a:solidFill>
                <a:latin typeface="Times New Roman" pitchFamily="18" charset="0"/>
              </a:rPr>
              <a:t>Trần</a:t>
            </a:r>
            <a:r>
              <a:rPr lang="en-US" sz="2800" dirty="0">
                <a:solidFill>
                  <a:srgbClr val="003399"/>
                </a:solidFill>
                <a:latin typeface="Times New Roman" pitchFamily="18" charset="0"/>
              </a:rPr>
              <a:t> Minh </a:t>
            </a:r>
            <a:r>
              <a:rPr lang="en-US" sz="2800" dirty="0" err="1">
                <a:solidFill>
                  <a:srgbClr val="003399"/>
                </a:solidFill>
                <a:latin typeface="Times New Roman" pitchFamily="18" charset="0"/>
              </a:rPr>
              <a:t>Đông</a:t>
            </a:r>
            <a:endParaRPr lang="en-US" sz="2800" dirty="0">
              <a:solidFill>
                <a:srgbClr val="003399"/>
              </a:solidFill>
              <a:latin typeface="Times New Roman" pitchFamily="18" charset="0"/>
            </a:endParaRPr>
          </a:p>
        </p:txBody>
      </p:sp>
      <p:sp>
        <p:nvSpPr>
          <p:cNvPr id="7" name="Rectangle 39"/>
          <p:cNvSpPr>
            <a:spLocks noChangeArrowheads="1"/>
          </p:cNvSpPr>
          <p:nvPr/>
        </p:nvSpPr>
        <p:spPr bwMode="auto">
          <a:xfrm>
            <a:off x="1905000" y="1475061"/>
            <a:ext cx="4752975" cy="585787"/>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92075" tIns="46038" rIns="92075" bIns="46038" anchor="b" anchorCtr="1"/>
          <a:lstStyle/>
          <a:p>
            <a:pPr algn="ctr" eaLnBrk="1" hangingPunct="1">
              <a:defRPr/>
            </a:pPr>
            <a:r>
              <a:rPr lang="en-US" sz="3600">
                <a:solidFill>
                  <a:srgbClr val="FFFF00"/>
                </a:solidFill>
                <a:effectLst>
                  <a:outerShdw blurRad="38100" dist="38100" dir="2700000" algn="tl">
                    <a:srgbClr val="000000"/>
                  </a:outerShdw>
                </a:effectLst>
                <a:latin typeface="Arial" charset="0"/>
              </a:rPr>
              <a:t> ĐẠI SỐ 9</a:t>
            </a:r>
            <a:endParaRPr lang="en-US" sz="3600" dirty="0">
              <a:solidFill>
                <a:srgbClr val="FFFF00"/>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4025156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1"/>
          <p:cNvSpPr txBox="1">
            <a:spLocks noChangeArrowheads="1"/>
          </p:cNvSpPr>
          <p:nvPr/>
        </p:nvSpPr>
        <p:spPr bwMode="auto">
          <a:xfrm>
            <a:off x="228600" y="76200"/>
            <a:ext cx="4114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buClr>
                <a:srgbClr val="FF0000"/>
              </a:buClr>
            </a:pPr>
            <a:r>
              <a:rPr lang="en-US" sz="2600" b="1" i="1">
                <a:solidFill>
                  <a:srgbClr val="FF0000"/>
                </a:solidFill>
              </a:rPr>
              <a:t>BT:</a:t>
            </a:r>
            <a:r>
              <a:rPr lang="en-US" sz="2600" b="1" i="1">
                <a:solidFill>
                  <a:srgbClr val="0000FF"/>
                </a:solidFill>
              </a:rPr>
              <a:t> Tính các giá trị và điền vào bảng sau để được tên một nhà toán học nổi tiếng</a:t>
            </a:r>
          </a:p>
        </p:txBody>
      </p:sp>
      <p:graphicFrame>
        <p:nvGraphicFramePr>
          <p:cNvPr id="3" name="Table 2"/>
          <p:cNvGraphicFramePr>
            <a:graphicFrameLocks noGrp="1"/>
          </p:cNvGraphicFramePr>
          <p:nvPr/>
        </p:nvGraphicFramePr>
        <p:xfrm>
          <a:off x="4495800" y="304800"/>
          <a:ext cx="4114800" cy="975064"/>
        </p:xfrm>
        <a:graphic>
          <a:graphicData uri="http://schemas.openxmlformats.org/drawingml/2006/table">
            <a:tbl>
              <a:tblPr firstRow="1" bandRow="1">
                <a:tableStyleId>{F5AB1C69-6EDB-4FF4-983F-18BD219EF322}</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tblGrid>
              <a:tr h="456896">
                <a:tc>
                  <a:txBody>
                    <a:bodyPr/>
                    <a:lstStyle/>
                    <a:p>
                      <a:pPr algn="ctr"/>
                      <a:endParaRPr lang="en-US" sz="2400" dirty="0"/>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400" dirty="0"/>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400" dirty="0"/>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400" dirty="0"/>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17829">
                <a:tc>
                  <a:txBody>
                    <a:bodyPr/>
                    <a:lstStyle/>
                    <a:p>
                      <a:pPr algn="ctr"/>
                      <a:r>
                        <a:rPr lang="en-US" sz="2800" b="1" dirty="0" smtClean="0">
                          <a:latin typeface="Times New Roman"/>
                          <a:cs typeface="Times New Roman"/>
                        </a:rPr>
                        <a:t>- xy</a:t>
                      </a:r>
                      <a:r>
                        <a:rPr lang="en-US" sz="2800" b="1" baseline="30000" dirty="0" smtClean="0">
                          <a:latin typeface="Times New Roman"/>
                          <a:cs typeface="Times New Roman"/>
                        </a:rPr>
                        <a:t>2</a:t>
                      </a:r>
                      <a:endParaRPr lang="en-US" sz="2800" b="1" baseline="30000" dirty="0">
                        <a:latin typeface="Times New Roman"/>
                        <a:cs typeface="Times New Roman"/>
                      </a:endParaRPr>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800" b="1" dirty="0" smtClean="0">
                          <a:latin typeface="Times New Roman"/>
                          <a:cs typeface="Times New Roman"/>
                        </a:rPr>
                        <a:t>4</a:t>
                      </a:r>
                      <a:endParaRPr lang="en-US" sz="2800" b="1" dirty="0">
                        <a:latin typeface="Times New Roman"/>
                        <a:cs typeface="Times New Roman"/>
                      </a:endParaRPr>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800" b="1" dirty="0" smtClean="0">
                          <a:latin typeface="Times New Roman"/>
                          <a:cs typeface="Times New Roman"/>
                        </a:rPr>
                        <a:t>2</a:t>
                      </a:r>
                      <a:endParaRPr lang="en-US" sz="2800" b="1" dirty="0">
                        <a:latin typeface="Times New Roman"/>
                        <a:cs typeface="Times New Roman"/>
                      </a:endParaRPr>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800" b="1" dirty="0" smtClean="0">
                          <a:latin typeface="Times New Roman"/>
                          <a:cs typeface="Times New Roman"/>
                        </a:rPr>
                        <a:t>8</a:t>
                      </a:r>
                      <a:endParaRPr lang="en-US" sz="2800" b="1" dirty="0">
                        <a:latin typeface="Times New Roman"/>
                        <a:cs typeface="Times New Roman"/>
                      </a:endParaRPr>
                    </a:p>
                  </a:txBody>
                  <a:tcPr marT="45646" marB="456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4" name="Object 40"/>
          <p:cNvGraphicFramePr>
            <a:graphicFrameLocks noChangeAspect="1"/>
          </p:cNvGraphicFramePr>
          <p:nvPr/>
        </p:nvGraphicFramePr>
        <p:xfrm>
          <a:off x="838200" y="1423988"/>
          <a:ext cx="1066800" cy="1166812"/>
        </p:xfrm>
        <a:graphic>
          <a:graphicData uri="http://schemas.openxmlformats.org/presentationml/2006/ole">
            <mc:AlternateContent xmlns:mc="http://schemas.openxmlformats.org/markup-compatibility/2006">
              <mc:Choice xmlns:v="urn:schemas-microsoft-com:vml" Requires="v">
                <p:oleObj spid="_x0000_s68722" name="Equation" r:id="rId3" imgW="406400" imgH="444500" progId="Equation.DSMT4">
                  <p:embed/>
                </p:oleObj>
              </mc:Choice>
              <mc:Fallback>
                <p:oleObj name="Equation" r:id="rId3" imgW="4064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23988"/>
                        <a:ext cx="106680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39"/>
          <p:cNvGraphicFramePr>
            <a:graphicFrameLocks noChangeAspect="1"/>
          </p:cNvGraphicFramePr>
          <p:nvPr/>
        </p:nvGraphicFramePr>
        <p:xfrm>
          <a:off x="914400" y="2732088"/>
          <a:ext cx="914400" cy="1230312"/>
        </p:xfrm>
        <a:graphic>
          <a:graphicData uri="http://schemas.openxmlformats.org/presentationml/2006/ole">
            <mc:AlternateContent xmlns:mc="http://schemas.openxmlformats.org/markup-compatibility/2006">
              <mc:Choice xmlns:v="urn:schemas-microsoft-com:vml" Requires="v">
                <p:oleObj spid="_x0000_s68723" name="Equation" r:id="rId5" imgW="330200" imgH="444500" progId="Equation.DSMT4">
                  <p:embed/>
                </p:oleObj>
              </mc:Choice>
              <mc:Fallback>
                <p:oleObj name="Equation" r:id="rId5" imgW="330200" imgH="444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732088"/>
                        <a:ext cx="9144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39"/>
          <p:cNvGraphicFramePr>
            <a:graphicFrameLocks noChangeAspect="1"/>
          </p:cNvGraphicFramePr>
          <p:nvPr/>
        </p:nvGraphicFramePr>
        <p:xfrm>
          <a:off x="762000" y="4114800"/>
          <a:ext cx="1579563" cy="914400"/>
        </p:xfrm>
        <a:graphic>
          <a:graphicData uri="http://schemas.openxmlformats.org/presentationml/2006/ole">
            <mc:AlternateContent xmlns:mc="http://schemas.openxmlformats.org/markup-compatibility/2006">
              <mc:Choice xmlns:v="urn:schemas-microsoft-com:vml" Requires="v">
                <p:oleObj spid="_x0000_s68724" name="Equation" r:id="rId7" imgW="482600" imgH="279400" progId="Equation.DSMT4">
                  <p:embed/>
                </p:oleObj>
              </mc:Choice>
              <mc:Fallback>
                <p:oleObj name="Equation" r:id="rId7" imgW="482600" imgH="279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4114800"/>
                        <a:ext cx="1579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39"/>
          <p:cNvGraphicFramePr>
            <a:graphicFrameLocks noChangeAspect="1"/>
          </p:cNvGraphicFramePr>
          <p:nvPr/>
        </p:nvGraphicFramePr>
        <p:xfrm>
          <a:off x="763588" y="5410200"/>
          <a:ext cx="1506537" cy="1219200"/>
        </p:xfrm>
        <a:graphic>
          <a:graphicData uri="http://schemas.openxmlformats.org/presentationml/2006/ole">
            <mc:AlternateContent xmlns:mc="http://schemas.openxmlformats.org/markup-compatibility/2006">
              <mc:Choice xmlns:v="urn:schemas-microsoft-com:vml" Requires="v">
                <p:oleObj spid="_x0000_s68725" name="Equation" r:id="rId9" imgW="533400" imgH="431800" progId="Equation.DSMT4">
                  <p:embed/>
                </p:oleObj>
              </mc:Choice>
              <mc:Fallback>
                <p:oleObj name="Equation" r:id="rId9" imgW="533400" imgH="431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3588" y="5410200"/>
                        <a:ext cx="15065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a:spLocks noChangeArrowheads="1"/>
          </p:cNvSpPr>
          <p:nvPr/>
        </p:nvSpPr>
        <p:spPr bwMode="auto">
          <a:xfrm>
            <a:off x="304800" y="17621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E:</a:t>
            </a:r>
          </a:p>
        </p:txBody>
      </p:sp>
      <p:sp>
        <p:nvSpPr>
          <p:cNvPr id="9" name="TextBox 8"/>
          <p:cNvSpPr txBox="1">
            <a:spLocks noChangeArrowheads="1"/>
          </p:cNvSpPr>
          <p:nvPr/>
        </p:nvSpPr>
        <p:spPr bwMode="auto">
          <a:xfrm>
            <a:off x="457200" y="31337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I:</a:t>
            </a:r>
          </a:p>
        </p:txBody>
      </p:sp>
      <p:sp>
        <p:nvSpPr>
          <p:cNvPr id="10" name="TextBox 9"/>
          <p:cNvSpPr txBox="1">
            <a:spLocks noChangeArrowheads="1"/>
          </p:cNvSpPr>
          <p:nvPr/>
        </p:nvSpPr>
        <p:spPr bwMode="auto">
          <a:xfrm>
            <a:off x="304800" y="4429125"/>
            <a:ext cx="2286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lnSpc>
                <a:spcPct val="110000"/>
              </a:lnSpc>
            </a:pPr>
            <a:r>
              <a:rPr lang="en-US"/>
              <a:t>V:                 </a:t>
            </a:r>
          </a:p>
          <a:p>
            <a:pPr>
              <a:lnSpc>
                <a:spcPct val="110000"/>
              </a:lnSpc>
            </a:pPr>
            <a:r>
              <a:rPr lang="en-US"/>
              <a:t>   </a:t>
            </a:r>
            <a:r>
              <a:rPr lang="en-US" i="1"/>
              <a:t>(với x &lt; 0)</a:t>
            </a:r>
          </a:p>
        </p:txBody>
      </p:sp>
      <p:sp>
        <p:nvSpPr>
          <p:cNvPr id="11" name="TextBox 10"/>
          <p:cNvSpPr txBox="1">
            <a:spLocks noChangeArrowheads="1"/>
          </p:cNvSpPr>
          <p:nvPr/>
        </p:nvSpPr>
        <p:spPr bwMode="auto">
          <a:xfrm>
            <a:off x="304800" y="57150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T:</a:t>
            </a:r>
          </a:p>
        </p:txBody>
      </p:sp>
      <p:graphicFrame>
        <p:nvGraphicFramePr>
          <p:cNvPr id="12" name="Object 40"/>
          <p:cNvGraphicFramePr>
            <a:graphicFrameLocks noChangeAspect="1"/>
          </p:cNvGraphicFramePr>
          <p:nvPr/>
        </p:nvGraphicFramePr>
        <p:xfrm>
          <a:off x="1928813" y="1514475"/>
          <a:ext cx="1500187" cy="1033463"/>
        </p:xfrm>
        <a:graphic>
          <a:graphicData uri="http://schemas.openxmlformats.org/presentationml/2006/ole">
            <mc:AlternateContent xmlns:mc="http://schemas.openxmlformats.org/markup-compatibility/2006">
              <mc:Choice xmlns:v="urn:schemas-microsoft-com:vml" Requires="v">
                <p:oleObj spid="_x0000_s68726" name="Equation" r:id="rId11" imgW="571500" imgH="393700" progId="Equation.DSMT4">
                  <p:embed/>
                </p:oleObj>
              </mc:Choice>
              <mc:Fallback>
                <p:oleObj name="Equation" r:id="rId11" imgW="571500" imgH="3937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8813" y="1514475"/>
                        <a:ext cx="1500187"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39"/>
          <p:cNvGraphicFramePr>
            <a:graphicFrameLocks noChangeAspect="1"/>
          </p:cNvGraphicFramePr>
          <p:nvPr>
            <p:extLst>
              <p:ext uri="{D42A27DB-BD31-4B8C-83A1-F6EECF244321}">
                <p14:modId xmlns:p14="http://schemas.microsoft.com/office/powerpoint/2010/main" val="110298585"/>
              </p:ext>
            </p:extLst>
          </p:nvPr>
        </p:nvGraphicFramePr>
        <p:xfrm>
          <a:off x="1717675" y="2971800"/>
          <a:ext cx="4221163" cy="773112"/>
        </p:xfrm>
        <a:graphic>
          <a:graphicData uri="http://schemas.openxmlformats.org/presentationml/2006/ole">
            <mc:AlternateContent xmlns:mc="http://schemas.openxmlformats.org/markup-compatibility/2006">
              <mc:Choice xmlns:v="urn:schemas-microsoft-com:vml" Requires="v">
                <p:oleObj spid="_x0000_s68727" name="Equation" r:id="rId13" imgW="1523880" imgH="279360" progId="Equation.DSMT4">
                  <p:embed/>
                </p:oleObj>
              </mc:Choice>
              <mc:Fallback>
                <p:oleObj name="Equation" r:id="rId13" imgW="1523880" imgH="279360" progId="Equation.DSMT4">
                  <p:embed/>
                  <p:pic>
                    <p:nvPicPr>
                      <p:cNvPr id="0" name=""/>
                      <p:cNvPicPr>
                        <a:picLocks noChangeAspect="1" noChangeArrowheads="1"/>
                      </p:cNvPicPr>
                      <p:nvPr/>
                    </p:nvPicPr>
                    <p:blipFill>
                      <a:blip r:embed="rId14"/>
                      <a:srcRect/>
                      <a:stretch>
                        <a:fillRect/>
                      </a:stretch>
                    </p:blipFill>
                    <p:spPr bwMode="auto">
                      <a:xfrm>
                        <a:off x="1717675" y="2971800"/>
                        <a:ext cx="4221163"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39"/>
          <p:cNvGraphicFramePr>
            <a:graphicFrameLocks noChangeAspect="1"/>
          </p:cNvGraphicFramePr>
          <p:nvPr/>
        </p:nvGraphicFramePr>
        <p:xfrm>
          <a:off x="2286000" y="4114800"/>
          <a:ext cx="4989513" cy="914400"/>
        </p:xfrm>
        <a:graphic>
          <a:graphicData uri="http://schemas.openxmlformats.org/presentationml/2006/ole">
            <mc:AlternateContent xmlns:mc="http://schemas.openxmlformats.org/markup-compatibility/2006">
              <mc:Choice xmlns:v="urn:schemas-microsoft-com:vml" Requires="v">
                <p:oleObj spid="_x0000_s68728" name="Equation" r:id="rId15" imgW="1524000" imgH="279400" progId="Equation.DSMT4">
                  <p:embed/>
                </p:oleObj>
              </mc:Choice>
              <mc:Fallback>
                <p:oleObj name="Equation" r:id="rId15" imgW="1524000" imgH="2794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0" y="4114800"/>
                        <a:ext cx="49895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39"/>
          <p:cNvGraphicFramePr>
            <a:graphicFrameLocks noChangeAspect="1"/>
          </p:cNvGraphicFramePr>
          <p:nvPr/>
        </p:nvGraphicFramePr>
        <p:xfrm>
          <a:off x="2286000" y="5302250"/>
          <a:ext cx="4268788" cy="1435100"/>
        </p:xfrm>
        <a:graphic>
          <a:graphicData uri="http://schemas.openxmlformats.org/presentationml/2006/ole">
            <mc:AlternateContent xmlns:mc="http://schemas.openxmlformats.org/markup-compatibility/2006">
              <mc:Choice xmlns:v="urn:schemas-microsoft-com:vml" Requires="v">
                <p:oleObj spid="_x0000_s68729" name="Equation" r:id="rId17" imgW="1511300" imgH="508000" progId="Equation.DSMT4">
                  <p:embed/>
                </p:oleObj>
              </mc:Choice>
              <mc:Fallback>
                <p:oleObj name="Equation" r:id="rId17" imgW="1511300" imgH="5080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86000" y="5302250"/>
                        <a:ext cx="4268788"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a:spLocks noChangeArrowheads="1"/>
          </p:cNvSpPr>
          <p:nvPr/>
        </p:nvSpPr>
        <p:spPr bwMode="auto">
          <a:xfrm>
            <a:off x="288925" y="1752600"/>
            <a:ext cx="533400"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a:solidFill>
                  <a:srgbClr val="FF0000"/>
                </a:solidFill>
              </a:rPr>
              <a:t>E</a:t>
            </a:r>
          </a:p>
        </p:txBody>
      </p:sp>
      <p:sp>
        <p:nvSpPr>
          <p:cNvPr id="17" name="TextBox 16"/>
          <p:cNvSpPr txBox="1">
            <a:spLocks noChangeArrowheads="1"/>
          </p:cNvSpPr>
          <p:nvPr/>
        </p:nvSpPr>
        <p:spPr bwMode="auto">
          <a:xfrm>
            <a:off x="6858000" y="2286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a:solidFill>
                  <a:srgbClr val="FF0000"/>
                </a:solidFill>
              </a:rPr>
              <a:t>E</a:t>
            </a:r>
          </a:p>
        </p:txBody>
      </p:sp>
      <p:sp>
        <p:nvSpPr>
          <p:cNvPr id="18" name="TextBox 17"/>
          <p:cNvSpPr txBox="1">
            <a:spLocks noChangeArrowheads="1"/>
          </p:cNvSpPr>
          <p:nvPr/>
        </p:nvSpPr>
        <p:spPr bwMode="auto">
          <a:xfrm>
            <a:off x="379413" y="3140075"/>
            <a:ext cx="533400"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a:solidFill>
                  <a:srgbClr val="FF0000"/>
                </a:solidFill>
              </a:rPr>
              <a:t>I</a:t>
            </a:r>
          </a:p>
        </p:txBody>
      </p:sp>
      <p:sp>
        <p:nvSpPr>
          <p:cNvPr id="19" name="TextBox 18"/>
          <p:cNvSpPr txBox="1">
            <a:spLocks noChangeArrowheads="1"/>
          </p:cNvSpPr>
          <p:nvPr/>
        </p:nvSpPr>
        <p:spPr bwMode="auto">
          <a:xfrm>
            <a:off x="5943600" y="24447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a:solidFill>
                  <a:srgbClr val="FF0000"/>
                </a:solidFill>
              </a:rPr>
              <a:t>I</a:t>
            </a:r>
          </a:p>
        </p:txBody>
      </p:sp>
      <p:sp>
        <p:nvSpPr>
          <p:cNvPr id="20" name="TextBox 19"/>
          <p:cNvSpPr txBox="1">
            <a:spLocks noChangeArrowheads="1"/>
          </p:cNvSpPr>
          <p:nvPr/>
        </p:nvSpPr>
        <p:spPr bwMode="auto">
          <a:xfrm>
            <a:off x="304800" y="4435475"/>
            <a:ext cx="609600" cy="558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lnSpc>
                <a:spcPct val="110000"/>
              </a:lnSpc>
            </a:pPr>
            <a:r>
              <a:rPr lang="en-US" b="1">
                <a:solidFill>
                  <a:srgbClr val="FF0000"/>
                </a:solidFill>
              </a:rPr>
              <a:t>V</a:t>
            </a:r>
          </a:p>
        </p:txBody>
      </p:sp>
      <p:sp>
        <p:nvSpPr>
          <p:cNvPr id="21" name="TextBox 20"/>
          <p:cNvSpPr txBox="1">
            <a:spLocks noChangeArrowheads="1"/>
          </p:cNvSpPr>
          <p:nvPr/>
        </p:nvSpPr>
        <p:spPr bwMode="auto">
          <a:xfrm>
            <a:off x="4800600" y="228600"/>
            <a:ext cx="609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lnSpc>
                <a:spcPct val="110000"/>
              </a:lnSpc>
            </a:pPr>
            <a:r>
              <a:rPr lang="en-US" b="1">
                <a:solidFill>
                  <a:srgbClr val="FF0000"/>
                </a:solidFill>
              </a:rPr>
              <a:t>V</a:t>
            </a:r>
          </a:p>
        </p:txBody>
      </p:sp>
      <p:sp>
        <p:nvSpPr>
          <p:cNvPr id="22" name="TextBox 21"/>
          <p:cNvSpPr txBox="1">
            <a:spLocks noChangeArrowheads="1"/>
          </p:cNvSpPr>
          <p:nvPr/>
        </p:nvSpPr>
        <p:spPr bwMode="auto">
          <a:xfrm>
            <a:off x="304800" y="5715000"/>
            <a:ext cx="533400"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a:solidFill>
                  <a:srgbClr val="FF0000"/>
                </a:solidFill>
              </a:rPr>
              <a:t>T</a:t>
            </a:r>
          </a:p>
        </p:txBody>
      </p:sp>
      <p:sp>
        <p:nvSpPr>
          <p:cNvPr id="23" name="TextBox 22"/>
          <p:cNvSpPr txBox="1">
            <a:spLocks noChangeArrowheads="1"/>
          </p:cNvSpPr>
          <p:nvPr/>
        </p:nvSpPr>
        <p:spPr bwMode="auto">
          <a:xfrm>
            <a:off x="7893050" y="2286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a:solidFill>
                  <a:srgbClr val="FF0000"/>
                </a:solidFill>
              </a:rPr>
              <a:t>T</a:t>
            </a:r>
          </a:p>
        </p:txBody>
      </p:sp>
    </p:spTree>
    <p:extLst>
      <p:ext uri="{BB962C8B-B14F-4D97-AF65-F5344CB8AC3E}">
        <p14:creationId xmlns:p14="http://schemas.microsoft.com/office/powerpoint/2010/main" val="3220479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par>
                                <p:cTn id="32" presetID="3" presetClass="entr" presetSubtype="1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linds(horizontal)">
                                      <p:cBhvr>
                                        <p:cTn id="44" dur="500"/>
                                        <p:tgtEl>
                                          <p:spTgt spid="1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linds(horizontal)">
                                      <p:cBhvr>
                                        <p:cTn id="54" dur="500"/>
                                        <p:tgtEl>
                                          <p:spTgt spid="1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checkerboard(across)">
                                      <p:cBhvr>
                                        <p:cTn id="59" dur="500"/>
                                        <p:tgtEl>
                                          <p:spTgt spid="16"/>
                                        </p:tgtEl>
                                      </p:cBhvr>
                                    </p:animEffect>
                                  </p:childTnLst>
                                </p:cTn>
                              </p:par>
                            </p:childTnLst>
                          </p:cTn>
                        </p:par>
                        <p:par>
                          <p:cTn id="60" fill="hold" nodeType="afterGroup">
                            <p:stCondLst>
                              <p:cond delay="500"/>
                            </p:stCondLst>
                            <p:childTnLst>
                              <p:par>
                                <p:cTn id="61" presetID="5" presetClass="entr" presetSubtype="1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checkerboard(across)">
                                      <p:cBhvr>
                                        <p:cTn id="63" dur="500"/>
                                        <p:tgtEl>
                                          <p:spTgt spid="1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checkerboard(across)">
                                      <p:cBhvr>
                                        <p:cTn id="68" dur="500"/>
                                        <p:tgtEl>
                                          <p:spTgt spid="18"/>
                                        </p:tgtEl>
                                      </p:cBhvr>
                                    </p:animEffect>
                                  </p:childTnLst>
                                </p:cTn>
                              </p:par>
                            </p:childTnLst>
                          </p:cTn>
                        </p:par>
                        <p:par>
                          <p:cTn id="69" fill="hold" nodeType="afterGroup">
                            <p:stCondLst>
                              <p:cond delay="500"/>
                            </p:stCondLst>
                            <p:childTnLst>
                              <p:par>
                                <p:cTn id="70" presetID="5" presetClass="entr" presetSubtype="1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checkerboard(across)">
                                      <p:cBhvr>
                                        <p:cTn id="72" dur="500"/>
                                        <p:tgtEl>
                                          <p:spTgt spid="1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checkerboard(across)">
                                      <p:cBhvr>
                                        <p:cTn id="77" dur="500"/>
                                        <p:tgtEl>
                                          <p:spTgt spid="20"/>
                                        </p:tgtEl>
                                      </p:cBhvr>
                                    </p:animEffect>
                                  </p:childTnLst>
                                </p:cTn>
                              </p:par>
                            </p:childTnLst>
                          </p:cTn>
                        </p:par>
                        <p:par>
                          <p:cTn id="78" fill="hold" nodeType="afterGroup">
                            <p:stCondLst>
                              <p:cond delay="500"/>
                            </p:stCondLst>
                            <p:childTnLst>
                              <p:par>
                                <p:cTn id="79" presetID="5" presetClass="entr" presetSubtype="1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checkerboard(across)">
                                      <p:cBhvr>
                                        <p:cTn id="81" dur="500"/>
                                        <p:tgtEl>
                                          <p:spTgt spid="2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 presetClass="entr" presetSubtype="10"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checkerboard(across)">
                                      <p:cBhvr>
                                        <p:cTn id="86" dur="500"/>
                                        <p:tgtEl>
                                          <p:spTgt spid="22"/>
                                        </p:tgtEl>
                                      </p:cBhvr>
                                    </p:animEffect>
                                  </p:childTnLst>
                                </p:cTn>
                              </p:par>
                            </p:childTnLst>
                          </p:cTn>
                        </p:par>
                        <p:par>
                          <p:cTn id="87" fill="hold" nodeType="afterGroup">
                            <p:stCondLst>
                              <p:cond delay="500"/>
                            </p:stCondLst>
                            <p:childTnLst>
                              <p:par>
                                <p:cTn id="88" presetID="5" presetClass="entr" presetSubtype="1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checkerboard(across)">
                                      <p:cBhvr>
                                        <p:cTn id="9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6" grpId="0" animBg="1"/>
      <p:bldP spid="17" grpId="0"/>
      <p:bldP spid="18" grpId="0" animBg="1"/>
      <p:bldP spid="19" grpId="0"/>
      <p:bldP spid="20" grpId="0" animBg="1"/>
      <p:bldP spid="21" grpId="0"/>
      <p:bldP spid="22"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0"/>
            <a:ext cx="4938712"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1"/>
          <p:cNvSpPr txBox="1">
            <a:spLocks noChangeArrowheads="1"/>
          </p:cNvSpPr>
          <p:nvPr/>
        </p:nvSpPr>
        <p:spPr bwMode="auto">
          <a:xfrm>
            <a:off x="228600" y="4419600"/>
            <a:ext cx="86868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buClr>
                <a:srgbClr val="FF0000"/>
              </a:buClr>
            </a:pPr>
            <a:r>
              <a:rPr lang="en-US" sz="2400" b="1" i="1">
                <a:solidFill>
                  <a:srgbClr val="FF0000"/>
                </a:solidFill>
              </a:rPr>
              <a:t>Phăng – xoa Vi – et (F – Viete</a:t>
            </a:r>
            <a:r>
              <a:rPr lang="en-US" sz="2400" b="1" i="1">
                <a:solidFill>
                  <a:srgbClr val="0000FF"/>
                </a:solidFill>
              </a:rPr>
              <a:t>) sinh năm 1540 tại Pháp. </a:t>
            </a:r>
          </a:p>
          <a:p>
            <a:pPr algn="just">
              <a:spcBef>
                <a:spcPct val="50000"/>
              </a:spcBef>
              <a:buClr>
                <a:srgbClr val="FF0000"/>
              </a:buClr>
            </a:pPr>
            <a:r>
              <a:rPr lang="en-US" sz="2400" b="1" i="1">
                <a:solidFill>
                  <a:srgbClr val="0000FF"/>
                </a:solidFill>
              </a:rPr>
              <a:t>	Ông là nhà toán học nổi tiếng. Chính ông là người đầu tiên dùng chữ để kí hiệu các ẩn và các hệ số của phương trình, đồng thời dùng chúng trong việc biến đổi và giải phương trình. </a:t>
            </a:r>
          </a:p>
          <a:p>
            <a:pPr>
              <a:spcBef>
                <a:spcPct val="50000"/>
              </a:spcBef>
              <a:buClr>
                <a:srgbClr val="FF0000"/>
              </a:buClr>
            </a:pPr>
            <a:r>
              <a:rPr lang="en-US" sz="2400" b="1" i="1">
                <a:solidFill>
                  <a:srgbClr val="0000FF"/>
                </a:solidFill>
              </a:rPr>
              <a:t>  Nhờ cách dùng chữ để kí hiệu mà đại số phát triển mạnh mẽ. </a:t>
            </a:r>
          </a:p>
        </p:txBody>
      </p:sp>
    </p:spTree>
    <p:extLst>
      <p:ext uri="{BB962C8B-B14F-4D97-AF65-F5344CB8AC3E}">
        <p14:creationId xmlns:p14="http://schemas.microsoft.com/office/powerpoint/2010/main" val="2136997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096C43-F40C-4CED-8FD3-66C051F7C47A}"/>
              </a:ext>
            </a:extLst>
          </p:cNvPr>
          <p:cNvSpPr txBox="1"/>
          <p:nvPr/>
        </p:nvSpPr>
        <p:spPr>
          <a:xfrm>
            <a:off x="609600" y="381000"/>
            <a:ext cx="8001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HƯỚNG DẪN VỀ NHÀ</a:t>
            </a:r>
          </a:p>
        </p:txBody>
      </p:sp>
      <p:sp>
        <p:nvSpPr>
          <p:cNvPr id="3" name="Text Box 13">
            <a:extLst>
              <a:ext uri="{FF2B5EF4-FFF2-40B4-BE49-F238E27FC236}">
                <a16:creationId xmlns:a16="http://schemas.microsoft.com/office/drawing/2014/main" id="{DC6309A6-E685-44F1-9EAC-1BF9D747DE90}"/>
              </a:ext>
            </a:extLst>
          </p:cNvPr>
          <p:cNvSpPr txBox="1">
            <a:spLocks noChangeArrowheads="1"/>
          </p:cNvSpPr>
          <p:nvPr/>
        </p:nvSpPr>
        <p:spPr bwMode="auto">
          <a:xfrm>
            <a:off x="0" y="1456779"/>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Nắm</a:t>
            </a:r>
            <a:r>
              <a:rPr lang="en-US" altLang="en-US" sz="2800" dirty="0">
                <a:latin typeface="Times New Roman" panose="02020603050405020304" pitchFamily="18" charset="0"/>
                <a:cs typeface="Times New Roman" panose="02020603050405020304" pitchFamily="18" charset="0"/>
              </a:rPr>
              <a:t> </a:t>
            </a:r>
            <a:r>
              <a:rPr lang="en-US" altLang="en-US" sz="2800" err="1">
                <a:latin typeface="Times New Roman" panose="02020603050405020304" pitchFamily="18" charset="0"/>
                <a:cs typeface="Times New Roman" panose="02020603050405020304" pitchFamily="18" charset="0"/>
              </a:rPr>
              <a:t>vững</a:t>
            </a:r>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quy tắc khai phương 1 </a:t>
            </a:r>
            <a:r>
              <a:rPr lang="en-US" altLang="en-US" sz="2800" smtClean="0">
                <a:latin typeface="Times New Roman" panose="02020603050405020304" pitchFamily="18" charset="0"/>
                <a:cs typeface="Times New Roman" panose="02020603050405020304" pitchFamily="18" charset="0"/>
              </a:rPr>
              <a:t>thương </a:t>
            </a:r>
            <a:endParaRPr lang="en-US" altLang="en-US" sz="2800" dirty="0">
              <a:latin typeface="Times New Roman" panose="02020603050405020304" pitchFamily="18" charset="0"/>
              <a:cs typeface="Times New Roman" panose="02020603050405020304" pitchFamily="18" charset="0"/>
            </a:endParaRPr>
          </a:p>
        </p:txBody>
      </p:sp>
      <p:sp>
        <p:nvSpPr>
          <p:cNvPr id="8" name="Text Box 13">
            <a:extLst>
              <a:ext uri="{FF2B5EF4-FFF2-40B4-BE49-F238E27FC236}">
                <a16:creationId xmlns:a16="http://schemas.microsoft.com/office/drawing/2014/main" id="{FE2ABDD3-8AD0-40E2-957C-C79FB89B9C7D}"/>
              </a:ext>
            </a:extLst>
          </p:cNvPr>
          <p:cNvSpPr txBox="1">
            <a:spLocks noChangeArrowheads="1"/>
          </p:cNvSpPr>
          <p:nvPr/>
        </p:nvSpPr>
        <p:spPr bwMode="auto">
          <a:xfrm>
            <a:off x="168813" y="2248926"/>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nhà</a:t>
            </a:r>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28-31</a:t>
            </a:r>
            <a:r>
              <a:rPr lang="en-US" altLang="en-US" sz="2800" smtClean="0">
                <a:latin typeface="Times New Roman" panose="02020603050405020304" pitchFamily="18" charset="0"/>
                <a:cs typeface="Times New Roman" panose="02020603050405020304" pitchFamily="18" charset="0"/>
              </a:rPr>
              <a:t>-20 </a:t>
            </a:r>
            <a:r>
              <a:rPr lang="en-US" altLang="en-US" sz="2800" err="1">
                <a:latin typeface="Times New Roman" panose="02020603050405020304" pitchFamily="18" charset="0"/>
                <a:cs typeface="Times New Roman" panose="02020603050405020304" pitchFamily="18" charset="0"/>
              </a:rPr>
              <a:t>trang</a:t>
            </a:r>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19sgk</a:t>
            </a:r>
            <a:r>
              <a:rPr lang="en-US" altLang="en-US" sz="2800" dirty="0">
                <a:latin typeface="Times New Roman" panose="02020603050405020304" pitchFamily="18" charset="0"/>
                <a:cs typeface="Times New Roman" panose="02020603050405020304" pitchFamily="18" charset="0"/>
              </a:rPr>
              <a:t>.</a:t>
            </a:r>
          </a:p>
        </p:txBody>
      </p:sp>
      <p:sp>
        <p:nvSpPr>
          <p:cNvPr id="9" name="Text Box 13">
            <a:extLst>
              <a:ext uri="{FF2B5EF4-FFF2-40B4-BE49-F238E27FC236}">
                <a16:creationId xmlns:a16="http://schemas.microsoft.com/office/drawing/2014/main" id="{C67C872D-FED3-44CA-B3F2-0A3FB14189FC}"/>
              </a:ext>
            </a:extLst>
          </p:cNvPr>
          <p:cNvSpPr txBox="1">
            <a:spLocks noChangeArrowheads="1"/>
          </p:cNvSpPr>
          <p:nvPr/>
        </p:nvSpPr>
        <p:spPr bwMode="auto">
          <a:xfrm>
            <a:off x="184052" y="3048000"/>
            <a:ext cx="87032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sau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luyện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tập</a:t>
            </a:r>
            <a:r>
              <a:rPr lang="en-US" altLang="en-US" sz="280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200400"/>
            <a:ext cx="2247900" cy="3467100"/>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78826386"/>
              </p:ext>
            </p:extLst>
          </p:nvPr>
        </p:nvGraphicFramePr>
        <p:xfrm>
          <a:off x="6324600" y="1033648"/>
          <a:ext cx="1685925" cy="1085850"/>
        </p:xfrm>
        <a:graphic>
          <a:graphicData uri="http://schemas.openxmlformats.org/presentationml/2006/ole">
            <mc:AlternateContent xmlns:mc="http://schemas.openxmlformats.org/markup-compatibility/2006">
              <mc:Choice xmlns:v="urn:schemas-microsoft-com:vml" Requires="v">
                <p:oleObj spid="_x0000_s79876" name="Equation" r:id="rId4" imgW="1685976" imgH="1085863" progId="Equation.DSMT4">
                  <p:embed/>
                </p:oleObj>
              </mc:Choice>
              <mc:Fallback>
                <p:oleObj name="Equation" r:id="rId4" imgW="1685976" imgH="1085863" progId="Equation.DSMT4">
                  <p:embed/>
                  <p:pic>
                    <p:nvPicPr>
                      <p:cNvPr id="0" name=""/>
                      <p:cNvPicPr/>
                      <p:nvPr/>
                    </p:nvPicPr>
                    <p:blipFill>
                      <a:blip r:embed="rId5"/>
                      <a:stretch>
                        <a:fillRect/>
                      </a:stretch>
                    </p:blipFill>
                    <p:spPr>
                      <a:xfrm>
                        <a:off x="6324600" y="1033648"/>
                        <a:ext cx="1685925" cy="1085850"/>
                      </a:xfrm>
                      <a:prstGeom prst="rect">
                        <a:avLst/>
                      </a:prstGeom>
                    </p:spPr>
                  </p:pic>
                </p:oleObj>
              </mc:Fallback>
            </mc:AlternateContent>
          </a:graphicData>
        </a:graphic>
      </p:graphicFrame>
    </p:spTree>
    <p:extLst>
      <p:ext uri="{BB962C8B-B14F-4D97-AF65-F5344CB8AC3E}">
        <p14:creationId xmlns:p14="http://schemas.microsoft.com/office/powerpoint/2010/main" val="14796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0" y="836613"/>
            <a:ext cx="472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Tính và so sánh:              và  </a:t>
            </a:r>
          </a:p>
        </p:txBody>
      </p:sp>
      <p:graphicFrame>
        <p:nvGraphicFramePr>
          <p:cNvPr id="3" name="Object 2"/>
          <p:cNvGraphicFramePr>
            <a:graphicFrameLocks noChangeAspect="1"/>
          </p:cNvGraphicFramePr>
          <p:nvPr/>
        </p:nvGraphicFramePr>
        <p:xfrm>
          <a:off x="3429000" y="639763"/>
          <a:ext cx="822325" cy="1035050"/>
        </p:xfrm>
        <a:graphic>
          <a:graphicData uri="http://schemas.openxmlformats.org/presentationml/2006/ole">
            <mc:AlternateContent xmlns:mc="http://schemas.openxmlformats.org/markup-compatibility/2006">
              <mc:Choice xmlns:v="urn:schemas-microsoft-com:vml" Requires="v">
                <p:oleObj spid="_x0000_s59520" name="Equation" r:id="rId3" imgW="342900" imgH="431800" progId="Equation.DSMT4">
                  <p:embed/>
                </p:oleObj>
              </mc:Choice>
              <mc:Fallback>
                <p:oleObj name="Equation" r:id="rId3" imgW="3429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639763"/>
                        <a:ext cx="8223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5105400" y="609600"/>
          <a:ext cx="822325" cy="1065213"/>
        </p:xfrm>
        <a:graphic>
          <a:graphicData uri="http://schemas.openxmlformats.org/presentationml/2006/ole">
            <mc:AlternateContent xmlns:mc="http://schemas.openxmlformats.org/markup-compatibility/2006">
              <mc:Choice xmlns:v="urn:schemas-microsoft-com:vml" Requires="v">
                <p:oleObj spid="_x0000_s59521" name="Equation" r:id="rId5" imgW="342900" imgH="444500" progId="Equation.DSMT4">
                  <p:embed/>
                </p:oleObj>
              </mc:Choice>
              <mc:Fallback>
                <p:oleObj name="Equation" r:id="rId5" imgW="342900" imgH="444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609600"/>
                        <a:ext cx="82232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149"/>
          <p:cNvSpPr txBox="1">
            <a:spLocks noChangeArrowheads="1"/>
          </p:cNvSpPr>
          <p:nvPr/>
        </p:nvSpPr>
        <p:spPr bwMode="auto">
          <a:xfrm>
            <a:off x="3962400" y="1765300"/>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u="sng">
                <a:solidFill>
                  <a:srgbClr val="FF0000"/>
                </a:solidFill>
              </a:rPr>
              <a:t>Giải</a:t>
            </a:r>
          </a:p>
        </p:txBody>
      </p:sp>
      <p:graphicFrame>
        <p:nvGraphicFramePr>
          <p:cNvPr id="6" name="Object 5"/>
          <p:cNvGraphicFramePr>
            <a:graphicFrameLocks noChangeAspect="1"/>
          </p:cNvGraphicFramePr>
          <p:nvPr/>
        </p:nvGraphicFramePr>
        <p:xfrm>
          <a:off x="1905000" y="2513013"/>
          <a:ext cx="822325" cy="1035050"/>
        </p:xfrm>
        <a:graphic>
          <a:graphicData uri="http://schemas.openxmlformats.org/presentationml/2006/ole">
            <mc:AlternateContent xmlns:mc="http://schemas.openxmlformats.org/markup-compatibility/2006">
              <mc:Choice xmlns:v="urn:schemas-microsoft-com:vml" Requires="v">
                <p:oleObj spid="_x0000_s59522" name="Equation" r:id="rId7" imgW="342900" imgH="431800" progId="Equation.DSMT4">
                  <p:embed/>
                </p:oleObj>
              </mc:Choice>
              <mc:Fallback>
                <p:oleObj name="Equation" r:id="rId7" imgW="3429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513013"/>
                        <a:ext cx="8223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2851150" y="2422525"/>
          <a:ext cx="2101850" cy="1217613"/>
        </p:xfrm>
        <a:graphic>
          <a:graphicData uri="http://schemas.openxmlformats.org/presentationml/2006/ole">
            <mc:AlternateContent xmlns:mc="http://schemas.openxmlformats.org/markup-compatibility/2006">
              <mc:Choice xmlns:v="urn:schemas-microsoft-com:vml" Requires="v">
                <p:oleObj spid="_x0000_s59523" name="Equation" r:id="rId8" imgW="876300" imgH="508000" progId="Equation.DSMT4">
                  <p:embed/>
                </p:oleObj>
              </mc:Choice>
              <mc:Fallback>
                <p:oleObj name="Equation" r:id="rId8" imgW="876300" imgH="508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1150" y="2422525"/>
                        <a:ext cx="21018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2913063" y="4876800"/>
          <a:ext cx="1887537" cy="1065213"/>
        </p:xfrm>
        <a:graphic>
          <a:graphicData uri="http://schemas.openxmlformats.org/presentationml/2006/ole">
            <mc:AlternateContent xmlns:mc="http://schemas.openxmlformats.org/markup-compatibility/2006">
              <mc:Choice xmlns:v="urn:schemas-microsoft-com:vml" Requires="v">
                <p:oleObj spid="_x0000_s59524" name="Equation" r:id="rId10" imgW="787400" imgH="444500" progId="Equation.DSMT4">
                  <p:embed/>
                </p:oleObj>
              </mc:Choice>
              <mc:Fallback>
                <p:oleObj name="Equation" r:id="rId10" imgW="787400" imgH="444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13063" y="4876800"/>
                        <a:ext cx="1887537"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2760663" y="3641725"/>
          <a:ext cx="2801937" cy="1157288"/>
        </p:xfrm>
        <a:graphic>
          <a:graphicData uri="http://schemas.openxmlformats.org/presentationml/2006/ole">
            <mc:AlternateContent xmlns:mc="http://schemas.openxmlformats.org/markup-compatibility/2006">
              <mc:Choice xmlns:v="urn:schemas-microsoft-com:vml" Requires="v">
                <p:oleObj spid="_x0000_s59525" name="Equation" r:id="rId12" imgW="1168400" imgH="482600" progId="Equation.DSMT4">
                  <p:embed/>
                </p:oleObj>
              </mc:Choice>
              <mc:Fallback>
                <p:oleObj name="Equation" r:id="rId12" imgW="1168400" imgH="482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0663" y="3641725"/>
                        <a:ext cx="2801937"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1905000" y="3717925"/>
          <a:ext cx="822325" cy="1065213"/>
        </p:xfrm>
        <a:graphic>
          <a:graphicData uri="http://schemas.openxmlformats.org/presentationml/2006/ole">
            <mc:AlternateContent xmlns:mc="http://schemas.openxmlformats.org/markup-compatibility/2006">
              <mc:Choice xmlns:v="urn:schemas-microsoft-com:vml" Requires="v">
                <p:oleObj spid="_x0000_s59526" name="Equation" r:id="rId14" imgW="342900" imgH="444500" progId="Equation.DSMT4">
                  <p:embed/>
                </p:oleObj>
              </mc:Choice>
              <mc:Fallback>
                <p:oleObj name="Equation" r:id="rId14" imgW="342900" imgH="4445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0" y="3717925"/>
                        <a:ext cx="82232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a:spLocks noChangeArrowheads="1"/>
          </p:cNvSpPr>
          <p:nvPr/>
        </p:nvSpPr>
        <p:spPr bwMode="auto">
          <a:xfrm>
            <a:off x="1905000" y="51133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b="1" i="1">
                <a:solidFill>
                  <a:srgbClr val="FF0000"/>
                </a:solidFill>
              </a:rPr>
              <a:t>Vậy:</a:t>
            </a:r>
          </a:p>
        </p:txBody>
      </p:sp>
      <p:pic>
        <p:nvPicPr>
          <p:cNvPr id="12" name="Picture 3" descr="D:\my picture\toán học\images (3).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 y="2438400"/>
            <a:ext cx="1619493" cy="203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276600" y="4997450"/>
            <a:ext cx="304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mtClean="0"/>
              <a:t>a</a:t>
            </a:r>
            <a:endParaRPr lang="en-US"/>
          </a:p>
        </p:txBody>
      </p:sp>
      <p:sp>
        <p:nvSpPr>
          <p:cNvPr id="14" name="TextBox 13"/>
          <p:cNvSpPr txBox="1"/>
          <p:nvPr/>
        </p:nvSpPr>
        <p:spPr>
          <a:xfrm>
            <a:off x="4343400" y="5029200"/>
            <a:ext cx="304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mtClean="0"/>
              <a:t>a</a:t>
            </a:r>
            <a:endParaRPr lang="en-US"/>
          </a:p>
        </p:txBody>
      </p:sp>
      <p:sp>
        <p:nvSpPr>
          <p:cNvPr id="15" name="TextBox 14"/>
          <p:cNvSpPr txBox="1"/>
          <p:nvPr/>
        </p:nvSpPr>
        <p:spPr>
          <a:xfrm>
            <a:off x="3276600" y="5562600"/>
            <a:ext cx="304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mtClean="0"/>
              <a:t>b</a:t>
            </a:r>
            <a:endParaRPr lang="en-US"/>
          </a:p>
        </p:txBody>
      </p:sp>
      <p:sp>
        <p:nvSpPr>
          <p:cNvPr id="16" name="TextBox 15"/>
          <p:cNvSpPr txBox="1"/>
          <p:nvPr/>
        </p:nvSpPr>
        <p:spPr>
          <a:xfrm>
            <a:off x="4343400" y="5562600"/>
            <a:ext cx="304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mtClean="0"/>
              <a:t>b</a:t>
            </a:r>
            <a:endParaRPr lang="en-US"/>
          </a:p>
        </p:txBody>
      </p:sp>
    </p:spTree>
    <p:extLst>
      <p:ext uri="{BB962C8B-B14F-4D97-AF65-F5344CB8AC3E}">
        <p14:creationId xmlns:p14="http://schemas.microsoft.com/office/powerpoint/2010/main" val="40266823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par>
                                <p:cTn id="24" presetID="14" presetClass="entr" presetSubtype="1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par>
                                <p:cTn id="40" presetID="14" presetClass="entr" presetSubtype="1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randombar(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76200" y="1371600"/>
            <a:ext cx="2209800" cy="549275"/>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sz="3000" b="1">
                <a:solidFill>
                  <a:srgbClr val="FF0000"/>
                </a:solidFill>
              </a:rPr>
              <a:t>1. </a:t>
            </a:r>
            <a:r>
              <a:rPr lang="en-US" sz="3000" b="1" u="sng">
                <a:solidFill>
                  <a:srgbClr val="FF0000"/>
                </a:solidFill>
              </a:rPr>
              <a:t>Định lí:</a:t>
            </a:r>
          </a:p>
        </p:txBody>
      </p:sp>
      <p:sp>
        <p:nvSpPr>
          <p:cNvPr id="40964" name="Text Box 4"/>
          <p:cNvSpPr txBox="1">
            <a:spLocks noChangeArrowheads="1"/>
          </p:cNvSpPr>
          <p:nvPr/>
        </p:nvSpPr>
        <p:spPr bwMode="auto">
          <a:xfrm>
            <a:off x="304800" y="2054225"/>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chemeClr val="hlink"/>
                </a:solidFill>
              </a:rPr>
              <a:t>* Định lí:</a:t>
            </a:r>
          </a:p>
        </p:txBody>
      </p:sp>
      <p:graphicFrame>
        <p:nvGraphicFramePr>
          <p:cNvPr id="40967" name="Object 7"/>
          <p:cNvGraphicFramePr>
            <a:graphicFrameLocks noChangeAspect="1"/>
          </p:cNvGraphicFramePr>
          <p:nvPr>
            <p:extLst>
              <p:ext uri="{D42A27DB-BD31-4B8C-83A1-F6EECF244321}">
                <p14:modId xmlns:p14="http://schemas.microsoft.com/office/powerpoint/2010/main" val="568557004"/>
              </p:ext>
            </p:extLst>
          </p:nvPr>
        </p:nvGraphicFramePr>
        <p:xfrm>
          <a:off x="3889375" y="2819400"/>
          <a:ext cx="1597025" cy="1154113"/>
        </p:xfrm>
        <a:graphic>
          <a:graphicData uri="http://schemas.openxmlformats.org/presentationml/2006/ole">
            <mc:AlternateContent xmlns:mc="http://schemas.openxmlformats.org/markup-compatibility/2006">
              <mc:Choice xmlns:v="urn:schemas-microsoft-com:vml" Requires="v">
                <p:oleObj spid="_x0000_s61488" name="Equation" r:id="rId3" imgW="634680" imgH="457200" progId="Equation.DSMT4">
                  <p:embed/>
                </p:oleObj>
              </mc:Choice>
              <mc:Fallback>
                <p:oleObj name="Equation" r:id="rId3" imgW="634680" imgH="457200" progId="Equation.DSMT4">
                  <p:embed/>
                  <p:pic>
                    <p:nvPicPr>
                      <p:cNvPr id="0" name=""/>
                      <p:cNvPicPr>
                        <a:picLocks noChangeAspect="1" noChangeArrowheads="1"/>
                      </p:cNvPicPr>
                      <p:nvPr/>
                    </p:nvPicPr>
                    <p:blipFill>
                      <a:blip r:embed="rId4"/>
                      <a:srcRect/>
                      <a:stretch>
                        <a:fillRect/>
                      </a:stretch>
                    </p:blipFill>
                    <p:spPr bwMode="auto">
                      <a:xfrm>
                        <a:off x="3889375" y="2819400"/>
                        <a:ext cx="1597025" cy="1154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0971" name="Text Box 11"/>
          <p:cNvSpPr txBox="1">
            <a:spLocks noChangeArrowheads="1"/>
          </p:cNvSpPr>
          <p:nvPr/>
        </p:nvSpPr>
        <p:spPr bwMode="auto">
          <a:xfrm>
            <a:off x="1981200" y="2209800"/>
            <a:ext cx="6096000" cy="1816100"/>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i="1">
                <a:solidFill>
                  <a:srgbClr val="002060"/>
                </a:solidFill>
              </a:rPr>
              <a:t>Với số a không âm và số b dương, ta có:</a:t>
            </a:r>
          </a:p>
          <a:p>
            <a:pPr>
              <a:spcBef>
                <a:spcPct val="50000"/>
              </a:spcBef>
            </a:pPr>
            <a:r>
              <a:rPr lang="en-US" b="1" i="1">
                <a:solidFill>
                  <a:srgbClr val="000000"/>
                </a:solidFill>
              </a:rPr>
              <a:t>  </a:t>
            </a:r>
          </a:p>
          <a:p>
            <a:pPr>
              <a:spcBef>
                <a:spcPct val="50000"/>
              </a:spcBef>
            </a:pPr>
            <a:endParaRPr lang="en-US" b="1" i="1">
              <a:solidFill>
                <a:srgbClr val="000000"/>
              </a:solidFill>
            </a:endParaRPr>
          </a:p>
        </p:txBody>
      </p:sp>
      <p:sp>
        <p:nvSpPr>
          <p:cNvPr id="10" name="Rectangle 9"/>
          <p:cNvSpPr/>
          <p:nvPr/>
        </p:nvSpPr>
        <p:spPr>
          <a:xfrm>
            <a:off x="762000" y="228600"/>
            <a:ext cx="78486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smtClean="0">
                <a:ln w="0"/>
                <a:solidFill>
                  <a:srgbClr val="002060"/>
                </a:solidFill>
                <a:effectLst>
                  <a:reflection blurRad="12700" stA="50000" endPos="50000" dist="5000" dir="5400000" sy="-100000" rotWithShape="0"/>
                </a:effectLst>
              </a:rPr>
              <a:t>LIÊN HỆ PHÉP </a:t>
            </a:r>
            <a:r>
              <a:rPr lang="en-US" sz="2800" b="1" cap="all" spc="0" smtClean="0">
                <a:ln w="0"/>
                <a:solidFill>
                  <a:srgbClr val="002060"/>
                </a:solidFill>
                <a:effectLst>
                  <a:reflection blurRad="12700" stA="50000" endPos="50000" dist="5000" dir="5400000" sy="-100000" rotWithShape="0"/>
                </a:effectLst>
              </a:rPr>
              <a:t>CHIA </a:t>
            </a:r>
            <a:r>
              <a:rPr lang="en-US" sz="2800" b="1" cap="all" spc="0" smtClean="0">
                <a:ln w="0"/>
                <a:solidFill>
                  <a:srgbClr val="002060"/>
                </a:solidFill>
                <a:effectLst>
                  <a:reflection blurRad="12700" stA="50000" endPos="50000" dist="5000" dir="5400000" sy="-100000" rotWithShape="0"/>
                </a:effectLst>
              </a:rPr>
              <a:t>VÀ PHÉP KHAI PHƯƠNG</a:t>
            </a:r>
            <a:endParaRPr lang="en-US" sz="2800" b="1" cap="all" spc="0" dirty="0">
              <a:ln w="0"/>
              <a:solidFill>
                <a:srgbClr val="00206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37206343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randombar(horizontal)">
                                      <p:cBhvr>
                                        <p:cTn id="7" dur="500"/>
                                        <p:tgtEl>
                                          <p:spTgt spid="40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dissolve">
                                      <p:cBhvr>
                                        <p:cTn id="12" dur="500"/>
                                        <p:tgtEl>
                                          <p:spTgt spid="409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40971"/>
                                        </p:tgtEl>
                                        <p:attrNameLst>
                                          <p:attrName>style.visibility</p:attrName>
                                        </p:attrNameLst>
                                      </p:cBhvr>
                                      <p:to>
                                        <p:strVal val="visible"/>
                                      </p:to>
                                    </p:set>
                                    <p:anim calcmode="discrete" valueType="clr">
                                      <p:cBhvr override="childStyle">
                                        <p:cTn id="17" dur="80"/>
                                        <p:tgtEl>
                                          <p:spTgt spid="4097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40971"/>
                                        </p:tgtEl>
                                        <p:attrNameLst>
                                          <p:attrName>fillcolor</p:attrName>
                                        </p:attrNameLst>
                                      </p:cBhvr>
                                      <p:tavLst>
                                        <p:tav tm="0">
                                          <p:val>
                                            <p:clrVal>
                                              <a:schemeClr val="accent2"/>
                                            </p:clrVal>
                                          </p:val>
                                        </p:tav>
                                        <p:tav tm="50000">
                                          <p:val>
                                            <p:clrVal>
                                              <a:schemeClr val="hlink"/>
                                            </p:clrVal>
                                          </p:val>
                                        </p:tav>
                                      </p:tavLst>
                                    </p:anim>
                                    <p:set>
                                      <p:cBhvr>
                                        <p:cTn id="19" dur="80"/>
                                        <p:tgtEl>
                                          <p:spTgt spid="40971"/>
                                        </p:tgtEl>
                                        <p:attrNameLst>
                                          <p:attrName>fill.type</p:attrName>
                                        </p:attrNameLst>
                                      </p:cBhvr>
                                      <p:to>
                                        <p:strVal val="solid"/>
                                      </p:to>
                                    </p:set>
                                  </p:childTnLst>
                                </p:cTn>
                              </p:par>
                            </p:childTnLst>
                          </p:cTn>
                        </p:par>
                        <p:par>
                          <p:cTn id="20" fill="hold" nodeType="afterGroup">
                            <p:stCondLst>
                              <p:cond delay="1200"/>
                            </p:stCondLst>
                            <p:childTnLst>
                              <p:par>
                                <p:cTn id="21" presetID="12" presetClass="entr" presetSubtype="8" fill="hold" nodeType="afterEffect">
                                  <p:stCondLst>
                                    <p:cond delay="0"/>
                                  </p:stCondLst>
                                  <p:childTnLst>
                                    <p:set>
                                      <p:cBhvr>
                                        <p:cTn id="22" dur="1" fill="hold">
                                          <p:stCondLst>
                                            <p:cond delay="0"/>
                                          </p:stCondLst>
                                        </p:cTn>
                                        <p:tgtEl>
                                          <p:spTgt spid="40967"/>
                                        </p:tgtEl>
                                        <p:attrNameLst>
                                          <p:attrName>style.visibility</p:attrName>
                                        </p:attrNameLst>
                                      </p:cBhvr>
                                      <p:to>
                                        <p:strVal val="visible"/>
                                      </p:to>
                                    </p:set>
                                    <p:anim calcmode="lin" valueType="num">
                                      <p:cBhvr additive="base">
                                        <p:cTn id="23" dur="500"/>
                                        <p:tgtEl>
                                          <p:spTgt spid="40967"/>
                                        </p:tgtEl>
                                        <p:attrNameLst>
                                          <p:attrName>ppt_x</p:attrName>
                                        </p:attrNameLst>
                                      </p:cBhvr>
                                      <p:tavLst>
                                        <p:tav tm="0">
                                          <p:val>
                                            <p:strVal val="#ppt_x-#ppt_w*1.125000"/>
                                          </p:val>
                                        </p:tav>
                                        <p:tav tm="100000">
                                          <p:val>
                                            <p:strVal val="#ppt_x"/>
                                          </p:val>
                                        </p:tav>
                                      </p:tavLst>
                                    </p:anim>
                                    <p:animEffect transition="in" filter="wipe(right)">
                                      <p:cBhvr>
                                        <p:cTn id="24"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p:bldP spid="40964" grpId="0"/>
      <p:bldP spid="409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6" name="Text Box 82"/>
          <p:cNvSpPr txBox="1">
            <a:spLocks noChangeArrowheads="1"/>
          </p:cNvSpPr>
          <p:nvPr/>
        </p:nvSpPr>
        <p:spPr bwMode="auto">
          <a:xfrm>
            <a:off x="76200" y="1046162"/>
            <a:ext cx="2590800" cy="554038"/>
          </a:xfrm>
          <a:prstGeom prst="rect">
            <a:avLst/>
          </a:prstGeom>
          <a:ln/>
          <a:extLst/>
        </p:spPr>
        <p:style>
          <a:lnRef idx="1">
            <a:schemeClr val="accent4"/>
          </a:lnRef>
          <a:fillRef idx="2">
            <a:schemeClr val="accent4"/>
          </a:fillRef>
          <a:effectRef idx="1">
            <a:schemeClr val="accent4"/>
          </a:effectRef>
          <a:fontRef idx="minor">
            <a:schemeClr val="dk1"/>
          </a:fontRef>
        </p:style>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sz="3000" b="1" smtClean="0">
                <a:solidFill>
                  <a:srgbClr val="FF0000"/>
                </a:solidFill>
              </a:rPr>
              <a:t>2. </a:t>
            </a:r>
            <a:r>
              <a:rPr lang="en-US" sz="3000" b="1" smtClean="0">
                <a:solidFill>
                  <a:srgbClr val="FF0000"/>
                </a:solidFill>
              </a:rPr>
              <a:t>Áp dụng</a:t>
            </a:r>
            <a:r>
              <a:rPr lang="en-US" sz="3000" b="1" smtClean="0">
                <a:solidFill>
                  <a:srgbClr val="FF0000"/>
                </a:solidFill>
              </a:rPr>
              <a:t>:</a:t>
            </a:r>
            <a:endParaRPr lang="en-US" sz="3000" b="1" u="sng">
              <a:solidFill>
                <a:srgbClr val="FF0000"/>
              </a:solidFill>
            </a:endParaRPr>
          </a:p>
        </p:txBody>
      </p:sp>
      <p:sp>
        <p:nvSpPr>
          <p:cNvPr id="11349" name="Text Box 85"/>
          <p:cNvSpPr txBox="1">
            <a:spLocks noChangeArrowheads="1"/>
          </p:cNvSpPr>
          <p:nvPr/>
        </p:nvSpPr>
        <p:spPr bwMode="auto">
          <a:xfrm>
            <a:off x="381000" y="1947208"/>
            <a:ext cx="8610600" cy="1938992"/>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lgn="just">
              <a:spcBef>
                <a:spcPct val="50000"/>
              </a:spcBef>
            </a:pPr>
            <a:r>
              <a:rPr lang="en-US" sz="2400" b="1" i="1" smtClean="0">
                <a:solidFill>
                  <a:srgbClr val="000000"/>
                </a:solidFill>
              </a:rPr>
              <a:t>a) </a:t>
            </a:r>
            <a:r>
              <a:rPr lang="en-US" sz="2400">
                <a:solidFill>
                  <a:srgbClr val="C00000"/>
                </a:solidFill>
                <a:latin typeface="Arial" charset="0"/>
              </a:rPr>
              <a:t>Qui tắc khai phương </a:t>
            </a:r>
            <a:r>
              <a:rPr lang="en-US" sz="2400">
                <a:solidFill>
                  <a:srgbClr val="C00000"/>
                </a:solidFill>
                <a:latin typeface="Arial" charset="0"/>
              </a:rPr>
              <a:t>một </a:t>
            </a:r>
            <a:r>
              <a:rPr lang="en-US" sz="2400" smtClean="0">
                <a:solidFill>
                  <a:srgbClr val="C00000"/>
                </a:solidFill>
                <a:latin typeface="Arial" charset="0"/>
              </a:rPr>
              <a:t>thương:</a:t>
            </a:r>
            <a:endParaRPr lang="en-US" sz="2400">
              <a:solidFill>
                <a:srgbClr val="C00000"/>
              </a:solidFill>
              <a:latin typeface="Arial" charset="0"/>
            </a:endParaRPr>
          </a:p>
          <a:p>
            <a:pPr algn="just">
              <a:spcBef>
                <a:spcPct val="50000"/>
              </a:spcBef>
            </a:pPr>
            <a:r>
              <a:rPr lang="en-US" sz="2400" i="1" smtClean="0">
                <a:solidFill>
                  <a:srgbClr val="002060"/>
                </a:solidFill>
              </a:rPr>
              <a:t>Muốn </a:t>
            </a:r>
            <a:r>
              <a:rPr lang="en-US" sz="2400" i="1">
                <a:solidFill>
                  <a:srgbClr val="002060"/>
                </a:solidFill>
              </a:rPr>
              <a:t>khai phương một thương      , trong đó số a không </a:t>
            </a:r>
          </a:p>
          <a:p>
            <a:pPr algn="just">
              <a:spcBef>
                <a:spcPct val="50000"/>
              </a:spcBef>
            </a:pPr>
            <a:r>
              <a:rPr lang="en-US" sz="2400" i="1">
                <a:solidFill>
                  <a:srgbClr val="002060"/>
                </a:solidFill>
              </a:rPr>
              <a:t>âm và số b dương, ta có thể lần lượt khai phương số a và số b, rồi lấy kết quả thứ nhất chia cho kết quả thứ hai. </a:t>
            </a:r>
          </a:p>
        </p:txBody>
      </p:sp>
      <p:sp>
        <p:nvSpPr>
          <p:cNvPr id="11366" name="Text Box 102"/>
          <p:cNvSpPr txBox="1">
            <a:spLocks noChangeArrowheads="1"/>
          </p:cNvSpPr>
          <p:nvPr/>
        </p:nvSpPr>
        <p:spPr bwMode="auto">
          <a:xfrm>
            <a:off x="76200" y="3886200"/>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u="sng">
                <a:solidFill>
                  <a:schemeClr val="hlink"/>
                </a:solidFill>
              </a:rPr>
              <a:t> Ví dụ 1</a:t>
            </a:r>
            <a:r>
              <a:rPr lang="en-US">
                <a:solidFill>
                  <a:schemeClr val="hlink"/>
                </a:solidFill>
              </a:rPr>
              <a:t>: Áp dụng quy tắc khai phương một thương, hãy tính:</a:t>
            </a:r>
          </a:p>
        </p:txBody>
      </p:sp>
      <p:graphicFrame>
        <p:nvGraphicFramePr>
          <p:cNvPr id="17" name="Object 14"/>
          <p:cNvGraphicFramePr>
            <a:graphicFrameLocks noChangeAspect="1"/>
          </p:cNvGraphicFramePr>
          <p:nvPr>
            <p:extLst>
              <p:ext uri="{D42A27DB-BD31-4B8C-83A1-F6EECF244321}">
                <p14:modId xmlns:p14="http://schemas.microsoft.com/office/powerpoint/2010/main" val="1855234456"/>
              </p:ext>
            </p:extLst>
          </p:nvPr>
        </p:nvGraphicFramePr>
        <p:xfrm>
          <a:off x="4343400" y="2208212"/>
          <a:ext cx="384175" cy="992188"/>
        </p:xfrm>
        <a:graphic>
          <a:graphicData uri="http://schemas.openxmlformats.org/presentationml/2006/ole">
            <mc:AlternateContent xmlns:mc="http://schemas.openxmlformats.org/markup-compatibility/2006">
              <mc:Choice xmlns:v="urn:schemas-microsoft-com:vml" Requires="v">
                <p:oleObj spid="_x0000_s62549" name="Equation" r:id="rId3" imgW="152400" imgH="393700" progId="Equation.DSMT4">
                  <p:embed/>
                </p:oleObj>
              </mc:Choice>
              <mc:Fallback>
                <p:oleObj name="Equation" r:id="rId3" imgW="1524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208212"/>
                        <a:ext cx="384175" cy="99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990250928"/>
              </p:ext>
            </p:extLst>
          </p:nvPr>
        </p:nvGraphicFramePr>
        <p:xfrm>
          <a:off x="1066800" y="4419600"/>
          <a:ext cx="822325" cy="1035050"/>
        </p:xfrm>
        <a:graphic>
          <a:graphicData uri="http://schemas.openxmlformats.org/presentationml/2006/ole">
            <mc:AlternateContent xmlns:mc="http://schemas.openxmlformats.org/markup-compatibility/2006">
              <mc:Choice xmlns:v="urn:schemas-microsoft-com:vml" Requires="v">
                <p:oleObj spid="_x0000_s62550" name="Equation" r:id="rId5" imgW="342900" imgH="431800" progId="Equation.DSMT4">
                  <p:embed/>
                </p:oleObj>
              </mc:Choice>
              <mc:Fallback>
                <p:oleObj name="Equation" r:id="rId5" imgW="3429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419600"/>
                        <a:ext cx="8223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a:spLocks noChangeArrowheads="1"/>
          </p:cNvSpPr>
          <p:nvPr/>
        </p:nvSpPr>
        <p:spPr bwMode="auto">
          <a:xfrm>
            <a:off x="533400" y="47244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graphicFrame>
        <p:nvGraphicFramePr>
          <p:cNvPr id="21" name="Object 20"/>
          <p:cNvGraphicFramePr>
            <a:graphicFrameLocks noChangeAspect="1"/>
          </p:cNvGraphicFramePr>
          <p:nvPr>
            <p:extLst>
              <p:ext uri="{D42A27DB-BD31-4B8C-83A1-F6EECF244321}">
                <p14:modId xmlns:p14="http://schemas.microsoft.com/office/powerpoint/2010/main" val="4102610183"/>
              </p:ext>
            </p:extLst>
          </p:nvPr>
        </p:nvGraphicFramePr>
        <p:xfrm>
          <a:off x="1981200" y="4419600"/>
          <a:ext cx="1735138" cy="1065213"/>
        </p:xfrm>
        <a:graphic>
          <a:graphicData uri="http://schemas.openxmlformats.org/presentationml/2006/ole">
            <mc:AlternateContent xmlns:mc="http://schemas.openxmlformats.org/markup-compatibility/2006">
              <mc:Choice xmlns:v="urn:schemas-microsoft-com:vml" Requires="v">
                <p:oleObj spid="_x0000_s62551" name="Equation" r:id="rId7" imgW="723900" imgH="444500" progId="Equation.DSMT4">
                  <p:embed/>
                </p:oleObj>
              </mc:Choice>
              <mc:Fallback>
                <p:oleObj name="Equation" r:id="rId7" imgW="723900" imgH="4445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4419600"/>
                        <a:ext cx="1735138"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a:spLocks noChangeArrowheads="1"/>
          </p:cNvSpPr>
          <p:nvPr/>
        </p:nvSpPr>
        <p:spPr bwMode="auto">
          <a:xfrm>
            <a:off x="533400" y="58007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graphicFrame>
        <p:nvGraphicFramePr>
          <p:cNvPr id="23" name="Object 22"/>
          <p:cNvGraphicFramePr>
            <a:graphicFrameLocks noChangeAspect="1"/>
          </p:cNvGraphicFramePr>
          <p:nvPr>
            <p:extLst>
              <p:ext uri="{D42A27DB-BD31-4B8C-83A1-F6EECF244321}">
                <p14:modId xmlns:p14="http://schemas.microsoft.com/office/powerpoint/2010/main" val="3207734149"/>
              </p:ext>
            </p:extLst>
          </p:nvPr>
        </p:nvGraphicFramePr>
        <p:xfrm>
          <a:off x="1084263" y="5638800"/>
          <a:ext cx="1430337" cy="1035050"/>
        </p:xfrm>
        <a:graphic>
          <a:graphicData uri="http://schemas.openxmlformats.org/presentationml/2006/ole">
            <mc:AlternateContent xmlns:mc="http://schemas.openxmlformats.org/markup-compatibility/2006">
              <mc:Choice xmlns:v="urn:schemas-microsoft-com:vml" Requires="v">
                <p:oleObj spid="_x0000_s62552" name="Equation" r:id="rId9" imgW="596900" imgH="431800" progId="Equation.DSMT4">
                  <p:embed/>
                </p:oleObj>
              </mc:Choice>
              <mc:Fallback>
                <p:oleObj name="Equation" r:id="rId9" imgW="596900" imgH="431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4263" y="5638800"/>
                        <a:ext cx="143033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228634711"/>
              </p:ext>
            </p:extLst>
          </p:nvPr>
        </p:nvGraphicFramePr>
        <p:xfrm>
          <a:off x="2611438" y="5638800"/>
          <a:ext cx="4627562" cy="1065213"/>
        </p:xfrm>
        <a:graphic>
          <a:graphicData uri="http://schemas.openxmlformats.org/presentationml/2006/ole">
            <mc:AlternateContent xmlns:mc="http://schemas.openxmlformats.org/markup-compatibility/2006">
              <mc:Choice xmlns:v="urn:schemas-microsoft-com:vml" Requires="v">
                <p:oleObj spid="_x0000_s62553" name="Equation" r:id="rId11" imgW="1930320" imgH="444240" progId="Equation.DSMT4">
                  <p:embed/>
                </p:oleObj>
              </mc:Choice>
              <mc:Fallback>
                <p:oleObj name="Equation" r:id="rId11" imgW="1930320" imgH="444240" progId="Equation.DSMT4">
                  <p:embed/>
                  <p:pic>
                    <p:nvPicPr>
                      <p:cNvPr id="0" name=""/>
                      <p:cNvPicPr>
                        <a:picLocks noChangeAspect="1" noChangeArrowheads="1"/>
                      </p:cNvPicPr>
                      <p:nvPr/>
                    </p:nvPicPr>
                    <p:blipFill>
                      <a:blip r:embed="rId12"/>
                      <a:srcRect/>
                      <a:stretch>
                        <a:fillRect/>
                      </a:stretch>
                    </p:blipFill>
                    <p:spPr bwMode="auto">
                      <a:xfrm>
                        <a:off x="2611438" y="5638800"/>
                        <a:ext cx="4627562"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11"/>
          <p:cNvSpPr/>
          <p:nvPr/>
        </p:nvSpPr>
        <p:spPr>
          <a:xfrm>
            <a:off x="762000" y="228600"/>
            <a:ext cx="78486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smtClean="0">
                <a:ln w="0"/>
                <a:solidFill>
                  <a:srgbClr val="002060"/>
                </a:solidFill>
                <a:effectLst>
                  <a:reflection blurRad="12700" stA="50000" endPos="50000" dist="5000" dir="5400000" sy="-100000" rotWithShape="0"/>
                </a:effectLst>
              </a:rPr>
              <a:t>LIÊN HỆ PHÉP </a:t>
            </a:r>
            <a:r>
              <a:rPr lang="en-US" sz="2800" b="1" cap="all" spc="0" smtClean="0">
                <a:ln w="0"/>
                <a:solidFill>
                  <a:srgbClr val="002060"/>
                </a:solidFill>
                <a:effectLst>
                  <a:reflection blurRad="12700" stA="50000" endPos="50000" dist="5000" dir="5400000" sy="-100000" rotWithShape="0"/>
                </a:effectLst>
              </a:rPr>
              <a:t>CHIA </a:t>
            </a:r>
            <a:r>
              <a:rPr lang="en-US" sz="2800" b="1" cap="all" spc="0" smtClean="0">
                <a:ln w="0"/>
                <a:solidFill>
                  <a:srgbClr val="002060"/>
                </a:solidFill>
                <a:effectLst>
                  <a:reflection blurRad="12700" stA="50000" endPos="50000" dist="5000" dir="5400000" sy="-100000" rotWithShape="0"/>
                </a:effectLst>
              </a:rPr>
              <a:t>VÀ PHÉP KHAI PHƯƠNG</a:t>
            </a:r>
            <a:endParaRPr lang="en-US" sz="2800" b="1" cap="all" spc="0" dirty="0">
              <a:ln w="0"/>
              <a:solidFill>
                <a:srgbClr val="002060"/>
              </a:solidFill>
              <a:effectLst>
                <a:reflection blurRad="12700" stA="50000" endPos="50000" dist="5000" dir="5400000" sy="-100000" rotWithShape="0"/>
              </a:effectLst>
            </a:endParaRPr>
          </a:p>
        </p:txBody>
      </p:sp>
      <p:graphicFrame>
        <p:nvGraphicFramePr>
          <p:cNvPr id="13" name="Object 7"/>
          <p:cNvGraphicFramePr>
            <a:graphicFrameLocks noChangeAspect="1"/>
          </p:cNvGraphicFramePr>
          <p:nvPr>
            <p:extLst>
              <p:ext uri="{D42A27DB-BD31-4B8C-83A1-F6EECF244321}">
                <p14:modId xmlns:p14="http://schemas.microsoft.com/office/powerpoint/2010/main" val="1013209238"/>
              </p:ext>
            </p:extLst>
          </p:nvPr>
        </p:nvGraphicFramePr>
        <p:xfrm>
          <a:off x="3581400" y="914400"/>
          <a:ext cx="1371600" cy="962574"/>
        </p:xfrm>
        <a:graphic>
          <a:graphicData uri="http://schemas.openxmlformats.org/presentationml/2006/ole">
            <mc:AlternateContent xmlns:mc="http://schemas.openxmlformats.org/markup-compatibility/2006">
              <mc:Choice xmlns:v="urn:schemas-microsoft-com:vml" Requires="v">
                <p:oleObj spid="_x0000_s62554" name="Equation" r:id="rId13" imgW="635000" imgH="444500" progId="Equation.DSMT4">
                  <p:embed/>
                </p:oleObj>
              </mc:Choice>
              <mc:Fallback>
                <p:oleObj name="Equation" r:id="rId13" imgW="635000" imgH="444500" progId="Equation.DSMT4">
                  <p:embed/>
                  <p:pic>
                    <p:nvPicPr>
                      <p:cNvPr id="40967"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81400" y="914400"/>
                        <a:ext cx="1371600" cy="962574"/>
                      </a:xfrm>
                      <a:prstGeom prst="rect">
                        <a:avLst/>
                      </a:prstGeom>
                      <a:solidFill>
                        <a:schemeClr val="accent5">
                          <a:lumMod val="40000"/>
                          <a:lumOff val="60000"/>
                        </a:schemeClr>
                      </a:solidFill>
                      <a:ln>
                        <a:noFill/>
                      </a:ln>
                      <a:effectLst/>
                      <a:extLst/>
                    </p:spPr>
                  </p:pic>
                </p:oleObj>
              </mc:Fallback>
            </mc:AlternateContent>
          </a:graphicData>
        </a:graphic>
      </p:graphicFrame>
    </p:spTree>
    <p:extLst>
      <p:ext uri="{BB962C8B-B14F-4D97-AF65-F5344CB8AC3E}">
        <p14:creationId xmlns:p14="http://schemas.microsoft.com/office/powerpoint/2010/main" val="13500860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346"/>
                                        </p:tgtEl>
                                        <p:attrNameLst>
                                          <p:attrName>style.visibility</p:attrName>
                                        </p:attrNameLst>
                                      </p:cBhvr>
                                      <p:to>
                                        <p:strVal val="visible"/>
                                      </p:to>
                                    </p:set>
                                    <p:animEffect transition="in" filter="randombar(horizontal)">
                                      <p:cBhvr>
                                        <p:cTn id="7" dur="500"/>
                                        <p:tgtEl>
                                          <p:spTgt spid="1134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ppt_x</p:attrName>
                                        </p:attrNameLst>
                                      </p:cBhvr>
                                      <p:tavLst>
                                        <p:tav tm="0">
                                          <p:val>
                                            <p:strVal val="#ppt_x-#ppt_w*1.125000"/>
                                          </p:val>
                                        </p:tav>
                                        <p:tav tm="100000">
                                          <p:val>
                                            <p:strVal val="#ppt_x"/>
                                          </p:val>
                                        </p:tav>
                                      </p:tavLst>
                                    </p:anim>
                                    <p:animEffect transition="in" filter="wipe(right)">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349"/>
                                        </p:tgtEl>
                                        <p:attrNameLst>
                                          <p:attrName>style.visibility</p:attrName>
                                        </p:attrNameLst>
                                      </p:cBhvr>
                                      <p:to>
                                        <p:strVal val="visible"/>
                                      </p:to>
                                    </p:set>
                                    <p:animEffect transition="in" filter="wipe(up)">
                                      <p:cBhvr>
                                        <p:cTn id="17" dur="500"/>
                                        <p:tgtEl>
                                          <p:spTgt spid="11349"/>
                                        </p:tgtEl>
                                      </p:cBhvr>
                                    </p:animEffect>
                                  </p:childTnLst>
                                </p:cTn>
                              </p:par>
                              <p:par>
                                <p:cTn id="18" presetID="22"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366"/>
                                        </p:tgtEl>
                                        <p:attrNameLst>
                                          <p:attrName>style.visibility</p:attrName>
                                        </p:attrNameLst>
                                      </p:cBhvr>
                                      <p:to>
                                        <p:strVal val="visible"/>
                                      </p:to>
                                    </p:set>
                                    <p:animEffect transition="in" filter="dissolve">
                                      <p:cBhvr>
                                        <p:cTn id="25" dur="500"/>
                                        <p:tgtEl>
                                          <p:spTgt spid="1136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par>
                                <p:cTn id="31" presetID="22" presetClass="entr" presetSubtype="8"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6" grpId="0" animBg="1"/>
      <p:bldP spid="11349" grpId="0" animBg="1"/>
      <p:bldP spid="11366" grpId="0"/>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5"/>
          <p:cNvSpPr>
            <a:spLocks noChangeArrowheads="1"/>
          </p:cNvSpPr>
          <p:nvPr/>
        </p:nvSpPr>
        <p:spPr bwMode="auto">
          <a:xfrm>
            <a:off x="381000" y="1522412"/>
            <a:ext cx="18678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3200" b="1">
                <a:solidFill>
                  <a:srgbClr val="002060"/>
                </a:solidFill>
                <a:cs typeface="Times New Roman" pitchFamily="18" charset="0"/>
              </a:rPr>
              <a:t>? 2. Tính</a:t>
            </a:r>
          </a:p>
        </p:txBody>
      </p:sp>
      <p:sp>
        <p:nvSpPr>
          <p:cNvPr id="22530" name="Text Box 30"/>
          <p:cNvSpPr txBox="1">
            <a:spLocks noChangeArrowheads="1"/>
          </p:cNvSpPr>
          <p:nvPr/>
        </p:nvSpPr>
        <p:spPr bwMode="auto">
          <a:xfrm>
            <a:off x="3505200" y="2833688"/>
            <a:ext cx="990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rgbClr val="FF0000"/>
                </a:solidFill>
              </a:rPr>
              <a:t>Giải</a:t>
            </a:r>
          </a:p>
        </p:txBody>
      </p:sp>
      <p:graphicFrame>
        <p:nvGraphicFramePr>
          <p:cNvPr id="13345" name="Object 33"/>
          <p:cNvGraphicFramePr>
            <a:graphicFrameLocks noChangeAspect="1"/>
          </p:cNvGraphicFramePr>
          <p:nvPr>
            <p:extLst>
              <p:ext uri="{D42A27DB-BD31-4B8C-83A1-F6EECF244321}">
                <p14:modId xmlns:p14="http://schemas.microsoft.com/office/powerpoint/2010/main" val="3245544980"/>
              </p:ext>
            </p:extLst>
          </p:nvPr>
        </p:nvGraphicFramePr>
        <p:xfrm>
          <a:off x="1790700" y="3730625"/>
          <a:ext cx="3238500" cy="1146175"/>
        </p:xfrm>
        <a:graphic>
          <a:graphicData uri="http://schemas.openxmlformats.org/presentationml/2006/ole">
            <mc:AlternateContent xmlns:mc="http://schemas.openxmlformats.org/markup-compatibility/2006">
              <mc:Choice xmlns:v="urn:schemas-microsoft-com:vml" Requires="v">
                <p:oleObj spid="_x0000_s63580" name="Equation" r:id="rId3" imgW="1358900" imgH="482600" progId="Equation.DSMT4">
                  <p:embed/>
                </p:oleObj>
              </mc:Choice>
              <mc:Fallback>
                <p:oleObj name="Equation" r:id="rId3" imgW="1358900" imgH="482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3730625"/>
                        <a:ext cx="32385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4" name="Object 39"/>
          <p:cNvGraphicFramePr>
            <a:graphicFrameLocks noChangeAspect="1"/>
          </p:cNvGraphicFramePr>
          <p:nvPr>
            <p:extLst>
              <p:ext uri="{D42A27DB-BD31-4B8C-83A1-F6EECF244321}">
                <p14:modId xmlns:p14="http://schemas.microsoft.com/office/powerpoint/2010/main" val="3006614650"/>
              </p:ext>
            </p:extLst>
          </p:nvPr>
        </p:nvGraphicFramePr>
        <p:xfrm>
          <a:off x="1189038" y="2162175"/>
          <a:ext cx="1008062" cy="1038225"/>
        </p:xfrm>
        <a:graphic>
          <a:graphicData uri="http://schemas.openxmlformats.org/presentationml/2006/ole">
            <mc:AlternateContent xmlns:mc="http://schemas.openxmlformats.org/markup-compatibility/2006">
              <mc:Choice xmlns:v="urn:schemas-microsoft-com:vml" Requires="v">
                <p:oleObj spid="_x0000_s63581" name="Equation" r:id="rId5" imgW="419100" imgH="431800" progId="Equation.DSMT4">
                  <p:embed/>
                </p:oleObj>
              </mc:Choice>
              <mc:Fallback>
                <p:oleObj name="Equation" r:id="rId5" imgW="4191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9038" y="2162175"/>
                        <a:ext cx="1008062" cy="103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535" name="Object 40"/>
          <p:cNvGraphicFramePr>
            <a:graphicFrameLocks noChangeAspect="1"/>
          </p:cNvGraphicFramePr>
          <p:nvPr>
            <p:extLst>
              <p:ext uri="{D42A27DB-BD31-4B8C-83A1-F6EECF244321}">
                <p14:modId xmlns:p14="http://schemas.microsoft.com/office/powerpoint/2010/main" val="3106517892"/>
              </p:ext>
            </p:extLst>
          </p:nvPr>
        </p:nvGraphicFramePr>
        <p:xfrm>
          <a:off x="6021388" y="2284412"/>
          <a:ext cx="1460500" cy="590550"/>
        </p:xfrm>
        <a:graphic>
          <a:graphicData uri="http://schemas.openxmlformats.org/presentationml/2006/ole">
            <mc:AlternateContent xmlns:mc="http://schemas.openxmlformats.org/markup-compatibility/2006">
              <mc:Choice xmlns:v="urn:schemas-microsoft-com:vml" Requires="v">
                <p:oleObj spid="_x0000_s63582" name="Equation" r:id="rId7" imgW="596900" imgH="241300" progId="Equation.DSMT4">
                  <p:embed/>
                </p:oleObj>
              </mc:Choice>
              <mc:Fallback>
                <p:oleObj name="Equation" r:id="rId7" imgW="5969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1388" y="2284412"/>
                        <a:ext cx="14605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3357" name="Object 45"/>
          <p:cNvGraphicFramePr>
            <a:graphicFrameLocks noChangeAspect="1"/>
          </p:cNvGraphicFramePr>
          <p:nvPr/>
        </p:nvGraphicFramePr>
        <p:xfrm>
          <a:off x="2047875" y="4870450"/>
          <a:ext cx="6516688" cy="1149350"/>
        </p:xfrm>
        <a:graphic>
          <a:graphicData uri="http://schemas.openxmlformats.org/presentationml/2006/ole">
            <mc:AlternateContent xmlns:mc="http://schemas.openxmlformats.org/markup-compatibility/2006">
              <mc:Choice xmlns:v="urn:schemas-microsoft-com:vml" Requires="v">
                <p:oleObj spid="_x0000_s63583" name="Equation" r:id="rId9" imgW="2730500" imgH="482600" progId="Equation.DSMT4">
                  <p:embed/>
                </p:oleObj>
              </mc:Choice>
              <mc:Fallback>
                <p:oleObj name="Equation" r:id="rId9" imgW="2730500" imgH="482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7875" y="4870450"/>
                        <a:ext cx="6516688"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a:spLocks noChangeArrowheads="1"/>
          </p:cNvSpPr>
          <p:nvPr/>
        </p:nvSpPr>
        <p:spPr bwMode="auto">
          <a:xfrm>
            <a:off x="533400" y="2360612"/>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sp>
        <p:nvSpPr>
          <p:cNvPr id="17" name="TextBox 16"/>
          <p:cNvSpPr txBox="1">
            <a:spLocks noChangeArrowheads="1"/>
          </p:cNvSpPr>
          <p:nvPr/>
        </p:nvSpPr>
        <p:spPr bwMode="auto">
          <a:xfrm>
            <a:off x="5486400" y="2284412"/>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sp>
        <p:nvSpPr>
          <p:cNvPr id="18" name="TextBox 17"/>
          <p:cNvSpPr txBox="1">
            <a:spLocks noChangeArrowheads="1"/>
          </p:cNvSpPr>
          <p:nvPr/>
        </p:nvSpPr>
        <p:spPr bwMode="auto">
          <a:xfrm>
            <a:off x="357187" y="40481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graphicFrame>
        <p:nvGraphicFramePr>
          <p:cNvPr id="19" name="Object 39"/>
          <p:cNvGraphicFramePr>
            <a:graphicFrameLocks noChangeAspect="1"/>
          </p:cNvGraphicFramePr>
          <p:nvPr>
            <p:extLst>
              <p:ext uri="{D42A27DB-BD31-4B8C-83A1-F6EECF244321}">
                <p14:modId xmlns:p14="http://schemas.microsoft.com/office/powerpoint/2010/main" val="3020468940"/>
              </p:ext>
            </p:extLst>
          </p:nvPr>
        </p:nvGraphicFramePr>
        <p:xfrm>
          <a:off x="814387" y="3760788"/>
          <a:ext cx="1009650" cy="1039812"/>
        </p:xfrm>
        <a:graphic>
          <a:graphicData uri="http://schemas.openxmlformats.org/presentationml/2006/ole">
            <mc:AlternateContent xmlns:mc="http://schemas.openxmlformats.org/markup-compatibility/2006">
              <mc:Choice xmlns:v="urn:schemas-microsoft-com:vml" Requires="v">
                <p:oleObj spid="_x0000_s63584" name="Equation" r:id="rId11" imgW="419100" imgH="431800" progId="Equation.DSMT4">
                  <p:embed/>
                </p:oleObj>
              </mc:Choice>
              <mc:Fallback>
                <p:oleObj name="Equation" r:id="rId11" imgW="419100" imgH="431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4387" y="3760788"/>
                        <a:ext cx="1009650" cy="1039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0" name="TextBox 19"/>
          <p:cNvSpPr txBox="1">
            <a:spLocks noChangeArrowheads="1"/>
          </p:cNvSpPr>
          <p:nvPr/>
        </p:nvSpPr>
        <p:spPr bwMode="auto">
          <a:xfrm>
            <a:off x="304800" y="51054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graphicFrame>
        <p:nvGraphicFramePr>
          <p:cNvPr id="21" name="Object 40"/>
          <p:cNvGraphicFramePr>
            <a:graphicFrameLocks noChangeAspect="1"/>
          </p:cNvGraphicFramePr>
          <p:nvPr/>
        </p:nvGraphicFramePr>
        <p:xfrm>
          <a:off x="838200" y="5029200"/>
          <a:ext cx="1341438" cy="682625"/>
        </p:xfrm>
        <a:graphic>
          <a:graphicData uri="http://schemas.openxmlformats.org/presentationml/2006/ole">
            <mc:AlternateContent xmlns:mc="http://schemas.openxmlformats.org/markup-compatibility/2006">
              <mc:Choice xmlns:v="urn:schemas-microsoft-com:vml" Requires="v">
                <p:oleObj spid="_x0000_s63585" name="Equation" r:id="rId13" imgW="596900" imgH="241300" progId="Equation.DSMT4">
                  <p:embed/>
                </p:oleObj>
              </mc:Choice>
              <mc:Fallback>
                <p:oleObj name="Equation" r:id="rId13" imgW="596900" imgH="241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200" y="5029200"/>
                        <a:ext cx="13414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13"/>
          <p:cNvSpPr/>
          <p:nvPr/>
        </p:nvSpPr>
        <p:spPr>
          <a:xfrm>
            <a:off x="762000" y="228600"/>
            <a:ext cx="78486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smtClean="0">
                <a:ln w="0"/>
                <a:solidFill>
                  <a:srgbClr val="002060"/>
                </a:solidFill>
                <a:effectLst>
                  <a:reflection blurRad="12700" stA="50000" endPos="50000" dist="5000" dir="5400000" sy="-100000" rotWithShape="0"/>
                </a:effectLst>
              </a:rPr>
              <a:t>LIÊN HỆ PHÉP </a:t>
            </a:r>
            <a:r>
              <a:rPr lang="en-US" sz="2800" b="1" cap="all" spc="0" smtClean="0">
                <a:ln w="0"/>
                <a:solidFill>
                  <a:srgbClr val="002060"/>
                </a:solidFill>
                <a:effectLst>
                  <a:reflection blurRad="12700" stA="50000" endPos="50000" dist="5000" dir="5400000" sy="-100000" rotWithShape="0"/>
                </a:effectLst>
              </a:rPr>
              <a:t>CHIA </a:t>
            </a:r>
            <a:r>
              <a:rPr lang="en-US" sz="2800" b="1" cap="all" spc="0" smtClean="0">
                <a:ln w="0"/>
                <a:solidFill>
                  <a:srgbClr val="002060"/>
                </a:solidFill>
                <a:effectLst>
                  <a:reflection blurRad="12700" stA="50000" endPos="50000" dist="5000" dir="5400000" sy="-100000" rotWithShape="0"/>
                </a:effectLst>
              </a:rPr>
              <a:t>VÀ PHÉP KHAI PHƯƠNG</a:t>
            </a:r>
            <a:endParaRPr lang="en-US" sz="2800" b="1" cap="all" spc="0" dirty="0">
              <a:ln w="0"/>
              <a:solidFill>
                <a:srgbClr val="00206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822087165"/>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randombar(horizontal)">
                                      <p:cBhvr>
                                        <p:cTn id="7" dur="500"/>
                                        <p:tgtEl>
                                          <p:spTgt spid="225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par>
                                <p:cTn id="11" presetID="14" presetClass="entr" presetSubtype="10" fill="hold" nodeType="withEffect">
                                  <p:stCondLst>
                                    <p:cond delay="0"/>
                                  </p:stCondLst>
                                  <p:childTnLst>
                                    <p:set>
                                      <p:cBhvr>
                                        <p:cTn id="12" dur="1" fill="hold">
                                          <p:stCondLst>
                                            <p:cond delay="0"/>
                                          </p:stCondLst>
                                        </p:cTn>
                                        <p:tgtEl>
                                          <p:spTgt spid="22534"/>
                                        </p:tgtEl>
                                        <p:attrNameLst>
                                          <p:attrName>style.visibility</p:attrName>
                                        </p:attrNameLst>
                                      </p:cBhvr>
                                      <p:to>
                                        <p:strVal val="visible"/>
                                      </p:to>
                                    </p:set>
                                    <p:animEffect transition="in" filter="randombar(horizontal)">
                                      <p:cBhvr>
                                        <p:cTn id="13" dur="500"/>
                                        <p:tgtEl>
                                          <p:spTgt spid="2253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14" presetClass="entr" presetSubtype="10" fill="hold" nodeType="withEffect">
                                  <p:stCondLst>
                                    <p:cond delay="0"/>
                                  </p:stCondLst>
                                  <p:childTnLst>
                                    <p:set>
                                      <p:cBhvr>
                                        <p:cTn id="18" dur="1" fill="hold">
                                          <p:stCondLst>
                                            <p:cond delay="0"/>
                                          </p:stCondLst>
                                        </p:cTn>
                                        <p:tgtEl>
                                          <p:spTgt spid="22535"/>
                                        </p:tgtEl>
                                        <p:attrNameLst>
                                          <p:attrName>style.visibility</p:attrName>
                                        </p:attrNameLst>
                                      </p:cBhvr>
                                      <p:to>
                                        <p:strVal val="visible"/>
                                      </p:to>
                                    </p:set>
                                    <p:animEffect transition="in" filter="randombar(horizontal)">
                                      <p:cBhvr>
                                        <p:cTn id="19" dur="500"/>
                                        <p:tgtEl>
                                          <p:spTgt spid="225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530"/>
                                        </p:tgtEl>
                                        <p:attrNameLst>
                                          <p:attrName>style.visibility</p:attrName>
                                        </p:attrNameLst>
                                      </p:cBhvr>
                                      <p:to>
                                        <p:strVal val="visible"/>
                                      </p:to>
                                    </p:set>
                                    <p:animEffect transition="in" filter="randombar(horizontal)">
                                      <p:cBhvr>
                                        <p:cTn id="24" dur="500"/>
                                        <p:tgtEl>
                                          <p:spTgt spid="225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heckerboard(across)">
                                      <p:cBhvr>
                                        <p:cTn id="29" dur="500"/>
                                        <p:tgtEl>
                                          <p:spTgt spid="18"/>
                                        </p:tgtEl>
                                      </p:cBhvr>
                                    </p:animEffect>
                                  </p:childTnLst>
                                </p:cTn>
                              </p:par>
                              <p:par>
                                <p:cTn id="30" presetID="14" presetClass="entr" presetSubtype="1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13345"/>
                                        </p:tgtEl>
                                        <p:attrNameLst>
                                          <p:attrName>style.visibility</p:attrName>
                                        </p:attrNameLst>
                                      </p:cBhvr>
                                      <p:to>
                                        <p:strVal val="visible"/>
                                      </p:to>
                                    </p:set>
                                    <p:animEffect transition="in" filter="randombar(horizontal)">
                                      <p:cBhvr>
                                        <p:cTn id="37" dur="500"/>
                                        <p:tgtEl>
                                          <p:spTgt spid="1334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heckerboard(across)">
                                      <p:cBhvr>
                                        <p:cTn id="42" dur="500"/>
                                        <p:tgtEl>
                                          <p:spTgt spid="20"/>
                                        </p:tgtEl>
                                      </p:cBhvr>
                                    </p:animEffect>
                                  </p:childTnLst>
                                </p:cTn>
                              </p:par>
                              <p:par>
                                <p:cTn id="43" presetID="14" presetClass="entr" presetSubtype="1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4" presetClass="entr" presetSubtype="10" fill="hold" nodeType="clickEffect">
                                  <p:stCondLst>
                                    <p:cond delay="0"/>
                                  </p:stCondLst>
                                  <p:childTnLst>
                                    <p:set>
                                      <p:cBhvr>
                                        <p:cTn id="49" dur="1" fill="hold">
                                          <p:stCondLst>
                                            <p:cond delay="0"/>
                                          </p:stCondLst>
                                        </p:cTn>
                                        <p:tgtEl>
                                          <p:spTgt spid="13357"/>
                                        </p:tgtEl>
                                        <p:attrNameLst>
                                          <p:attrName>style.visibility</p:attrName>
                                        </p:attrNameLst>
                                      </p:cBhvr>
                                      <p:to>
                                        <p:strVal val="visible"/>
                                      </p:to>
                                    </p:set>
                                    <p:animEffect transition="in" filter="randombar(horizontal)">
                                      <p:cBhvr>
                                        <p:cTn id="50" dur="500"/>
                                        <p:tgtEl>
                                          <p:spTgt spid="13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0" grpId="0"/>
      <p:bldP spid="16" grpId="0"/>
      <p:bldP spid="17" grpId="0"/>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04800" y="974725"/>
            <a:ext cx="2362200" cy="549275"/>
          </a:xfrm>
          <a:prstGeom prst="rect">
            <a:avLst/>
          </a:prstGeom>
          <a:ln/>
          <a:extLst/>
        </p:spPr>
        <p:style>
          <a:lnRef idx="1">
            <a:schemeClr val="accent4"/>
          </a:lnRef>
          <a:fillRef idx="2">
            <a:schemeClr val="accent4"/>
          </a:fillRef>
          <a:effectRef idx="1">
            <a:schemeClr val="accent4"/>
          </a:effectRef>
          <a:fontRef idx="minor">
            <a:schemeClr val="dk1"/>
          </a:fontRef>
        </p:style>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sz="3000" b="1">
                <a:solidFill>
                  <a:srgbClr val="FF0000"/>
                </a:solidFill>
              </a:rPr>
              <a:t>2. </a:t>
            </a:r>
            <a:r>
              <a:rPr lang="en-US" sz="3000" b="1" u="sng">
                <a:solidFill>
                  <a:srgbClr val="FF0000"/>
                </a:solidFill>
              </a:rPr>
              <a:t>Áp dụng:</a:t>
            </a:r>
          </a:p>
        </p:txBody>
      </p:sp>
      <p:sp>
        <p:nvSpPr>
          <p:cNvPr id="41989" name="Text Box 5"/>
          <p:cNvSpPr txBox="1">
            <a:spLocks noChangeArrowheads="1"/>
          </p:cNvSpPr>
          <p:nvPr/>
        </p:nvSpPr>
        <p:spPr bwMode="auto">
          <a:xfrm>
            <a:off x="304800" y="1923871"/>
            <a:ext cx="8410575" cy="1200329"/>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lgn="just">
              <a:spcBef>
                <a:spcPct val="50000"/>
              </a:spcBef>
            </a:pPr>
            <a:r>
              <a:rPr lang="en-US" sz="2400" b="1">
                <a:solidFill>
                  <a:schemeClr val="hlink"/>
                </a:solidFill>
              </a:rPr>
              <a:t>b. </a:t>
            </a:r>
            <a:r>
              <a:rPr lang="en-US" sz="2400" b="1" u="sng">
                <a:solidFill>
                  <a:schemeClr val="hlink"/>
                </a:solidFill>
              </a:rPr>
              <a:t>Quy tắc chia các căn </a:t>
            </a:r>
            <a:r>
              <a:rPr lang="en-US" sz="2400" b="1" u="sng">
                <a:solidFill>
                  <a:schemeClr val="hlink"/>
                </a:solidFill>
              </a:rPr>
              <a:t>bậc </a:t>
            </a:r>
            <a:r>
              <a:rPr lang="en-US" sz="2400" b="1" u="sng" smtClean="0">
                <a:solidFill>
                  <a:schemeClr val="hlink"/>
                </a:solidFill>
              </a:rPr>
              <a:t>hai: </a:t>
            </a:r>
            <a:r>
              <a:rPr lang="en-US" sz="2400" i="1" smtClean="0">
                <a:solidFill>
                  <a:srgbClr val="002060"/>
                </a:solidFill>
              </a:rPr>
              <a:t>Muốn </a:t>
            </a:r>
            <a:r>
              <a:rPr lang="en-US" sz="2400" i="1">
                <a:solidFill>
                  <a:srgbClr val="002060"/>
                </a:solidFill>
              </a:rPr>
              <a:t>chia căn bậc hai của số a không âm cho căn bậc hai của số b dương, ta có thể chia số a cho số b rồi khai phương kết quả đó. </a:t>
            </a:r>
          </a:p>
        </p:txBody>
      </p:sp>
      <p:sp>
        <p:nvSpPr>
          <p:cNvPr id="41991" name="Text Box 7"/>
          <p:cNvSpPr txBox="1">
            <a:spLocks noChangeArrowheads="1"/>
          </p:cNvSpPr>
          <p:nvPr/>
        </p:nvSpPr>
        <p:spPr bwMode="auto">
          <a:xfrm>
            <a:off x="457200" y="3080788"/>
            <a:ext cx="289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chemeClr val="hlink"/>
                </a:solidFill>
              </a:rPr>
              <a:t>* Ví dụ 2: Tính</a:t>
            </a:r>
          </a:p>
        </p:txBody>
      </p:sp>
      <p:sp>
        <p:nvSpPr>
          <p:cNvPr id="41992" name="Text Box 8"/>
          <p:cNvSpPr txBox="1">
            <a:spLocks noChangeArrowheads="1"/>
          </p:cNvSpPr>
          <p:nvPr/>
        </p:nvSpPr>
        <p:spPr bwMode="auto">
          <a:xfrm>
            <a:off x="3886200" y="42672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chemeClr val="hlink"/>
                </a:solidFill>
              </a:rPr>
              <a:t>Giải</a:t>
            </a:r>
          </a:p>
        </p:txBody>
      </p:sp>
      <p:graphicFrame>
        <p:nvGraphicFramePr>
          <p:cNvPr id="17" name="Object 16"/>
          <p:cNvGraphicFramePr>
            <a:graphicFrameLocks noChangeAspect="1"/>
          </p:cNvGraphicFramePr>
          <p:nvPr>
            <p:extLst>
              <p:ext uri="{D42A27DB-BD31-4B8C-83A1-F6EECF244321}">
                <p14:modId xmlns:p14="http://schemas.microsoft.com/office/powerpoint/2010/main" val="1253440364"/>
              </p:ext>
            </p:extLst>
          </p:nvPr>
        </p:nvGraphicFramePr>
        <p:xfrm>
          <a:off x="1447801" y="4813534"/>
          <a:ext cx="694880" cy="901466"/>
        </p:xfrm>
        <a:graphic>
          <a:graphicData uri="http://schemas.openxmlformats.org/presentationml/2006/ole">
            <mc:AlternateContent xmlns:mc="http://schemas.openxmlformats.org/markup-compatibility/2006">
              <mc:Choice xmlns:v="urn:schemas-microsoft-com:vml" Requires="v">
                <p:oleObj spid="_x0000_s64600" name="Equation" r:id="rId3" imgW="342900" imgH="444500" progId="Equation.DSMT4">
                  <p:embed/>
                </p:oleObj>
              </mc:Choice>
              <mc:Fallback>
                <p:oleObj name="Equation" r:id="rId3" imgW="3429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1" y="4813534"/>
                        <a:ext cx="694880" cy="901466"/>
                      </a:xfrm>
                      <a:prstGeom prst="rect">
                        <a:avLst/>
                      </a:prstGeom>
                      <a:noFill/>
                      <a:ln>
                        <a:noFill/>
                      </a:ln>
                      <a:extLst/>
                    </p:spPr>
                  </p:pic>
                </p:oleObj>
              </mc:Fallback>
            </mc:AlternateContent>
          </a:graphicData>
        </a:graphic>
      </p:graphicFrame>
      <p:sp>
        <p:nvSpPr>
          <p:cNvPr id="18" name="TextBox 17"/>
          <p:cNvSpPr txBox="1">
            <a:spLocks noChangeArrowheads="1"/>
          </p:cNvSpPr>
          <p:nvPr/>
        </p:nvSpPr>
        <p:spPr bwMode="auto">
          <a:xfrm>
            <a:off x="838200" y="51149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graphicFrame>
        <p:nvGraphicFramePr>
          <p:cNvPr id="19" name="Object 18"/>
          <p:cNvGraphicFramePr>
            <a:graphicFrameLocks noChangeAspect="1"/>
          </p:cNvGraphicFramePr>
          <p:nvPr>
            <p:extLst>
              <p:ext uri="{D42A27DB-BD31-4B8C-83A1-F6EECF244321}">
                <p14:modId xmlns:p14="http://schemas.microsoft.com/office/powerpoint/2010/main" val="52375451"/>
              </p:ext>
            </p:extLst>
          </p:nvPr>
        </p:nvGraphicFramePr>
        <p:xfrm>
          <a:off x="2286000" y="4840364"/>
          <a:ext cx="2263055" cy="874636"/>
        </p:xfrm>
        <a:graphic>
          <a:graphicData uri="http://schemas.openxmlformats.org/presentationml/2006/ole">
            <mc:AlternateContent xmlns:mc="http://schemas.openxmlformats.org/markup-compatibility/2006">
              <mc:Choice xmlns:v="urn:schemas-microsoft-com:vml" Requires="v">
                <p:oleObj spid="_x0000_s64601" name="Equation" r:id="rId5" imgW="1117600" imgH="431800" progId="Equation.DSMT4">
                  <p:embed/>
                </p:oleObj>
              </mc:Choice>
              <mc:Fallback>
                <p:oleObj name="Equation" r:id="rId5" imgW="11176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840364"/>
                        <a:ext cx="2263055" cy="874636"/>
                      </a:xfrm>
                      <a:prstGeom prst="rect">
                        <a:avLst/>
                      </a:prstGeom>
                      <a:noFill/>
                      <a:ln>
                        <a:noFill/>
                      </a:ln>
                      <a:extLst/>
                    </p:spPr>
                  </p:pic>
                </p:oleObj>
              </mc:Fallback>
            </mc:AlternateContent>
          </a:graphicData>
        </a:graphic>
      </p:graphicFrame>
      <p:sp>
        <p:nvSpPr>
          <p:cNvPr id="20" name="TextBox 19"/>
          <p:cNvSpPr txBox="1">
            <a:spLocks noChangeArrowheads="1"/>
          </p:cNvSpPr>
          <p:nvPr/>
        </p:nvSpPr>
        <p:spPr bwMode="auto">
          <a:xfrm>
            <a:off x="838200" y="589438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graphicFrame>
        <p:nvGraphicFramePr>
          <p:cNvPr id="21" name="Object 20"/>
          <p:cNvGraphicFramePr>
            <a:graphicFrameLocks noChangeAspect="1"/>
          </p:cNvGraphicFramePr>
          <p:nvPr>
            <p:extLst>
              <p:ext uri="{D42A27DB-BD31-4B8C-83A1-F6EECF244321}">
                <p14:modId xmlns:p14="http://schemas.microsoft.com/office/powerpoint/2010/main" val="2610821050"/>
              </p:ext>
            </p:extLst>
          </p:nvPr>
        </p:nvGraphicFramePr>
        <p:xfrm>
          <a:off x="1295400" y="5754764"/>
          <a:ext cx="1491711" cy="874636"/>
        </p:xfrm>
        <a:graphic>
          <a:graphicData uri="http://schemas.openxmlformats.org/presentationml/2006/ole">
            <mc:AlternateContent xmlns:mc="http://schemas.openxmlformats.org/markup-compatibility/2006">
              <mc:Choice xmlns:v="urn:schemas-microsoft-com:vml" Requires="v">
                <p:oleObj spid="_x0000_s64602" name="Equation" r:id="rId7" imgW="736600" imgH="431800" progId="Equation.DSMT4">
                  <p:embed/>
                </p:oleObj>
              </mc:Choice>
              <mc:Fallback>
                <p:oleObj name="Equation" r:id="rId7" imgW="736600" imgH="431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5754764"/>
                        <a:ext cx="1491711" cy="874636"/>
                      </a:xfrm>
                      <a:prstGeom prst="rect">
                        <a:avLst/>
                      </a:prstGeom>
                      <a:noFill/>
                      <a:ln>
                        <a:noFill/>
                      </a:ln>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521666311"/>
              </p:ext>
            </p:extLst>
          </p:nvPr>
        </p:nvGraphicFramePr>
        <p:xfrm>
          <a:off x="2971800" y="5746750"/>
          <a:ext cx="2908300" cy="874636"/>
        </p:xfrm>
        <a:graphic>
          <a:graphicData uri="http://schemas.openxmlformats.org/presentationml/2006/ole">
            <mc:AlternateContent xmlns:mc="http://schemas.openxmlformats.org/markup-compatibility/2006">
              <mc:Choice xmlns:v="urn:schemas-microsoft-com:vml" Requires="v">
                <p:oleObj spid="_x0000_s64603" name="Equation" r:id="rId9" imgW="1435100" imgH="431800" progId="Equation.DSMT4">
                  <p:embed/>
                </p:oleObj>
              </mc:Choice>
              <mc:Fallback>
                <p:oleObj name="Equation" r:id="rId9" imgW="1435100" imgH="431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5746750"/>
                        <a:ext cx="2908300" cy="874636"/>
                      </a:xfrm>
                      <a:prstGeom prst="rect">
                        <a:avLst/>
                      </a:prstGeom>
                      <a:noFill/>
                      <a:ln>
                        <a:noFill/>
                      </a:ln>
                      <a:extLst/>
                    </p:spPr>
                  </p:pic>
                </p:oleObj>
              </mc:Fallback>
            </mc:AlternateContent>
          </a:graphicData>
        </a:graphic>
      </p:graphicFrame>
      <p:graphicFrame>
        <p:nvGraphicFramePr>
          <p:cNvPr id="23" name="Object 39"/>
          <p:cNvGraphicFramePr>
            <a:graphicFrameLocks noChangeAspect="1"/>
          </p:cNvGraphicFramePr>
          <p:nvPr>
            <p:extLst>
              <p:ext uri="{D42A27DB-BD31-4B8C-83A1-F6EECF244321}">
                <p14:modId xmlns:p14="http://schemas.microsoft.com/office/powerpoint/2010/main" val="2604887397"/>
              </p:ext>
            </p:extLst>
          </p:nvPr>
        </p:nvGraphicFramePr>
        <p:xfrm>
          <a:off x="1585913" y="3460202"/>
          <a:ext cx="738980" cy="958254"/>
        </p:xfrm>
        <a:graphic>
          <a:graphicData uri="http://schemas.openxmlformats.org/presentationml/2006/ole">
            <mc:AlternateContent xmlns:mc="http://schemas.openxmlformats.org/markup-compatibility/2006">
              <mc:Choice xmlns:v="urn:schemas-microsoft-com:vml" Requires="v">
                <p:oleObj spid="_x0000_s64604" name="Equation" r:id="rId11" imgW="342900" imgH="444500" progId="Equation.DSMT4">
                  <p:embed/>
                </p:oleObj>
              </mc:Choice>
              <mc:Fallback>
                <p:oleObj name="Equation" r:id="rId11" imgW="342900" imgH="4445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5913" y="3460202"/>
                        <a:ext cx="738980" cy="958254"/>
                      </a:xfrm>
                      <a:prstGeom prst="rect">
                        <a:avLst/>
                      </a:prstGeom>
                      <a:noFill/>
                      <a:ln>
                        <a:noFill/>
                      </a:ln>
                      <a:effectLst/>
                      <a:extLst/>
                    </p:spPr>
                  </p:pic>
                </p:oleObj>
              </mc:Fallback>
            </mc:AlternateContent>
          </a:graphicData>
        </a:graphic>
      </p:graphicFrame>
      <p:sp>
        <p:nvSpPr>
          <p:cNvPr id="24" name="TextBox 23"/>
          <p:cNvSpPr txBox="1">
            <a:spLocks noChangeArrowheads="1"/>
          </p:cNvSpPr>
          <p:nvPr/>
        </p:nvSpPr>
        <p:spPr bwMode="auto">
          <a:xfrm>
            <a:off x="838200" y="3623713"/>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sp>
        <p:nvSpPr>
          <p:cNvPr id="25" name="TextBox 24"/>
          <p:cNvSpPr txBox="1">
            <a:spLocks noChangeArrowheads="1"/>
          </p:cNvSpPr>
          <p:nvPr/>
        </p:nvSpPr>
        <p:spPr bwMode="auto">
          <a:xfrm>
            <a:off x="5791200" y="3776113"/>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graphicFrame>
        <p:nvGraphicFramePr>
          <p:cNvPr id="26" name="Object 40"/>
          <p:cNvGraphicFramePr>
            <a:graphicFrameLocks noChangeAspect="1"/>
          </p:cNvGraphicFramePr>
          <p:nvPr>
            <p:extLst>
              <p:ext uri="{D42A27DB-BD31-4B8C-83A1-F6EECF244321}">
                <p14:modId xmlns:p14="http://schemas.microsoft.com/office/powerpoint/2010/main" val="1185924392"/>
              </p:ext>
            </p:extLst>
          </p:nvPr>
        </p:nvGraphicFramePr>
        <p:xfrm>
          <a:off x="6156325" y="3547513"/>
          <a:ext cx="1616075" cy="948287"/>
        </p:xfrm>
        <a:graphic>
          <a:graphicData uri="http://schemas.openxmlformats.org/presentationml/2006/ole">
            <mc:AlternateContent xmlns:mc="http://schemas.openxmlformats.org/markup-compatibility/2006">
              <mc:Choice xmlns:v="urn:schemas-microsoft-com:vml" Requires="v">
                <p:oleObj spid="_x0000_s64605" name="Equation" r:id="rId13" imgW="736600" imgH="431800" progId="Equation.DSMT4">
                  <p:embed/>
                </p:oleObj>
              </mc:Choice>
              <mc:Fallback>
                <p:oleObj name="Equation" r:id="rId13" imgW="736600" imgH="4318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56325" y="3547513"/>
                        <a:ext cx="1616075" cy="948287"/>
                      </a:xfrm>
                      <a:prstGeom prst="rect">
                        <a:avLst/>
                      </a:prstGeom>
                      <a:noFill/>
                      <a:ln>
                        <a:noFill/>
                      </a:ln>
                      <a:effectLst/>
                      <a:extLst/>
                    </p:spPr>
                  </p:pic>
                </p:oleObj>
              </mc:Fallback>
            </mc:AlternateContent>
          </a:graphicData>
        </a:graphic>
      </p:graphicFrame>
      <p:sp>
        <p:nvSpPr>
          <p:cNvPr id="27" name="Rectangle 26"/>
          <p:cNvSpPr/>
          <p:nvPr/>
        </p:nvSpPr>
        <p:spPr>
          <a:xfrm>
            <a:off x="762000" y="228600"/>
            <a:ext cx="78486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smtClean="0">
                <a:ln w="0"/>
                <a:solidFill>
                  <a:srgbClr val="002060"/>
                </a:solidFill>
                <a:effectLst>
                  <a:reflection blurRad="12700" stA="50000" endPos="50000" dist="5000" dir="5400000" sy="-100000" rotWithShape="0"/>
                </a:effectLst>
              </a:rPr>
              <a:t>LIÊN HỆ PHÉP </a:t>
            </a:r>
            <a:r>
              <a:rPr lang="en-US" sz="2800" b="1" cap="all" spc="0" smtClean="0">
                <a:ln w="0"/>
                <a:solidFill>
                  <a:srgbClr val="002060"/>
                </a:solidFill>
                <a:effectLst>
                  <a:reflection blurRad="12700" stA="50000" endPos="50000" dist="5000" dir="5400000" sy="-100000" rotWithShape="0"/>
                </a:effectLst>
              </a:rPr>
              <a:t>CHIA </a:t>
            </a:r>
            <a:r>
              <a:rPr lang="en-US" sz="2800" b="1" cap="all" spc="0" smtClean="0">
                <a:ln w="0"/>
                <a:solidFill>
                  <a:srgbClr val="002060"/>
                </a:solidFill>
                <a:effectLst>
                  <a:reflection blurRad="12700" stA="50000" endPos="50000" dist="5000" dir="5400000" sy="-100000" rotWithShape="0"/>
                </a:effectLst>
              </a:rPr>
              <a:t>VÀ PHÉP KHAI PHƯƠNG</a:t>
            </a:r>
            <a:endParaRPr lang="en-US" sz="2800" b="1" cap="all" spc="0" dirty="0">
              <a:ln w="0"/>
              <a:solidFill>
                <a:srgbClr val="002060"/>
              </a:solidFill>
              <a:effectLst>
                <a:reflection blurRad="12700" stA="50000" endPos="50000" dist="5000" dir="5400000" sy="-100000" rotWithShape="0"/>
              </a:effectLst>
            </a:endParaRPr>
          </a:p>
        </p:txBody>
      </p:sp>
      <p:graphicFrame>
        <p:nvGraphicFramePr>
          <p:cNvPr id="28" name="Object 7"/>
          <p:cNvGraphicFramePr>
            <a:graphicFrameLocks noChangeAspect="1"/>
          </p:cNvGraphicFramePr>
          <p:nvPr>
            <p:extLst>
              <p:ext uri="{D42A27DB-BD31-4B8C-83A1-F6EECF244321}">
                <p14:modId xmlns:p14="http://schemas.microsoft.com/office/powerpoint/2010/main" val="2781026509"/>
              </p:ext>
            </p:extLst>
          </p:nvPr>
        </p:nvGraphicFramePr>
        <p:xfrm>
          <a:off x="3581400" y="914400"/>
          <a:ext cx="1371600" cy="962574"/>
        </p:xfrm>
        <a:graphic>
          <a:graphicData uri="http://schemas.openxmlformats.org/presentationml/2006/ole">
            <mc:AlternateContent xmlns:mc="http://schemas.openxmlformats.org/markup-compatibility/2006">
              <mc:Choice xmlns:v="urn:schemas-microsoft-com:vml" Requires="v">
                <p:oleObj spid="_x0000_s64606" name="Equation" r:id="rId15" imgW="635000" imgH="444500" progId="Equation.DSMT4">
                  <p:embed/>
                </p:oleObj>
              </mc:Choice>
              <mc:Fallback>
                <p:oleObj name="Equation" r:id="rId15" imgW="635000" imgH="444500" progId="Equation.DSMT4">
                  <p:embed/>
                  <p:pic>
                    <p:nvPicPr>
                      <p:cNvPr id="13"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81400" y="914400"/>
                        <a:ext cx="1371600" cy="962574"/>
                      </a:xfrm>
                      <a:prstGeom prst="rect">
                        <a:avLst/>
                      </a:prstGeom>
                      <a:solidFill>
                        <a:schemeClr val="accent5">
                          <a:lumMod val="40000"/>
                          <a:lumOff val="60000"/>
                        </a:schemeClr>
                      </a:solidFill>
                      <a:ln>
                        <a:noFill/>
                      </a:ln>
                      <a:effectLst/>
                      <a:extLst/>
                    </p:spPr>
                  </p:pic>
                </p:oleObj>
              </mc:Fallback>
            </mc:AlternateContent>
          </a:graphicData>
        </a:graphic>
      </p:graphicFrame>
    </p:spTree>
    <p:extLst>
      <p:ext uri="{BB962C8B-B14F-4D97-AF65-F5344CB8AC3E}">
        <p14:creationId xmlns:p14="http://schemas.microsoft.com/office/powerpoint/2010/main" val="22113623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additive="base">
                                        <p:cTn id="7" dur="500"/>
                                        <p:tgtEl>
                                          <p:spTgt spid="41989"/>
                                        </p:tgtEl>
                                        <p:attrNameLst>
                                          <p:attrName>ppt_y</p:attrName>
                                        </p:attrNameLst>
                                      </p:cBhvr>
                                      <p:tavLst>
                                        <p:tav tm="0">
                                          <p:val>
                                            <p:strVal val="#ppt_y+#ppt_h*1.125000"/>
                                          </p:val>
                                        </p:tav>
                                        <p:tav tm="100000">
                                          <p:val>
                                            <p:strVal val="#ppt_y"/>
                                          </p:val>
                                        </p:tav>
                                      </p:tavLst>
                                    </p:anim>
                                    <p:animEffect transition="in" filter="wipe(up)">
                                      <p:cBhvr>
                                        <p:cTn id="8" dur="500"/>
                                        <p:tgtEl>
                                          <p:spTgt spid="41989"/>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1991"/>
                                        </p:tgtEl>
                                        <p:attrNameLst>
                                          <p:attrName>style.visibility</p:attrName>
                                        </p:attrNameLst>
                                      </p:cBhvr>
                                      <p:to>
                                        <p:strVal val="visible"/>
                                      </p:to>
                                    </p:set>
                                    <p:animEffect transition="in" filter="blinds(horizontal)">
                                      <p:cBhvr>
                                        <p:cTn id="13" dur="500"/>
                                        <p:tgtEl>
                                          <p:spTgt spid="4199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par>
                                <p:cTn id="17" presetID="14" presetClass="entr" presetSubtype="1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heckerboard(across)">
                                      <p:cBhvr>
                                        <p:cTn id="22" dur="500"/>
                                        <p:tgtEl>
                                          <p:spTgt spid="25"/>
                                        </p:tgtEl>
                                      </p:cBhvr>
                                    </p:animEffect>
                                  </p:childTnLst>
                                </p:cTn>
                              </p:par>
                              <p:par>
                                <p:cTn id="23" presetID="14" presetClass="entr" presetSubtype="1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41992"/>
                                        </p:tgtEl>
                                        <p:attrNameLst>
                                          <p:attrName>style.visibility</p:attrName>
                                        </p:attrNameLst>
                                      </p:cBhvr>
                                      <p:to>
                                        <p:strVal val="visible"/>
                                      </p:to>
                                    </p:set>
                                    <p:anim calcmode="lin" valueType="num">
                                      <p:cBhvr additive="base">
                                        <p:cTn id="30" dur="500"/>
                                        <p:tgtEl>
                                          <p:spTgt spid="41992"/>
                                        </p:tgtEl>
                                        <p:attrNameLst>
                                          <p:attrName>ppt_y</p:attrName>
                                        </p:attrNameLst>
                                      </p:cBhvr>
                                      <p:tavLst>
                                        <p:tav tm="0">
                                          <p:val>
                                            <p:strVal val="#ppt_y+#ppt_h*1.125000"/>
                                          </p:val>
                                        </p:tav>
                                        <p:tav tm="100000">
                                          <p:val>
                                            <p:strVal val="#ppt_y"/>
                                          </p:val>
                                        </p:tav>
                                      </p:tavLst>
                                    </p:anim>
                                    <p:animEffect transition="in" filter="wipe(up)">
                                      <p:cBhvr>
                                        <p:cTn id="31" dur="500"/>
                                        <p:tgtEl>
                                          <p:spTgt spid="4199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checkerboard(across)">
                                      <p:cBhvr>
                                        <p:cTn id="36" dur="500"/>
                                        <p:tgtEl>
                                          <p:spTgt spid="18"/>
                                        </p:tgtEl>
                                      </p:cBhvr>
                                    </p:animEffect>
                                  </p:childTnLst>
                                </p:cTn>
                              </p:par>
                              <p:par>
                                <p:cTn id="37" presetID="14" presetClass="entr" presetSubtype="1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4" presetClass="entr" presetSubtype="1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checkerboard(across)">
                                      <p:cBhvr>
                                        <p:cTn id="49" dur="500"/>
                                        <p:tgtEl>
                                          <p:spTgt spid="20"/>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4" presetClass="entr" presetSubtype="1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randombar(horizontal)">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P spid="41991" grpId="0"/>
      <p:bldP spid="41992" grpId="0"/>
      <p:bldP spid="18" grpId="0"/>
      <p:bldP spid="20"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5"/>
          <p:cNvSpPr>
            <a:spLocks noChangeArrowheads="1"/>
          </p:cNvSpPr>
          <p:nvPr/>
        </p:nvSpPr>
        <p:spPr bwMode="auto">
          <a:xfrm>
            <a:off x="609600" y="2344737"/>
            <a:ext cx="1446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2400" b="1">
                <a:solidFill>
                  <a:srgbClr val="002060"/>
                </a:solidFill>
                <a:cs typeface="Times New Roman" pitchFamily="18" charset="0"/>
              </a:rPr>
              <a:t>? 3. Tính</a:t>
            </a:r>
          </a:p>
        </p:txBody>
      </p:sp>
      <p:sp>
        <p:nvSpPr>
          <p:cNvPr id="22530" name="Text Box 30"/>
          <p:cNvSpPr txBox="1">
            <a:spLocks noChangeArrowheads="1"/>
          </p:cNvSpPr>
          <p:nvPr/>
        </p:nvSpPr>
        <p:spPr bwMode="auto">
          <a:xfrm>
            <a:off x="4075113" y="2986088"/>
            <a:ext cx="990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rgbClr val="FF0000"/>
                </a:solidFill>
              </a:rPr>
              <a:t>Giải</a:t>
            </a:r>
          </a:p>
        </p:txBody>
      </p:sp>
      <p:graphicFrame>
        <p:nvGraphicFramePr>
          <p:cNvPr id="13345" name="Object 33"/>
          <p:cNvGraphicFramePr>
            <a:graphicFrameLocks noChangeAspect="1"/>
          </p:cNvGraphicFramePr>
          <p:nvPr>
            <p:extLst>
              <p:ext uri="{D42A27DB-BD31-4B8C-83A1-F6EECF244321}">
                <p14:modId xmlns:p14="http://schemas.microsoft.com/office/powerpoint/2010/main" val="1578243396"/>
              </p:ext>
            </p:extLst>
          </p:nvPr>
        </p:nvGraphicFramePr>
        <p:xfrm>
          <a:off x="2608263" y="4079875"/>
          <a:ext cx="3600450" cy="1025525"/>
        </p:xfrm>
        <a:graphic>
          <a:graphicData uri="http://schemas.openxmlformats.org/presentationml/2006/ole">
            <mc:AlternateContent xmlns:mc="http://schemas.openxmlformats.org/markup-compatibility/2006">
              <mc:Choice xmlns:v="urn:schemas-microsoft-com:vml" Requires="v">
                <p:oleObj spid="_x0000_s65628" name="Equation" r:id="rId3" imgW="1511300" imgH="431800" progId="Equation.DSMT4">
                  <p:embed/>
                </p:oleObj>
              </mc:Choice>
              <mc:Fallback>
                <p:oleObj name="Equation" r:id="rId3" imgW="15113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8263" y="4079875"/>
                        <a:ext cx="36004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4" name="Object 39"/>
          <p:cNvGraphicFramePr>
            <a:graphicFrameLocks noChangeAspect="1"/>
          </p:cNvGraphicFramePr>
          <p:nvPr>
            <p:extLst>
              <p:ext uri="{D42A27DB-BD31-4B8C-83A1-F6EECF244321}">
                <p14:modId xmlns:p14="http://schemas.microsoft.com/office/powerpoint/2010/main" val="950455006"/>
              </p:ext>
            </p:extLst>
          </p:nvPr>
        </p:nvGraphicFramePr>
        <p:xfrm>
          <a:off x="1758950" y="2970212"/>
          <a:ext cx="1008063" cy="1068388"/>
        </p:xfrm>
        <a:graphic>
          <a:graphicData uri="http://schemas.openxmlformats.org/presentationml/2006/ole">
            <mc:AlternateContent xmlns:mc="http://schemas.openxmlformats.org/markup-compatibility/2006">
              <mc:Choice xmlns:v="urn:schemas-microsoft-com:vml" Requires="v">
                <p:oleObj spid="_x0000_s65629" name="Equation" r:id="rId5" imgW="419100" imgH="444500" progId="Equation.DSMT4">
                  <p:embed/>
                </p:oleObj>
              </mc:Choice>
              <mc:Fallback>
                <p:oleObj name="Equation" r:id="rId5" imgW="419100" imgH="444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8950" y="2970212"/>
                        <a:ext cx="1008063" cy="106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535" name="Object 40"/>
          <p:cNvGraphicFramePr>
            <a:graphicFrameLocks noChangeAspect="1"/>
          </p:cNvGraphicFramePr>
          <p:nvPr>
            <p:extLst>
              <p:ext uri="{D42A27DB-BD31-4B8C-83A1-F6EECF244321}">
                <p14:modId xmlns:p14="http://schemas.microsoft.com/office/powerpoint/2010/main" val="4204829427"/>
              </p:ext>
            </p:extLst>
          </p:nvPr>
        </p:nvGraphicFramePr>
        <p:xfrm>
          <a:off x="5943600" y="2801937"/>
          <a:ext cx="901700" cy="1119188"/>
        </p:xfrm>
        <a:graphic>
          <a:graphicData uri="http://schemas.openxmlformats.org/presentationml/2006/ole">
            <mc:AlternateContent xmlns:mc="http://schemas.openxmlformats.org/markup-compatibility/2006">
              <mc:Choice xmlns:v="urn:schemas-microsoft-com:vml" Requires="v">
                <p:oleObj spid="_x0000_s65630" name="Equation" r:id="rId7" imgW="368300" imgH="457200" progId="Equation.DSMT4">
                  <p:embed/>
                </p:oleObj>
              </mc:Choice>
              <mc:Fallback>
                <p:oleObj name="Equation" r:id="rId7" imgW="368300" imgH="457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2801937"/>
                        <a:ext cx="901700" cy="111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3357" name="Object 45"/>
          <p:cNvGraphicFramePr>
            <a:graphicFrameLocks noChangeAspect="1"/>
          </p:cNvGraphicFramePr>
          <p:nvPr>
            <p:extLst>
              <p:ext uri="{D42A27DB-BD31-4B8C-83A1-F6EECF244321}">
                <p14:modId xmlns:p14="http://schemas.microsoft.com/office/powerpoint/2010/main" val="3444730755"/>
              </p:ext>
            </p:extLst>
          </p:nvPr>
        </p:nvGraphicFramePr>
        <p:xfrm>
          <a:off x="2551113" y="5419725"/>
          <a:ext cx="3122612" cy="1209675"/>
        </p:xfrm>
        <a:graphic>
          <a:graphicData uri="http://schemas.openxmlformats.org/presentationml/2006/ole">
            <mc:AlternateContent xmlns:mc="http://schemas.openxmlformats.org/markup-compatibility/2006">
              <mc:Choice xmlns:v="urn:schemas-microsoft-com:vml" Requires="v">
                <p:oleObj spid="_x0000_s65631" name="Equation" r:id="rId9" imgW="1308100" imgH="508000" progId="Equation.DSMT4">
                  <p:embed/>
                </p:oleObj>
              </mc:Choice>
              <mc:Fallback>
                <p:oleObj name="Equation" r:id="rId9" imgW="1308100" imgH="508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1113" y="5419725"/>
                        <a:ext cx="31226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a:spLocks noChangeArrowheads="1"/>
          </p:cNvSpPr>
          <p:nvPr/>
        </p:nvSpPr>
        <p:spPr bwMode="auto">
          <a:xfrm>
            <a:off x="1103313" y="3182937"/>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sp>
        <p:nvSpPr>
          <p:cNvPr id="17" name="TextBox 16"/>
          <p:cNvSpPr txBox="1">
            <a:spLocks noChangeArrowheads="1"/>
          </p:cNvSpPr>
          <p:nvPr/>
        </p:nvSpPr>
        <p:spPr bwMode="auto">
          <a:xfrm>
            <a:off x="5410200" y="3106737"/>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sp>
        <p:nvSpPr>
          <p:cNvPr id="18" name="TextBox 17"/>
          <p:cNvSpPr txBox="1">
            <a:spLocks noChangeArrowheads="1"/>
          </p:cNvSpPr>
          <p:nvPr/>
        </p:nvSpPr>
        <p:spPr bwMode="auto">
          <a:xfrm>
            <a:off x="950913" y="433705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sp>
        <p:nvSpPr>
          <p:cNvPr id="20" name="TextBox 19"/>
          <p:cNvSpPr txBox="1">
            <a:spLocks noChangeArrowheads="1"/>
          </p:cNvSpPr>
          <p:nvPr/>
        </p:nvSpPr>
        <p:spPr bwMode="auto">
          <a:xfrm>
            <a:off x="950913" y="5764212"/>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graphicFrame>
        <p:nvGraphicFramePr>
          <p:cNvPr id="21" name="Object 40"/>
          <p:cNvGraphicFramePr>
            <a:graphicFrameLocks noChangeAspect="1"/>
          </p:cNvGraphicFramePr>
          <p:nvPr>
            <p:extLst>
              <p:ext uri="{D42A27DB-BD31-4B8C-83A1-F6EECF244321}">
                <p14:modId xmlns:p14="http://schemas.microsoft.com/office/powerpoint/2010/main" val="3814808089"/>
              </p:ext>
            </p:extLst>
          </p:nvPr>
        </p:nvGraphicFramePr>
        <p:xfrm>
          <a:off x="1560513" y="5526087"/>
          <a:ext cx="914400" cy="1082675"/>
        </p:xfrm>
        <a:graphic>
          <a:graphicData uri="http://schemas.openxmlformats.org/presentationml/2006/ole">
            <mc:AlternateContent xmlns:mc="http://schemas.openxmlformats.org/markup-compatibility/2006">
              <mc:Choice xmlns:v="urn:schemas-microsoft-com:vml" Requires="v">
                <p:oleObj spid="_x0000_s65632" name="Equation" r:id="rId11" imgW="368300" imgH="457200" progId="Equation.DSMT4">
                  <p:embed/>
                </p:oleObj>
              </mc:Choice>
              <mc:Fallback>
                <p:oleObj name="Equation" r:id="rId11" imgW="368300" imgH="457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60513" y="5526087"/>
                        <a:ext cx="9144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39"/>
          <p:cNvGraphicFramePr>
            <a:graphicFrameLocks noChangeAspect="1"/>
          </p:cNvGraphicFramePr>
          <p:nvPr>
            <p:extLst>
              <p:ext uri="{D42A27DB-BD31-4B8C-83A1-F6EECF244321}">
                <p14:modId xmlns:p14="http://schemas.microsoft.com/office/powerpoint/2010/main" val="293139021"/>
              </p:ext>
            </p:extLst>
          </p:nvPr>
        </p:nvGraphicFramePr>
        <p:xfrm>
          <a:off x="1560513" y="4113213"/>
          <a:ext cx="1008062" cy="1068387"/>
        </p:xfrm>
        <a:graphic>
          <a:graphicData uri="http://schemas.openxmlformats.org/presentationml/2006/ole">
            <mc:AlternateContent xmlns:mc="http://schemas.openxmlformats.org/markup-compatibility/2006">
              <mc:Choice xmlns:v="urn:schemas-microsoft-com:vml" Requires="v">
                <p:oleObj spid="_x0000_s65633" name="Equation" r:id="rId13" imgW="419100" imgH="444500" progId="Equation.DSMT4">
                  <p:embed/>
                </p:oleObj>
              </mc:Choice>
              <mc:Fallback>
                <p:oleObj name="Equation" r:id="rId13" imgW="419100" imgH="4445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60513" y="4113213"/>
                        <a:ext cx="1008062"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 name="Rectangle 14"/>
          <p:cNvSpPr/>
          <p:nvPr/>
        </p:nvSpPr>
        <p:spPr>
          <a:xfrm>
            <a:off x="762000" y="228600"/>
            <a:ext cx="78486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smtClean="0">
                <a:ln w="0"/>
                <a:solidFill>
                  <a:srgbClr val="002060"/>
                </a:solidFill>
                <a:effectLst>
                  <a:reflection blurRad="12700" stA="50000" endPos="50000" dist="5000" dir="5400000" sy="-100000" rotWithShape="0"/>
                </a:effectLst>
              </a:rPr>
              <a:t>LIÊN HỆ PHÉP </a:t>
            </a:r>
            <a:r>
              <a:rPr lang="en-US" sz="2800" b="1" cap="all" spc="0" smtClean="0">
                <a:ln w="0"/>
                <a:solidFill>
                  <a:srgbClr val="002060"/>
                </a:solidFill>
                <a:effectLst>
                  <a:reflection blurRad="12700" stA="50000" endPos="50000" dist="5000" dir="5400000" sy="-100000" rotWithShape="0"/>
                </a:effectLst>
              </a:rPr>
              <a:t>CHIA </a:t>
            </a:r>
            <a:r>
              <a:rPr lang="en-US" sz="2800" b="1" cap="all" spc="0" smtClean="0">
                <a:ln w="0"/>
                <a:solidFill>
                  <a:srgbClr val="002060"/>
                </a:solidFill>
                <a:effectLst>
                  <a:reflection blurRad="12700" stA="50000" endPos="50000" dist="5000" dir="5400000" sy="-100000" rotWithShape="0"/>
                </a:effectLst>
              </a:rPr>
              <a:t>VÀ PHÉP KHAI PHƯƠNG</a:t>
            </a:r>
            <a:endParaRPr lang="en-US" sz="2800" b="1" cap="all" spc="0" dirty="0">
              <a:ln w="0"/>
              <a:solidFill>
                <a:srgbClr val="00206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7640310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randombar(horizontal)">
                                      <p:cBhvr>
                                        <p:cTn id="7" dur="500"/>
                                        <p:tgtEl>
                                          <p:spTgt spid="225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par>
                                <p:cTn id="11" presetID="14" presetClass="entr" presetSubtype="10" fill="hold" nodeType="withEffect">
                                  <p:stCondLst>
                                    <p:cond delay="0"/>
                                  </p:stCondLst>
                                  <p:childTnLst>
                                    <p:set>
                                      <p:cBhvr>
                                        <p:cTn id="12" dur="1" fill="hold">
                                          <p:stCondLst>
                                            <p:cond delay="0"/>
                                          </p:stCondLst>
                                        </p:cTn>
                                        <p:tgtEl>
                                          <p:spTgt spid="22534"/>
                                        </p:tgtEl>
                                        <p:attrNameLst>
                                          <p:attrName>style.visibility</p:attrName>
                                        </p:attrNameLst>
                                      </p:cBhvr>
                                      <p:to>
                                        <p:strVal val="visible"/>
                                      </p:to>
                                    </p:set>
                                    <p:animEffect transition="in" filter="randombar(horizontal)">
                                      <p:cBhvr>
                                        <p:cTn id="13" dur="500"/>
                                        <p:tgtEl>
                                          <p:spTgt spid="2253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14" presetClass="entr" presetSubtype="10" fill="hold" nodeType="withEffect">
                                  <p:stCondLst>
                                    <p:cond delay="0"/>
                                  </p:stCondLst>
                                  <p:childTnLst>
                                    <p:set>
                                      <p:cBhvr>
                                        <p:cTn id="18" dur="1" fill="hold">
                                          <p:stCondLst>
                                            <p:cond delay="0"/>
                                          </p:stCondLst>
                                        </p:cTn>
                                        <p:tgtEl>
                                          <p:spTgt spid="22535"/>
                                        </p:tgtEl>
                                        <p:attrNameLst>
                                          <p:attrName>style.visibility</p:attrName>
                                        </p:attrNameLst>
                                      </p:cBhvr>
                                      <p:to>
                                        <p:strVal val="visible"/>
                                      </p:to>
                                    </p:set>
                                    <p:animEffect transition="in" filter="randombar(horizontal)">
                                      <p:cBhvr>
                                        <p:cTn id="19" dur="500"/>
                                        <p:tgtEl>
                                          <p:spTgt spid="225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530"/>
                                        </p:tgtEl>
                                        <p:attrNameLst>
                                          <p:attrName>style.visibility</p:attrName>
                                        </p:attrNameLst>
                                      </p:cBhvr>
                                      <p:to>
                                        <p:strVal val="visible"/>
                                      </p:to>
                                    </p:set>
                                    <p:animEffect transition="in" filter="randombar(horizontal)">
                                      <p:cBhvr>
                                        <p:cTn id="24" dur="500"/>
                                        <p:tgtEl>
                                          <p:spTgt spid="225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heckerboard(across)">
                                      <p:cBhvr>
                                        <p:cTn id="29" dur="500"/>
                                        <p:tgtEl>
                                          <p:spTgt spid="18"/>
                                        </p:tgtEl>
                                      </p:cBhvr>
                                    </p:animEffect>
                                  </p:childTnLst>
                                </p:cTn>
                              </p:par>
                              <p:par>
                                <p:cTn id="30" presetID="14" presetClass="entr" presetSubtype="1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13345"/>
                                        </p:tgtEl>
                                        <p:attrNameLst>
                                          <p:attrName>style.visibility</p:attrName>
                                        </p:attrNameLst>
                                      </p:cBhvr>
                                      <p:to>
                                        <p:strVal val="visible"/>
                                      </p:to>
                                    </p:set>
                                    <p:animEffect transition="in" filter="randombar(horizontal)">
                                      <p:cBhvr>
                                        <p:cTn id="37" dur="500"/>
                                        <p:tgtEl>
                                          <p:spTgt spid="1334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heckerboard(across)">
                                      <p:cBhvr>
                                        <p:cTn id="42" dur="500"/>
                                        <p:tgtEl>
                                          <p:spTgt spid="20"/>
                                        </p:tgtEl>
                                      </p:cBhvr>
                                    </p:animEffect>
                                  </p:childTnLst>
                                </p:cTn>
                              </p:par>
                              <p:par>
                                <p:cTn id="43" presetID="14" presetClass="entr" presetSubtype="1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4" presetClass="entr" presetSubtype="10" fill="hold" nodeType="clickEffect">
                                  <p:stCondLst>
                                    <p:cond delay="0"/>
                                  </p:stCondLst>
                                  <p:childTnLst>
                                    <p:set>
                                      <p:cBhvr>
                                        <p:cTn id="49" dur="1" fill="hold">
                                          <p:stCondLst>
                                            <p:cond delay="0"/>
                                          </p:stCondLst>
                                        </p:cTn>
                                        <p:tgtEl>
                                          <p:spTgt spid="13357"/>
                                        </p:tgtEl>
                                        <p:attrNameLst>
                                          <p:attrName>style.visibility</p:attrName>
                                        </p:attrNameLst>
                                      </p:cBhvr>
                                      <p:to>
                                        <p:strVal val="visible"/>
                                      </p:to>
                                    </p:set>
                                    <p:animEffect transition="in" filter="randombar(horizontal)">
                                      <p:cBhvr>
                                        <p:cTn id="50" dur="500"/>
                                        <p:tgtEl>
                                          <p:spTgt spid="13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0" grpId="0"/>
      <p:bldP spid="16" grpId="0"/>
      <p:bldP spid="17" grpId="0"/>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3505200"/>
            <a:ext cx="8001000" cy="2667000"/>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ln w="38100" cmpd="dbl">
                <a:solidFill>
                  <a:srgbClr val="FF0000"/>
                </a:solidFill>
              </a:ln>
            </a:endParaRPr>
          </a:p>
        </p:txBody>
      </p:sp>
      <p:sp>
        <p:nvSpPr>
          <p:cNvPr id="34875" name="Text Box 59"/>
          <p:cNvSpPr txBox="1">
            <a:spLocks noChangeArrowheads="1"/>
          </p:cNvSpPr>
          <p:nvPr/>
        </p:nvSpPr>
        <p:spPr bwMode="auto">
          <a:xfrm>
            <a:off x="381000" y="1279525"/>
            <a:ext cx="2362200" cy="549275"/>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sz="3000" b="1">
                <a:solidFill>
                  <a:srgbClr val="FF0000"/>
                </a:solidFill>
              </a:rPr>
              <a:t>2. </a:t>
            </a:r>
            <a:r>
              <a:rPr lang="en-US" sz="3000" b="1" u="sng">
                <a:solidFill>
                  <a:srgbClr val="FF0000"/>
                </a:solidFill>
              </a:rPr>
              <a:t>Áp dụng:</a:t>
            </a:r>
          </a:p>
        </p:txBody>
      </p:sp>
      <p:sp>
        <p:nvSpPr>
          <p:cNvPr id="34876" name="Text Box 60"/>
          <p:cNvSpPr txBox="1">
            <a:spLocks noChangeArrowheads="1"/>
          </p:cNvSpPr>
          <p:nvPr/>
        </p:nvSpPr>
        <p:spPr bwMode="auto">
          <a:xfrm>
            <a:off x="3429000" y="2743200"/>
            <a:ext cx="2057400" cy="519113"/>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rgbClr val="000000"/>
                </a:solidFill>
              </a:rPr>
              <a:t>* Chú ý:</a:t>
            </a:r>
            <a:endParaRPr lang="en-US" b="1" u="sng">
              <a:solidFill>
                <a:srgbClr val="000000"/>
              </a:solidFill>
            </a:endParaRPr>
          </a:p>
        </p:txBody>
      </p:sp>
      <p:sp>
        <p:nvSpPr>
          <p:cNvPr id="34877" name="Text Box 61"/>
          <p:cNvSpPr txBox="1">
            <a:spLocks noChangeArrowheads="1"/>
          </p:cNvSpPr>
          <p:nvPr/>
        </p:nvSpPr>
        <p:spPr bwMode="auto">
          <a:xfrm>
            <a:off x="762000" y="3733800"/>
            <a:ext cx="7696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buClr>
                <a:srgbClr val="FF0000"/>
              </a:buClr>
              <a:buFont typeface="Wingdings" pitchFamily="2" charset="2"/>
              <a:buChar char="v"/>
            </a:pPr>
            <a:r>
              <a:rPr lang="en-US" b="1" i="1">
                <a:solidFill>
                  <a:srgbClr val="0000FF"/>
                </a:solidFill>
              </a:rPr>
              <a:t>Một cách tổng quát, với biểu thức A không âm và biểu thức B dương ta có:</a:t>
            </a:r>
          </a:p>
        </p:txBody>
      </p:sp>
      <p:graphicFrame>
        <p:nvGraphicFramePr>
          <p:cNvPr id="34881" name="Object 65"/>
          <p:cNvGraphicFramePr>
            <a:graphicFrameLocks noGrp="1" noChangeAspect="1"/>
          </p:cNvGraphicFramePr>
          <p:nvPr>
            <p:ph/>
            <p:extLst>
              <p:ext uri="{D42A27DB-BD31-4B8C-83A1-F6EECF244321}">
                <p14:modId xmlns:p14="http://schemas.microsoft.com/office/powerpoint/2010/main" val="271396545"/>
              </p:ext>
            </p:extLst>
          </p:nvPr>
        </p:nvGraphicFramePr>
        <p:xfrm>
          <a:off x="3382963" y="4773613"/>
          <a:ext cx="1689100" cy="1093787"/>
        </p:xfrm>
        <a:graphic>
          <a:graphicData uri="http://schemas.openxmlformats.org/presentationml/2006/ole">
            <mc:AlternateContent xmlns:mc="http://schemas.openxmlformats.org/markup-compatibility/2006">
              <mc:Choice xmlns:v="urn:schemas-microsoft-com:vml" Requires="v">
                <p:oleObj spid="_x0000_s66576" name="Equation" r:id="rId3" imgW="685800" imgH="444500" progId="Equation.DSMT4">
                  <p:embed/>
                </p:oleObj>
              </mc:Choice>
              <mc:Fallback>
                <p:oleObj name="Equation" r:id="rId3" imgW="685800" imgH="444500" progId="Equation.DSMT4">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963" y="4773613"/>
                        <a:ext cx="168910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p:nvSpPr>
        <p:spPr>
          <a:xfrm>
            <a:off x="762000" y="228600"/>
            <a:ext cx="78486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smtClean="0">
                <a:ln w="0"/>
                <a:solidFill>
                  <a:srgbClr val="002060"/>
                </a:solidFill>
                <a:effectLst>
                  <a:reflection blurRad="12700" stA="50000" endPos="50000" dist="5000" dir="5400000" sy="-100000" rotWithShape="0"/>
                </a:effectLst>
              </a:rPr>
              <a:t>LIÊN HỆ PHÉP </a:t>
            </a:r>
            <a:r>
              <a:rPr lang="en-US" sz="2800" b="1" cap="all" spc="0" smtClean="0">
                <a:ln w="0"/>
                <a:solidFill>
                  <a:srgbClr val="002060"/>
                </a:solidFill>
                <a:effectLst>
                  <a:reflection blurRad="12700" stA="50000" endPos="50000" dist="5000" dir="5400000" sy="-100000" rotWithShape="0"/>
                </a:effectLst>
              </a:rPr>
              <a:t>CHIA </a:t>
            </a:r>
            <a:r>
              <a:rPr lang="en-US" sz="2800" b="1" cap="all" spc="0" smtClean="0">
                <a:ln w="0"/>
                <a:solidFill>
                  <a:srgbClr val="002060"/>
                </a:solidFill>
                <a:effectLst>
                  <a:reflection blurRad="12700" stA="50000" endPos="50000" dist="5000" dir="5400000" sy="-100000" rotWithShape="0"/>
                </a:effectLst>
              </a:rPr>
              <a:t>VÀ PHÉP KHAI PHƯƠNG</a:t>
            </a:r>
            <a:endParaRPr lang="en-US" sz="2800" b="1" cap="all" spc="0" dirty="0">
              <a:ln w="0"/>
              <a:solidFill>
                <a:srgbClr val="00206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9920812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76"/>
                                        </p:tgtEl>
                                        <p:attrNameLst>
                                          <p:attrName>style.visibility</p:attrName>
                                        </p:attrNameLst>
                                      </p:cBhvr>
                                      <p:to>
                                        <p:strVal val="visible"/>
                                      </p:to>
                                    </p:set>
                                    <p:animEffect transition="in" filter="box(in)">
                                      <p:cBhvr>
                                        <p:cTn id="7" dur="500"/>
                                        <p:tgtEl>
                                          <p:spTgt spid="34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iterate type="lt">
                                    <p:tmPct val="0"/>
                                  </p:iterate>
                                  <p:childTnLst>
                                    <p:set>
                                      <p:cBhvr>
                                        <p:cTn id="11" dur="1" fill="hold">
                                          <p:stCondLst>
                                            <p:cond delay="0"/>
                                          </p:stCondLst>
                                        </p:cTn>
                                        <p:tgtEl>
                                          <p:spTgt spid="34877"/>
                                        </p:tgtEl>
                                        <p:attrNameLst>
                                          <p:attrName>style.visibility</p:attrName>
                                        </p:attrNameLst>
                                      </p:cBhvr>
                                      <p:to>
                                        <p:strVal val="visible"/>
                                      </p:to>
                                    </p:set>
                                    <p:animEffect transition="in" filter="randombar(horizontal)">
                                      <p:cBhvr>
                                        <p:cTn id="12" dur="500"/>
                                        <p:tgtEl>
                                          <p:spTgt spid="34877"/>
                                        </p:tgtEl>
                                      </p:cBhvr>
                                    </p:animEffect>
                                  </p:childTnLst>
                                </p:cTn>
                              </p:par>
                              <p:par>
                                <p:cTn id="13" presetID="14" presetClass="entr" presetSubtype="10" fill="hold" nodeType="withEffect">
                                  <p:stCondLst>
                                    <p:cond delay="0"/>
                                  </p:stCondLst>
                                  <p:childTnLst>
                                    <p:set>
                                      <p:cBhvr>
                                        <p:cTn id="14" dur="1" fill="hold">
                                          <p:stCondLst>
                                            <p:cond delay="0"/>
                                          </p:stCondLst>
                                        </p:cTn>
                                        <p:tgtEl>
                                          <p:spTgt spid="34881"/>
                                        </p:tgtEl>
                                        <p:attrNameLst>
                                          <p:attrName>style.visibility</p:attrName>
                                        </p:attrNameLst>
                                      </p:cBhvr>
                                      <p:to>
                                        <p:strVal val="visible"/>
                                      </p:to>
                                    </p:set>
                                    <p:animEffect transition="in" filter="randombar(horizontal)">
                                      <p:cBhvr>
                                        <p:cTn id="15" dur="500"/>
                                        <p:tgtEl>
                                          <p:spTgt spid="34881"/>
                                        </p:tgtEl>
                                      </p:cBhvr>
                                    </p:animEffect>
                                  </p:childTnLst>
                                </p:cTn>
                              </p:par>
                            </p:childTnLst>
                          </p:cTn>
                        </p:par>
                        <p:par>
                          <p:cTn id="16" fill="hold" nodeType="afterGroup">
                            <p:stCondLst>
                              <p:cond delay="500"/>
                            </p:stCondLst>
                            <p:childTnLst>
                              <p:par>
                                <p:cTn id="17" presetID="6"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876" grpId="0" animBg="1"/>
      <p:bldP spid="348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5"/>
          <p:cNvSpPr>
            <a:spLocks noChangeArrowheads="1"/>
          </p:cNvSpPr>
          <p:nvPr/>
        </p:nvSpPr>
        <p:spPr bwMode="auto">
          <a:xfrm>
            <a:off x="609600" y="228600"/>
            <a:ext cx="2558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2400" b="1">
                <a:solidFill>
                  <a:srgbClr val="FF0000"/>
                </a:solidFill>
                <a:cs typeface="Times New Roman" pitchFamily="18" charset="0"/>
              </a:rPr>
              <a:t>Bài tập: Rút gọn</a:t>
            </a:r>
          </a:p>
        </p:txBody>
      </p:sp>
      <p:sp>
        <p:nvSpPr>
          <p:cNvPr id="22530" name="Text Box 30"/>
          <p:cNvSpPr txBox="1">
            <a:spLocks noChangeArrowheads="1"/>
          </p:cNvSpPr>
          <p:nvPr/>
        </p:nvSpPr>
        <p:spPr bwMode="auto">
          <a:xfrm>
            <a:off x="4075113" y="1843088"/>
            <a:ext cx="990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pPr>
              <a:spcBef>
                <a:spcPct val="50000"/>
              </a:spcBef>
            </a:pPr>
            <a:r>
              <a:rPr lang="en-US" b="1">
                <a:solidFill>
                  <a:srgbClr val="FF0000"/>
                </a:solidFill>
              </a:rPr>
              <a:t>Giải</a:t>
            </a:r>
          </a:p>
        </p:txBody>
      </p:sp>
      <p:graphicFrame>
        <p:nvGraphicFramePr>
          <p:cNvPr id="22534" name="Object 39"/>
          <p:cNvGraphicFramePr>
            <a:graphicFrameLocks noChangeAspect="1"/>
          </p:cNvGraphicFramePr>
          <p:nvPr/>
        </p:nvGraphicFramePr>
        <p:xfrm>
          <a:off x="1606550" y="854075"/>
          <a:ext cx="1312863" cy="1068388"/>
        </p:xfrm>
        <a:graphic>
          <a:graphicData uri="http://schemas.openxmlformats.org/presentationml/2006/ole">
            <mc:AlternateContent xmlns:mc="http://schemas.openxmlformats.org/markup-compatibility/2006">
              <mc:Choice xmlns:v="urn:schemas-microsoft-com:vml" Requires="v">
                <p:oleObj spid="_x0000_s67670" name="Equation" r:id="rId3" imgW="546100" imgH="444500" progId="Equation.DSMT4">
                  <p:embed/>
                </p:oleObj>
              </mc:Choice>
              <mc:Fallback>
                <p:oleObj name="Equation" r:id="rId3" imgW="5461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6550" y="854075"/>
                        <a:ext cx="1312863" cy="106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535" name="Object 40"/>
          <p:cNvGraphicFramePr>
            <a:graphicFrameLocks noChangeAspect="1"/>
          </p:cNvGraphicFramePr>
          <p:nvPr/>
        </p:nvGraphicFramePr>
        <p:xfrm>
          <a:off x="5867400" y="727075"/>
          <a:ext cx="1181100" cy="1119188"/>
        </p:xfrm>
        <a:graphic>
          <a:graphicData uri="http://schemas.openxmlformats.org/presentationml/2006/ole">
            <mc:AlternateContent xmlns:mc="http://schemas.openxmlformats.org/markup-compatibility/2006">
              <mc:Choice xmlns:v="urn:schemas-microsoft-com:vml" Requires="v">
                <p:oleObj spid="_x0000_s67671" name="Equation" r:id="rId5" imgW="482600" imgH="457200" progId="Equation.DSMT4">
                  <p:embed/>
                </p:oleObj>
              </mc:Choice>
              <mc:Fallback>
                <p:oleObj name="Equation" r:id="rId5" imgW="48260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727075"/>
                        <a:ext cx="1181100" cy="111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6" name="TextBox 15"/>
          <p:cNvSpPr txBox="1">
            <a:spLocks noChangeArrowheads="1"/>
          </p:cNvSpPr>
          <p:nvPr/>
        </p:nvSpPr>
        <p:spPr bwMode="auto">
          <a:xfrm>
            <a:off x="1103313" y="10668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sp>
        <p:nvSpPr>
          <p:cNvPr id="17" name="TextBox 16"/>
          <p:cNvSpPr txBox="1">
            <a:spLocks noChangeArrowheads="1"/>
          </p:cNvSpPr>
          <p:nvPr/>
        </p:nvSpPr>
        <p:spPr bwMode="auto">
          <a:xfrm>
            <a:off x="5181600" y="990600"/>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                  </a:t>
            </a:r>
            <a:r>
              <a:rPr lang="en-US" i="1"/>
              <a:t>với a ≥ 0</a:t>
            </a:r>
          </a:p>
        </p:txBody>
      </p:sp>
      <p:sp>
        <p:nvSpPr>
          <p:cNvPr id="18" name="TextBox 17"/>
          <p:cNvSpPr txBox="1">
            <a:spLocks noChangeArrowheads="1"/>
          </p:cNvSpPr>
          <p:nvPr/>
        </p:nvSpPr>
        <p:spPr bwMode="auto">
          <a:xfrm>
            <a:off x="609600" y="32099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a)</a:t>
            </a:r>
          </a:p>
        </p:txBody>
      </p:sp>
      <p:sp>
        <p:nvSpPr>
          <p:cNvPr id="20" name="TextBox 19"/>
          <p:cNvSpPr txBox="1">
            <a:spLocks noChangeArrowheads="1"/>
          </p:cNvSpPr>
          <p:nvPr/>
        </p:nvSpPr>
        <p:spPr bwMode="auto">
          <a:xfrm>
            <a:off x="609600" y="4886325"/>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a:t>b)</a:t>
            </a:r>
          </a:p>
        </p:txBody>
      </p:sp>
      <p:graphicFrame>
        <p:nvGraphicFramePr>
          <p:cNvPr id="15" name="Object 39"/>
          <p:cNvGraphicFramePr>
            <a:graphicFrameLocks noChangeAspect="1"/>
          </p:cNvGraphicFramePr>
          <p:nvPr/>
        </p:nvGraphicFramePr>
        <p:xfrm>
          <a:off x="1295400" y="2970213"/>
          <a:ext cx="1312863" cy="1068387"/>
        </p:xfrm>
        <a:graphic>
          <a:graphicData uri="http://schemas.openxmlformats.org/presentationml/2006/ole">
            <mc:AlternateContent xmlns:mc="http://schemas.openxmlformats.org/markup-compatibility/2006">
              <mc:Choice xmlns:v="urn:schemas-microsoft-com:vml" Requires="v">
                <p:oleObj spid="_x0000_s67672" name="Equation" r:id="rId7" imgW="546100" imgH="444500" progId="Equation.DSMT4">
                  <p:embed/>
                </p:oleObj>
              </mc:Choice>
              <mc:Fallback>
                <p:oleObj name="Equation" r:id="rId7" imgW="546100" imgH="4445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2970213"/>
                        <a:ext cx="1312863"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9" name="Object 39"/>
          <p:cNvGraphicFramePr>
            <a:graphicFrameLocks noChangeAspect="1"/>
          </p:cNvGraphicFramePr>
          <p:nvPr/>
        </p:nvGraphicFramePr>
        <p:xfrm>
          <a:off x="2613025" y="2771775"/>
          <a:ext cx="4702175" cy="1343025"/>
        </p:xfrm>
        <a:graphic>
          <a:graphicData uri="http://schemas.openxmlformats.org/presentationml/2006/ole">
            <mc:AlternateContent xmlns:mc="http://schemas.openxmlformats.org/markup-compatibility/2006">
              <mc:Choice xmlns:v="urn:schemas-microsoft-com:vml" Requires="v">
                <p:oleObj spid="_x0000_s67673" name="Equation" r:id="rId9" imgW="1955800" imgH="558800" progId="Equation.DSMT4">
                  <p:embed/>
                </p:oleObj>
              </mc:Choice>
              <mc:Fallback>
                <p:oleObj name="Equation" r:id="rId9" imgW="1955800" imgH="558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13025" y="2771775"/>
                        <a:ext cx="4702175" cy="134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 name="Object 40"/>
          <p:cNvGraphicFramePr>
            <a:graphicFrameLocks noChangeAspect="1"/>
          </p:cNvGraphicFramePr>
          <p:nvPr/>
        </p:nvGraphicFramePr>
        <p:xfrm>
          <a:off x="1371600" y="4572000"/>
          <a:ext cx="1181100" cy="1119188"/>
        </p:xfrm>
        <a:graphic>
          <a:graphicData uri="http://schemas.openxmlformats.org/presentationml/2006/ole">
            <mc:AlternateContent xmlns:mc="http://schemas.openxmlformats.org/markup-compatibility/2006">
              <mc:Choice xmlns:v="urn:schemas-microsoft-com:vml" Requires="v">
                <p:oleObj spid="_x0000_s67674" name="Equation" r:id="rId11" imgW="482600" imgH="457200" progId="Equation.DSMT4">
                  <p:embed/>
                </p:oleObj>
              </mc:Choice>
              <mc:Fallback>
                <p:oleObj name="Equation" r:id="rId11" imgW="482600" imgH="457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4572000"/>
                        <a:ext cx="1181100" cy="111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3" name="Object 40"/>
          <p:cNvGraphicFramePr>
            <a:graphicFrameLocks noChangeAspect="1"/>
          </p:cNvGraphicFramePr>
          <p:nvPr/>
        </p:nvGraphicFramePr>
        <p:xfrm>
          <a:off x="2603500" y="4541838"/>
          <a:ext cx="5626100" cy="1181100"/>
        </p:xfrm>
        <a:graphic>
          <a:graphicData uri="http://schemas.openxmlformats.org/presentationml/2006/ole">
            <mc:AlternateContent xmlns:mc="http://schemas.openxmlformats.org/markup-compatibility/2006">
              <mc:Choice xmlns:v="urn:schemas-microsoft-com:vml" Requires="v">
                <p:oleObj spid="_x0000_s67675" name="Equation" r:id="rId13" imgW="2298700" imgH="482600" progId="Equation.DSMT4">
                  <p:embed/>
                </p:oleObj>
              </mc:Choice>
              <mc:Fallback>
                <p:oleObj name="Equation" r:id="rId13" imgW="2298700" imgH="482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03500" y="4541838"/>
                        <a:ext cx="5626100" cy="118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4" name="TextBox 23"/>
          <p:cNvSpPr txBox="1">
            <a:spLocks noChangeArrowheads="1"/>
          </p:cNvSpPr>
          <p:nvPr/>
        </p:nvSpPr>
        <p:spPr bwMode="auto">
          <a:xfrm>
            <a:off x="3200400" y="5791200"/>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ＭＳ Ｐゴシック" pitchFamily="34" charset="-128"/>
              </a:defRPr>
            </a:lvl1pPr>
            <a:lvl2pPr marL="742950" indent="-285750">
              <a:defRPr sz="2800">
                <a:solidFill>
                  <a:schemeClr val="tx1"/>
                </a:solidFill>
                <a:latin typeface="Times New Roman" pitchFamily="18" charset="0"/>
                <a:ea typeface="ＭＳ Ｐゴシック" pitchFamily="34" charset="-128"/>
              </a:defRPr>
            </a:lvl2pPr>
            <a:lvl3pPr marL="1143000" indent="-228600">
              <a:defRPr sz="2800">
                <a:solidFill>
                  <a:schemeClr val="tx1"/>
                </a:solidFill>
                <a:latin typeface="Times New Roman" pitchFamily="18" charset="0"/>
                <a:ea typeface="ＭＳ Ｐゴシック" pitchFamily="34" charset="-128"/>
              </a:defRPr>
            </a:lvl3pPr>
            <a:lvl4pPr marL="1600200" indent="-228600">
              <a:defRPr sz="2800">
                <a:solidFill>
                  <a:schemeClr val="tx1"/>
                </a:solidFill>
                <a:latin typeface="Times New Roman" pitchFamily="18" charset="0"/>
                <a:ea typeface="ＭＳ Ｐゴシック" pitchFamily="34" charset="-128"/>
              </a:defRPr>
            </a:lvl4pPr>
            <a:lvl5pPr marL="2057400" indent="-228600">
              <a:defRPr sz="28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r>
              <a:rPr lang="en-US" i="1"/>
              <a:t>(với a ≥ 0)</a:t>
            </a:r>
          </a:p>
        </p:txBody>
      </p:sp>
    </p:spTree>
    <p:extLst>
      <p:ext uri="{BB962C8B-B14F-4D97-AF65-F5344CB8AC3E}">
        <p14:creationId xmlns:p14="http://schemas.microsoft.com/office/powerpoint/2010/main" val="2085353390"/>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randombar(horizontal)">
                                      <p:cBhvr>
                                        <p:cTn id="7" dur="500"/>
                                        <p:tgtEl>
                                          <p:spTgt spid="225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par>
                                <p:cTn id="11" presetID="14" presetClass="entr" presetSubtype="10" fill="hold" nodeType="withEffect">
                                  <p:stCondLst>
                                    <p:cond delay="0"/>
                                  </p:stCondLst>
                                  <p:childTnLst>
                                    <p:set>
                                      <p:cBhvr>
                                        <p:cTn id="12" dur="1" fill="hold">
                                          <p:stCondLst>
                                            <p:cond delay="0"/>
                                          </p:stCondLst>
                                        </p:cTn>
                                        <p:tgtEl>
                                          <p:spTgt spid="22534"/>
                                        </p:tgtEl>
                                        <p:attrNameLst>
                                          <p:attrName>style.visibility</p:attrName>
                                        </p:attrNameLst>
                                      </p:cBhvr>
                                      <p:to>
                                        <p:strVal val="visible"/>
                                      </p:to>
                                    </p:set>
                                    <p:animEffect transition="in" filter="randombar(horizontal)">
                                      <p:cBhvr>
                                        <p:cTn id="13" dur="500"/>
                                        <p:tgtEl>
                                          <p:spTgt spid="2253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14" presetClass="entr" presetSubtype="10" fill="hold" nodeType="withEffect">
                                  <p:stCondLst>
                                    <p:cond delay="0"/>
                                  </p:stCondLst>
                                  <p:childTnLst>
                                    <p:set>
                                      <p:cBhvr>
                                        <p:cTn id="18" dur="1" fill="hold">
                                          <p:stCondLst>
                                            <p:cond delay="0"/>
                                          </p:stCondLst>
                                        </p:cTn>
                                        <p:tgtEl>
                                          <p:spTgt spid="22535"/>
                                        </p:tgtEl>
                                        <p:attrNameLst>
                                          <p:attrName>style.visibility</p:attrName>
                                        </p:attrNameLst>
                                      </p:cBhvr>
                                      <p:to>
                                        <p:strVal val="visible"/>
                                      </p:to>
                                    </p:set>
                                    <p:animEffect transition="in" filter="randombar(horizontal)">
                                      <p:cBhvr>
                                        <p:cTn id="19" dur="500"/>
                                        <p:tgtEl>
                                          <p:spTgt spid="225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530"/>
                                        </p:tgtEl>
                                        <p:attrNameLst>
                                          <p:attrName>style.visibility</p:attrName>
                                        </p:attrNameLst>
                                      </p:cBhvr>
                                      <p:to>
                                        <p:strVal val="visible"/>
                                      </p:to>
                                    </p:set>
                                    <p:animEffect transition="in" filter="randombar(horizontal)">
                                      <p:cBhvr>
                                        <p:cTn id="24" dur="500"/>
                                        <p:tgtEl>
                                          <p:spTgt spid="225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heckerboard(across)">
                                      <p:cBhvr>
                                        <p:cTn id="29" dur="500"/>
                                        <p:tgtEl>
                                          <p:spTgt spid="18"/>
                                        </p:tgtEl>
                                      </p:cBhvr>
                                    </p:animEffect>
                                  </p:childTnLst>
                                </p:cTn>
                              </p:par>
                              <p:par>
                                <p:cTn id="30" presetID="14"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heckerboard(across)">
                                      <p:cBhvr>
                                        <p:cTn id="42" dur="500"/>
                                        <p:tgtEl>
                                          <p:spTgt spid="20"/>
                                        </p:tgtEl>
                                      </p:cBhvr>
                                    </p:animEffect>
                                  </p:childTnLst>
                                </p:cTn>
                              </p:par>
                              <p:par>
                                <p:cTn id="43" presetID="14" presetClass="entr" presetSubtype="1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randombar(horizontal)">
                                      <p:cBhvr>
                                        <p:cTn id="45" dur="500"/>
                                        <p:tgtEl>
                                          <p:spTgt spid="2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4" presetClass="entr" presetSubtype="1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randombar(horizontal)">
                                      <p:cBhvr>
                                        <p:cTn id="50" dur="500"/>
                                        <p:tgtEl>
                                          <p:spTgt spid="2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checkerboard(across)">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0" grpId="0"/>
      <p:bldP spid="16" grpId="0"/>
      <p:bldP spid="17" grpId="0"/>
      <p:bldP spid="18" grpId="0"/>
      <p:bldP spid="20"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1437</TotalTime>
  <Words>420</Words>
  <Application>Microsoft Office PowerPoint</Application>
  <PresentationFormat>On-screen Show (4:3)</PresentationFormat>
  <Paragraphs>83</Paragraphs>
  <Slides>12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12</vt:i4>
      </vt:variant>
    </vt:vector>
  </HeadingPairs>
  <TitlesOfParts>
    <vt:vector size="20" baseType="lpstr">
      <vt:lpstr>ＭＳ Ｐゴシック</vt:lpstr>
      <vt:lpstr>Arial</vt:lpstr>
      <vt:lpstr>Calibri</vt:lpstr>
      <vt:lpstr>Times New Roman</vt:lpstr>
      <vt:lpstr>Wingdings</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tiêt 4 nhan va khai phuong</dc:title>
  <dc:creator>PC</dc:creator>
  <cp:lastModifiedBy>Admin</cp:lastModifiedBy>
  <cp:revision>79</cp:revision>
  <dcterms:created xsi:type="dcterms:W3CDTF">2013-08-08T14:04:04Z</dcterms:created>
  <dcterms:modified xsi:type="dcterms:W3CDTF">2021-09-15T13:37:29Z</dcterms:modified>
</cp:coreProperties>
</file>