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328" r:id="rId2"/>
    <p:sldId id="257" r:id="rId3"/>
    <p:sldId id="325" r:id="rId4"/>
    <p:sldId id="305" r:id="rId5"/>
    <p:sldId id="326" r:id="rId6"/>
    <p:sldId id="307" r:id="rId7"/>
    <p:sldId id="308" r:id="rId8"/>
    <p:sldId id="309" r:id="rId9"/>
    <p:sldId id="314" r:id="rId10"/>
    <p:sldId id="315" r:id="rId11"/>
    <p:sldId id="329" r:id="rId12"/>
    <p:sldId id="292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000099"/>
    <a:srgbClr val="0000FF"/>
    <a:srgbClr val="3366CC"/>
    <a:srgbClr val="66CCFF"/>
    <a:srgbClr val="339933"/>
    <a:srgbClr val="00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8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3577A11-1B0F-46DF-9843-78D6C42772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0B6F78F-2420-4802-8930-9EE9F023B7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56D86-B662-4070-8C58-3B631F5ABBF6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B39D6-C4FA-43E6-B343-DB3B73E367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28216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F8355-2939-42A8-8728-CCFE3738E21A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301C4-AD92-44C3-BBF2-65C3BEFC3E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654564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E37B5-1CCA-432F-81B0-972EADDB2C61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A6CC4-C659-45D5-8240-B2DC3D847A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313862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28C8-0365-43C8-BA26-A77B4485B5F1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F57AE-E0AD-44E6-BF6C-3F011AF3FB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64781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FA0C1-4746-41CE-BFBF-01FD97B441D8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47576-2A56-48AB-88E8-B092378420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03358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0D0AD-FBA5-42F0-BA2F-91E2A1AAED7E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FE042-9EA0-4915-A41F-ADBD5B886D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5858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61816-EAD4-4D6C-ADC9-FCC1E0ABC6E9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606C4-22EA-44A4-B21E-28ED12D399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002777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9534D-ABE7-44ED-9268-9BB850323495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670A8-4F6C-40BA-9BE2-CCF65FC9D4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1029124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725EB-E36C-4581-B4BF-1D1D230D0325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2B1DF-9D01-47A3-A3EF-2118804A53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085811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0AD68-DE51-462D-A6BE-E21A86ED3CC7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7D2F0-8EB9-4E3C-A02C-BCB9CBAD4A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6226308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60A7F-3177-43A6-AE83-BE5D4D714DF1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36C29-1DC0-47E6-B8ED-E292D09C1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280901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28157ED-2AC3-4D57-86C6-339A21C1ED40}" type="datetimeFigureOut">
              <a:rPr lang="en-US"/>
              <a:pPr>
                <a:defRPr/>
              </a:pPr>
              <a:t>10/13/2021</a:t>
            </a:fld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F618245-9862-4F8C-BF7E-6DDE38350A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"/>
            <a:ext cx="9072155" cy="685799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3636" y="3733800"/>
            <a:ext cx="8522974" cy="931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Tiết </a:t>
            </a:r>
            <a:r>
              <a:rPr lang="en-US" sz="2800" b="1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12. </a:t>
            </a:r>
            <a:r>
              <a:rPr lang="vi-VN" sz="2800" b="1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TÍCH ĐA THỨC THÀNH NHÂN </a:t>
            </a:r>
            <a:r>
              <a:rPr lang="vi-VN" sz="2800" b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smtClean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800" b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BẰNG </a:t>
            </a:r>
            <a:r>
              <a:rPr lang="en-US" sz="2800" b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 PHỐI HỢP NHIỀU PHƯƠNG PHÁP</a:t>
            </a:r>
            <a:endParaRPr lang="en-US" sz="28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2223160" y="5306616"/>
            <a:ext cx="4185047" cy="35123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100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100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1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2571753" y="1963547"/>
            <a:ext cx="3564731" cy="43934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69056" tIns="34529" rIns="69056" bIns="34529" anchor="b" anchorCtr="1"/>
          <a:lstStyle/>
          <a:p>
            <a:pPr algn="ctr" eaLnBrk="1" hangingPunct="1">
              <a:defRPr/>
            </a:pPr>
            <a:r>
              <a:rPr lang="en-US" sz="27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ĐẠI SỐ </a:t>
            </a:r>
            <a:r>
              <a:rPr lang="en-US" sz="270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8</a:t>
            </a:r>
            <a:endParaRPr lang="en-US" sz="27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35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3" name="TextBox 14"/>
          <p:cNvSpPr txBox="1">
            <a:spLocks noChangeArrowheads="1"/>
          </p:cNvSpPr>
          <p:nvPr/>
        </p:nvSpPr>
        <p:spPr bwMode="auto">
          <a:xfrm>
            <a:off x="71438" y="1052513"/>
            <a:ext cx="9072562" cy="112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51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Phân tích các đa thức sau thành nhân tử: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0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vi-VN" altLang="en-US" sz="4000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4284663" y="2276475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1584325" y="1989138"/>
            <a:ext cx="22733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x</a:t>
            </a:r>
            <a:r>
              <a:rPr lang="en-US" altLang="en-US" sz="2600" i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2x</a:t>
            </a:r>
            <a:r>
              <a:rPr lang="en-US" altLang="en-US" sz="2600" i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x</a:t>
            </a: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1600200" y="2565400"/>
            <a:ext cx="26146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x (x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2x + 1)</a:t>
            </a: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1604963" y="3068638"/>
            <a:ext cx="23241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x (x– 1)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6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4884738" y="2060575"/>
            <a:ext cx="30448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2x</a:t>
            </a:r>
            <a:r>
              <a:rPr lang="en-US" altLang="en-US" sz="2600" i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+ 4x + 2 – 2y</a:t>
            </a:r>
            <a:r>
              <a:rPr lang="en-US" altLang="en-US" sz="2600" i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8929" name="Text Box 17"/>
          <p:cNvSpPr txBox="1">
            <a:spLocks noChangeArrowheads="1"/>
          </p:cNvSpPr>
          <p:nvPr/>
        </p:nvSpPr>
        <p:spPr bwMode="auto">
          <a:xfrm>
            <a:off x="5003800" y="2565400"/>
            <a:ext cx="32115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2 (x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+ 2x + 1 – y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8930" name="Text Box 18"/>
          <p:cNvSpPr txBox="1">
            <a:spLocks noChangeArrowheads="1"/>
          </p:cNvSpPr>
          <p:nvPr/>
        </p:nvSpPr>
        <p:spPr bwMode="auto">
          <a:xfrm>
            <a:off x="5008563" y="3068638"/>
            <a:ext cx="284956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2 [(x + 1)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y 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38931" name="Text Box 19"/>
          <p:cNvSpPr txBox="1">
            <a:spLocks noChangeArrowheads="1"/>
          </p:cNvSpPr>
          <p:nvPr/>
        </p:nvSpPr>
        <p:spPr bwMode="auto">
          <a:xfrm>
            <a:off x="5071742" y="3500438"/>
            <a:ext cx="41807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2 (x + 1 + y) (x + 1 – y)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3" grpId="0"/>
      <p:bldP spid="38925" grpId="0"/>
      <p:bldP spid="38926" grpId="0"/>
      <p:bldP spid="38927" grpId="0"/>
      <p:bldP spid="38928" grpId="0"/>
      <p:bldP spid="38929" grpId="0"/>
      <p:bldP spid="38930" grpId="0"/>
      <p:bldP spid="389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000375" y="304800"/>
            <a:ext cx="2028825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dụng:</a:t>
            </a:r>
            <a:endParaRPr lang="en-US" altLang="en-US" sz="2400" u="sng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1049338" y="1951038"/>
            <a:ext cx="7886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fr-FR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2005</a:t>
            </a:r>
            <a:r>
              <a:rPr lang="en-US" altLang="en-US" sz="2400" b="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</a:t>
            </a:r>
            <a:r>
              <a:rPr lang="fr-FR" altLang="en-US" sz="2400" b="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fr-FR" altLang="en-US" sz="2400" b="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2005</a:t>
            </a:r>
            <a:r>
              <a:rPr lang="en-US" altLang="en-US" sz="2400" b="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fr-FR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en-US" sz="2400" b="0" baseline="300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hết cho 2004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7200" y="845403"/>
            <a:ext cx="8478838" cy="83099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phân tích đa thức thành nhân tử để giải các dạng bài tập khác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1076325" y="2667000"/>
            <a:ext cx="7277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en-GB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 bình phương của hai số lẻ liên tiếp có  chia hết cho </a:t>
            </a:r>
            <a:r>
              <a:rPr lang="en-GB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 </a:t>
            </a:r>
            <a:r>
              <a:rPr lang="en-GB" altLang="en-US" sz="2400" b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không?</a:t>
            </a:r>
            <a:endParaRPr lang="en-US" altLang="en-US" sz="2400" b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49338" y="3744913"/>
            <a:ext cx="45496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3)Tìm giá trị nhỏ nhất của  đa thức: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912813" y="5715149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2590800" y="4391025"/>
          <a:ext cx="2209800" cy="513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3" imgW="1091160" imgH="187560" progId="Equation.DSMT4">
                  <p:embed/>
                </p:oleObj>
              </mc:Choice>
              <mc:Fallback>
                <p:oleObj name="Equation" r:id="rId3" imgW="1091160" imgH="187560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391025"/>
                        <a:ext cx="2209800" cy="513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845681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 animBg="1"/>
      <p:bldP spid="8204" grpId="0"/>
      <p:bldP spid="8205" grpId="0" animBg="1"/>
      <p:bldP spid="19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8" descr="j031806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285750"/>
            <a:ext cx="23431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236" name="AutoShape 60"/>
          <p:cNvSpPr>
            <a:spLocks noChangeArrowheads="1"/>
          </p:cNvSpPr>
          <p:nvPr/>
        </p:nvSpPr>
        <p:spPr bwMode="auto">
          <a:xfrm rot="10800000">
            <a:off x="571500" y="1857375"/>
            <a:ext cx="7858125" cy="4429125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1357313" y="2143125"/>
            <a:ext cx="6357937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60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Ôn lại các phương pháp phân tích đa thức thành nhân tử.  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1571625" y="3068638"/>
            <a:ext cx="61436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60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Làm bài tập 52</a:t>
            </a:r>
            <a:r>
              <a:rPr lang="en-US" altLang="en-US" sz="260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260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53,54</a:t>
            </a:r>
            <a:r>
              <a:rPr lang="en-US" altLang="en-US" sz="260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56 (SGK/24-25)</a:t>
            </a:r>
          </a:p>
        </p:txBody>
      </p:sp>
      <p:sp>
        <p:nvSpPr>
          <p:cNvPr id="50240" name="Text Box 64"/>
          <p:cNvSpPr txBox="1">
            <a:spLocks noChangeArrowheads="1"/>
          </p:cNvSpPr>
          <p:nvPr/>
        </p:nvSpPr>
        <p:spPr bwMode="auto">
          <a:xfrm>
            <a:off x="2611438" y="1000125"/>
            <a:ext cx="4175125" cy="528638"/>
          </a:xfrm>
          <a:prstGeom prst="rect">
            <a:avLst/>
          </a:prstGeom>
          <a:solidFill>
            <a:srgbClr val="FFC000"/>
          </a:solidFill>
          <a:ln w="9525">
            <a:solidFill>
              <a:srgbClr val="3366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500188" y="3656637"/>
            <a:ext cx="621506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60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60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altLang="en-US" sz="260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sau: </a:t>
            </a:r>
            <a:r>
              <a:rPr lang="en-US" altLang="en-US" sz="260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0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0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6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22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6" grpId="0" animBg="1"/>
      <p:bldP spid="23565" grpId="0"/>
      <p:bldP spid="23563" grpId="0"/>
      <p:bldP spid="50240" grpId="0" animBg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1619250" y="238125"/>
            <a:ext cx="5715000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i="1" kern="10">
                <a:ln w="12700">
                  <a:solidFill>
                    <a:srgbClr val="0000FF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0501">
                      <a:srgbClr val="0819FB"/>
                    </a:gs>
                    <a:gs pos="17500">
                      <a:srgbClr val="1A8D48"/>
                    </a:gs>
                    <a:gs pos="25999">
                      <a:srgbClr val="FFFF00"/>
                    </a:gs>
                    <a:gs pos="36501">
                      <a:srgbClr val="EE3F17"/>
                    </a:gs>
                    <a:gs pos="44000">
                      <a:srgbClr val="E81766"/>
                    </a:gs>
                    <a:gs pos="50000">
                      <a:srgbClr val="A603AB"/>
                    </a:gs>
                    <a:gs pos="56000">
                      <a:srgbClr val="E81766"/>
                    </a:gs>
                    <a:gs pos="63499">
                      <a:srgbClr val="EE3F17"/>
                    </a:gs>
                    <a:gs pos="74001">
                      <a:srgbClr val="FFFF00"/>
                    </a:gs>
                    <a:gs pos="82500">
                      <a:srgbClr val="1A8D48"/>
                    </a:gs>
                    <a:gs pos="89500">
                      <a:srgbClr val="0819FB"/>
                    </a:gs>
                    <a:gs pos="100000">
                      <a:srgbClr val="A603AB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251520" y="879103"/>
            <a:ext cx="8501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</a:t>
            </a:r>
            <a:r>
              <a:rPr lang="en-US" altLang="en-US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tích các đa thức sau thành nhân tử</a:t>
            </a:r>
            <a:endParaRPr lang="en-US" alt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691680" y="1268760"/>
            <a:ext cx="449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="0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r-FR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5x – 5y + ax – ay</a:t>
            </a:r>
            <a:endParaRPr lang="en-US" altLang="en-US" sz="2400" b="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619672" y="1628800"/>
            <a:ext cx="61833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400" b="0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b="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 – 2xy + y</a:t>
            </a:r>
            <a:r>
              <a:rPr lang="en-GB" altLang="en-US" sz="2400" b="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 – z</a:t>
            </a:r>
            <a:r>
              <a:rPr lang="en-GB" altLang="en-US" sz="2400" b="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b="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323528" y="2031231"/>
            <a:ext cx="6019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x, biết: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835696" y="2420888"/>
            <a:ext cx="7277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2(x </a:t>
            </a:r>
            <a:r>
              <a:rPr lang="en-US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+ 5) –x</a:t>
            </a:r>
            <a:r>
              <a:rPr lang="en-US" altLang="en-US" sz="2400" b="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 –  5x = 0	</a:t>
            </a:r>
            <a:endParaRPr lang="en-US" altLang="en-US" sz="2400" b="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"/>
          <p:cNvSpPr txBox="1"/>
          <p:nvPr/>
        </p:nvSpPr>
        <p:spPr>
          <a:xfrm>
            <a:off x="3825875" y="2780928"/>
            <a:ext cx="8826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23528" y="3284984"/>
            <a:ext cx="8501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</a:t>
            </a:r>
            <a:endParaRPr lang="en-US" altLang="en-US" sz="24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579983" y="3284984"/>
            <a:ext cx="70922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buAutoNum type="alphaLcParenR"/>
            </a:pPr>
            <a:r>
              <a:rPr lang="fr-FR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5x </a:t>
            </a:r>
            <a:r>
              <a:rPr lang="fr-FR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– 5y + ax </a:t>
            </a:r>
            <a:r>
              <a:rPr lang="fr-FR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fr-FR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ay=(5x-5y)+(ax-ay) =5(x-y)+a(x-y)</a:t>
            </a:r>
          </a:p>
          <a:p>
            <a:pPr eaLnBrk="1" hangingPunct="1"/>
            <a:r>
              <a:rPr lang="fr-FR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=(x-y)(5+a)</a:t>
            </a:r>
            <a:endParaRPr lang="en-US" altLang="en-US" sz="2400" b="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1535162" y="4149080"/>
            <a:ext cx="76453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b="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 – 2xy + y</a:t>
            </a:r>
            <a:r>
              <a:rPr lang="en-GB" altLang="en-US" sz="2400" b="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GB" altLang="en-US" sz="2400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=(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400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2xy + y</a:t>
            </a:r>
            <a:r>
              <a:rPr lang="en-GB" altLang="en-US" sz="2400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)- z</a:t>
            </a:r>
            <a:r>
              <a:rPr lang="en-GB" altLang="en-US" sz="2400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=(x-y)</a:t>
            </a:r>
            <a:r>
              <a:rPr lang="en-GB" altLang="en-US" sz="2400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–z</a:t>
            </a:r>
            <a:r>
              <a:rPr lang="en-GB" altLang="en-US" sz="2400" b="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=(x-y+z)(x-y-z)</a:t>
            </a:r>
            <a:endParaRPr lang="en-US" altLang="en-US" sz="2400" b="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475928" y="4911551"/>
            <a:ext cx="6019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endParaRPr lang="en-US" altLang="en-US" sz="2400" b="0" i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1691680" y="4983559"/>
            <a:ext cx="7277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2(x </a:t>
            </a:r>
            <a:r>
              <a:rPr lang="en-US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+ 5) –x</a:t>
            </a:r>
            <a:r>
              <a:rPr lang="en-US" altLang="en-US" sz="2400" b="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 –  5x = 0	</a:t>
            </a:r>
            <a:endParaRPr lang="en-US" altLang="en-US" sz="2400" b="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1691680" y="5343599"/>
            <a:ext cx="7277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2(x </a:t>
            </a:r>
            <a:r>
              <a:rPr lang="en-US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+ 5) </a:t>
            </a:r>
            <a:r>
              <a:rPr lang="en-US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x(x+5)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eaLnBrk="1" hangingPunct="1"/>
            <a:r>
              <a:rPr lang="en-US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 –x)(x+5)</a:t>
            </a:r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</a:p>
          <a:p>
            <a:pPr eaLnBrk="1" hangingPunct="1"/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2-x=0 hoặc x+5=0</a:t>
            </a:r>
          </a:p>
          <a:p>
            <a:pPr eaLnBrk="1" hangingPunct="1"/>
            <a:r>
              <a:rPr lang="en-GB" altLang="en-US" sz="2400" b="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X=2 hoặc x=5 </a:t>
            </a:r>
            <a:r>
              <a:rPr lang="en-GB" altLang="en-US" sz="2400" b="0" i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en-US" sz="2400" b="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0" grpId="0"/>
      <p:bldP spid="11" grpId="0"/>
      <p:bldP spid="12" grpId="0"/>
      <p:bldP spid="14" grpId="0"/>
      <p:bldP spid="14" grpId="1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3636" y="2060848"/>
            <a:ext cx="8522974" cy="931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68580" tIns="34290" rIns="68580" bIns="3429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Tiết </a:t>
            </a:r>
            <a:r>
              <a:rPr lang="en-US" sz="2800" b="1" cap="all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12. </a:t>
            </a:r>
            <a:r>
              <a:rPr lang="vi-VN" sz="2800" b="1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 TÍCH ĐA THỨC THÀNH NHÂN </a:t>
            </a:r>
            <a:r>
              <a:rPr lang="vi-VN" sz="2800" b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smtClean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2800" b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BẰNG </a:t>
            </a:r>
            <a:r>
              <a:rPr lang="en-US" sz="2800" b="1" smtClean="0">
                <a:solidFill>
                  <a:srgbClr val="FF0000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CÁCH PHỐI HỢP NHIỀU PHƯƠNG PHÁP</a:t>
            </a:r>
            <a:endParaRPr lang="en-US" sz="2800" b="1" dirty="0">
              <a:solidFill>
                <a:srgbClr val="FF0000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6" descr="teach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40063" y="3962400"/>
            <a:ext cx="2895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val Callout 1"/>
          <p:cNvSpPr/>
          <p:nvPr/>
        </p:nvSpPr>
        <p:spPr>
          <a:xfrm>
            <a:off x="827584" y="1556792"/>
            <a:ext cx="5544616" cy="3600400"/>
          </a:xfrm>
          <a:prstGeom prst="wedgeEllipseCallout">
            <a:avLst>
              <a:gd name="adj1" fmla="val 59626"/>
              <a:gd name="adj2" fmla="val 255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phân tích đa thức thành nhân tử, mỗi đa thức ta chỉ cần sử dụng một phương pháp có phải không?</a:t>
            </a:r>
            <a:endParaRPr lang="en-US" sz="320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TextBox 14"/>
          <p:cNvSpPr txBox="1">
            <a:spLocks noChangeArrowheads="1"/>
          </p:cNvSpPr>
          <p:nvPr/>
        </p:nvSpPr>
        <p:spPr bwMode="auto">
          <a:xfrm>
            <a:off x="179388" y="117475"/>
            <a:ext cx="8497887" cy="131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600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Phân tích đa thức sau thành nhân tử: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5x</a:t>
            </a:r>
            <a:r>
              <a:rPr lang="en-US" altLang="en-US" sz="26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 + 10x</a:t>
            </a:r>
            <a:r>
              <a:rPr lang="en-US" altLang="en-US" sz="26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y + 5xy</a:t>
            </a:r>
            <a:r>
              <a:rPr lang="en-US" altLang="en-US" sz="26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vi-VN" altLang="en-US" sz="28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328613" y="981075"/>
            <a:ext cx="88106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1619250" y="1298575"/>
            <a:ext cx="270298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5x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+ 10x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+ 5xy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6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0" name="Text Box 34"/>
          <p:cNvSpPr txBox="1">
            <a:spLocks noChangeArrowheads="1"/>
          </p:cNvSpPr>
          <p:nvPr/>
        </p:nvSpPr>
        <p:spPr bwMode="auto">
          <a:xfrm>
            <a:off x="1331913" y="1773238"/>
            <a:ext cx="2844799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5x (x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+ 2xy + y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211" name="Text Box 35"/>
          <p:cNvSpPr txBox="1">
            <a:spLocks noChangeArrowheads="1"/>
          </p:cNvSpPr>
          <p:nvPr/>
        </p:nvSpPr>
        <p:spPr bwMode="auto">
          <a:xfrm>
            <a:off x="1331913" y="2276475"/>
            <a:ext cx="1908174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5x (x + y)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6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81" name="AutoShape 37"/>
          <p:cNvSpPr>
            <a:spLocks noChangeArrowheads="1"/>
          </p:cNvSpPr>
          <p:nvPr/>
        </p:nvSpPr>
        <p:spPr bwMode="auto">
          <a:xfrm>
            <a:off x="4789488" y="2133600"/>
            <a:ext cx="3743325" cy="576263"/>
          </a:xfrm>
          <a:prstGeom prst="wedgeRoundRectCallout">
            <a:avLst>
              <a:gd name="adj1" fmla="val -92917"/>
              <a:gd name="adj2" fmla="val 33472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Dùng hằng đẳng thức</a:t>
            </a:r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5435600" y="1341438"/>
            <a:ext cx="3384550" cy="647700"/>
          </a:xfrm>
          <a:prstGeom prst="wedgeRoundRectCallout">
            <a:avLst>
              <a:gd name="adj1" fmla="val -84333"/>
              <a:gd name="adj2" fmla="val 58824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Đặt nhân tử chung</a:t>
            </a:r>
          </a:p>
        </p:txBody>
      </p:sp>
      <p:sp>
        <p:nvSpPr>
          <p:cNvPr id="7191" name="TextBox 14"/>
          <p:cNvSpPr txBox="1">
            <a:spLocks noChangeArrowheads="1"/>
          </p:cNvSpPr>
          <p:nvPr/>
        </p:nvSpPr>
        <p:spPr bwMode="auto">
          <a:xfrm>
            <a:off x="250825" y="2924175"/>
            <a:ext cx="8424863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600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Phân tích đa thức sau thành nhân tử: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6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 – 2xy + y</a:t>
            </a:r>
            <a:r>
              <a:rPr lang="en-US" altLang="en-US" sz="26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 - 9</a:t>
            </a:r>
            <a:endParaRPr lang="vi-VN" altLang="en-US" sz="26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395288" y="3716338"/>
            <a:ext cx="11160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1403350" y="4076700"/>
            <a:ext cx="238719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2xy + y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</a:t>
            </a: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1116013" y="4581525"/>
            <a:ext cx="291618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2xy + y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9</a:t>
            </a:r>
          </a:p>
        </p:txBody>
      </p:sp>
      <p:sp>
        <p:nvSpPr>
          <p:cNvPr id="7195" name="Text Box 27"/>
          <p:cNvSpPr txBox="1">
            <a:spLocks noChangeArrowheads="1"/>
          </p:cNvSpPr>
          <p:nvPr/>
        </p:nvSpPr>
        <p:spPr bwMode="auto">
          <a:xfrm>
            <a:off x="1116013" y="5084763"/>
            <a:ext cx="223009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  –  y)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1144588" y="6135688"/>
            <a:ext cx="341632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 – y – 3) (x –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+ 3)</a:t>
            </a:r>
          </a:p>
        </p:txBody>
      </p:sp>
      <p:sp>
        <p:nvSpPr>
          <p:cNvPr id="2" name="AutoShape 38"/>
          <p:cNvSpPr>
            <a:spLocks noChangeArrowheads="1"/>
          </p:cNvSpPr>
          <p:nvPr/>
        </p:nvSpPr>
        <p:spPr bwMode="auto">
          <a:xfrm>
            <a:off x="5148263" y="4149725"/>
            <a:ext cx="3384550" cy="647700"/>
          </a:xfrm>
          <a:prstGeom prst="wedgeRoundRectCallout">
            <a:avLst>
              <a:gd name="adj1" fmla="val -79315"/>
              <a:gd name="adj2" fmla="val 50736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Nhóm các hạng tử</a:t>
            </a:r>
          </a:p>
        </p:txBody>
      </p:sp>
      <p:sp>
        <p:nvSpPr>
          <p:cNvPr id="3" name="AutoShape 37"/>
          <p:cNvSpPr>
            <a:spLocks noChangeArrowheads="1"/>
          </p:cNvSpPr>
          <p:nvPr/>
        </p:nvSpPr>
        <p:spPr bwMode="auto">
          <a:xfrm>
            <a:off x="4572000" y="4868863"/>
            <a:ext cx="3743325" cy="576262"/>
          </a:xfrm>
          <a:prstGeom prst="wedgeRoundRectCallout">
            <a:avLst>
              <a:gd name="adj1" fmla="val -80194"/>
              <a:gd name="adj2" fmla="val 2438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Dùng hằng đẳng thức</a:t>
            </a:r>
          </a:p>
        </p:txBody>
      </p:sp>
      <p:sp>
        <p:nvSpPr>
          <p:cNvPr id="4" name="AutoShape 37"/>
          <p:cNvSpPr>
            <a:spLocks noChangeArrowheads="1"/>
          </p:cNvSpPr>
          <p:nvPr/>
        </p:nvSpPr>
        <p:spPr bwMode="auto">
          <a:xfrm>
            <a:off x="5795963" y="5661025"/>
            <a:ext cx="3348037" cy="576263"/>
          </a:xfrm>
          <a:prstGeom prst="wedgeRoundRectCallout">
            <a:avLst>
              <a:gd name="adj1" fmla="val -69296"/>
              <a:gd name="adj2" fmla="val -10880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Dùng hằng đẳng thức</a:t>
            </a:r>
          </a:p>
        </p:txBody>
      </p:sp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1144588" y="5619750"/>
            <a:ext cx="393569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[(x – y) – 3] [(x –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y) + 3]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76" grpId="0"/>
      <p:bldP spid="6177" grpId="0"/>
      <p:bldP spid="8210" grpId="0"/>
      <p:bldP spid="8211" grpId="0"/>
      <p:bldP spid="6181" grpId="0" animBg="1"/>
      <p:bldP spid="6182" grpId="0" animBg="1"/>
      <p:bldP spid="7191" grpId="0"/>
      <p:bldP spid="7193" grpId="0"/>
      <p:bldP spid="7192" grpId="0"/>
      <p:bldP spid="7194" grpId="0"/>
      <p:bldP spid="7195" grpId="0"/>
      <p:bldP spid="7196" grpId="0"/>
      <p:bldP spid="2" grpId="0" animBg="1"/>
      <p:bldP spid="3" grpId="0" animBg="1"/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685800"/>
            <a:ext cx="77406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cho biết các cách nhóm sau có được không?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lang="en-US" altLang="en-US" sz="24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 i="1" baseline="300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2xy + y</a:t>
            </a:r>
            <a:r>
              <a:rPr lang="en-US" altLang="en-US" sz="2400" i="1" baseline="300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 = (x</a:t>
            </a:r>
            <a:r>
              <a:rPr lang="en-US" altLang="en-US" sz="2400" i="1" baseline="300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- 2xy) + (y</a:t>
            </a:r>
            <a:r>
              <a:rPr lang="en-US" altLang="en-US" sz="2400" i="1" baseline="300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= x(x – 2y) + (y – 3)(y + 3)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lang="en-US" altLang="en-US" sz="24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x</a:t>
            </a:r>
            <a:r>
              <a:rPr lang="en-US" altLang="en-US" sz="2400" i="1" baseline="300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2xy + y</a:t>
            </a:r>
            <a:r>
              <a:rPr lang="en-US" altLang="en-US" sz="2400" i="1" baseline="300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 = (x</a:t>
            </a:r>
            <a:r>
              <a:rPr lang="en-US" altLang="en-US" sz="2400" i="1" baseline="3000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9) – (2xy – y)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= (x – 3)(x + 3) – y (2x – 1)</a:t>
            </a:r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6187752" y="0"/>
            <a:ext cx="3352800" cy="2209800"/>
          </a:xfrm>
          <a:prstGeom prst="cloudCallout">
            <a:avLst>
              <a:gd name="adj1" fmla="val -59801"/>
              <a:gd name="adj2" fmla="val 4540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được, vì không thể phân tích </a:t>
            </a: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 </a:t>
            </a:r>
            <a:r>
              <a:rPr lang="en-US" altLang="en-US" sz="24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 để thành nhân tử</a:t>
            </a:r>
            <a:endParaRPr lang="en-US" altLang="en-US" sz="2400" i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0" y="4552528"/>
            <a:ext cx="3810000" cy="1828800"/>
          </a:xfrm>
          <a:prstGeom prst="wedgeEllipseCallout">
            <a:avLst>
              <a:gd name="adj1" fmla="val -66651"/>
              <a:gd name="adj2" fmla="val -30644"/>
            </a:avLst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được, vì không thể phân tích </a:t>
            </a: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 </a:t>
            </a:r>
            <a:r>
              <a:rPr lang="en-US" altLang="en-US" sz="24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 để đa thức thành nhân tử</a:t>
            </a:r>
            <a:endParaRPr lang="en-US" altLang="en-US" sz="2400" i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nimBg="1"/>
      <p:bldP spid="532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177800" y="1478756"/>
            <a:ext cx="864235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Khi phân tích một đa thức thành nhân tử nên thực hiện theo các bước sau 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- Đặt nhân tử chung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(nếu tất cả các hạng tử có nhân tử chung).</a:t>
            </a: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179388" y="3710781"/>
            <a:ext cx="89296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- Dùng hằng đẳng thức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(nếu có).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79388" y="4360068"/>
            <a:ext cx="8964612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- Nhóm các hạng tử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(thường mỗi nhóm có nhân tử chung hoặc hđt)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nếu cần thiết phải đặt dấu “-” trước ngoặc và đổi dấu các hạng tử	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691680" y="476672"/>
            <a:ext cx="5688632" cy="10020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  <a:endParaRPr lang="en-US" sz="3600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23850" y="1139825"/>
            <a:ext cx="90011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34925" y="1628775"/>
            <a:ext cx="37000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– 2xy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4xy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2xy 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3749571" y="1753652"/>
            <a:ext cx="34147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2xy (x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2y -1)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3708693" y="2349863"/>
            <a:ext cx="38106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2xy [x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(y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+ 2y +1)]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708693" y="2950605"/>
            <a:ext cx="31117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2xy [x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(y + 1)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680125" y="3458745"/>
            <a:ext cx="50289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2xy [x  – (y+ 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)]. 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 x + (y + 1)]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3777273" y="4044407"/>
            <a:ext cx="44230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2xy ( x – y – 1) (x + y + 1) </a:t>
            </a:r>
          </a:p>
        </p:txBody>
      </p:sp>
      <p:grpSp>
        <p:nvGrpSpPr>
          <p:cNvPr id="11273" name="Group 21"/>
          <p:cNvGrpSpPr>
            <a:grpSpLocks/>
          </p:cNvGrpSpPr>
          <p:nvPr/>
        </p:nvGrpSpPr>
        <p:grpSpPr bwMode="auto">
          <a:xfrm>
            <a:off x="396875" y="260350"/>
            <a:ext cx="7488238" cy="1008063"/>
            <a:chOff x="158" y="164"/>
            <a:chExt cx="4717" cy="635"/>
          </a:xfrm>
        </p:grpSpPr>
        <p:sp>
          <p:nvSpPr>
            <p:cNvPr id="11276" name="TextBox 14"/>
            <p:cNvSpPr txBox="1">
              <a:spLocks noChangeArrowheads="1"/>
            </p:cNvSpPr>
            <p:nvPr/>
          </p:nvSpPr>
          <p:spPr bwMode="auto">
            <a:xfrm>
              <a:off x="612" y="203"/>
              <a:ext cx="4263" cy="5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 tích đa thức sau thành nhân tử: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2x</a:t>
              </a:r>
              <a:r>
                <a:rPr lang="en-US" altLang="en-US" sz="2800" i="1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y – 2xy</a:t>
              </a:r>
              <a:r>
                <a:rPr lang="en-US" altLang="en-US" sz="2800" i="1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4xy</a:t>
              </a:r>
              <a:r>
                <a:rPr lang="en-US" altLang="en-US" sz="2800" i="1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en-US" sz="28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2xy </a:t>
              </a:r>
              <a:endParaRPr lang="vi-VN" altLang="en-US" sz="28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77" name="Rectangle 22"/>
            <p:cNvSpPr>
              <a:spLocks noChangeArrowheads="1"/>
            </p:cNvSpPr>
            <p:nvPr/>
          </p:nvSpPr>
          <p:spPr bwMode="auto">
            <a:xfrm>
              <a:off x="158" y="164"/>
              <a:ext cx="321" cy="364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600" i="1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?1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2" grpId="0"/>
      <p:bldP spid="27663" grpId="0"/>
      <p:bldP spid="27664" grpId="0"/>
      <p:bldP spid="27665" grpId="0"/>
      <p:bldP spid="27666" grpId="0"/>
      <p:bldP spid="27667" grpId="0"/>
      <p:bldP spid="276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TextBox 14"/>
          <p:cNvSpPr txBox="1">
            <a:spLocks noChangeArrowheads="1"/>
          </p:cNvSpPr>
          <p:nvPr/>
        </p:nvSpPr>
        <p:spPr bwMode="auto">
          <a:xfrm>
            <a:off x="827088" y="115888"/>
            <a:ext cx="7777162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a) Tính nhanh giá trị của biểu thức: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6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 + 2x + 1 – y</a:t>
            </a:r>
            <a:r>
              <a:rPr lang="en-US" altLang="en-US" sz="26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>
                <a:latin typeface="Times New Roman" panose="02020603050405020304" pitchFamily="18" charset="0"/>
                <a:cs typeface="Times New Roman" panose="02020603050405020304" pitchFamily="18" charset="0"/>
              </a:rPr>
              <a:t>x = 94,5 và y = 4,5</a:t>
            </a:r>
            <a:endParaRPr lang="vi-VN" altLang="en-US" sz="26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684213" y="2276475"/>
            <a:ext cx="26638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+ 2x + 1 – y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298" name="Text Box 16"/>
          <p:cNvSpPr txBox="1">
            <a:spLocks noChangeArrowheads="1"/>
          </p:cNvSpPr>
          <p:nvPr/>
        </p:nvSpPr>
        <p:spPr bwMode="auto">
          <a:xfrm>
            <a:off x="3203575" y="2395538"/>
            <a:ext cx="2825750" cy="49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+ 2x + 1) – y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6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9" name="Text Box 17"/>
          <p:cNvSpPr txBox="1">
            <a:spLocks noChangeArrowheads="1"/>
          </p:cNvSpPr>
          <p:nvPr/>
        </p:nvSpPr>
        <p:spPr bwMode="auto">
          <a:xfrm>
            <a:off x="3203575" y="3087495"/>
            <a:ext cx="2120900" cy="49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 + 1)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altLang="en-US" sz="26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2300" name="Text Box 18"/>
          <p:cNvSpPr txBox="1">
            <a:spLocks noChangeArrowheads="1"/>
          </p:cNvSpPr>
          <p:nvPr/>
        </p:nvSpPr>
        <p:spPr bwMode="auto">
          <a:xfrm>
            <a:off x="3203575" y="3732426"/>
            <a:ext cx="3475038" cy="49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 + 1 - y) (x + 1 +  y)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539750" y="4256088"/>
            <a:ext cx="7637463" cy="57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x = 94,5 và y = 4,5 vào biểu 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 </a:t>
            </a:r>
            <a:r>
              <a:rPr lang="en-US" altLang="en-US" sz="26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có:</a:t>
            </a:r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1547018" y="4725144"/>
            <a:ext cx="5329238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(94,5 + 1 – 4,5) (94,5 + 1 + 4,5)</a:t>
            </a: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= 91 </a:t>
            </a:r>
            <a:r>
              <a:rPr lang="en-US" altLang="en-US" sz="26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100 = 9100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753196" y="1700808"/>
            <a:ext cx="10906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600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</p:txBody>
      </p:sp>
      <p:sp>
        <p:nvSpPr>
          <p:cNvPr id="12296" name="Rectangle 23"/>
          <p:cNvSpPr>
            <a:spLocks noChangeArrowheads="1"/>
          </p:cNvSpPr>
          <p:nvPr/>
        </p:nvSpPr>
        <p:spPr bwMode="auto">
          <a:xfrm>
            <a:off x="179388" y="115888"/>
            <a:ext cx="461962" cy="479425"/>
          </a:xfrm>
          <a:prstGeom prst="rect">
            <a:avLst/>
          </a:prstGeom>
          <a:solidFill>
            <a:srgbClr val="FFFF0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?2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611560" y="5880872"/>
            <a:ext cx="7637463" cy="530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600" i="1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Vậy, với  </a:t>
            </a:r>
            <a:r>
              <a:rPr lang="en-US" altLang="en-US" sz="2600" i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94,5 và y = </a:t>
            </a:r>
            <a:r>
              <a:rPr lang="en-US" altLang="en-US" sz="2600" i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4,5 </a:t>
            </a:r>
            <a:r>
              <a:rPr lang="en-US" altLang="en-US" sz="2600" i="1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i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</a:t>
            </a:r>
            <a:r>
              <a:rPr lang="en-US" altLang="en-US" sz="2600" i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 </a:t>
            </a:r>
            <a:r>
              <a:rPr lang="en-US" altLang="en-US" sz="2600" i="1" smtClean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giá trị  9100</a:t>
            </a:r>
            <a:endParaRPr lang="en-US" altLang="en-US" sz="2600" i="1">
              <a:solidFill>
                <a:srgbClr val="CC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/>
      <p:bldP spid="28686" grpId="0"/>
      <p:bldP spid="12298" grpId="0"/>
      <p:bldP spid="12299" grpId="0"/>
      <p:bldP spid="12300" grpId="0"/>
      <p:bldP spid="28691" grpId="0"/>
      <p:bldP spid="28692" grpId="0"/>
      <p:bldP spid="28693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1438" y="188913"/>
            <a:ext cx="9072562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b)  Khi phân tích đa thức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i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+ 4x – 2xy – 4y + y</a:t>
            </a:r>
            <a:r>
              <a:rPr lang="en-US" altLang="en-US" sz="2800" i="1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thành nhân tử, bạn Việt làm như sau: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	    	   x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+ 4x – 2xy – 4y + y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(x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2xy + y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(4x – 4y)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= (x – y)</a:t>
            </a:r>
            <a:r>
              <a:rPr lang="en-US" altLang="en-US" sz="2800" i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+ 4(x – y)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= (x – y) (x – y + 4)</a:t>
            </a:r>
          </a:p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hãy chỉ rõ trong cách làm trên, bạn Việt đã sử dụng những phương pháp nào để phân tích đa thức thành nhân tử ?</a:t>
            </a:r>
            <a:endParaRPr lang="vi-VN" altLang="en-US" sz="2800" i="1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7" name="AutoShape 9"/>
          <p:cNvSpPr>
            <a:spLocks noChangeArrowheads="1"/>
          </p:cNvSpPr>
          <p:nvPr/>
        </p:nvSpPr>
        <p:spPr bwMode="auto">
          <a:xfrm>
            <a:off x="6659563" y="1844675"/>
            <a:ext cx="2592387" cy="503238"/>
          </a:xfrm>
          <a:prstGeom prst="wedgeRoundRectCallout">
            <a:avLst>
              <a:gd name="adj1" fmla="val -54347"/>
              <a:gd name="adj2" fmla="val 9290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 hạng tử</a:t>
            </a:r>
          </a:p>
        </p:txBody>
      </p:sp>
      <p:sp>
        <p:nvSpPr>
          <p:cNvPr id="37898" name="AutoShape 10"/>
          <p:cNvSpPr>
            <a:spLocks noChangeArrowheads="1"/>
          </p:cNvSpPr>
          <p:nvPr/>
        </p:nvSpPr>
        <p:spPr bwMode="auto">
          <a:xfrm>
            <a:off x="0" y="1989138"/>
            <a:ext cx="1908175" cy="862012"/>
          </a:xfrm>
          <a:prstGeom prst="wedgeRoundRectCallout">
            <a:avLst>
              <a:gd name="adj1" fmla="val 53579"/>
              <a:gd name="adj2" fmla="val 86648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hằng đẳng thức</a:t>
            </a:r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6443663" y="2852738"/>
            <a:ext cx="2592387" cy="503237"/>
          </a:xfrm>
          <a:prstGeom prst="wedgeRoundRectCallout">
            <a:avLst>
              <a:gd name="adj1" fmla="val -98560"/>
              <a:gd name="adj2" fmla="val 32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nhân tử chung</a:t>
            </a:r>
          </a:p>
        </p:txBody>
      </p:sp>
      <p:sp>
        <p:nvSpPr>
          <p:cNvPr id="37900" name="AutoShape 12"/>
          <p:cNvSpPr>
            <a:spLocks noChangeArrowheads="1"/>
          </p:cNvSpPr>
          <p:nvPr/>
        </p:nvSpPr>
        <p:spPr bwMode="auto">
          <a:xfrm>
            <a:off x="6372225" y="3500438"/>
            <a:ext cx="2592388" cy="503237"/>
          </a:xfrm>
          <a:prstGeom prst="wedgeRoundRectCallout">
            <a:avLst>
              <a:gd name="adj1" fmla="val -98560"/>
              <a:gd name="adj2" fmla="val 3233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nhân tử chung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6386513" y="2243138"/>
            <a:ext cx="79216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133975" y="2909888"/>
            <a:ext cx="79216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219700" y="3573463"/>
            <a:ext cx="792163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1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7897" grpId="0" animBg="1"/>
      <p:bldP spid="37898" grpId="0" animBg="1"/>
      <p:bldP spid="37899" grpId="0" animBg="1"/>
      <p:bldP spid="37900" grpId="0" animBg="1"/>
      <p:bldP spid="13320" grpId="0"/>
      <p:bldP spid="13320" grpId="1"/>
      <p:bldP spid="13321" grpId="0"/>
      <p:bldP spid="13321" grpId="1"/>
      <p:bldP spid="13322" grpId="0"/>
      <p:bldP spid="1332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8&quot;&gt;&lt;property id=&quot;20148&quot; value=&quot;5&quot;/&gt;&lt;property id=&quot;20300&quot; value=&quot;Slide 5&quot;/&gt;&lt;property id=&quot;20307&quot; value=&quot;305&quot;/&gt;&lt;/object&gt;&lt;object type=&quot;3&quot; unique_id=&quot;10010&quot;&gt;&lt;property id=&quot;20148&quot; value=&quot;5&quot;/&gt;&lt;property id=&quot;20300&quot; value=&quot;Slide 7&quot;/&gt;&lt;property id=&quot;20307&quot; value=&quot;307&quot;/&gt;&lt;/object&gt;&lt;object type=&quot;3&quot; unique_id=&quot;10011&quot;&gt;&lt;property id=&quot;20148&quot; value=&quot;5&quot;/&gt;&lt;property id=&quot;20300&quot; value=&quot;Slide 8&quot;/&gt;&lt;property id=&quot;20307&quot; value=&quot;308&quot;/&gt;&lt;/object&gt;&lt;object type=&quot;3&quot; unique_id=&quot;10012&quot;&gt;&lt;property id=&quot;20148&quot; value=&quot;5&quot;/&gt;&lt;property id=&quot;20300&quot; value=&quot;Slide 13&quot;/&gt;&lt;property id=&quot;20307&quot; value=&quot;292&quot;/&gt;&lt;/object&gt;&lt;object type=&quot;3&quot; unique_id=&quot;10013&quot;&gt;&lt;property id=&quot;20148&quot; value=&quot;5&quot;/&gt;&lt;property id=&quot;20300&quot; value=&quot;Slide 14&quot;/&gt;&lt;property id=&quot;20307&quot; value=&quot;293&quot;/&gt;&lt;/object&gt;&lt;object type=&quot;3&quot; unique_id=&quot;10086&quot;&gt;&lt;property id=&quot;20148&quot; value=&quot;5&quot;/&gt;&lt;property id=&quot;20300&quot; value=&quot;Slide 9&quot;/&gt;&lt;property id=&quot;20307&quot; value=&quot;309&quot;/&gt;&lt;/object&gt;&lt;object type=&quot;3&quot; unique_id=&quot;10451&quot;&gt;&lt;property id=&quot;20148&quot; value=&quot;5&quot;/&gt;&lt;property id=&quot;20300&quot; value=&quot;Slide 11&quot;/&gt;&lt;property id=&quot;20307&quot; value=&quot;312&quot;/&gt;&lt;/object&gt;&lt;object type=&quot;3&quot; unique_id=&quot;10452&quot;&gt;&lt;property id=&quot;20148&quot; value=&quot;5&quot;/&gt;&lt;property id=&quot;20300&quot; value=&quot;Slide 4 - &amp;quot;Tiết 13&amp;quot;&quot;/&gt;&lt;property id=&quot;20307&quot; value=&quot;325&quot;/&gt;&lt;/object&gt;&lt;object type=&quot;3&quot; unique_id=&quot;10453&quot;&gt;&lt;property id=&quot;20148&quot; value=&quot;5&quot;/&gt;&lt;property id=&quot;20300&quot; value=&quot;Slide 6&quot;/&gt;&lt;property id=&quot;20307&quot; value=&quot;326&quot;/&gt;&lt;/object&gt;&lt;object type=&quot;3&quot; unique_id=&quot;10454&quot;&gt;&lt;property id=&quot;20148&quot; value=&quot;5&quot;/&gt;&lt;property id=&quot;20300&quot; value=&quot;Slide 10&quot;/&gt;&lt;property id=&quot;20307&quot; value=&quot;314&quot;/&gt;&lt;/object&gt;&lt;object type=&quot;3&quot; unique_id=&quot;10455&quot;&gt;&lt;property id=&quot;20148&quot; value=&quot;5&quot;/&gt;&lt;property id=&quot;20300&quot; value=&quot;Slide 12&quot;/&gt;&lt;property id=&quot;20307&quot; value=&quot;31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</TotalTime>
  <Words>964</Words>
  <Application>Microsoft Office PowerPoint</Application>
  <PresentationFormat>On-screen Show (4:3)</PresentationFormat>
  <Paragraphs>112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.VnArial Narrow</vt:lpstr>
      <vt:lpstr>Times New Roman</vt:lpstr>
      <vt:lpstr>Symbol</vt:lpstr>
      <vt:lpstr>Tahoma</vt:lpstr>
      <vt:lpstr>Default Design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Buicongluan.ltqb@gmail.com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Admin</cp:lastModifiedBy>
  <cp:revision>533</cp:revision>
  <dcterms:created xsi:type="dcterms:W3CDTF">2010-11-08T14:16:49Z</dcterms:created>
  <dcterms:modified xsi:type="dcterms:W3CDTF">2021-10-13T12:59:03Z</dcterms:modified>
</cp:coreProperties>
</file>