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360" r:id="rId2"/>
    <p:sldId id="257" r:id="rId3"/>
    <p:sldId id="274" r:id="rId4"/>
    <p:sldId id="361" r:id="rId5"/>
    <p:sldId id="261" r:id="rId6"/>
    <p:sldId id="271" r:id="rId7"/>
    <p:sldId id="264" r:id="rId8"/>
    <p:sldId id="265" r:id="rId9"/>
    <p:sldId id="266" r:id="rId10"/>
    <p:sldId id="339" r:id="rId11"/>
    <p:sldId id="357" r:id="rId12"/>
    <p:sldId id="28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FF3300"/>
    <a:srgbClr val="3789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25" autoAdjust="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B1E75-2D31-44EA-A29F-77DE097F400A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C27B2-0276-4156-B0A7-A7C3A9B4B7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79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6C2E-E4F6-410D-B304-CE08B44D2DF5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86C2E-E4F6-410D-B304-CE08B44D2DF5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2DA17-F25C-4620-8088-7F393A89E0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11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8.wmf"/><Relationship Id="rId9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"/>
            <a:ext cx="9072155" cy="68579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35846" y="3733800"/>
            <a:ext cx="8298554" cy="931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Tiết </a:t>
            </a:r>
            <a:r>
              <a:rPr lang="en-US" sz="2800" b="1" cap="all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11. </a:t>
            </a:r>
            <a:r>
              <a:rPr lang="vi-VN" sz="2800" b="1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PHÂN TÍCH ĐA THỨC THÀNH NHÂN </a:t>
            </a:r>
            <a:r>
              <a:rPr lang="vi-VN" sz="2800" b="1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b="1" smtClean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2800" b="1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BẰNG PP NHÓM HẠNG TỬ</a:t>
            </a:r>
            <a:endParaRPr lang="en-US" sz="28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2223160" y="5306616"/>
            <a:ext cx="4185047" cy="35123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100" dirty="0" err="1">
                <a:solidFill>
                  <a:srgbClr val="003399"/>
                </a:solidFill>
                <a:latin typeface="Times New Roman" pitchFamily="18" charset="0"/>
              </a:rPr>
              <a:t>Giáo</a:t>
            </a:r>
            <a:r>
              <a:rPr lang="en-US" sz="2100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100" dirty="0" err="1">
                <a:solidFill>
                  <a:srgbClr val="003399"/>
                </a:solidFill>
                <a:latin typeface="Times New Roman" pitchFamily="18" charset="0"/>
              </a:rPr>
              <a:t>viên</a:t>
            </a:r>
            <a:r>
              <a:rPr lang="en-US" sz="2100" dirty="0">
                <a:solidFill>
                  <a:srgbClr val="003399"/>
                </a:solidFill>
                <a:latin typeface="Times New Roman" pitchFamily="18" charset="0"/>
              </a:rPr>
              <a:t>: </a:t>
            </a:r>
            <a:r>
              <a:rPr lang="en-US" sz="2100" dirty="0" err="1">
                <a:solidFill>
                  <a:srgbClr val="003399"/>
                </a:solidFill>
                <a:latin typeface="Times New Roman" pitchFamily="18" charset="0"/>
              </a:rPr>
              <a:t>Trần</a:t>
            </a:r>
            <a:r>
              <a:rPr lang="en-US" sz="2100" dirty="0">
                <a:solidFill>
                  <a:srgbClr val="003399"/>
                </a:solidFill>
                <a:latin typeface="Times New Roman" pitchFamily="18" charset="0"/>
              </a:rPr>
              <a:t> Minh </a:t>
            </a:r>
            <a:r>
              <a:rPr lang="en-US" sz="2100" dirty="0" err="1">
                <a:solidFill>
                  <a:srgbClr val="003399"/>
                </a:solidFill>
                <a:latin typeface="Times New Roman" pitchFamily="18" charset="0"/>
              </a:rPr>
              <a:t>Đông</a:t>
            </a:r>
            <a:endParaRPr lang="en-US" sz="2100" dirty="0">
              <a:solidFill>
                <a:srgbClr val="003399"/>
              </a:solidFill>
              <a:latin typeface="Times New Roman" pitchFamily="18" charset="0"/>
            </a:endParaRPr>
          </a:p>
        </p:txBody>
      </p:sp>
      <p:sp>
        <p:nvSpPr>
          <p:cNvPr id="7" name="Rectangle 39"/>
          <p:cNvSpPr>
            <a:spLocks noChangeArrowheads="1"/>
          </p:cNvSpPr>
          <p:nvPr/>
        </p:nvSpPr>
        <p:spPr bwMode="auto">
          <a:xfrm>
            <a:off x="2571753" y="1963547"/>
            <a:ext cx="3564731" cy="43934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69056" tIns="34529" rIns="69056" bIns="34529" anchor="b" anchorCtr="1"/>
          <a:lstStyle/>
          <a:p>
            <a:pPr algn="ctr" eaLnBrk="1" hangingPunct="1">
              <a:defRPr/>
            </a:pPr>
            <a:r>
              <a:rPr lang="en-US" sz="27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ĐẠI SỐ </a:t>
            </a:r>
            <a:r>
              <a:rPr lang="en-US" sz="27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</a:t>
            </a:r>
            <a:endParaRPr lang="en-US" sz="27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09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3011"/>
          <p:cNvSpPr txBox="1"/>
          <p:nvPr/>
        </p:nvSpPr>
        <p:spPr>
          <a:xfrm>
            <a:off x="304800" y="0"/>
            <a:ext cx="7924800" cy="18148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endParaRPr sz="2800" b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sz="2800" b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13" name="Text Box 43012"/>
          <p:cNvSpPr txBox="1"/>
          <p:nvPr/>
        </p:nvSpPr>
        <p:spPr>
          <a:xfrm>
            <a:off x="381000" y="3157401"/>
            <a:ext cx="8229600" cy="1168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endParaRPr sz="2800" b="1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/>
        </p:nvGraphicFramePr>
        <p:xfrm>
          <a:off x="607695" y="583565"/>
          <a:ext cx="7621905" cy="2552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9" r:id="rId4" imgW="2882880" imgH="965160" progId="Equation.3">
                  <p:embed/>
                </p:oleObj>
              </mc:Choice>
              <mc:Fallback>
                <p:oleObj r:id="rId4" imgW="2882880" imgH="965160" progId="Equation.3">
                  <p:embed/>
                  <p:pic>
                    <p:nvPicPr>
                      <p:cNvPr id="0" name="Picture 2" descr="image3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695" y="583565"/>
                        <a:ext cx="7621905" cy="25520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898525" y="3685540"/>
          <a:ext cx="7039610" cy="3172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r:id="rId6" imgW="2705040" imgH="1218960" progId="Equation.3">
                  <p:embed/>
                </p:oleObj>
              </mc:Choice>
              <mc:Fallback>
                <p:oleObj r:id="rId6" imgW="2705040" imgH="1218960" progId="Equation.3">
                  <p:embed/>
                  <p:pic>
                    <p:nvPicPr>
                      <p:cNvPr id="0" name="Picture 1" descr="image31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3685540"/>
                        <a:ext cx="7039610" cy="31724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13" grpId="0"/>
      <p:bldP spid="4301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04800" y="762000"/>
            <a:ext cx="9067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i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TẬP: Phân </a:t>
            </a:r>
            <a:r>
              <a:rPr lang="en-US" altLang="en-US" sz="2400" b="1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 đa thức thành nhân tử</a:t>
            </a:r>
          </a:p>
          <a:p>
            <a:pPr>
              <a:spcBef>
                <a:spcPct val="50000"/>
              </a:spcBef>
            </a:pPr>
            <a:r>
              <a:rPr lang="en-US" altLang="en-US" sz="2400" b="1" i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1)x</a:t>
            </a:r>
            <a:r>
              <a:rPr lang="en-US" altLang="en-US" sz="2400" b="1" i="1" baseline="3000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i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xy + x – y </a:t>
            </a:r>
          </a:p>
          <a:p>
            <a:pPr>
              <a:spcBef>
                <a:spcPct val="50000"/>
              </a:spcBef>
            </a:pPr>
            <a:r>
              <a:rPr lang="en-US" altLang="en-US" sz="2400" b="1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en-US" sz="2400" b="1" i="1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56" name="Text Box 44"/>
          <p:cNvSpPr txBox="1">
            <a:spLocks noChangeArrowheads="1"/>
          </p:cNvSpPr>
          <p:nvPr/>
        </p:nvSpPr>
        <p:spPr bwMode="auto">
          <a:xfrm>
            <a:off x="-76200" y="1970544"/>
            <a:ext cx="40386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en-US" sz="2400" b="1" i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</a:p>
          <a:p>
            <a:pPr>
              <a:spcBef>
                <a:spcPct val="50000"/>
              </a:spcBef>
            </a:pPr>
            <a:r>
              <a:rPr lang="en-US" altLang="en-US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1)  </a:t>
            </a: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b="1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– xy + x - y</a:t>
            </a:r>
          </a:p>
          <a:p>
            <a:pPr>
              <a:spcBef>
                <a:spcPct val="50000"/>
              </a:spcBef>
            </a:pP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     = (x</a:t>
            </a:r>
            <a:r>
              <a:rPr lang="en-US" altLang="en-US" sz="2400" b="1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– xy) + (x – y)</a:t>
            </a:r>
          </a:p>
          <a:p>
            <a:pPr>
              <a:spcBef>
                <a:spcPct val="50000"/>
              </a:spcBef>
            </a:pP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     = x(x – y) + (x – y)</a:t>
            </a:r>
          </a:p>
          <a:p>
            <a:pPr>
              <a:spcBef>
                <a:spcPct val="50000"/>
              </a:spcBef>
            </a:pP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     = (x – y)(x + 1)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895600" y="1295400"/>
            <a:ext cx="5715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2)xz </a:t>
            </a:r>
            <a:r>
              <a:rPr lang="en-US" altLang="en-US" sz="24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yz – 5(x + y)</a:t>
            </a:r>
          </a:p>
          <a:p>
            <a:pPr>
              <a:spcBef>
                <a:spcPct val="50000"/>
              </a:spcBef>
            </a:pP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en-US" sz="2400" b="1" i="1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 Box 44"/>
          <p:cNvSpPr txBox="1">
            <a:spLocks noChangeArrowheads="1"/>
          </p:cNvSpPr>
          <p:nvPr/>
        </p:nvSpPr>
        <p:spPr bwMode="auto">
          <a:xfrm>
            <a:off x="2286000" y="2676942"/>
            <a:ext cx="45720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i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2) xz </a:t>
            </a:r>
            <a:r>
              <a:rPr lang="en-US" altLang="en-US" sz="24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yz – 5(x + y)</a:t>
            </a:r>
          </a:p>
          <a:p>
            <a:pPr>
              <a:spcBef>
                <a:spcPct val="50000"/>
              </a:spcBef>
            </a:pPr>
            <a:r>
              <a:rPr lang="en-US" altLang="en-US" sz="24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= (xz + yz) – 5(x + y)</a:t>
            </a:r>
          </a:p>
          <a:p>
            <a:pPr>
              <a:spcBef>
                <a:spcPct val="50000"/>
              </a:spcBef>
            </a:pPr>
            <a:r>
              <a:rPr lang="en-US" altLang="en-US" sz="24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= z(x + y) – 5(x + y)</a:t>
            </a:r>
          </a:p>
          <a:p>
            <a:pPr>
              <a:spcBef>
                <a:spcPct val="50000"/>
              </a:spcBef>
            </a:pPr>
            <a:r>
              <a:rPr lang="en-US" altLang="en-US" sz="24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= (x + y)(z – 5)	</a:t>
            </a:r>
          </a:p>
        </p:txBody>
      </p:sp>
      <p:sp>
        <p:nvSpPr>
          <p:cNvPr id="47" name="Text Box 11"/>
          <p:cNvSpPr txBox="1">
            <a:spLocks noChangeArrowheads="1"/>
          </p:cNvSpPr>
          <p:nvPr/>
        </p:nvSpPr>
        <p:spPr bwMode="auto">
          <a:xfrm>
            <a:off x="5867400" y="1371600"/>
            <a:ext cx="6096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i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3)x</a:t>
            </a:r>
            <a:r>
              <a:rPr lang="en-US" altLang="en-US" sz="2400" b="1" i="1" baseline="30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i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+ 2xy + y</a:t>
            </a:r>
            <a:r>
              <a:rPr lang="en-US" altLang="en-US" sz="2400" b="1" i="1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4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4</a:t>
            </a:r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5181600" y="2762250"/>
            <a:ext cx="4662487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sz="2400" i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altLang="en-US" sz="2400" b="1" i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b="1" i="1" baseline="30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4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+ 4x + y</a:t>
            </a:r>
            <a:r>
              <a:rPr lang="en-US" altLang="en-US" sz="2400" b="1" i="1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4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4</a:t>
            </a:r>
          </a:p>
          <a:p>
            <a:pPr>
              <a:spcBef>
                <a:spcPct val="50000"/>
              </a:spcBef>
            </a:pPr>
            <a:r>
              <a:rPr lang="en-US" altLang="en-US" sz="24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= (x</a:t>
            </a:r>
            <a:r>
              <a:rPr lang="en-US" altLang="en-US" sz="2400" b="1" i="1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+ 4x + y</a:t>
            </a:r>
            <a:r>
              <a:rPr lang="en-US" altLang="en-US" sz="2400" b="1" i="1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4</a:t>
            </a:r>
            <a:endParaRPr lang="en-US" altLang="en-US" sz="2400" b="1" i="1" baseline="300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400" b="1" i="1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(x + y)</a:t>
            </a:r>
            <a:r>
              <a:rPr lang="en-US" altLang="en-US" sz="2400" b="1" i="1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</a:t>
            </a:r>
            <a:r>
              <a:rPr lang="en-US" altLang="en-US" sz="2400" b="1" i="1" baseline="30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b="1" i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4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= (x + y + 2)(x + y –2)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48000" y="2311063"/>
            <a:ext cx="0" cy="3022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943600" y="2209800"/>
            <a:ext cx="0" cy="327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41734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3" grpId="0"/>
      <p:bldP spid="13356" grpId="0"/>
      <p:bldP spid="45" grpId="0"/>
      <p:bldP spid="46" grpId="0"/>
      <p:bldP spid="47" grpId="0"/>
      <p:bldP spid="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7"/>
          <p:cNvSpPr txBox="1"/>
          <p:nvPr/>
        </p:nvSpPr>
        <p:spPr>
          <a:xfrm>
            <a:off x="762000" y="228600"/>
            <a:ext cx="71628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32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kumimoji="0" lang="en-US" sz="3200" i="1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7"/>
          <p:cNvSpPr txBox="1"/>
          <p:nvPr/>
        </p:nvSpPr>
        <p:spPr>
          <a:xfrm>
            <a:off x="457200" y="12192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kumimoji="0" lang="en-US" sz="3200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kumimoji="0" lang="en-US" sz="320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kumimoji="0" lang="en-US" sz="320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kumimoji="0" lang="en-US" sz="3200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kumimoji="0" lang="en-US" sz="320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kumimoji="0" lang="en-US" sz="320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kumimoji="0" lang="en-US" sz="320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kumimoji="0" lang="en-US" sz="320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kumimoji="0" lang="en-US" sz="320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kumimoji="0" lang="en-US" sz="320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kumimoji="0" lang="en-US" sz="320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kumimoji="0" lang="en-US" sz="320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kumimoji="0" lang="en-US" sz="320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kumimoji="0" lang="en-US" sz="320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kumimoji="0" lang="en-US" sz="3200" i="1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lang="en-US" sz="3200" i="1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47; 48; 49; 50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22,23 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endParaRPr lang="en-US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lang="en-US" sz="32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 sau: </a:t>
            </a:r>
            <a:endParaRPr lang="en-US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32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3000" y="3570982"/>
            <a:ext cx="800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§9.Phân tích đa thức thành nhân tử bằng phương pháp phối hợp nhiều phương pháp </a:t>
            </a:r>
            <a:endParaRPr lang="en-US" sz="3200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" y="1524000"/>
            <a:ext cx="8458200" cy="2362200"/>
          </a:xfrm>
        </p:spPr>
        <p:txBody>
          <a:bodyPr>
            <a:noAutofit/>
          </a:bodyPr>
          <a:lstStyle/>
          <a:p>
            <a:r>
              <a:rPr lang="en-US" sz="3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828800" y="2286000"/>
          <a:ext cx="3810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3" imgW="41148000" imgH="8229600" progId="">
                  <p:embed/>
                </p:oleObj>
              </mc:Choice>
              <mc:Fallback>
                <p:oleObj name="Equation" r:id="rId3" imgW="41148000" imgH="8229600" progId="">
                  <p:embed/>
                  <p:pic>
                    <p:nvPicPr>
                      <p:cNvPr id="0" name="Picture 1" descr="image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286000"/>
                        <a:ext cx="3810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43000" y="304800"/>
            <a:ext cx="59436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7"/>
          <p:cNvSpPr txBox="1"/>
          <p:nvPr/>
        </p:nvSpPr>
        <p:spPr>
          <a:xfrm>
            <a:off x="228600" y="4572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2800" b="1" i="1" u="sng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Ví </a:t>
            </a:r>
            <a:r>
              <a:rPr kumimoji="0" lang="en-US" sz="28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dụ</a:t>
            </a:r>
            <a:r>
              <a:rPr kumimoji="0" 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Phân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tích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sau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thành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nhân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tử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495800" y="3302000"/>
          <a:ext cx="1524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name="Equation" r:id="rId3" imgW="3657600" imgH="6096000" progId="">
                  <p:embed/>
                </p:oleObj>
              </mc:Choice>
              <mc:Fallback>
                <p:oleObj name="Equation" r:id="rId3" imgW="3657600" imgH="6096000" progId="">
                  <p:embed/>
                  <p:pic>
                    <p:nvPicPr>
                      <p:cNvPr id="0" name="Picture 4" descr="image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302000"/>
                        <a:ext cx="1524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552889"/>
              </p:ext>
            </p:extLst>
          </p:nvPr>
        </p:nvGraphicFramePr>
        <p:xfrm>
          <a:off x="2971800" y="1066800"/>
          <a:ext cx="3124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Equation" r:id="rId5" imgW="41148000" imgH="8229600" progId="">
                  <p:embed/>
                </p:oleObj>
              </mc:Choice>
              <mc:Fallback>
                <p:oleObj name="Equation" r:id="rId5" imgW="41148000" imgH="8229600" progId="">
                  <p:embed/>
                  <p:pic>
                    <p:nvPicPr>
                      <p:cNvPr id="0" name="Picture 3" descr="image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066800"/>
                        <a:ext cx="3124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228600" y="2582545"/>
          <a:ext cx="3898900" cy="2547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name="Equation" r:id="rId7" imgW="2260440" imgH="1523880" progId="">
                  <p:embed/>
                </p:oleObj>
              </mc:Choice>
              <mc:Fallback>
                <p:oleObj name="Equation" r:id="rId7" imgW="2260440" imgH="1523880" progId="">
                  <p:embed/>
                  <p:pic>
                    <p:nvPicPr>
                      <p:cNvPr id="0" name="Picture 2" descr="image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582545"/>
                        <a:ext cx="3898900" cy="25476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4899660" y="2582545"/>
          <a:ext cx="4092575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name="Equation" r:id="rId9" imgW="57912000" imgH="36576000" progId="">
                  <p:embed/>
                </p:oleObj>
              </mc:Choice>
              <mc:Fallback>
                <p:oleObj name="Equation" r:id="rId9" imgW="57912000" imgH="36576000" progId="">
                  <p:embed/>
                  <p:pic>
                    <p:nvPicPr>
                      <p:cNvPr id="0" name="Picture 1" descr="image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9660" y="2582545"/>
                        <a:ext cx="4092575" cy="262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 Box 1"/>
          <p:cNvSpPr txBox="1"/>
          <p:nvPr/>
        </p:nvSpPr>
        <p:spPr>
          <a:xfrm>
            <a:off x="3825875" y="1702435"/>
            <a:ext cx="88265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567055" y="1878965"/>
            <a:ext cx="1337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1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5219700" y="1924685"/>
            <a:ext cx="1337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2</a:t>
            </a:r>
          </a:p>
        </p:txBody>
      </p:sp>
      <p:sp>
        <p:nvSpPr>
          <p:cNvPr id="5" name="Up Arrow Callout 4"/>
          <p:cNvSpPr/>
          <p:nvPr/>
        </p:nvSpPr>
        <p:spPr>
          <a:xfrm>
            <a:off x="914400" y="5562600"/>
            <a:ext cx="7391400" cy="1066800"/>
          </a:xfrm>
          <a:prstGeom prst="up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 phân tích đa thức thành nhân tử như trên ta gọi là PP nhóm hạng tử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edge/>
      </p:transition>
    </mc:Choice>
    <mc:Fallback xmlns="">
      <p:transition>
        <p:wedg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7" grpId="2"/>
      <p:bldP spid="2" grpId="0"/>
      <p:bldP spid="2" grpId="1"/>
      <p:bldP spid="3" grpId="0"/>
      <p:bldP spid="3" grpId="1"/>
      <p:bldP spid="4" grpId="0"/>
      <p:bldP spid="4" grpId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7"/>
          <p:cNvSpPr txBox="1"/>
          <p:nvPr/>
        </p:nvSpPr>
        <p:spPr>
          <a:xfrm>
            <a:off x="228600" y="4572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2800" b="1" i="1" u="sng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Ví </a:t>
            </a:r>
            <a:r>
              <a:rPr kumimoji="0" lang="en-US" sz="2800" b="1" i="1" u="sng" strike="noStrike" kern="1200" cap="none" spc="0" normalizeH="0" baseline="0" noProof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dụ</a:t>
            </a:r>
            <a:r>
              <a:rPr kumimoji="0" lang="en-US" sz="2800" b="1" i="1" u="sng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Phân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tích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sau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thành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nhân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tử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333343"/>
              </p:ext>
            </p:extLst>
          </p:nvPr>
        </p:nvGraphicFramePr>
        <p:xfrm>
          <a:off x="1981200" y="1143000"/>
          <a:ext cx="4495800" cy="610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Equation" r:id="rId3" imgW="1854000" imgH="291960" progId="Equation.DSMT4">
                  <p:embed/>
                </p:oleObj>
              </mc:Choice>
              <mc:Fallback>
                <p:oleObj name="Equation" r:id="rId3" imgW="1854000" imgH="291960" progId="Equation.DSMT4">
                  <p:embed/>
                  <p:pic>
                    <p:nvPicPr>
                      <p:cNvPr id="1536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143000"/>
                        <a:ext cx="4495800" cy="61062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072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7"/>
          <p:cNvSpPr txBox="1"/>
          <p:nvPr/>
        </p:nvSpPr>
        <p:spPr>
          <a:xfrm>
            <a:off x="152400" y="12954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28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Ví</a:t>
            </a:r>
            <a:r>
              <a:rPr kumimoji="0" lang="en-US" sz="28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1" u="sng" strike="noStrike" kern="1200" cap="none" spc="0" normalizeH="0" baseline="0" noProof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dụ</a:t>
            </a:r>
            <a:r>
              <a:rPr kumimoji="0" lang="en-US" sz="2800" b="1" i="1" u="sng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hân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tích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sau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thành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nhân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tử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2743200" y="1828800"/>
          <a:ext cx="28686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Equation" r:id="rId3" imgW="37795200" imgH="8229600" progId="">
                  <p:embed/>
                </p:oleObj>
              </mc:Choice>
              <mc:Fallback>
                <p:oleObj name="Equation" r:id="rId3" imgW="37795200" imgH="8229600" progId="">
                  <p:embed/>
                  <p:pic>
                    <p:nvPicPr>
                      <p:cNvPr id="0" name="Picture 2" descr="image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828800"/>
                        <a:ext cx="286861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5005388" y="3508375"/>
          <a:ext cx="2762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Equation" r:id="rId5" imgW="3657600" imgH="6096000" progId="">
                  <p:embed/>
                </p:oleObj>
              </mc:Choice>
              <mc:Fallback>
                <p:oleObj name="Equation" r:id="rId5" imgW="3657600" imgH="6096000" progId="">
                  <p:embed/>
                  <p:pic>
                    <p:nvPicPr>
                      <p:cNvPr id="0" name="Picture 1" descr="image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5388" y="3508375"/>
                        <a:ext cx="27622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7"/>
          <p:cNvSpPr txBox="1"/>
          <p:nvPr/>
        </p:nvSpPr>
        <p:spPr>
          <a:xfrm>
            <a:off x="304800" y="9906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28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sz="2800" b="1" i="1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1" u="sng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tập</a:t>
            </a:r>
            <a:r>
              <a:rPr kumimoji="0" lang="en-US" sz="2800" b="1" i="1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hân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tích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đa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sau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thành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nhân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tử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2667000" y="1600200"/>
          <a:ext cx="28686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7" name="Equation" r:id="rId3" imgW="37795200" imgH="8229600" progId="">
                  <p:embed/>
                </p:oleObj>
              </mc:Choice>
              <mc:Fallback>
                <p:oleObj name="Equation" r:id="rId3" imgW="37795200" imgH="8229600" progId="">
                  <p:embed/>
                  <p:pic>
                    <p:nvPicPr>
                      <p:cNvPr id="0" name="Picture 6" descr="image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600200"/>
                        <a:ext cx="286861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Subtitle 7"/>
          <p:cNvSpPr txBox="1"/>
          <p:nvPr/>
        </p:nvSpPr>
        <p:spPr>
          <a:xfrm>
            <a:off x="381000" y="2286000"/>
            <a:ext cx="8077200" cy="182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ạn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Mai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nhóm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hạng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tử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như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sau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3276600" y="3200400"/>
          <a:ext cx="20812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8" name="Equation" r:id="rId5" imgW="27432000" imgH="8229600" progId="">
                  <p:embed/>
                </p:oleObj>
              </mc:Choice>
              <mc:Fallback>
                <p:oleObj name="Equation" r:id="rId5" imgW="27432000" imgH="8229600" progId="">
                  <p:embed/>
                  <p:pic>
                    <p:nvPicPr>
                      <p:cNvPr id="0" name="Picture 5" descr="image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200400"/>
                        <a:ext cx="208121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2" name="Object 12"/>
          <p:cNvGraphicFramePr>
            <a:graphicFrameLocks noChangeAspect="1"/>
          </p:cNvGraphicFramePr>
          <p:nvPr/>
        </p:nvGraphicFramePr>
        <p:xfrm>
          <a:off x="407987" y="3124200"/>
          <a:ext cx="28686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9" name="Equation" r:id="rId7" imgW="37795200" imgH="8229600" progId="">
                  <p:embed/>
                </p:oleObj>
              </mc:Choice>
              <mc:Fallback>
                <p:oleObj name="Equation" r:id="rId7" imgW="37795200" imgH="8229600" progId="">
                  <p:embed/>
                  <p:pic>
                    <p:nvPicPr>
                      <p:cNvPr id="0" name="Picture 4" descr="image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7" y="3124200"/>
                        <a:ext cx="286861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3" name="Object 13"/>
          <p:cNvGraphicFramePr>
            <a:graphicFrameLocks noChangeAspect="1"/>
          </p:cNvGraphicFramePr>
          <p:nvPr/>
        </p:nvGraphicFramePr>
        <p:xfrm>
          <a:off x="5287963" y="3200400"/>
          <a:ext cx="18494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0" name="Equation" r:id="rId8" imgW="24384000" imgH="8229600" progId="">
                  <p:embed/>
                </p:oleObj>
              </mc:Choice>
              <mc:Fallback>
                <p:oleObj name="Equation" r:id="rId8" imgW="24384000" imgH="8229600" progId="">
                  <p:embed/>
                  <p:pic>
                    <p:nvPicPr>
                      <p:cNvPr id="0" name="Picture 3" descr="image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7963" y="3200400"/>
                        <a:ext cx="184943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4" name="Object 14"/>
          <p:cNvGraphicFramePr>
            <a:graphicFrameLocks noChangeAspect="1"/>
          </p:cNvGraphicFramePr>
          <p:nvPr/>
        </p:nvGraphicFramePr>
        <p:xfrm>
          <a:off x="3276600" y="3810000"/>
          <a:ext cx="187325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1" name="Equation" r:id="rId10" imgW="24688800" imgH="7315200" progId="">
                  <p:embed/>
                </p:oleObj>
              </mc:Choice>
              <mc:Fallback>
                <p:oleObj name="Equation" r:id="rId10" imgW="24688800" imgH="7315200" progId="">
                  <p:embed/>
                  <p:pic>
                    <p:nvPicPr>
                      <p:cNvPr id="0" name="Picture 2" descr="image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810000"/>
                        <a:ext cx="1873250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5" name="Object 15"/>
          <p:cNvGraphicFramePr>
            <a:graphicFrameLocks noChangeAspect="1"/>
          </p:cNvGraphicFramePr>
          <p:nvPr/>
        </p:nvGraphicFramePr>
        <p:xfrm>
          <a:off x="5157788" y="3810000"/>
          <a:ext cx="2843212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2" name="Equation" r:id="rId12" imgW="37490400" imgH="7315200" progId="">
                  <p:embed/>
                </p:oleObj>
              </mc:Choice>
              <mc:Fallback>
                <p:oleObj name="Equation" r:id="rId12" imgW="37490400" imgH="7315200" progId="">
                  <p:embed/>
                  <p:pic>
                    <p:nvPicPr>
                      <p:cNvPr id="0" name="Picture 1" descr="image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7788" y="3810000"/>
                        <a:ext cx="2843212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ubtitle 7"/>
          <p:cNvSpPr txBox="1"/>
          <p:nvPr/>
        </p:nvSpPr>
        <p:spPr>
          <a:xfrm>
            <a:off x="381000" y="43434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 ?  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0" grpId="0"/>
      <p:bldP spid="1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7"/>
          <p:cNvSpPr txBox="1"/>
          <p:nvPr/>
        </p:nvSpPr>
        <p:spPr>
          <a:xfrm>
            <a:off x="76200" y="31242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Subtitle 7"/>
          <p:cNvSpPr txBox="1"/>
          <p:nvPr/>
        </p:nvSpPr>
        <p:spPr>
          <a:xfrm>
            <a:off x="4191000" y="1371600"/>
            <a:ext cx="4648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Xuất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hiện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nhân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tử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chung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nhóm</a:t>
            </a:r>
            <a:endParaRPr kumimoji="0" lang="en-US" sz="3200" b="1" i="1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sz="3200" b="1" i="1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sz="3200" b="1" i="1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7"/>
          <p:cNvSpPr txBox="1"/>
          <p:nvPr/>
        </p:nvSpPr>
        <p:spPr>
          <a:xfrm>
            <a:off x="4267200" y="3200400"/>
            <a:ext cx="4648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Xuất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hiện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hằng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đẳng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thức</a:t>
            </a:r>
            <a:endParaRPr kumimoji="0" lang="en-US" sz="3200" b="1" i="1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sz="3200" b="1" i="1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sz="3200" b="1" i="1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ubtitle 7"/>
          <p:cNvSpPr txBox="1"/>
          <p:nvPr/>
        </p:nvSpPr>
        <p:spPr>
          <a:xfrm>
            <a:off x="4343400" y="4495800"/>
            <a:ext cx="4648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endParaRPr kumimoji="0" lang="en-US" sz="3200" b="1" i="1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sz="3200" b="1" i="1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sz="3200" b="1" i="1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2933700" y="2324100"/>
            <a:ext cx="1295400" cy="914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124200" y="3429000"/>
            <a:ext cx="12192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3048000" y="3505200"/>
            <a:ext cx="1371600" cy="1219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861818" y="152400"/>
            <a:ext cx="7046609" cy="931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vi-VN" sz="2800" b="1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PHÂN </a:t>
            </a:r>
            <a:r>
              <a:rPr lang="vi-VN" sz="2800" b="1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TÍCH ĐA THỨC THÀNH NHÂN </a:t>
            </a:r>
            <a:r>
              <a:rPr lang="vi-VN" sz="2800" b="1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800" b="1" smtClean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2800" b="1" smtClean="0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>
                <a:solidFill>
                  <a:srgbClr val="FF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BẰNG PP NHÓM HẠNG TỬ</a:t>
            </a:r>
            <a:endParaRPr lang="en-US" sz="2800" b="1" dirty="0"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28600" y="1219200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itle 7"/>
          <p:cNvSpPr txBox="1"/>
          <p:nvPr/>
        </p:nvSpPr>
        <p:spPr>
          <a:xfrm>
            <a:off x="152400" y="11430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3200" b="1" i="0" u="none" strike="noStrike" kern="1200" cap="none" spc="0" normalizeH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Tính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nhanh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3040063" y="1246187"/>
          <a:ext cx="5875337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name="Equation" r:id="rId3" imgW="77419200" imgH="5791200" progId="">
                  <p:embed/>
                </p:oleObj>
              </mc:Choice>
              <mc:Fallback>
                <p:oleObj name="Equation" r:id="rId3" imgW="77419200" imgH="5791200" progId="">
                  <p:embed/>
                  <p:pic>
                    <p:nvPicPr>
                      <p:cNvPr id="0" name="Picture 3" descr="image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063" y="1246187"/>
                        <a:ext cx="5875337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ubtitle 7"/>
          <p:cNvSpPr txBox="1"/>
          <p:nvPr/>
        </p:nvSpPr>
        <p:spPr>
          <a:xfrm>
            <a:off x="533400" y="1905000"/>
            <a:ext cx="79248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en-US" sz="2800" b="1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525463" y="2590800"/>
          <a:ext cx="5875337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name="Equation" r:id="rId5" imgW="77419200" imgH="5791200" progId="">
                  <p:embed/>
                </p:oleObj>
              </mc:Choice>
              <mc:Fallback>
                <p:oleObj name="Equation" r:id="rId5" imgW="77419200" imgH="5791200" progId="">
                  <p:embed/>
                  <p:pic>
                    <p:nvPicPr>
                      <p:cNvPr id="0" name="Picture 2" descr="image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2590800"/>
                        <a:ext cx="5875337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533400" y="3200400"/>
          <a:ext cx="6869112" cy="317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6" name="Equation" r:id="rId7" imgW="3771900" imgH="1778000" progId="">
                  <p:embed/>
                </p:oleObj>
              </mc:Choice>
              <mc:Fallback>
                <p:oleObj name="Equation" r:id="rId7" imgW="3771900" imgH="1778000" progId="">
                  <p:embed/>
                  <p:pic>
                    <p:nvPicPr>
                      <p:cNvPr id="0" name="Picture 1" descr="image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00400"/>
                        <a:ext cx="6869112" cy="317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43000" y="533400"/>
            <a:ext cx="32766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7200" y="0"/>
            <a:ext cx="6096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7"/>
          <p:cNvSpPr txBox="1"/>
          <p:nvPr/>
        </p:nvSpPr>
        <p:spPr>
          <a:xfrm>
            <a:off x="457200" y="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?2. 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332230" y="588010"/>
          <a:ext cx="2898140" cy="424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3" name="Equation" r:id="rId3" imgW="1803240" imgH="291960" progId="">
                  <p:embed/>
                </p:oleObj>
              </mc:Choice>
              <mc:Fallback>
                <p:oleObj name="Equation" r:id="rId3" imgW="1803240" imgH="291960" progId="">
                  <p:embed/>
                  <p:pic>
                    <p:nvPicPr>
                      <p:cNvPr id="0" name="Picture 6" descr="image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2230" y="588010"/>
                        <a:ext cx="2898140" cy="4241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ubtitle 7"/>
          <p:cNvSpPr txBox="1"/>
          <p:nvPr/>
        </p:nvSpPr>
        <p:spPr>
          <a:xfrm>
            <a:off x="152400" y="12192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855788" y="1216025"/>
          <a:ext cx="675481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4" name="Equation" r:id="rId5" imgW="93573600" imgH="8229600" progId="">
                  <p:embed/>
                </p:oleObj>
              </mc:Choice>
              <mc:Fallback>
                <p:oleObj name="Equation" r:id="rId5" imgW="93573600" imgH="8229600" progId="">
                  <p:embed/>
                  <p:pic>
                    <p:nvPicPr>
                      <p:cNvPr id="0" name="Picture 5" descr="image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5788" y="1216025"/>
                        <a:ext cx="6754812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ubtitle 7"/>
          <p:cNvSpPr txBox="1"/>
          <p:nvPr/>
        </p:nvSpPr>
        <p:spPr>
          <a:xfrm>
            <a:off x="152400" y="1908175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3833812" y="1905000"/>
          <a:ext cx="4090988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5" name="Equation" r:id="rId7" imgW="56692800" imgH="28041600" progId="">
                  <p:embed/>
                </p:oleObj>
              </mc:Choice>
              <mc:Fallback>
                <p:oleObj name="Equation" r:id="rId7" imgW="56692800" imgH="28041600" progId="">
                  <p:embed/>
                  <p:pic>
                    <p:nvPicPr>
                      <p:cNvPr id="0" name="Picture 4" descr="image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812" y="1905000"/>
                        <a:ext cx="4090988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ubtitle 7"/>
          <p:cNvSpPr txBox="1"/>
          <p:nvPr/>
        </p:nvSpPr>
        <p:spPr>
          <a:xfrm>
            <a:off x="152400" y="37338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An: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579563" y="3733800"/>
          <a:ext cx="7259637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6" name="Equation" r:id="rId9" imgW="100584000" imgH="8229600" progId="">
                  <p:embed/>
                </p:oleObj>
              </mc:Choice>
              <mc:Fallback>
                <p:oleObj name="Equation" r:id="rId9" imgW="100584000" imgH="8229600" progId="">
                  <p:embed/>
                  <p:pic>
                    <p:nvPicPr>
                      <p:cNvPr id="0" name="Picture 3" descr="image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9563" y="3733800"/>
                        <a:ext cx="7259637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4724400" y="4191000"/>
          <a:ext cx="418147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7" name="Equation" r:id="rId11" imgW="57912000" imgH="28041600" progId="">
                  <p:embed/>
                </p:oleObj>
              </mc:Choice>
              <mc:Fallback>
                <p:oleObj name="Equation" r:id="rId11" imgW="57912000" imgH="28041600" progId="">
                  <p:embed/>
                  <p:pic>
                    <p:nvPicPr>
                      <p:cNvPr id="0" name="Picture 2" descr="image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191000"/>
                        <a:ext cx="4181475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1699895" y="1908175"/>
          <a:ext cx="2133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8" name="Equation" r:id="rId13" imgW="43281600" imgH="7010400" progId="">
                  <p:embed/>
                </p:oleObj>
              </mc:Choice>
              <mc:Fallback>
                <p:oleObj name="Equation" r:id="rId13" imgW="43281600" imgH="7010400" progId="">
                  <p:embed/>
                  <p:pic>
                    <p:nvPicPr>
                      <p:cNvPr id="0" name="Picture 1" descr="image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9895" y="1908175"/>
                        <a:ext cx="2133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ubtitle 7"/>
          <p:cNvSpPr txBox="1"/>
          <p:nvPr/>
        </p:nvSpPr>
        <p:spPr>
          <a:xfrm>
            <a:off x="304800" y="6019800"/>
            <a:ext cx="80772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403</Words>
  <Application>Microsoft Office PowerPoint</Application>
  <PresentationFormat>On-screen Show (4:3)</PresentationFormat>
  <Paragraphs>62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Equation</vt:lpstr>
      <vt:lpstr>Equation.3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</dc:creator>
  <cp:lastModifiedBy>Admin</cp:lastModifiedBy>
  <cp:revision>260</cp:revision>
  <dcterms:created xsi:type="dcterms:W3CDTF">2015-05-09T12:13:00Z</dcterms:created>
  <dcterms:modified xsi:type="dcterms:W3CDTF">2021-10-11T13:59:44Z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