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1" r:id="rId2"/>
    <p:sldId id="278" r:id="rId3"/>
    <p:sldId id="270" r:id="rId4"/>
    <p:sldId id="287" r:id="rId5"/>
    <p:sldId id="288" r:id="rId6"/>
    <p:sldId id="283" r:id="rId7"/>
    <p:sldId id="273" r:id="rId8"/>
    <p:sldId id="274" r:id="rId9"/>
    <p:sldId id="299" r:id="rId10"/>
    <p:sldId id="290" r:id="rId11"/>
    <p:sldId id="291" r:id="rId12"/>
    <p:sldId id="300" r:id="rId13"/>
    <p:sldId id="293" r:id="rId14"/>
    <p:sldId id="259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>
      <p:cViewPr varScale="1">
        <p:scale>
          <a:sx n="69" d="100"/>
          <a:sy n="69" d="100"/>
        </p:scale>
        <p:origin x="2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D0B339-89EB-41ED-BBB6-E7AF63DF132A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57C7EB-52CB-43DA-913A-8BFCF46C5F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AD6770-1E42-42BA-8E21-7519BA51CED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6CED23C-5675-4C27-A3F8-93820BBD01E2}" type="slidenum">
              <a:rPr lang="vi-VN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vi-VN" altLang="en-US">
              <a:latin typeface="Arial" panose="020B0604020202020204" pitchFamily="34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93FB15-6A67-4856-BABF-B26486D2735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00E088B-166F-45AB-8A7E-66F2FCCCE356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0E2E9-E4A8-4BFE-BB1E-6ED65E9C030A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5EFB0-041E-41E4-B91B-1111D6F9D6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36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8FB66-7061-49BD-AD6E-AA109539E564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C6F94-E76C-4A23-9B33-835239BF42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62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5570B-5FA3-44CE-8D38-09DFE3C2F2AF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2325F-F792-4485-9EFD-B3A41DDE15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09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9CB99-91D5-4148-8563-6EB26C3930ED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4BEE5-61F2-45FC-9578-DB04525168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23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C47C2-F728-4193-B9B2-52692DAC763F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7FB2D-903B-435A-9F9B-BB85359BD7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31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9F32A-1190-478E-8F99-A2A590E6381B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62204-986D-45E5-B5A1-A53D86BD64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13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142-AF0A-43DA-8DB1-331032A1880F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C72E0-8DC1-40CA-B0D5-816E25DB4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6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C6327-97B8-4148-8997-86F9DF6ABC6F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4CFD0-6B4F-4612-91E9-375C5DA78C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44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B77A-1282-483A-8CBD-502F90DF72F4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88E72-CA99-4F55-ADF6-539DE2B5B7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18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9D6E1-2BCD-4F27-9BB9-E8D3DA3A9829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B326D-D606-42EB-AABA-EEEF0B51CF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04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C72ED-4E34-41AA-BB66-15368795508A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9EC40-174B-447E-A095-6C692F465E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80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23FF64-8F68-4343-92B9-230857DC05AF}" type="datetimeFigureOut">
              <a:rPr lang="en-US"/>
              <a:pPr>
                <a:defRPr/>
              </a:pPr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1C020BE-8166-444D-95CE-C108D5827E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1181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67139" y="3733800"/>
            <a:ext cx="7283982" cy="5001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Tiết 14. </a:t>
            </a:r>
            <a:r>
              <a:rPr lang="en-US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CHIA ĐƠN THỨC CHO ĐƠN THỨC</a:t>
            </a:r>
            <a:endParaRPr lang="en-US" sz="28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3746500" y="5307013"/>
            <a:ext cx="4186238" cy="3508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1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4095750" y="1963738"/>
            <a:ext cx="3565525" cy="4397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69056" tIns="34529" rIns="69056" bIns="34529" anchor="b" anchorCtr="1"/>
          <a:lstStyle/>
          <a:p>
            <a:pPr algn="ctr" eaLnBrk="1" hangingPunct="1">
              <a:defRPr/>
            </a:pPr>
            <a:r>
              <a:rPr lang="en-US" sz="27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ĐẠI SỐ 8</a:t>
            </a:r>
            <a:endParaRPr lang="en-US" sz="27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522538"/>
            <a:ext cx="2667000" cy="655637"/>
          </a:xfrm>
        </p:spPr>
        <p:txBody>
          <a:bodyPr/>
          <a:lstStyle/>
          <a:p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19200" y="3354388"/>
            <a:ext cx="8205788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rgbClr val="FF3300"/>
                </a:solidFill>
                <a:latin typeface="Times New Roman" panose="02020603050405020304" pitchFamily="18" charset="0"/>
              </a:rPr>
              <a:t>Đây là câu khẩu hiệu quen thuộc. Em hãy trả lời xem câu khẩu hiệu đó là gì?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4303713"/>
            <a:ext cx="8243888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    Điền đa thức thích hợp vào các ô vuông dưới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đây. Sau đó, viết các chữ tương ứng với các đa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thức tìm được vào các ô ở hàng dưới cùng của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bài em sẽ biết được câu khẩu hiệu này.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06500" y="82550"/>
            <a:ext cx="9690100" cy="52387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839913" y="4648200"/>
          <a:ext cx="859949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5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5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54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1820863" y="1350963"/>
            <a:ext cx="792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thương của các phép chia sau: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1752600" y="2057400"/>
            <a:ext cx="3657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arenR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-4x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: 2x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6x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3x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-2x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(-2x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50000"/>
              </a:spcBef>
              <a:buFontTx/>
              <a:buAutoNum type="arabicParenR"/>
            </a:pP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: 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4263" name="Text Box 7"/>
          <p:cNvSpPr txBox="1">
            <a:spLocks noChangeArrowheads="1"/>
          </p:cNvSpPr>
          <p:nvPr/>
        </p:nvSpPr>
        <p:spPr bwMode="auto">
          <a:xfrm>
            <a:off x="6107113" y="2057400"/>
            <a:ext cx="3657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5)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4x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6)</a:t>
            </a:r>
            <a:r>
              <a:rPr lang="en-US" altLang="en-US" sz="2800">
                <a:solidFill>
                  <a:srgbClr val="FF0000"/>
                </a:solidFill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5x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7)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8x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(-2x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 baseline="30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8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x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xy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24278" name="Text Box 22"/>
          <p:cNvSpPr txBox="1">
            <a:spLocks noChangeArrowheads="1"/>
          </p:cNvSpPr>
          <p:nvPr/>
        </p:nvSpPr>
        <p:spPr bwMode="auto">
          <a:xfrm>
            <a:off x="22098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24280" name="Text Box 24"/>
          <p:cNvSpPr txBox="1">
            <a:spLocks noChangeArrowheads="1"/>
          </p:cNvSpPr>
          <p:nvPr/>
        </p:nvSpPr>
        <p:spPr bwMode="auto">
          <a:xfrm>
            <a:off x="39624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24281" name="Text Box 25"/>
          <p:cNvSpPr txBox="1">
            <a:spLocks noChangeArrowheads="1"/>
          </p:cNvSpPr>
          <p:nvPr/>
        </p:nvSpPr>
        <p:spPr bwMode="auto">
          <a:xfrm>
            <a:off x="57912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87630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77724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48768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67818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24286" name="Text Box 30"/>
          <p:cNvSpPr txBox="1">
            <a:spLocks noChangeArrowheads="1"/>
          </p:cNvSpPr>
          <p:nvPr/>
        </p:nvSpPr>
        <p:spPr bwMode="auto">
          <a:xfrm>
            <a:off x="97536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24287" name="Text Box 31"/>
          <p:cNvSpPr txBox="1">
            <a:spLocks noChangeArrowheads="1"/>
          </p:cNvSpPr>
          <p:nvPr/>
        </p:nvSpPr>
        <p:spPr bwMode="auto">
          <a:xfrm>
            <a:off x="3124200" y="5283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24288" name="Text Box 32"/>
          <p:cNvSpPr txBox="1">
            <a:spLocks noChangeArrowheads="1"/>
          </p:cNvSpPr>
          <p:nvPr/>
        </p:nvSpPr>
        <p:spPr bwMode="auto">
          <a:xfrm>
            <a:off x="4876800" y="2071688"/>
            <a:ext cx="144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-2x</a:t>
            </a:r>
          </a:p>
        </p:txBody>
      </p:sp>
      <p:sp>
        <p:nvSpPr>
          <p:cNvPr id="224289" name="Text Box 33"/>
          <p:cNvSpPr txBox="1">
            <a:spLocks noChangeArrowheads="1"/>
          </p:cNvSpPr>
          <p:nvPr/>
        </p:nvSpPr>
        <p:spPr bwMode="auto">
          <a:xfrm>
            <a:off x="4876800" y="27432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= 2x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y</a:t>
            </a:r>
          </a:p>
        </p:txBody>
      </p:sp>
      <p:sp>
        <p:nvSpPr>
          <p:cNvPr id="224290" name="Text Box 34"/>
          <p:cNvSpPr txBox="1">
            <a:spLocks noChangeArrowheads="1"/>
          </p:cNvSpPr>
          <p:nvPr/>
        </p:nvSpPr>
        <p:spPr bwMode="auto">
          <a:xfrm>
            <a:off x="4876800" y="3352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= x</a:t>
            </a:r>
            <a:r>
              <a:rPr lang="en-US" altLang="en-US" sz="2800" b="1" baseline="30000"/>
              <a:t>2</a:t>
            </a:r>
            <a:endParaRPr lang="en-US" altLang="en-US" sz="2800" b="1"/>
          </a:p>
        </p:txBody>
      </p:sp>
      <p:sp>
        <p:nvSpPr>
          <p:cNvPr id="224291" name="Text Box 35"/>
          <p:cNvSpPr txBox="1">
            <a:spLocks noChangeArrowheads="1"/>
          </p:cNvSpPr>
          <p:nvPr/>
        </p:nvSpPr>
        <p:spPr bwMode="auto">
          <a:xfrm>
            <a:off x="4876800" y="39624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xz</a:t>
            </a:r>
          </a:p>
        </p:txBody>
      </p:sp>
      <p:sp>
        <p:nvSpPr>
          <p:cNvPr id="224292" name="Text Box 36"/>
          <p:cNvSpPr txBox="1">
            <a:spLocks noChangeArrowheads="1"/>
          </p:cNvSpPr>
          <p:nvPr/>
        </p:nvSpPr>
        <p:spPr bwMode="auto">
          <a:xfrm>
            <a:off x="9296400" y="20574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3y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4293" name="Text Box 37"/>
          <p:cNvSpPr txBox="1">
            <a:spLocks noChangeArrowheads="1"/>
          </p:cNvSpPr>
          <p:nvPr/>
        </p:nvSpPr>
        <p:spPr bwMode="auto">
          <a:xfrm>
            <a:off x="9296400" y="27432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= 3</a:t>
            </a:r>
          </a:p>
        </p:txBody>
      </p:sp>
      <p:sp>
        <p:nvSpPr>
          <p:cNvPr id="224294" name="Text Box 38"/>
          <p:cNvSpPr txBox="1">
            <a:spLocks noChangeArrowheads="1"/>
          </p:cNvSpPr>
          <p:nvPr/>
        </p:nvSpPr>
        <p:spPr bwMode="auto">
          <a:xfrm>
            <a:off x="9296400" y="3332163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= -4x</a:t>
            </a:r>
          </a:p>
        </p:txBody>
      </p:sp>
      <p:sp>
        <p:nvSpPr>
          <p:cNvPr id="224295" name="Text Box 39"/>
          <p:cNvSpPr txBox="1">
            <a:spLocks noChangeArrowheads="1"/>
          </p:cNvSpPr>
          <p:nvPr/>
        </p:nvSpPr>
        <p:spPr bwMode="auto">
          <a:xfrm>
            <a:off x="9296400" y="3976688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3771900" y="4725988"/>
            <a:ext cx="6477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-4x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2057400" y="4725988"/>
            <a:ext cx="723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-2x</a:t>
            </a:r>
          </a:p>
        </p:txBody>
      </p:sp>
      <p:sp>
        <p:nvSpPr>
          <p:cNvPr id="43" name="Text Box 37"/>
          <p:cNvSpPr txBox="1">
            <a:spLocks noChangeArrowheads="1"/>
          </p:cNvSpPr>
          <p:nvPr/>
        </p:nvSpPr>
        <p:spPr bwMode="auto">
          <a:xfrm>
            <a:off x="3048000" y="4725988"/>
            <a:ext cx="723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 3</a:t>
            </a:r>
          </a:p>
        </p:txBody>
      </p:sp>
      <p:sp>
        <p:nvSpPr>
          <p:cNvPr id="44" name="Text Box 34"/>
          <p:cNvSpPr txBox="1">
            <a:spLocks noChangeArrowheads="1"/>
          </p:cNvSpPr>
          <p:nvPr/>
        </p:nvSpPr>
        <p:spPr bwMode="auto">
          <a:xfrm>
            <a:off x="4814888" y="4738688"/>
            <a:ext cx="7858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 x</a:t>
            </a:r>
            <a:r>
              <a:rPr lang="en-US" altLang="en-US" sz="2800" b="1" baseline="30000"/>
              <a:t>2</a:t>
            </a:r>
            <a:endParaRPr lang="en-US" altLang="en-US" sz="2800" b="1"/>
          </a:p>
        </p:txBody>
      </p:sp>
      <p:sp>
        <p:nvSpPr>
          <p:cNvPr id="45" name="Text Box 36"/>
          <p:cNvSpPr txBox="1">
            <a:spLocks noChangeArrowheads="1"/>
          </p:cNvSpPr>
          <p:nvPr/>
        </p:nvSpPr>
        <p:spPr bwMode="auto">
          <a:xfrm>
            <a:off x="5881688" y="4725988"/>
            <a:ext cx="747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6553200" y="47244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 2x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y</a:t>
            </a:r>
          </a:p>
        </p:txBody>
      </p:sp>
      <p:sp>
        <p:nvSpPr>
          <p:cNvPr id="48" name="Text Box 38"/>
          <p:cNvSpPr txBox="1">
            <a:spLocks noChangeArrowheads="1"/>
          </p:cNvSpPr>
          <p:nvPr/>
        </p:nvSpPr>
        <p:spPr bwMode="auto">
          <a:xfrm>
            <a:off x="9563100" y="4697413"/>
            <a:ext cx="723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/>
              <a:t>-4x</a:t>
            </a:r>
          </a:p>
        </p:txBody>
      </p:sp>
      <p:sp>
        <p:nvSpPr>
          <p:cNvPr id="49" name="Text Box 35"/>
          <p:cNvSpPr txBox="1">
            <a:spLocks noChangeArrowheads="1"/>
          </p:cNvSpPr>
          <p:nvPr/>
        </p:nvSpPr>
        <p:spPr bwMode="auto">
          <a:xfrm>
            <a:off x="7654925" y="4697413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xz</a:t>
            </a:r>
          </a:p>
        </p:txBody>
      </p:sp>
      <p:sp>
        <p:nvSpPr>
          <p:cNvPr id="50" name="Text Box 39"/>
          <p:cNvSpPr txBox="1">
            <a:spLocks noChangeArrowheads="1"/>
          </p:cNvSpPr>
          <p:nvPr/>
        </p:nvSpPr>
        <p:spPr bwMode="auto">
          <a:xfrm>
            <a:off x="8629650" y="4697413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23" name="Text Box 5"/>
          <p:cNvSpPr txBox="1">
            <a:spLocks noChangeArrowheads="1"/>
          </p:cNvSpPr>
          <p:nvPr/>
        </p:nvSpPr>
        <p:spPr bwMode="auto">
          <a:xfrm>
            <a:off x="266700" y="946150"/>
            <a:ext cx="12573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>
                <a:latin typeface="Times New Roman" panose="02020603050405020304" pitchFamily="18" charset="0"/>
              </a:rPr>
              <a:t>Đây là câu khẩu hiệu quen thuộc. Em hãy trả lời xem câu khẩu hiệu đó là gì?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876800" y="2057400"/>
            <a:ext cx="11430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876800" y="2757488"/>
            <a:ext cx="1143000" cy="519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876800" y="3367088"/>
            <a:ext cx="1143000" cy="519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876800" y="4038600"/>
            <a:ext cx="1143000" cy="519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9220200" y="2071688"/>
            <a:ext cx="1143000" cy="519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9220200" y="2681288"/>
            <a:ext cx="1143000" cy="519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9220200" y="3367088"/>
            <a:ext cx="1143000" cy="519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9220200" y="3976688"/>
            <a:ext cx="1143000" cy="519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1763713" y="84138"/>
            <a:ext cx="8447087" cy="40005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smtClean="0">
                <a:latin typeface="Times New Roman" pitchFamily="18" charset="0"/>
              </a:rPr>
              <a:t>TIẾT </a:t>
            </a:r>
            <a:r>
              <a:rPr lang="en-US" sz="2000" b="1" dirty="0" smtClean="0">
                <a:latin typeface="Times New Roman" pitchFamily="18" charset="0"/>
              </a:rPr>
              <a:t>13: CHIA ĐƠN THỨC CHO ĐƠN THỨC</a:t>
            </a:r>
            <a:endParaRPr lang="en-US" sz="2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5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2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22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2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 tmFilter="0,0; .5, 1; 1, 1"/>
                                        <p:tgtEl>
                                          <p:spTgt spid="22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 tmFilter="0,0; .5, 1; 1, 1"/>
                                        <p:tgtEl>
                                          <p:spTgt spid="22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2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 tmFilter="0,0; .5, 1; 1, 1"/>
                                        <p:tgtEl>
                                          <p:spTgt spid="22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4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2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4" dur="2000"/>
                                        <p:tgtEl>
                                          <p:spTgt spid="2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2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 tmFilter="0,0; .5, 1; 1, 1"/>
                                        <p:tgtEl>
                                          <p:spTgt spid="22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650"/>
                            </p:stCondLst>
                            <p:childTnLst>
                              <p:par>
                                <p:cTn id="17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2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650"/>
                            </p:stCondLst>
                            <p:childTnLst>
                              <p:par>
                                <p:cTn id="17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22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6" dur="500"/>
                                        <p:tgtEl>
                                          <p:spTgt spid="22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22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1" grpId="0"/>
      <p:bldP spid="224262" grpId="0"/>
      <p:bldP spid="224263" grpId="0"/>
      <p:bldP spid="224278" grpId="0"/>
      <p:bldP spid="224280" grpId="0"/>
      <p:bldP spid="224281" grpId="0"/>
      <p:bldP spid="224282" grpId="0"/>
      <p:bldP spid="224283" grpId="0"/>
      <p:bldP spid="224284" grpId="0"/>
      <p:bldP spid="224285" grpId="0"/>
      <p:bldP spid="224286" grpId="0"/>
      <p:bldP spid="224287" grpId="0"/>
      <p:bldP spid="224288" grpId="0"/>
      <p:bldP spid="224289" grpId="0"/>
      <p:bldP spid="224290" grpId="0"/>
      <p:bldP spid="224291" grpId="0"/>
      <p:bldP spid="224292" grpId="0"/>
      <p:bldP spid="224293" grpId="0"/>
      <p:bldP spid="224294" grpId="0"/>
      <p:bldP spid="224295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7"/>
          <p:cNvSpPr txBox="1">
            <a:spLocks noChangeArrowheads="1"/>
          </p:cNvSpPr>
          <p:nvPr/>
        </p:nvSpPr>
        <p:spPr bwMode="auto">
          <a:xfrm>
            <a:off x="9696450" y="42211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 b="1">
              <a:latin typeface="Arial" panose="020B0604020202020204" pitchFamily="34" charset="0"/>
            </a:endParaRPr>
          </a:p>
        </p:txBody>
      </p:sp>
      <p:graphicFrame>
        <p:nvGraphicFramePr>
          <p:cNvPr id="16387" name="Object 37"/>
          <p:cNvGraphicFramePr>
            <a:graphicFrameLocks noChangeAspect="1"/>
          </p:cNvGraphicFramePr>
          <p:nvPr/>
        </p:nvGraphicFramePr>
        <p:xfrm>
          <a:off x="5638800" y="3352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4" imgW="391303" imgH="739129" progId="Equation.DSMT4">
                  <p:embed/>
                </p:oleObj>
              </mc:Choice>
              <mc:Fallback>
                <p:oleObj name="Equation" r:id="rId4" imgW="391303" imgH="739129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5280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289050" y="0"/>
            <a:ext cx="9531350" cy="52387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921375" y="1090613"/>
            <a:ext cx="17463" cy="5597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57200" y="1192213"/>
            <a:ext cx="41148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60 ( sgk)</a:t>
            </a:r>
          </a:p>
        </p:txBody>
      </p:sp>
      <p:sp>
        <p:nvSpPr>
          <p:cNvPr id="19463" name="Rectangle 1"/>
          <p:cNvSpPr>
            <a:spLocks noChangeArrowheads="1"/>
          </p:cNvSpPr>
          <p:nvPr/>
        </p:nvSpPr>
        <p:spPr bwMode="auto">
          <a:xfrm>
            <a:off x="3906838" y="1943100"/>
            <a:ext cx="1144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=x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10-8</a:t>
            </a:r>
          </a:p>
        </p:txBody>
      </p:sp>
      <p:sp>
        <p:nvSpPr>
          <p:cNvPr id="19464" name="Rectangle 2"/>
          <p:cNvSpPr>
            <a:spLocks noChangeArrowheads="1"/>
          </p:cNvSpPr>
          <p:nvPr/>
        </p:nvSpPr>
        <p:spPr bwMode="auto">
          <a:xfrm>
            <a:off x="115888" y="1854200"/>
            <a:ext cx="23034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 a.   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(-x)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8</a:t>
            </a:r>
            <a:endParaRPr lang="en-US" altLang="en-US"/>
          </a:p>
        </p:txBody>
      </p:sp>
      <p:sp>
        <p:nvSpPr>
          <p:cNvPr id="19465" name="Rectangle 3"/>
          <p:cNvSpPr>
            <a:spLocks noChangeArrowheads="1"/>
          </p:cNvSpPr>
          <p:nvPr/>
        </p:nvSpPr>
        <p:spPr bwMode="auto">
          <a:xfrm>
            <a:off x="2397125" y="1854200"/>
            <a:ext cx="1511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8</a:t>
            </a:r>
            <a:endParaRPr lang="en-US" altLang="en-US"/>
          </a:p>
        </p:txBody>
      </p:sp>
      <p:sp>
        <p:nvSpPr>
          <p:cNvPr id="19466" name="Rectangle 4"/>
          <p:cNvSpPr>
            <a:spLocks noChangeArrowheads="1"/>
          </p:cNvSpPr>
          <p:nvPr/>
        </p:nvSpPr>
        <p:spPr bwMode="auto">
          <a:xfrm>
            <a:off x="4903788" y="1911350"/>
            <a:ext cx="8826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467" name="Rectangle 5"/>
          <p:cNvSpPr>
            <a:spLocks noChangeArrowheads="1"/>
          </p:cNvSpPr>
          <p:nvPr/>
        </p:nvSpPr>
        <p:spPr bwMode="auto">
          <a:xfrm>
            <a:off x="155575" y="2627313"/>
            <a:ext cx="2463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b. (-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:(-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endParaRPr lang="en-US" altLang="en-US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8" name="Rectangle 14"/>
          <p:cNvSpPr>
            <a:spLocks noChangeArrowheads="1"/>
          </p:cNvSpPr>
          <p:nvPr/>
        </p:nvSpPr>
        <p:spPr bwMode="auto">
          <a:xfrm>
            <a:off x="2573338" y="2644775"/>
            <a:ext cx="1243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5-3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636963" y="2668588"/>
            <a:ext cx="14144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(-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4948238" y="2674938"/>
            <a:ext cx="83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187325" y="3201988"/>
            <a:ext cx="246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c. (-y)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:(-y)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344738" y="3173413"/>
            <a:ext cx="1435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(-y)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400425" y="3243263"/>
            <a:ext cx="1436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= y</a:t>
            </a:r>
            <a:endParaRPr lang="en-US" altLang="en-US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19463" grpId="0"/>
      <p:bldP spid="19464" grpId="0"/>
      <p:bldP spid="19465" grpId="0"/>
      <p:bldP spid="19466" grpId="0"/>
      <p:bldP spid="19467" grpId="0"/>
      <p:bldP spid="19468" grpId="0"/>
      <p:bldP spid="20" grpId="0"/>
      <p:bldP spid="21" grpId="0"/>
      <p:bldP spid="22" grpId="0"/>
      <p:bldP spid="23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11"/>
          <p:cNvGrpSpPr>
            <a:grpSpLocks/>
          </p:cNvGrpSpPr>
          <p:nvPr/>
        </p:nvGrpSpPr>
        <p:grpSpPr bwMode="auto">
          <a:xfrm>
            <a:off x="1649413" y="1714500"/>
            <a:ext cx="8610600" cy="1458913"/>
            <a:chOff x="384" y="675"/>
            <a:chExt cx="4896" cy="919"/>
          </a:xfrm>
        </p:grpSpPr>
        <p:sp>
          <p:nvSpPr>
            <p:cNvPr id="18443" name="Text Box 5"/>
            <p:cNvSpPr txBox="1">
              <a:spLocks noChangeArrowheads="1"/>
            </p:cNvSpPr>
            <p:nvPr/>
          </p:nvSpPr>
          <p:spPr bwMode="auto">
            <a:xfrm>
              <a:off x="384" y="675"/>
              <a:ext cx="171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000"/>
                <a:t>Cho các đơn thức:</a:t>
              </a:r>
              <a:endParaRPr lang="vi-VN" altLang="en-US" sz="3000"/>
            </a:p>
          </p:txBody>
        </p:sp>
        <p:graphicFrame>
          <p:nvGraphicFramePr>
            <p:cNvPr id="18444" name="Object 6"/>
            <p:cNvGraphicFramePr>
              <a:graphicFrameLocks noChangeAspect="1"/>
            </p:cNvGraphicFramePr>
            <p:nvPr/>
          </p:nvGraphicFramePr>
          <p:xfrm>
            <a:off x="2421" y="699"/>
            <a:ext cx="1104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3" name="Equation" r:id="rId3" imgW="723586" imgH="228501" progId="Equation.DSMT4">
                    <p:embed/>
                  </p:oleObj>
                </mc:Choice>
                <mc:Fallback>
                  <p:oleObj name="Equation" r:id="rId3" imgW="723586" imgH="228501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1" y="699"/>
                          <a:ext cx="1104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5" name="Text Box 7"/>
            <p:cNvSpPr txBox="1">
              <a:spLocks noChangeArrowheads="1"/>
            </p:cNvSpPr>
            <p:nvPr/>
          </p:nvSpPr>
          <p:spPr bwMode="auto">
            <a:xfrm>
              <a:off x="3504" y="675"/>
              <a:ext cx="30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000"/>
                <a:t>và</a:t>
              </a:r>
              <a:endParaRPr lang="vi-VN" altLang="en-US" sz="3000"/>
            </a:p>
          </p:txBody>
        </p:sp>
        <p:graphicFrame>
          <p:nvGraphicFramePr>
            <p:cNvPr id="18446" name="Object 8"/>
            <p:cNvGraphicFramePr>
              <a:graphicFrameLocks noChangeAspect="1"/>
            </p:cNvGraphicFramePr>
            <p:nvPr/>
          </p:nvGraphicFramePr>
          <p:xfrm>
            <a:off x="3870" y="691"/>
            <a:ext cx="1248" cy="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4" name="Equation" r:id="rId5" imgW="825500" imgH="228600" progId="Equation.DSMT4">
                    <p:embed/>
                  </p:oleObj>
                </mc:Choice>
                <mc:Fallback>
                  <p:oleObj name="Equation" r:id="rId5" imgW="825500" imgH="228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0" y="691"/>
                          <a:ext cx="1248" cy="3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7" name="Text Box 10"/>
            <p:cNvSpPr txBox="1">
              <a:spLocks noChangeArrowheads="1"/>
            </p:cNvSpPr>
            <p:nvPr/>
          </p:nvSpPr>
          <p:spPr bwMode="auto">
            <a:xfrm>
              <a:off x="384" y="993"/>
              <a:ext cx="4896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Tìm số tự nhiên n sao cho đơn thức A chia hết cho đơn thức B. </a:t>
              </a:r>
              <a:endParaRPr lang="vi-VN" altLang="en-US" sz="2800"/>
            </a:p>
          </p:txBody>
        </p:sp>
      </p:grpSp>
      <p:sp>
        <p:nvSpPr>
          <p:cNvPr id="542743" name="Text Box 12"/>
          <p:cNvSpPr txBox="1">
            <a:spLocks noChangeArrowheads="1"/>
          </p:cNvSpPr>
          <p:nvPr/>
        </p:nvSpPr>
        <p:spPr bwMode="auto">
          <a:xfrm>
            <a:off x="2327275" y="3322638"/>
            <a:ext cx="1236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3300"/>
                </a:solidFill>
              </a:rPr>
              <a:t>Đáp án</a:t>
            </a:r>
            <a:endParaRPr lang="vi-VN" altLang="en-US" sz="2800" b="1">
              <a:solidFill>
                <a:srgbClr val="FF3300"/>
              </a:solidFill>
            </a:endParaRPr>
          </a:p>
        </p:txBody>
      </p:sp>
      <p:sp>
        <p:nvSpPr>
          <p:cNvPr id="542744" name="Text Box 13"/>
          <p:cNvSpPr txBox="1">
            <a:spLocks noChangeArrowheads="1"/>
          </p:cNvSpPr>
          <p:nvPr/>
        </p:nvSpPr>
        <p:spPr bwMode="auto">
          <a:xfrm>
            <a:off x="2073275" y="3846513"/>
            <a:ext cx="7740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Điều kiện để đơn thức A chia hết cho đơn thức B là:</a:t>
            </a:r>
            <a:endParaRPr lang="vi-VN" altLang="en-US" sz="2800"/>
          </a:p>
        </p:txBody>
      </p:sp>
      <p:graphicFrame>
        <p:nvGraphicFramePr>
          <p:cNvPr id="542734" name="Object 14"/>
          <p:cNvGraphicFramePr>
            <a:graphicFrameLocks noChangeAspect="1"/>
          </p:cNvGraphicFramePr>
          <p:nvPr/>
        </p:nvGraphicFramePr>
        <p:xfrm>
          <a:off x="2239963" y="4519613"/>
          <a:ext cx="1371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Equation" r:id="rId7" imgW="609600" imgH="457200" progId="Equation.DSMT4">
                  <p:embed/>
                </p:oleObj>
              </mc:Choice>
              <mc:Fallback>
                <p:oleObj name="Equation" r:id="rId7" imgW="60960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4519613"/>
                        <a:ext cx="13716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35" name="Object 15"/>
          <p:cNvGraphicFramePr>
            <a:graphicFrameLocks noChangeAspect="1"/>
          </p:cNvGraphicFramePr>
          <p:nvPr/>
        </p:nvGraphicFramePr>
        <p:xfrm>
          <a:off x="4090988" y="4533900"/>
          <a:ext cx="1371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Equation" r:id="rId9" imgW="609600" imgH="457200" progId="Equation.DSMT4">
                  <p:embed/>
                </p:oleObj>
              </mc:Choice>
              <mc:Fallback>
                <p:oleObj name="Equation" r:id="rId9" imgW="609600" imgH="457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988" y="4533900"/>
                        <a:ext cx="13716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45" name="Text Box 16"/>
          <p:cNvSpPr txBox="1">
            <a:spLocks noChangeArrowheads="1"/>
          </p:cNvSpPr>
          <p:nvPr/>
        </p:nvSpPr>
        <p:spPr bwMode="auto">
          <a:xfrm>
            <a:off x="5943600" y="4757738"/>
            <a:ext cx="738188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/>
              <a:t>hay</a:t>
            </a:r>
            <a:endParaRPr lang="vi-VN" altLang="en-US" sz="3000"/>
          </a:p>
        </p:txBody>
      </p:sp>
      <p:graphicFrame>
        <p:nvGraphicFramePr>
          <p:cNvPr id="542737" name="Object 17"/>
          <p:cNvGraphicFramePr>
            <a:graphicFrameLocks noChangeAspect="1"/>
          </p:cNvGraphicFramePr>
          <p:nvPr/>
        </p:nvGraphicFramePr>
        <p:xfrm>
          <a:off x="7015163" y="4835525"/>
          <a:ext cx="15240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11" imgW="571004" imgH="177646" progId="Equation.DSMT4">
                  <p:embed/>
                </p:oleObj>
              </mc:Choice>
              <mc:Fallback>
                <p:oleObj name="Equation" r:id="rId11" imgW="571004" imgH="177646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5163" y="4835525"/>
                        <a:ext cx="15240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Rectangle 2"/>
          <p:cNvSpPr txBox="1">
            <a:spLocks noChangeArrowheads="1"/>
          </p:cNvSpPr>
          <p:nvPr/>
        </p:nvSpPr>
        <p:spPr bwMode="auto">
          <a:xfrm>
            <a:off x="1587500" y="1130300"/>
            <a:ext cx="4343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HĐ: TÌM TÒI, MỞ RỘNG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0" y="49213"/>
            <a:ext cx="12192000" cy="40005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smtClean="0">
                <a:latin typeface="Times New Roman" pitchFamily="18" charset="0"/>
              </a:rPr>
              <a:t>TIẾT </a:t>
            </a:r>
            <a:r>
              <a:rPr lang="en-US" sz="2000" b="1" dirty="0" smtClean="0">
                <a:latin typeface="Times New Roman" pitchFamily="18" charset="0"/>
              </a:rPr>
              <a:t>13: CHIA ĐƠN THỨC CHO ĐƠN THỨC</a:t>
            </a:r>
            <a:endParaRPr lang="en-US" sz="2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2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3" grpId="0"/>
      <p:bldP spid="542744" grpId="0"/>
      <p:bldP spid="5427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514600" y="949325"/>
            <a:ext cx="6324600" cy="5842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Hướng</a:t>
            </a: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dẫn</a:t>
            </a: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̀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09800" y="1905000"/>
            <a:ext cx="8839200" cy="18923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 được cách: </a:t>
            </a:r>
            <a:r>
              <a:rPr lang="en-US" alt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đơn thức cho đơn thức</a:t>
            </a:r>
          </a:p>
          <a:p>
            <a:pPr algn="just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59-62 trang 26-27SGK- bài 21 đến 23 SBT.</a:t>
            </a:r>
          </a:p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 trước nội dung bài 11 “Chia đa thức cho đơn thức”..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8328025" y="1306513"/>
          <a:ext cx="3556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8025" y="1306513"/>
                        <a:ext cx="3556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219200" y="152400"/>
            <a:ext cx="10058400" cy="52387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1533525"/>
            <a:ext cx="3884613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800" b="1" u="sng" smtClean="0">
                <a:solidFill>
                  <a:srgbClr val="FF3300"/>
                </a:solidFill>
                <a:latin typeface="Times New Roman" panose="02020603050405020304" pitchFamily="18" charset="0"/>
              </a:rPr>
              <a:t>Phép chia đa thức</a:t>
            </a:r>
            <a:endParaRPr lang="en-US" altLang="en-US" sz="28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2209800"/>
            <a:ext cx="83058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 chia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19200" y="3408363"/>
            <a:ext cx="8305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Số nguyên a chia hết cho số nguyên b nếu có số nguyên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sao cho a = b.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5257800"/>
            <a:ext cx="982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Tương tự, khi nào đa thức A chia hết cho đa thức B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54138" y="4486275"/>
            <a:ext cx="6259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Ta nói  6   2     vì có 3.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= 6 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35533" y="4605416"/>
            <a:ext cx="193964" cy="430887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525" y="5595938"/>
            <a:ext cx="5472113" cy="52228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800" b="1" u="sng" smtClean="0">
                <a:solidFill>
                  <a:srgbClr val="FF3300"/>
                </a:solidFill>
                <a:latin typeface="Times New Roman" panose="02020603050405020304" pitchFamily="18" charset="0"/>
              </a:rPr>
              <a:t>2. Chia đơn thức cho đơn thức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31850" y="1306513"/>
            <a:ext cx="8686800" cy="2454275"/>
            <a:chOff x="-335" y="1242"/>
            <a:chExt cx="5424" cy="2168"/>
          </a:xfrm>
        </p:grpSpPr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-335" y="2029"/>
              <a:ext cx="5424" cy="13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  </a:t>
              </a:r>
              <a:r>
                <a:rPr lang="en-US" altLang="en-US" sz="2400" i="1">
                  <a:latin typeface="Arial" panose="020B0604020202020204" pitchFamily="34" charset="0"/>
                </a:rPr>
                <a:t>Đa thức A chia hết cho đa thức B nếu tìm được một đa thức Q sao cho A = B.Q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Arial" panose="020B0604020202020204" pitchFamily="34" charset="0"/>
                </a:rPr>
                <a:t>                  Kí hiệu: A : B = Q hoặc</a:t>
              </a:r>
              <a:r>
                <a:rPr lang="en-US" altLang="en-US" sz="2400" i="1">
                  <a:latin typeface="Times New Roman" panose="02020603050405020304" pitchFamily="18" charset="0"/>
                </a:rPr>
                <a:t>                        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i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5132" name="Object 12"/>
            <p:cNvGraphicFramePr>
              <a:graphicFrameLocks noChangeAspect="1"/>
            </p:cNvGraphicFramePr>
            <p:nvPr/>
          </p:nvGraphicFramePr>
          <p:xfrm>
            <a:off x="4345" y="1242"/>
            <a:ext cx="222" cy="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Equation" r:id="rId3" imgW="114102" imgH="177492" progId="Equation.DSMT4">
                    <p:embed/>
                  </p:oleObj>
                </mc:Choice>
                <mc:Fallback>
                  <p:oleObj name="Equation" r:id="rId3" imgW="114102" imgH="177492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5" y="1242"/>
                          <a:ext cx="222" cy="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722313" y="371475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Arial" panose="020B0604020202020204" pitchFamily="34" charset="0"/>
              </a:rPr>
              <a:t>Trong đó:   A được gọi là đa thức bị chia;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Arial" panose="020B0604020202020204" pitchFamily="34" charset="0"/>
              </a:rPr>
              <a:t>                  B được gọi là đa thức chia;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Arial" panose="020B0604020202020204" pitchFamily="34" charset="0"/>
              </a:rPr>
              <a:t>                  Q được gọi là đa thức thương.</a:t>
            </a:r>
          </a:p>
        </p:txBody>
      </p:sp>
      <p:graphicFrame>
        <p:nvGraphicFramePr>
          <p:cNvPr id="45071" name="Object 15"/>
          <p:cNvGraphicFramePr>
            <a:graphicFrameLocks noChangeAspect="1"/>
          </p:cNvGraphicFramePr>
          <p:nvPr/>
        </p:nvGraphicFramePr>
        <p:xfrm>
          <a:off x="5791200" y="2778125"/>
          <a:ext cx="9144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431613" imgH="393529" progId="Equation.DSMT4">
                  <p:embed/>
                </p:oleObj>
              </mc:Choice>
              <mc:Fallback>
                <p:oleObj name="Equation" r:id="rId5" imgW="431613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778125"/>
                        <a:ext cx="9144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219200" y="152400"/>
            <a:ext cx="10058400" cy="52387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69113" y="2952750"/>
          <a:ext cx="8588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7" imgW="482391" imgH="203112" progId="Equation.DSMT4">
                  <p:embed/>
                </p:oleObj>
              </mc:Choice>
              <mc:Fallback>
                <p:oleObj name="Equation" r:id="rId7" imgW="482391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2952750"/>
                        <a:ext cx="8588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38" y="1338263"/>
            <a:ext cx="3884612" cy="5238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2800" b="1" u="sng" smtClean="0">
                <a:solidFill>
                  <a:srgbClr val="FF3300"/>
                </a:solidFill>
                <a:latin typeface="Times New Roman" panose="02020603050405020304" pitchFamily="18" charset="0"/>
              </a:rPr>
              <a:t>Phép chia đa thức</a:t>
            </a:r>
            <a:endParaRPr lang="en-US" altLang="en-US" sz="28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 Box 127"/>
          <p:cNvSpPr txBox="1">
            <a:spLocks noChangeArrowheads="1"/>
          </p:cNvSpPr>
          <p:nvPr/>
        </p:nvSpPr>
        <p:spPr bwMode="auto">
          <a:xfrm>
            <a:off x="0" y="1717675"/>
            <a:ext cx="7223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  <p:bldP spid="45069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12788" y="66675"/>
            <a:ext cx="10945812" cy="52387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90488" y="1176338"/>
            <a:ext cx="5472112" cy="52228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3300"/>
                </a:solidFill>
                <a:latin typeface="Times New Roman" panose="02020603050405020304" pitchFamily="18" charset="0"/>
              </a:rPr>
              <a:t>2. Chia đơn thức cho đơn thức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1851025"/>
            <a:ext cx="411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b="1" u="sng">
                <a:solidFill>
                  <a:srgbClr val="FF0000"/>
                </a:solidFill>
                <a:latin typeface="Arial" panose="020B0604020202020204" pitchFamily="34" charset="0"/>
              </a:rPr>
              <a:t>Quy tắc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71450" y="2578100"/>
            <a:ext cx="723900" cy="4000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36525" y="2978150"/>
            <a:ext cx="237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:  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  =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133600" y="2913063"/>
            <a:ext cx="2846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3-2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= 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= x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-190500" y="3602038"/>
            <a:ext cx="3352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b/ 15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:3x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 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798936" y="1982085"/>
            <a:ext cx="4998967" cy="595932"/>
          </a:xfrm>
          <a:prstGeom prst="rect">
            <a:avLst/>
          </a:prstGeom>
          <a:blipFill rotWithShape="0">
            <a:blip r:embed="rId2"/>
            <a:stretch>
              <a:fillRect t="-12245" b="-31633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8905875" y="2068513"/>
            <a:ext cx="110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endParaRPr lang="en-US" altLang="en-US"/>
          </a:p>
        </p:txBody>
      </p:sp>
      <p:sp>
        <p:nvSpPr>
          <p:cNvPr id="19" name="Text 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798936" y="3259185"/>
            <a:ext cx="4998967" cy="832344"/>
          </a:xfrm>
          <a:prstGeom prst="rect">
            <a:avLst/>
          </a:prstGeom>
          <a:blipFill rotWithShape="0">
            <a:blip r:embed="rId3"/>
            <a:stretch>
              <a:fillRect b="-7353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905875" y="3313113"/>
            <a:ext cx="1108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="1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endParaRPr lang="en-US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714625" y="3543300"/>
            <a:ext cx="731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5x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677863" y="4368800"/>
            <a:ext cx="2963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c/ 20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12 x  =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89109" y="4277074"/>
            <a:ext cx="910827" cy="810991"/>
          </a:xfrm>
          <a:prstGeom prst="rect">
            <a:avLst/>
          </a:prstGeom>
          <a:blipFill rotWithShape="0">
            <a:blip r:embed="rId4"/>
            <a:stretch>
              <a:fillRect b="-8271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6096000" y="4056063"/>
            <a:ext cx="58975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Dự đoán chia  đơn thức cho đơn thức ta làm thế nào ?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941888" y="5010150"/>
            <a:ext cx="58705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Bước 1: Hệ số chia hệ số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938838" y="5427663"/>
            <a:ext cx="638651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Lũy thừa từng biến chia cho 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3: Nhân các tích với nhau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602288" y="1254125"/>
            <a:ext cx="17462" cy="5597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18225" y="1260475"/>
            <a:ext cx="6096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 </a:t>
            </a:r>
            <a:r>
              <a:rPr lang="en-US" altLang="en-US" sz="1800" b="1">
                <a:latin typeface="Arial" panose="020B0604020202020204" pitchFamily="34" charset="0"/>
              </a:rPr>
              <a:t>Đơn thức A chia hết cho đơn thức B nếu tìm được một đa thức Q sao cho A = B.Q 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8" grpId="0"/>
      <p:bldP spid="9" grpId="0"/>
      <p:bldP spid="10" grpId="0"/>
      <p:bldP spid="13" grpId="0"/>
      <p:bldP spid="20" grpId="0"/>
      <p:bldP spid="21" grpId="0"/>
      <p:bldP spid="22" grpId="0"/>
      <p:bldP spid="24" grpId="0"/>
      <p:bldP spid="25" grpId="0"/>
      <p:bldP spid="26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 descr="Parchment"/>
          <p:cNvSpPr>
            <a:spLocks noChangeArrowheads="1"/>
          </p:cNvSpPr>
          <p:nvPr/>
        </p:nvSpPr>
        <p:spPr bwMode="auto">
          <a:xfrm>
            <a:off x="6003925" y="1108075"/>
            <a:ext cx="6203950" cy="574992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12788" y="0"/>
            <a:ext cx="9955212" cy="52387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943600" y="1108075"/>
            <a:ext cx="17463" cy="5749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81000" y="1524000"/>
            <a:ext cx="685800" cy="4000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-609600" y="1431925"/>
            <a:ext cx="457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Tính 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-914400" y="2303463"/>
            <a:ext cx="4648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a/ 15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5xy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542925" y="2886075"/>
            <a:ext cx="518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  3.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.1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1276350" y="2271713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(15 : 5).(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x).(y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1898650" y="3368675"/>
            <a:ext cx="2057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 3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-193675" y="4041775"/>
            <a:ext cx="2895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b/ 12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9x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800" i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389063" y="4024313"/>
            <a:ext cx="541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(12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9) . (x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) . (y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39" name="Text Box 3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636515" y="5382459"/>
            <a:ext cx="2057400" cy="701987"/>
          </a:xfrm>
          <a:prstGeom prst="rect">
            <a:avLst/>
          </a:prstGeom>
          <a:blipFill rotWithShape="0">
            <a:blip r:embed="rId3"/>
            <a:stretch>
              <a:fillRect b="-9565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6096000" y="1500188"/>
            <a:ext cx="426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1: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Hệ số chia hệ số</a:t>
            </a: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6065838" y="2049463"/>
            <a:ext cx="58213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2: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Lũy thừa từng biến chia cho nhau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6061075" y="3001963"/>
            <a:ext cx="498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3: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Nhân các tích với nhau</a:t>
            </a:r>
          </a:p>
        </p:txBody>
      </p:sp>
      <p:sp>
        <p:nvSpPr>
          <p:cNvPr id="41" name="Text Box 3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645614" y="4652036"/>
            <a:ext cx="2057400" cy="700705"/>
          </a:xfrm>
          <a:prstGeom prst="rect">
            <a:avLst/>
          </a:prstGeom>
          <a:blipFill rotWithShape="0">
            <a:blip r:embed="rId4"/>
            <a:stretch>
              <a:fillRect b="-10435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/>
      <p:bldP spid="17" grpId="0"/>
      <p:bldP spid="24" grpId="0"/>
      <p:bldP spid="25" grpId="0"/>
      <p:bldP spid="27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981200" y="304800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vi-VN" altLang="en-US" sz="4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2895600" y="381000"/>
            <a:ext cx="480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vi-VN" altLang="en-US" sz="4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2895600" y="381000"/>
            <a:ext cx="5257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vi-VN" altLang="en-US" sz="4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990600" y="-39688"/>
            <a:ext cx="9906000" cy="523876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9" name="Text Box 127"/>
          <p:cNvSpPr txBox="1">
            <a:spLocks noChangeArrowheads="1"/>
          </p:cNvSpPr>
          <p:nvPr/>
        </p:nvSpPr>
        <p:spPr bwMode="auto">
          <a:xfrm>
            <a:off x="44450" y="1155700"/>
            <a:ext cx="7223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</a:p>
        </p:txBody>
      </p:sp>
      <p:sp>
        <p:nvSpPr>
          <p:cNvPr id="8199" name="Rectangle 3" descr="Parchment"/>
          <p:cNvSpPr>
            <a:spLocks noChangeArrowheads="1"/>
          </p:cNvSpPr>
          <p:nvPr/>
        </p:nvSpPr>
        <p:spPr bwMode="auto">
          <a:xfrm>
            <a:off x="6003925" y="1108075"/>
            <a:ext cx="6203950" cy="574992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228600" y="2197100"/>
            <a:ext cx="53975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Đơn thức A chia hết đơn thức B khi có đủ 2 điều 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kiện:</a:t>
            </a:r>
            <a:endParaRPr lang="en-US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943600" y="1260475"/>
            <a:ext cx="17463" cy="5597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165100" y="3151188"/>
            <a:ext cx="5397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Các biến trong đơn thức B phải có mặt trong A</a:t>
            </a:r>
            <a:endParaRPr lang="en-US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88900" y="4321175"/>
            <a:ext cx="53975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Số mũ của mỗi biến đơn thức B không được lớn hơn số mũ mỗi biến trong A</a:t>
            </a:r>
            <a:endParaRPr lang="en-US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958850" y="1333500"/>
            <a:ext cx="2165350" cy="57943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Nhận xét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2362200" y="2847975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762000" y="914400"/>
            <a:ext cx="2514600" cy="7080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4000" smtClean="0">
                <a:solidFill>
                  <a:srgbClr val="FF0000"/>
                </a:solidFill>
                <a:sym typeface="Symbol" panose="05050102010706020507" pitchFamily="18" charset="2"/>
              </a:rPr>
              <a:t>a)</a:t>
            </a:r>
            <a:r>
              <a:rPr lang="en-US" altLang="en-US" smtClean="0">
                <a:sym typeface="Symbol" panose="05050102010706020507" pitchFamily="18" charset="2"/>
              </a:rPr>
              <a:t> </a:t>
            </a:r>
            <a:r>
              <a:rPr lang="en-US" altLang="en-US" b="1" u="sng" smtClean="0">
                <a:solidFill>
                  <a:srgbClr val="FF0000"/>
                </a:solidFill>
                <a:sym typeface="Symbol" panose="05050102010706020507" pitchFamily="18" charset="2"/>
              </a:rPr>
              <a:t>Quy tắc:</a:t>
            </a:r>
            <a:endParaRPr lang="en-US" altLang="en-US" sz="4000" b="1" u="sng" smtClean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2514600" y="3810000"/>
            <a:ext cx="746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2743200" y="1905000"/>
            <a:ext cx="8229600" cy="9906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800" i="1" smtClean="0">
                <a:solidFill>
                  <a:srgbClr val="0000FF"/>
                </a:solidFill>
              </a:rPr>
              <a:t>	Muốn chia đơn thức A cho đơn thức B (trường hợp A chia hết cho B) ta làm như sau: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048000" y="2967038"/>
            <a:ext cx="6781800" cy="46196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00" i="1" smtClean="0">
                <a:solidFill>
                  <a:srgbClr val="002060"/>
                </a:solidFill>
              </a:rPr>
              <a:t>- </a:t>
            </a:r>
            <a:r>
              <a:rPr lang="en-US" altLang="en-US" sz="2400" i="1" smtClean="0">
                <a:solidFill>
                  <a:srgbClr val="002060"/>
                </a:solidFill>
                <a:latin typeface="Arial" panose="020B0604020202020204" pitchFamily="34" charset="0"/>
              </a:rPr>
              <a:t>Chia hệ số của A cho hệ số của B.</a:t>
            </a:r>
          </a:p>
        </p:txBody>
      </p:sp>
      <p:sp>
        <p:nvSpPr>
          <p:cNvPr id="9223" name="Text Box 12"/>
          <p:cNvSpPr txBox="1">
            <a:spLocks noChangeArrowheads="1"/>
          </p:cNvSpPr>
          <p:nvPr/>
        </p:nvSpPr>
        <p:spPr bwMode="auto">
          <a:xfrm>
            <a:off x="2498725" y="53990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048000" y="3513138"/>
            <a:ext cx="6810375" cy="8302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00" i="1" smtClean="0">
                <a:solidFill>
                  <a:srgbClr val="002060"/>
                </a:solidFill>
              </a:rPr>
              <a:t>- </a:t>
            </a:r>
            <a:r>
              <a:rPr lang="en-US" altLang="en-US" sz="2400" i="1" smtClean="0">
                <a:solidFill>
                  <a:srgbClr val="002060"/>
                </a:solidFill>
                <a:latin typeface="Arial" panose="020B0604020202020204" pitchFamily="34" charset="0"/>
              </a:rPr>
              <a:t>Chia lũy thừa của từng biến trong A cho lũy thừa của cùng biến đó trong B.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048000" y="4414838"/>
            <a:ext cx="6810375" cy="46196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00" i="1" smtClean="0">
                <a:solidFill>
                  <a:srgbClr val="002060"/>
                </a:solidFill>
              </a:rPr>
              <a:t>- </a:t>
            </a:r>
            <a:r>
              <a:rPr lang="en-US" altLang="en-US" sz="2400" i="1" smtClean="0">
                <a:solidFill>
                  <a:srgbClr val="002060"/>
                </a:solidFill>
                <a:latin typeface="Arial" panose="020B0604020202020204" pitchFamily="34" charset="0"/>
              </a:rPr>
              <a:t>Nhân các kết quả vừa tìm được với nhau.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143000" y="152400"/>
            <a:ext cx="9829800" cy="52387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4" grpId="0" uiExpand="1" build="p" animBg="1"/>
      <p:bldP spid="4107" grpId="0" animBg="1"/>
      <p:bldP spid="4109" grpId="0" animBg="1"/>
      <p:bldP spid="41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1143000"/>
            <a:ext cx="2667000" cy="5842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b. </a:t>
            </a:r>
            <a:r>
              <a:rPr lang="en-US" altLang="en-US" b="1" u="sng" smtClean="0">
                <a:solidFill>
                  <a:srgbClr val="FF0000"/>
                </a:solidFill>
                <a:latin typeface="Times New Roman" panose="02020603050405020304" pitchFamily="18" charset="0"/>
              </a:rPr>
              <a:t>Áp dụng</a:t>
            </a: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584142" y="752832"/>
            <a:ext cx="7922057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?3 </a:t>
            </a:r>
            <a:endParaRPr lang="en-US" altLang="en-US" b="1" i="1" u="sng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thương trong phép chia sau, biết đơn thức bị chia là 15x</a:t>
            </a:r>
            <a:r>
              <a:rPr lang="en-US" altLang="en-US" sz="28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và đơn thức chia là 5x</a:t>
            </a:r>
            <a:r>
              <a:rPr lang="en-US" altLang="en-US" sz="28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aseline="30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28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8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P = 12x</a:t>
            </a:r>
            <a:r>
              <a:rPr lang="en-US" altLang="en-US" sz="28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8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( -9xy</a:t>
            </a:r>
            <a:r>
              <a:rPr lang="en-US" altLang="en-US" sz="2800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Tính giá  trị của P tại x = -3 và y = 1,005.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47800" y="152400"/>
            <a:ext cx="10058400" cy="523875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smtClean="0">
                <a:latin typeface="Times New Roman" pitchFamily="18" charset="0"/>
              </a:rPr>
              <a:t>TIẾT </a:t>
            </a:r>
            <a:r>
              <a:rPr lang="en-US" sz="2800" b="1" dirty="0" smtClean="0">
                <a:latin typeface="Times New Roman" pitchFamily="18" charset="0"/>
              </a:rPr>
              <a:t>13: CHIA ĐƠN THỨC CHO ĐƠN THỨC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962400" y="3209925"/>
            <a:ext cx="121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u="sng">
                <a:solidFill>
                  <a:srgbClr val="FF3300"/>
                </a:solidFill>
                <a:latin typeface="Times New Roman" panose="02020603050405020304" pitchFamily="18" charset="0"/>
              </a:rPr>
              <a:t>Giải: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0" y="3667125"/>
            <a:ext cx="2978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3300"/>
                </a:solidFill>
                <a:latin typeface="Times New Roman" panose="02020603050405020304" pitchFamily="18" charset="0"/>
              </a:rPr>
              <a:t>a)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</a:rPr>
              <a:t>15</a:t>
            </a:r>
            <a:r>
              <a:rPr lang="en-US" altLang="en-US" sz="2800" i="1">
                <a:latin typeface="Times New Roman" panose="02020603050405020304" pitchFamily="18" charset="0"/>
              </a:rPr>
              <a:t>x</a:t>
            </a:r>
            <a:r>
              <a:rPr lang="en-US" altLang="en-US" sz="2800" baseline="30000">
                <a:latin typeface="Times New Roman" panose="02020603050405020304" pitchFamily="18" charset="0"/>
              </a:rPr>
              <a:t>3</a:t>
            </a:r>
            <a:r>
              <a:rPr lang="en-US" altLang="en-US" sz="2800">
                <a:latin typeface="Times New Roman" panose="02020603050405020304" pitchFamily="18" charset="0"/>
              </a:rPr>
              <a:t>y</a:t>
            </a:r>
            <a:r>
              <a:rPr lang="en-US" altLang="en-US" sz="2800" baseline="30000">
                <a:latin typeface="Times New Roman" panose="02020603050405020304" pitchFamily="18" charset="0"/>
              </a:rPr>
              <a:t>5</a:t>
            </a:r>
            <a:r>
              <a:rPr lang="en-US" altLang="en-US" sz="2800">
                <a:latin typeface="Times New Roman" panose="02020603050405020304" pitchFamily="18" charset="0"/>
              </a:rPr>
              <a:t>z : 5</a:t>
            </a:r>
            <a:r>
              <a:rPr lang="en-US" altLang="en-US" sz="2800" i="1">
                <a:latin typeface="Times New Roman" panose="02020603050405020304" pitchFamily="18" charset="0"/>
              </a:rPr>
              <a:t>x</a:t>
            </a:r>
            <a:r>
              <a:rPr lang="en-US" altLang="en-US" sz="2800" baseline="30000"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</a:rPr>
              <a:t>y</a:t>
            </a:r>
            <a:r>
              <a:rPr lang="en-US" altLang="en-US" sz="2800" baseline="30000">
                <a:latin typeface="Times New Roman" panose="02020603050405020304" pitchFamily="18" charset="0"/>
              </a:rPr>
              <a:t>3</a:t>
            </a:r>
            <a:r>
              <a:rPr lang="en-US" altLang="en-US" sz="2800">
                <a:latin typeface="Times New Roman" panose="02020603050405020304" pitchFamily="18" charset="0"/>
              </a:rPr>
              <a:t> =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219200" y="4277380"/>
            <a:ext cx="63481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smtClean="0">
                <a:latin typeface="Times New Roman" panose="02020603050405020304" pitchFamily="18" charset="0"/>
              </a:rPr>
              <a:t>            Vậy </a:t>
            </a:r>
            <a:r>
              <a:rPr lang="en-US" altLang="en-US" sz="2800">
                <a:latin typeface="Times New Roman" panose="02020603050405020304" pitchFamily="18" charset="0"/>
              </a:rPr>
              <a:t>thương của phép chia là 3</a:t>
            </a:r>
            <a:r>
              <a:rPr lang="en-US" altLang="en-US" sz="2800" i="1">
                <a:latin typeface="Times New Roman" panose="02020603050405020304" pitchFamily="18" charset="0"/>
              </a:rPr>
              <a:t>x</a:t>
            </a:r>
            <a:r>
              <a:rPr lang="en-US" altLang="en-US" sz="2800">
                <a:latin typeface="Times New Roman" panose="02020603050405020304" pitchFamily="18" charset="0"/>
              </a:rPr>
              <a:t>y</a:t>
            </a:r>
            <a:r>
              <a:rPr lang="en-US" altLang="en-US" sz="2800" baseline="30000"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</a:rPr>
              <a:t>z.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479550" y="4735512"/>
            <a:ext cx="4648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Time" panose="020B7200000000000000" pitchFamily="34" charset="0"/>
              </a:rPr>
              <a:t>b) </a:t>
            </a:r>
            <a:r>
              <a:rPr lang="en-US" altLang="en-US" sz="2800">
                <a:latin typeface=".VnTime" panose="020B7200000000000000" pitchFamily="34" charset="0"/>
              </a:rPr>
              <a:t>P = 12x</a:t>
            </a:r>
            <a:r>
              <a:rPr lang="en-US" altLang="en-US" sz="2800" baseline="30000">
                <a:latin typeface=".VnTime" panose="020B7200000000000000" pitchFamily="34" charset="0"/>
              </a:rPr>
              <a:t>4</a:t>
            </a:r>
            <a:r>
              <a:rPr lang="en-US" altLang="en-US" sz="2800">
                <a:latin typeface=".VnTime" panose="020B7200000000000000" pitchFamily="34" charset="0"/>
              </a:rPr>
              <a:t> y</a:t>
            </a:r>
            <a:r>
              <a:rPr lang="en-US" altLang="en-US" sz="2800" baseline="30000">
                <a:latin typeface=".VnTime" panose="020B7200000000000000" pitchFamily="34" charset="0"/>
              </a:rPr>
              <a:t>2</a:t>
            </a:r>
            <a:r>
              <a:rPr lang="en-US" altLang="en-US" sz="2800">
                <a:latin typeface=".VnTime" panose="020B7200000000000000" pitchFamily="34" charset="0"/>
              </a:rPr>
              <a:t> : ( - 9 xy</a:t>
            </a:r>
            <a:r>
              <a:rPr lang="en-US" altLang="en-US" sz="2800" baseline="30000">
                <a:latin typeface=".VnTime" panose="020B7200000000000000" pitchFamily="34" charset="0"/>
              </a:rPr>
              <a:t>2</a:t>
            </a:r>
            <a:r>
              <a:rPr lang="en-US" altLang="en-US" sz="2800">
                <a:latin typeface=".VnTime" panose="020B7200000000000000" pitchFamily="34" charset="0"/>
              </a:rPr>
              <a:t>)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428750" y="5267980"/>
            <a:ext cx="89344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Thay x = - 3 và y = 1,005 vào biểu thức P ta  có</a:t>
            </a:r>
            <a:r>
              <a:rPr lang="en-US" altLang="en-US" sz="2800">
                <a:latin typeface=".VnTime" panose="020B7200000000000000" pitchFamily="34" charset="0"/>
              </a:rPr>
              <a:t>: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1752600" y="6013450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P =</a:t>
            </a:r>
            <a:r>
              <a:rPr lang="en-US" altLang="en-US" sz="1800">
                <a:latin typeface="Arial Black" panose="020B0A04020102020204" pitchFamily="34" charset="0"/>
              </a:rPr>
              <a:t> </a:t>
            </a:r>
          </a:p>
        </p:txBody>
      </p:sp>
      <p:graphicFrame>
        <p:nvGraphicFramePr>
          <p:cNvPr id="1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800020"/>
              </p:ext>
            </p:extLst>
          </p:nvPr>
        </p:nvGraphicFramePr>
        <p:xfrm>
          <a:off x="2343150" y="5783262"/>
          <a:ext cx="1524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609336" imgH="393529" progId="Equation.DSMT4">
                  <p:embed/>
                </p:oleObj>
              </mc:Choice>
              <mc:Fallback>
                <p:oleObj name="Equation" r:id="rId3" imgW="609336" imgH="393529" progId="Equation.DSMT4">
                  <p:embed/>
                  <p:pic>
                    <p:nvPicPr>
                      <p:cNvPr id="2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5783262"/>
                        <a:ext cx="15240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944694"/>
              </p:ext>
            </p:extLst>
          </p:nvPr>
        </p:nvGraphicFramePr>
        <p:xfrm>
          <a:off x="4741862" y="5865812"/>
          <a:ext cx="1374775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545863" imgH="393529" progId="Equation.DSMT4">
                  <p:embed/>
                </p:oleObj>
              </mc:Choice>
              <mc:Fallback>
                <p:oleObj name="Equation" r:id="rId5" imgW="545863" imgH="393529" progId="Equation.DSMT4">
                  <p:embed/>
                  <p:pic>
                    <p:nvPicPr>
                      <p:cNvPr id="2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2" y="5865812"/>
                        <a:ext cx="1374775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3752850" y="6083300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   = - 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6164262" y="5686425"/>
            <a:ext cx="11811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                          =  36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495800" y="3667125"/>
            <a:ext cx="982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3</a:t>
            </a:r>
            <a:r>
              <a:rPr lang="en-US" altLang="en-US" sz="2800" i="1">
                <a:latin typeface="Times New Roman" panose="02020603050405020304" pitchFamily="18" charset="0"/>
              </a:rPr>
              <a:t>x</a:t>
            </a:r>
            <a:r>
              <a:rPr lang="en-US" altLang="en-US" sz="2800">
                <a:latin typeface="Times New Roman" panose="02020603050405020304" pitchFamily="18" charset="0"/>
              </a:rPr>
              <a:t>y</a:t>
            </a:r>
            <a:r>
              <a:rPr lang="en-US" altLang="en-US" sz="2800" baseline="30000"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5" grpId="0"/>
      <p:bldP spid="7" grpId="0"/>
      <p:bldP spid="8" grpId="0"/>
      <p:bldP spid="9" grpId="0"/>
      <p:bldP spid="11" grpId="0"/>
      <p:bldP spid="12" grpId="0"/>
      <p:bldP spid="15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4419600" y="304800"/>
            <a:ext cx="2819400" cy="12192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b="1" smtClean="0">
                <a:latin typeface="Times New Roman" panose="02020603050405020304" pitchFamily="18" charset="0"/>
              </a:rPr>
              <a:t>CHIA ĐƠN THỨC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b="1" smtClean="0">
                <a:latin typeface="Times New Roman" panose="02020603050405020304" pitchFamily="18" charset="0"/>
              </a:rPr>
              <a:t>CHO ĐƠN THỨC</a:t>
            </a:r>
          </a:p>
        </p:txBody>
      </p:sp>
      <p:sp>
        <p:nvSpPr>
          <p:cNvPr id="20485" name="AutoShap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 rot="-2471681">
            <a:off x="3054350" y="1870075"/>
            <a:ext cx="1752600" cy="638175"/>
          </a:xfrm>
          <a:prstGeom prst="leftArrow">
            <a:avLst>
              <a:gd name="adj1" fmla="val 50000"/>
              <a:gd name="adj2" fmla="val 68657"/>
            </a:avLst>
          </a:prstGeom>
          <a:blipFill rotWithShape="0">
            <a:blip r:embed="rId3"/>
            <a:stretch>
              <a:fillRect t="-3774" r="-6329" b="-6132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9462" name="AutoShape 8"/>
          <p:cNvSpPr>
            <a:spLocks noChangeArrowheads="1"/>
          </p:cNvSpPr>
          <p:nvPr/>
        </p:nvSpPr>
        <p:spPr bwMode="auto">
          <a:xfrm rot="4313821">
            <a:off x="6477001" y="1841500"/>
            <a:ext cx="1066800" cy="485775"/>
          </a:xfrm>
          <a:prstGeom prst="rightArrow">
            <a:avLst>
              <a:gd name="adj1" fmla="val 50000"/>
              <a:gd name="adj2" fmla="val 5490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Quy tắc</a:t>
            </a:r>
          </a:p>
        </p:txBody>
      </p:sp>
      <p:graphicFrame>
        <p:nvGraphicFramePr>
          <p:cNvPr id="13317" name="Object 12"/>
          <p:cNvGraphicFramePr>
            <a:graphicFrameLocks noChangeAspect="1"/>
          </p:cNvGraphicFramePr>
          <p:nvPr/>
        </p:nvGraphicFramePr>
        <p:xfrm>
          <a:off x="6413500" y="2384425"/>
          <a:ext cx="762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4" imgW="76035" imgH="177415" progId="Equation.DSMT4">
                  <p:embed/>
                </p:oleObj>
              </mc:Choice>
              <mc:Fallback>
                <p:oleObj name="Equation" r:id="rId4" imgW="76035" imgH="17741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0" y="2384425"/>
                        <a:ext cx="762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13"/>
          <p:cNvGraphicFramePr>
            <a:graphicFrameLocks noChangeAspect="1"/>
          </p:cNvGraphicFramePr>
          <p:nvPr/>
        </p:nvGraphicFramePr>
        <p:xfrm>
          <a:off x="3429000" y="2819400"/>
          <a:ext cx="762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6" imgW="76035" imgH="177415" progId="Equation.DSMT4">
                  <p:embed/>
                </p:oleObj>
              </mc:Choice>
              <mc:Fallback>
                <p:oleObj name="Equation" r:id="rId6" imgW="76035" imgH="177415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19400"/>
                        <a:ext cx="762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AutoShape 14"/>
          <p:cNvSpPr>
            <a:spLocks noChangeArrowheads="1"/>
          </p:cNvSpPr>
          <p:nvPr/>
        </p:nvSpPr>
        <p:spPr bwMode="auto">
          <a:xfrm>
            <a:off x="266700" y="2997200"/>
            <a:ext cx="5524500" cy="2260600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 của B đều là biến của A với số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mũ không lớn hơn số mũ của nó trong A</a:t>
            </a:r>
          </a:p>
        </p:txBody>
      </p:sp>
      <p:sp>
        <p:nvSpPr>
          <p:cNvPr id="19466" name="AutoShape 16"/>
          <p:cNvSpPr>
            <a:spLocks noChangeArrowheads="1"/>
          </p:cNvSpPr>
          <p:nvPr/>
        </p:nvSpPr>
        <p:spPr bwMode="auto">
          <a:xfrm>
            <a:off x="6324600" y="3006725"/>
            <a:ext cx="5410200" cy="3165475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vi-VN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(trường hợp A chia hết cho B)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-Chia hệ số của A cho hệ số 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 B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-Chia lũy thừa của từng biến 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A cho lũy thừa cùng 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 đó trong B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 kết quả tìm được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với nhau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2" grpId="0" animBg="1"/>
      <p:bldP spid="19465" grpId="0" animBg="1"/>
      <p:bldP spid="194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1081</Words>
  <Application>Microsoft Office PowerPoint</Application>
  <PresentationFormat>Widescreen</PresentationFormat>
  <Paragraphs>167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.VnTime</vt:lpstr>
      <vt:lpstr>Arial</vt:lpstr>
      <vt:lpstr>Arial Black</vt:lpstr>
      <vt:lpstr>Calibri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Trò chơi: 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85</cp:revision>
  <dcterms:created xsi:type="dcterms:W3CDTF">2020-10-19T04:39:02Z</dcterms:created>
  <dcterms:modified xsi:type="dcterms:W3CDTF">2021-10-20T12:37:03Z</dcterms:modified>
</cp:coreProperties>
</file>