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3" r:id="rId3"/>
    <p:sldId id="274" r:id="rId4"/>
    <p:sldId id="266" r:id="rId5"/>
    <p:sldId id="268" r:id="rId6"/>
    <p:sldId id="269" r:id="rId7"/>
    <p:sldId id="260" r:id="rId8"/>
    <p:sldId id="279" r:id="rId9"/>
    <p:sldId id="280" r:id="rId10"/>
    <p:sldId id="281" r:id="rId11"/>
    <p:sldId id="278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>
      <p:cViewPr varScale="1">
        <p:scale>
          <a:sx n="69" d="100"/>
          <a:sy n="69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21D10-4DD3-43E3-8D75-81F1D47813F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CC27A-04EB-4B63-AEDE-033282CE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C27A-04EB-4B63-AEDE-033282CE7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2911A-998B-41CB-9E78-1291F8E6D94D}" type="slidenum">
              <a:rPr lang="en-US" altLang="en-US" smtClean="0">
                <a:cs typeface="Arial" panose="020B0604020202020204" pitchFamily="34" charset="0"/>
              </a:rPr>
              <a:pPr/>
              <a:t>10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4B26-13B6-405F-BF17-F1B5B03A4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4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4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7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6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77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7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6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0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E63-4192-4E62-B36B-F02F1426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4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AD9D-5DDE-42DE-A5E4-DC75FADAA5C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3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3452807"/>
            <a:ext cx="6621980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cap="all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 (tt)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439863" y="5624513"/>
            <a:ext cx="5580062" cy="468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Đông</a:t>
            </a:r>
            <a:endParaRPr lang="en-US" sz="2800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5000" y="1474788"/>
            <a:ext cx="4752975" cy="585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 anchor="b" anchorCtr="1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ĐẠI SỐ 8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447800" y="7239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HDVN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2239963"/>
            <a:ext cx="8445500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 các Hằng đẳng thức đáng nhớ.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30, 31, 32Sgk/t16</a:t>
            </a:r>
            <a:endParaRPr lang="en-US" alt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 :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268" name="Picture 6" descr="huy0002"/>
          <p:cNvPicPr>
            <a:picLocks noChangeAspect="1" noChangeArrowheads="1"/>
          </p:cNvPicPr>
          <p:nvPr/>
        </p:nvPicPr>
        <p:blipFill>
          <a:blip r:embed="rId3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70937" r="16280" b="9718"/>
          <a:stretch>
            <a:fillRect/>
          </a:stretch>
        </p:blipFill>
        <p:spPr bwMode="auto">
          <a:xfrm>
            <a:off x="3419475" y="4667250"/>
            <a:ext cx="24272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8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6198" y="0"/>
            <a:ext cx="674805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34 / 17 SGK</a:t>
            </a:r>
            <a:r>
              <a:rPr lang="en-US" altLang="en-US" b="1" u="sng" dirty="0" smtClean="0">
                <a:solidFill>
                  <a:srgbClr val="FF0000"/>
                </a:solidFill>
              </a:rPr>
              <a:t>:</a:t>
            </a:r>
            <a:r>
              <a:rPr lang="vi-VN" altLang="en-US" b="1" u="sng" dirty="0" smtClean="0">
                <a:solidFill>
                  <a:srgbClr val="FF0000"/>
                </a:solidFill>
              </a:rPr>
              <a:t>  </a:t>
            </a:r>
            <a:r>
              <a:rPr lang="en-US" altLang="en-US" dirty="0" err="1" smtClean="0"/>
              <a:t>Rút</a:t>
            </a:r>
            <a:r>
              <a:rPr lang="en-US" altLang="en-US" dirty="0" smtClean="0"/>
              <a:t> </a:t>
            </a:r>
            <a:r>
              <a:rPr lang="en-US" altLang="en-US" dirty="0" err="1"/>
              <a:t>gọn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biểu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/>
          </p:nvPr>
        </p:nvGraphicFramePr>
        <p:xfrm>
          <a:off x="3519809" y="1556147"/>
          <a:ext cx="5372671" cy="73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1879560" imgH="253800" progId="Equation.DSMT4">
                  <p:embed/>
                </p:oleObj>
              </mc:Choice>
              <mc:Fallback>
                <p:oleObj name="Equation" r:id="rId3" imgW="1879560" imgH="253800" progId="Equation.DSMT4">
                  <p:embed/>
                  <p:pic>
                    <p:nvPicPr>
                      <p:cNvPr id="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809" y="1556147"/>
                        <a:ext cx="5372671" cy="730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>
            <p:extLst/>
          </p:nvPr>
        </p:nvGraphicFramePr>
        <p:xfrm>
          <a:off x="35496" y="726891"/>
          <a:ext cx="3394727" cy="75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5" imgW="1257120" imgH="279360" progId="Equation.DSMT4">
                  <p:embed/>
                </p:oleObj>
              </mc:Choice>
              <mc:Fallback>
                <p:oleObj name="Equation" r:id="rId5" imgW="1257120" imgH="279360" progId="Equation.DSMT4">
                  <p:embed/>
                  <p:pic>
                    <p:nvPicPr>
                      <p:cNvPr id="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726891"/>
                        <a:ext cx="3394727" cy="75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>
            <p:extLst/>
          </p:nvPr>
        </p:nvGraphicFramePr>
        <p:xfrm>
          <a:off x="179512" y="3140968"/>
          <a:ext cx="447933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7" imgW="1587240" imgH="279360" progId="Equation.DSMT4">
                  <p:embed/>
                </p:oleObj>
              </mc:Choice>
              <mc:Fallback>
                <p:oleObj name="Equation" r:id="rId7" imgW="1587240" imgH="279360" progId="Equation.DSMT4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140968"/>
                        <a:ext cx="447933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>
            <p:extLst/>
          </p:nvPr>
        </p:nvGraphicFramePr>
        <p:xfrm>
          <a:off x="3564186" y="2492895"/>
          <a:ext cx="1583878" cy="64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9" imgW="494870" imgH="203024" progId="Equation.DSMT4">
                  <p:embed/>
                </p:oleObj>
              </mc:Choice>
              <mc:Fallback>
                <p:oleObj name="Equation" r:id="rId9" imgW="494870" imgH="203024" progId="Equation.DSMT4">
                  <p:embed/>
                  <p:pic>
                    <p:nvPicPr>
                      <p:cNvPr id="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186" y="2492895"/>
                        <a:ext cx="1583878" cy="649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9"/>
          <p:cNvGraphicFramePr>
            <a:graphicFrameLocks noChangeAspect="1"/>
          </p:cNvGraphicFramePr>
          <p:nvPr>
            <p:extLst/>
          </p:nvPr>
        </p:nvGraphicFramePr>
        <p:xfrm>
          <a:off x="5220072" y="2491177"/>
          <a:ext cx="1152128" cy="61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491177"/>
                        <a:ext cx="1152128" cy="616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0"/>
          <p:cNvGraphicFramePr>
            <a:graphicFrameLocks noChangeAspect="1"/>
          </p:cNvGraphicFramePr>
          <p:nvPr>
            <p:extLst/>
          </p:nvPr>
        </p:nvGraphicFramePr>
        <p:xfrm>
          <a:off x="56198" y="3898800"/>
          <a:ext cx="8992522" cy="75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3" imgW="3340100" imgH="279400" progId="Equation.DSMT4">
                  <p:embed/>
                </p:oleObj>
              </mc:Choice>
              <mc:Fallback>
                <p:oleObj name="Equation" r:id="rId13" imgW="3340100" imgH="279400" progId="Equation.DSMT4">
                  <p:embed/>
                  <p:pic>
                    <p:nvPicPr>
                      <p:cNvPr id="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8" y="3898800"/>
                        <a:ext cx="8992522" cy="75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>
            <p:extLst/>
          </p:nvPr>
        </p:nvGraphicFramePr>
        <p:xfrm>
          <a:off x="35496" y="4725144"/>
          <a:ext cx="9108504" cy="67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5" imgW="3111500" imgH="228600" progId="Equation.DSMT4">
                  <p:embed/>
                </p:oleObj>
              </mc:Choice>
              <mc:Fallback>
                <p:oleObj name="Equation" r:id="rId15" imgW="3111500" imgH="228600" progId="Equation.DSMT4">
                  <p:embed/>
                  <p:pic>
                    <p:nvPicPr>
                      <p:cNvPr id="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25144"/>
                        <a:ext cx="9108504" cy="671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>
            <p:extLst/>
          </p:nvPr>
        </p:nvGraphicFramePr>
        <p:xfrm>
          <a:off x="107504" y="5589239"/>
          <a:ext cx="1296144" cy="66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7" imgW="444307" imgH="228501" progId="Equation.DSMT4">
                  <p:embed/>
                </p:oleObj>
              </mc:Choice>
              <mc:Fallback>
                <p:oleObj name="Equation" r:id="rId17" imgW="444307" imgH="228501" progId="Equation.DSMT4">
                  <p:embed/>
                  <p:pic>
                    <p:nvPicPr>
                      <p:cNvPr id="1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89239"/>
                        <a:ext cx="1296144" cy="666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542292" y="836712"/>
          <a:ext cx="5494204" cy="71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9" imgW="1955520" imgH="253800" progId="Equation.DSMT4">
                  <p:embed/>
                </p:oleObj>
              </mc:Choice>
              <mc:Fallback>
                <p:oleObj name="Equation" r:id="rId19" imgW="195552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42292" y="836712"/>
                        <a:ext cx="5494204" cy="71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971800" y="304800"/>
            <a:ext cx="3124200" cy="461963"/>
          </a:xfrm>
          <a:prstGeom prst="rect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- KTBC</a:t>
            </a:r>
          </a:p>
        </p:txBody>
      </p:sp>
      <p:graphicFrame>
        <p:nvGraphicFramePr>
          <p:cNvPr id="22543" name="Object 1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62430198"/>
              </p:ext>
            </p:extLst>
          </p:nvPr>
        </p:nvGraphicFramePr>
        <p:xfrm>
          <a:off x="3810000" y="1112837"/>
          <a:ext cx="2286000" cy="78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22543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2837"/>
                        <a:ext cx="2286000" cy="782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28800" y="9906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15" descr="j0232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1752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9" name="Object 8"/>
          <p:cNvGraphicFramePr>
            <a:graphicFrameLocks noChangeAspect="1"/>
          </p:cNvGraphicFramePr>
          <p:nvPr/>
        </p:nvGraphicFramePr>
        <p:xfrm>
          <a:off x="4319588" y="43434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51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3434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23859"/>
              </p:ext>
            </p:extLst>
          </p:nvPr>
        </p:nvGraphicFramePr>
        <p:xfrm>
          <a:off x="587905" y="3293918"/>
          <a:ext cx="33194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1904760" imgH="228600" progId="Equation.DSMT4">
                  <p:embed/>
                </p:oleObj>
              </mc:Choice>
              <mc:Fallback>
                <p:oleObj name="Equation" r:id="rId9" imgW="1904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905" y="3293918"/>
                        <a:ext cx="3319463" cy="3984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800600" y="2832100"/>
            <a:ext cx="0" cy="372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2133600"/>
            <a:ext cx="1219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37187"/>
              </p:ext>
            </p:extLst>
          </p:nvPr>
        </p:nvGraphicFramePr>
        <p:xfrm>
          <a:off x="5101167" y="3314700"/>
          <a:ext cx="358563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1955520" imgH="228600" progId="Equation.DSMT4">
                  <p:embed/>
                </p:oleObj>
              </mc:Choice>
              <mc:Fallback>
                <p:oleObj name="Equation" r:id="rId11" imgW="1955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1167" y="3314700"/>
                        <a:ext cx="3585633" cy="4191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762000" y="4114800"/>
            <a:ext cx="31242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hai lập phương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181600" y="4114800"/>
            <a:ext cx="31242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hai lập phương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83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5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496" y="816671"/>
            <a:ext cx="4813690" cy="5238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Tổng hai </a:t>
            </a:r>
            <a:r>
              <a:rPr lang="en-US"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en-US" sz="2400" b="1" u="sng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53332" y="1405962"/>
            <a:ext cx="516835" cy="397325"/>
          </a:xfrm>
          <a:prstGeom prst="foldedCorne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19200" y="3359275"/>
            <a:ext cx="5257800" cy="144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 A,B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ý; ta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76200"/>
            <a:ext cx="70434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62000" y="4828504"/>
            <a:ext cx="5913818" cy="73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hằng đẳng thức </a:t>
            </a:r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(6)thành </a:t>
            </a:r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lời:</a:t>
            </a:r>
            <a:endParaRPr lang="en-US" sz="2000" b="1" i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5688017"/>
            <a:ext cx="8229600" cy="865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lập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tổng hai biểu thức với bình phương thiếu của một hiệu hai biểu thức đó.</a:t>
            </a:r>
            <a:endParaRPr lang="en-US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1535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hai số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 ý,ta có: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43600" y="4197475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38824"/>
              </p:ext>
            </p:extLst>
          </p:nvPr>
        </p:nvGraphicFramePr>
        <p:xfrm>
          <a:off x="2438400" y="2039938"/>
          <a:ext cx="31654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1815840" imgH="228600" progId="Equation.DSMT4">
                  <p:embed/>
                </p:oleObj>
              </mc:Choice>
              <mc:Fallback>
                <p:oleObj name="Equation" r:id="rId3" imgW="181584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039938"/>
                        <a:ext cx="3165475" cy="3984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75391"/>
              </p:ext>
            </p:extLst>
          </p:nvPr>
        </p:nvGraphicFramePr>
        <p:xfrm>
          <a:off x="1752600" y="4121275"/>
          <a:ext cx="4080664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2019240" imgH="228600" progId="Equation.DSMT4">
                  <p:embed/>
                </p:oleObj>
              </mc:Choice>
              <mc:Fallback>
                <p:oleObj name="Equation" r:id="rId5" imgW="2019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4121275"/>
                        <a:ext cx="4080664" cy="4619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44330"/>
              </p:ext>
            </p:extLst>
          </p:nvPr>
        </p:nvGraphicFramePr>
        <p:xfrm>
          <a:off x="909637" y="2786063"/>
          <a:ext cx="17573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9637" y="2786063"/>
                        <a:ext cx="175736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28002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Được gọi là bình phương thiếu một hiệu hai số a, b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25" grpId="0" animBg="1"/>
      <p:bldP spid="32" grpId="0"/>
      <p:bldP spid="33" grpId="0" animBg="1"/>
      <p:bldP spid="34" grpId="0"/>
      <p:bldP spid="3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57" y="2309836"/>
            <a:ext cx="2505343" cy="345421"/>
          </a:xfrm>
        </p:spPr>
        <p:txBody>
          <a:bodyPr>
            <a:no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2846231"/>
            <a:ext cx="8875691" cy="14166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x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+8 và 27x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 dưới dạng tích.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b)  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(x+1)(x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–x+1) dưới dạng tổng.</a:t>
            </a:r>
            <a:endParaRPr lang="en-U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1378" y="4267200"/>
            <a:ext cx="95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70434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371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76496" y="816671"/>
            <a:ext cx="4813690" cy="5238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Tổng hai lập phương 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29348"/>
              </p:ext>
            </p:extLst>
          </p:nvPr>
        </p:nvGraphicFramePr>
        <p:xfrm>
          <a:off x="2396336" y="1295400"/>
          <a:ext cx="4080664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2019240" imgH="228600" progId="Equation.DSMT4">
                  <p:embed/>
                </p:oleObj>
              </mc:Choice>
              <mc:Fallback>
                <p:oleObj name="Equation" r:id="rId3" imgW="201924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6336" y="1295400"/>
                        <a:ext cx="4080664" cy="4619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2791" y="4815934"/>
            <a:ext cx="5360176" cy="372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4008" tIns="32004" rIns="64008" bIns="32004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tích.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746" y="5334000"/>
            <a:ext cx="6153099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526" y="5715000"/>
            <a:ext cx="8105285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r>
              <a:rPr lang="en-US" sz="20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endParaRPr lang="vi-VN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6019800"/>
            <a:ext cx="5616624" cy="372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4008" tIns="32004" rIns="64008" bIns="32004" rtlCol="0">
            <a:spAutoFit/>
          </a:bodyPr>
          <a:lstStyle/>
          <a:p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Viết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+ 1)(x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–x + 1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dạng tổng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6485590"/>
            <a:ext cx="6605895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+ 1)(x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–x + 1)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76600" y="5638800"/>
            <a:ext cx="807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(3x + 1)[(3x)</a:t>
            </a:r>
            <a:r>
              <a:rPr lang="en-US" sz="20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3x.1 + 1</a:t>
            </a:r>
            <a:r>
              <a:rPr lang="en-US" sz="20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39662" y="5257800"/>
            <a:ext cx="236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(x +2)(x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2x + 4</a:t>
            </a:r>
            <a:r>
              <a:rPr lang="vi-V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77069" y="5638800"/>
            <a:ext cx="1497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en-US" sz="20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sz="20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6981" y="5257800"/>
            <a:ext cx="2160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000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55443" y="5638800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(3x + 1)(9x</a:t>
            </a:r>
            <a:r>
              <a:rPr lang="en-US" sz="2000" i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3x + 1</a:t>
            </a:r>
            <a:r>
              <a:rPr lang="vi-VN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52401" y="888324"/>
            <a:ext cx="5105400" cy="4578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Hiệu hai lập phương: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4400" y="1676400"/>
            <a:ext cx="533400" cy="466324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  <a:endParaRPr lang="en-US" sz="36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16719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Với x, y tùy ý, ta 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400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3870" y="3283803"/>
            <a:ext cx="591033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 Với hai biểu thức tùy ý A và B ta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endParaRPr lang="en-US" sz="24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70434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9624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4572000"/>
            <a:ext cx="5913818" cy="73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hằng đẳng thức </a:t>
            </a:r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(7)thành </a:t>
            </a:r>
            <a:r>
              <a:rPr lang="en-US" sz="2000" b="1" i="1" u="sng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lời:</a:t>
            </a:r>
            <a:endParaRPr lang="en-US" sz="2000" b="1" i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991709"/>
              </p:ext>
            </p:extLst>
          </p:nvPr>
        </p:nvGraphicFramePr>
        <p:xfrm>
          <a:off x="3200400" y="2119312"/>
          <a:ext cx="3124200" cy="3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119312"/>
                        <a:ext cx="3124200" cy="38783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48423"/>
              </p:ext>
            </p:extLst>
          </p:nvPr>
        </p:nvGraphicFramePr>
        <p:xfrm>
          <a:off x="900113" y="2765425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2765425"/>
                        <a:ext cx="1778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43200" y="28002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Được gọi là bình phương thiếu một tổng hai số x, y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97141"/>
              </p:ext>
            </p:extLst>
          </p:nvPr>
        </p:nvGraphicFramePr>
        <p:xfrm>
          <a:off x="1765300" y="3886200"/>
          <a:ext cx="4054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5300" y="3886200"/>
                        <a:ext cx="4054475" cy="4619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5688017"/>
            <a:ext cx="8229600" cy="865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lập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hiệu hai biểu thức với bình phương thiếu của một tổng hai biểu thức đó.</a:t>
            </a:r>
            <a:endParaRPr lang="en-US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9" grpId="0" animBg="1"/>
      <p:bldP spid="13" grpId="0"/>
      <p:bldP spid="14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76200"/>
            <a:ext cx="70434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1371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2401" y="888324"/>
            <a:ext cx="5105400" cy="4578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II. Hiệu hai lập phương: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77395"/>
              </p:ext>
            </p:extLst>
          </p:nvPr>
        </p:nvGraphicFramePr>
        <p:xfrm>
          <a:off x="2270125" y="1371600"/>
          <a:ext cx="4054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3" imgW="2006280" imgH="228600" progId="Equation.DSMT4">
                  <p:embed/>
                </p:oleObj>
              </mc:Choice>
              <mc:Fallback>
                <p:oleObj name="Equation" r:id="rId3" imgW="200628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25" y="1371600"/>
                        <a:ext cx="4054475" cy="4619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57261" y="2057400"/>
            <a:ext cx="3115879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2559539"/>
            <a:ext cx="5360176" cy="4339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4008" tIns="32004" rIns="64008" bIns="32004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tích.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7584" y="31183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(2x)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645" y="3694420"/>
            <a:ext cx="7907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(2x – y)[(2x) 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+2x.y +y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(2x – y)(4x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+ 2xy + y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3569" y="4937720"/>
            <a:ext cx="6694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- 1)(x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x + 1) = 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x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584" y="4361656"/>
            <a:ext cx="3600400" cy="4339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4008" tIns="32004" rIns="64008" bIns="32004" rtlCol="0">
            <a:spAutoFit/>
          </a:bodyPr>
          <a:lstStyle/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Tính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1)(x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9512" y="1845488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một hiệu:  (A – B)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9512" y="2531288"/>
            <a:ext cx="8784975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Hiệu hai bình phương:       A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 – B)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79512" y="1124744"/>
            <a:ext cx="8784976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altLang="en-US" sz="28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79512" y="3294827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Lập phương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9511" y="3902888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Lập phương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3A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44016" y="4664888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44016" y="5274488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Hiệu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1521928" y="326947"/>
            <a:ext cx="6100142" cy="4339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HẰNG ĐẲNG THỨC ĐÁNG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3" grpId="0"/>
      <p:bldP spid="12315" grpId="0"/>
      <p:bldP spid="12316" grpId="0"/>
      <p:bldP spid="12318" grpId="0"/>
      <p:bldP spid="12320" grpId="0"/>
      <p:bldP spid="12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413361" y="1209678"/>
            <a:ext cx="4756665" cy="619122"/>
            <a:chOff x="230" y="1346"/>
            <a:chExt cx="3091" cy="373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248" y="1384"/>
              <a:ext cx="576" cy="301"/>
              <a:chOff x="1296" y="912"/>
              <a:chExt cx="576" cy="301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192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1296" y="960"/>
                <a:ext cx="192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52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30" y="1346"/>
              <a:ext cx="3091" cy="373"/>
              <a:chOff x="214" y="769"/>
              <a:chExt cx="3164" cy="404"/>
            </a:xfrm>
          </p:grpSpPr>
          <p:graphicFrame>
            <p:nvGraphicFramePr>
              <p:cNvPr id="8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6825437"/>
                  </p:ext>
                </p:extLst>
              </p:nvPr>
            </p:nvGraphicFramePr>
            <p:xfrm>
              <a:off x="214" y="769"/>
              <a:ext cx="3164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8" name="Equation" r:id="rId3" imgW="2031840" imgH="228600" progId="Equation.DSMT4">
                      <p:embed/>
                    </p:oleObj>
                  </mc:Choice>
                  <mc:Fallback>
                    <p:oleObj name="Equation" r:id="rId3" imgW="2031840" imgH="228600" progId="Equation.DSMT4">
                      <p:embed/>
                      <p:pic>
                        <p:nvPicPr>
                          <p:cNvPr id="8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" y="769"/>
                            <a:ext cx="3164" cy="3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795" y="848"/>
                <a:ext cx="296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192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242471" y="2015678"/>
            <a:ext cx="3295650" cy="4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Object 34"/>
          <p:cNvGraphicFramePr>
            <a:graphicFrameLocks noChangeAspect="1"/>
          </p:cNvGraphicFramePr>
          <p:nvPr>
            <p:extLst/>
          </p:nvPr>
        </p:nvGraphicFramePr>
        <p:xfrm>
          <a:off x="2114550" y="2564904"/>
          <a:ext cx="382753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346040" imgH="228600" progId="Equation.DSMT4">
                  <p:embed/>
                </p:oleObj>
              </mc:Choice>
              <mc:Fallback>
                <p:oleObj name="Equation" r:id="rId5" imgW="1346040" imgH="228600" progId="Equation.DSMT4">
                  <p:embed/>
                  <p:pic>
                    <p:nvPicPr>
                      <p:cNvPr id="1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64904"/>
                        <a:ext cx="3827538" cy="792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7"/>
          <p:cNvGraphicFramePr>
            <a:graphicFrameLocks noChangeAspect="1"/>
          </p:cNvGraphicFramePr>
          <p:nvPr>
            <p:extLst/>
          </p:nvPr>
        </p:nvGraphicFramePr>
        <p:xfrm>
          <a:off x="2114550" y="3276599"/>
          <a:ext cx="4757852" cy="9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7" imgW="1739880" imgH="279360" progId="Equation.DSMT4">
                  <p:embed/>
                </p:oleObj>
              </mc:Choice>
              <mc:Fallback>
                <p:oleObj name="Equation" r:id="rId7" imgW="1739880" imgH="279360" progId="Equation.DSMT4">
                  <p:embed/>
                  <p:pic>
                    <p:nvPicPr>
                      <p:cNvPr id="1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3276599"/>
                        <a:ext cx="4757852" cy="9444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"/>
          <p:cNvGraphicFramePr>
            <a:graphicFrameLocks noChangeAspect="1"/>
          </p:cNvGraphicFramePr>
          <p:nvPr>
            <p:extLst/>
          </p:nvPr>
        </p:nvGraphicFramePr>
        <p:xfrm>
          <a:off x="2114550" y="4311377"/>
          <a:ext cx="4316936" cy="75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9" imgW="1523880" imgH="228600" progId="Equation.DSMT4">
                  <p:embed/>
                </p:oleObj>
              </mc:Choice>
              <mc:Fallback>
                <p:oleObj name="Equation" r:id="rId9" imgW="1523880" imgH="228600" progId="Equation.DSMT4">
                  <p:embed/>
                  <p:pic>
                    <p:nvPicPr>
                      <p:cNvPr id="1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311377"/>
                        <a:ext cx="4316936" cy="755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1979712" y="5029204"/>
            <a:ext cx="4995544" cy="864416"/>
            <a:chOff x="343" y="2784"/>
            <a:chExt cx="3058" cy="373"/>
          </a:xfrm>
        </p:grpSpPr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343" y="2808"/>
              <a:ext cx="3058" cy="349"/>
              <a:chOff x="643" y="2640"/>
              <a:chExt cx="3058" cy="349"/>
            </a:xfrm>
          </p:grpSpPr>
          <p:sp>
            <p:nvSpPr>
              <p:cNvPr id="29" name="Rectangle 46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436" cy="26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5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3xy</a:t>
                </a:r>
              </a:p>
            </p:txBody>
          </p:sp>
          <p:sp>
            <p:nvSpPr>
              <p:cNvPr id="30" name="Text Box 48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152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graphicFrame>
            <p:nvGraphicFramePr>
              <p:cNvPr id="3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758928"/>
                  </p:ext>
                </p:extLst>
              </p:nvPr>
            </p:nvGraphicFramePr>
            <p:xfrm>
              <a:off x="643" y="2645"/>
              <a:ext cx="3058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2" name="Equation" r:id="rId11" imgW="2844720" imgH="228600" progId="Equation.DSMT4">
                      <p:embed/>
                    </p:oleObj>
                  </mc:Choice>
                  <mc:Fallback>
                    <p:oleObj name="Equation" r:id="rId11" imgW="2844720" imgH="228600" progId="Equation.DSMT4">
                      <p:embed/>
                      <p:pic>
                        <p:nvPicPr>
                          <p:cNvPr id="31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" y="2645"/>
                            <a:ext cx="3058" cy="2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688"/>
                <a:ext cx="289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23" name="Group 70"/>
            <p:cNvGrpSpPr>
              <a:grpSpLocks/>
            </p:cNvGrpSpPr>
            <p:nvPr/>
          </p:nvGrpSpPr>
          <p:grpSpPr bwMode="auto">
            <a:xfrm>
              <a:off x="2208" y="2784"/>
              <a:ext cx="362" cy="280"/>
              <a:chOff x="2230" y="3264"/>
              <a:chExt cx="362" cy="280"/>
            </a:xfrm>
          </p:grpSpPr>
          <p:sp>
            <p:nvSpPr>
              <p:cNvPr id="27" name="Rectangle 52"/>
              <p:cNvSpPr>
                <a:spLocks noChangeArrowheads="1"/>
              </p:cNvSpPr>
              <p:nvPr/>
            </p:nvSpPr>
            <p:spPr bwMode="auto">
              <a:xfrm>
                <a:off x="2230" y="3305"/>
                <a:ext cx="362" cy="23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8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860136"/>
                  </p:ext>
                </p:extLst>
              </p:nvPr>
            </p:nvGraphicFramePr>
            <p:xfrm>
              <a:off x="2256" y="3264"/>
              <a:ext cx="248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3" name="Equation" r:id="rId13" imgW="177480" imgH="228600" progId="Equation.DSMT4">
                      <p:embed/>
                    </p:oleObj>
                  </mc:Choice>
                  <mc:Fallback>
                    <p:oleObj name="Equation" r:id="rId13" imgW="177480" imgH="228600" progId="Equation.DSMT4">
                      <p:embed/>
                      <p:pic>
                        <p:nvPicPr>
                          <p:cNvPr id="28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264"/>
                            <a:ext cx="248" cy="27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" name="Group 67"/>
            <p:cNvGrpSpPr>
              <a:grpSpLocks/>
            </p:cNvGrpSpPr>
            <p:nvPr/>
          </p:nvGrpSpPr>
          <p:grpSpPr bwMode="auto">
            <a:xfrm>
              <a:off x="1092" y="2830"/>
              <a:ext cx="384" cy="242"/>
              <a:chOff x="4320" y="1438"/>
              <a:chExt cx="384" cy="242"/>
            </a:xfrm>
          </p:grpSpPr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384" cy="24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6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8494775"/>
                  </p:ext>
                </p:extLst>
              </p:nvPr>
            </p:nvGraphicFramePr>
            <p:xfrm>
              <a:off x="4365" y="1438"/>
              <a:ext cx="326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4" name="Equation" r:id="rId15" imgW="253800" imgH="203040" progId="Equation.DSMT4">
                      <p:embed/>
                    </p:oleObj>
                  </mc:Choice>
                  <mc:Fallback>
                    <p:oleObj name="Equation" r:id="rId15" imgW="253800" imgH="203040" progId="Equation.DSMT4">
                      <p:embed/>
                      <p:pic>
                        <p:nvPicPr>
                          <p:cNvPr id="26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5" y="1438"/>
                            <a:ext cx="326" cy="21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1050144" y="569882"/>
            <a:ext cx="4255396" cy="4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008" tIns="32004" rIns="64008" bIns="32004">
            <a:spAutoFit/>
          </a:bodyPr>
          <a:lstStyle/>
          <a:p>
            <a:r>
              <a:rPr lang="en-US" sz="25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en-US" sz="2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2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vi-VN" sz="2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16632"/>
            <a:ext cx="35349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33/16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: Tính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48" y="1692158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(2 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2051720" y="1710672"/>
            <a:ext cx="352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+2.2.xy +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4088" y="1704288"/>
            <a:ext cx="3333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= 4 + 4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564904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3x)</a:t>
            </a:r>
            <a:r>
              <a:rPr lang="fr-FR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i="1" dirty="0"/>
          </a:p>
        </p:txBody>
      </p:sp>
      <p:sp>
        <p:nvSpPr>
          <p:cNvPr id="12" name="Rectangle 11"/>
          <p:cNvSpPr/>
          <p:nvPr/>
        </p:nvSpPr>
        <p:spPr>
          <a:xfrm>
            <a:off x="2195736" y="2628201"/>
            <a:ext cx="3291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2.5.3x+(</a:t>
            </a:r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3x)</a:t>
            </a:r>
            <a:r>
              <a:rPr lang="fr-FR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i="1" dirty="0"/>
          </a:p>
        </p:txBody>
      </p:sp>
      <p:sp>
        <p:nvSpPr>
          <p:cNvPr id="13" name="Rectangle 12"/>
          <p:cNvSpPr/>
          <p:nvPr/>
        </p:nvSpPr>
        <p:spPr>
          <a:xfrm>
            <a:off x="5376061" y="2628201"/>
            <a:ext cx="3054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– 30 x + 9x</a:t>
            </a:r>
            <a:r>
              <a:rPr lang="fr-FR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i="1" dirty="0"/>
          </a:p>
        </p:txBody>
      </p:sp>
      <p:sp>
        <p:nvSpPr>
          <p:cNvPr id="14" name="Rectangle 13"/>
          <p:cNvSpPr/>
          <p:nvPr/>
        </p:nvSpPr>
        <p:spPr>
          <a:xfrm>
            <a:off x="107504" y="3382482"/>
            <a:ext cx="3196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fr-FR" sz="3200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(5 + x</a:t>
            </a:r>
            <a:r>
              <a:rPr lang="fr-FR" sz="3200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/>
          </a:p>
        </p:txBody>
      </p:sp>
      <p:sp>
        <p:nvSpPr>
          <p:cNvPr id="15" name="Rectangle 14"/>
          <p:cNvSpPr/>
          <p:nvPr/>
        </p:nvSpPr>
        <p:spPr>
          <a:xfrm>
            <a:off x="3203848" y="3420289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3200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3200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/>
          </a:p>
        </p:txBody>
      </p:sp>
      <p:sp>
        <p:nvSpPr>
          <p:cNvPr id="16" name="Rectangle 15"/>
          <p:cNvSpPr/>
          <p:nvPr/>
        </p:nvSpPr>
        <p:spPr>
          <a:xfrm>
            <a:off x="5177069" y="3420289"/>
            <a:ext cx="1987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3200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361" y="4215279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(5x –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sz="32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5373216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(2x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y) (4x</a:t>
            </a:r>
            <a:r>
              <a:rPr lang="fr-FR" sz="3200" i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+ 2xy + y</a:t>
            </a:r>
            <a:r>
              <a:rPr lang="fr-FR" sz="3200" i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143" y="6021288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(x + 3) (x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 3x +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3728" y="4212377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(5x)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– 3. (5x)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.1+ 3.5x.1</a:t>
            </a:r>
            <a:r>
              <a:rPr lang="vi-VN" sz="3200" i="1" baseline="30000" dirty="0">
                <a:latin typeface="Times New Roman" pitchFamily="18" charset="0"/>
                <a:cs typeface="Times New Roman" pitchFamily="18" charset="0"/>
              </a:rPr>
              <a:t> 2 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728" y="4725144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 125 x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 75x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+ 15x – 1.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6165" y="5364505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8 x</a:t>
            </a:r>
            <a:r>
              <a:rPr lang="fr-FR" sz="3200" i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fr-FR" sz="3200" i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3928" y="6012577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3200" i="1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– 27.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809</Words>
  <Application>Microsoft Office PowerPoint</Application>
  <PresentationFormat>On-screen Show (4:3)</PresentationFormat>
  <Paragraphs>93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1_Office Theme</vt:lpstr>
      <vt:lpstr>MathType 7.0 Equation</vt:lpstr>
      <vt:lpstr>Equation</vt:lpstr>
      <vt:lpstr>PowerPoint Presentation</vt:lpstr>
      <vt:lpstr>PowerPoint Presentation</vt:lpstr>
      <vt:lpstr>PowerPoint Presentation</vt:lpstr>
      <vt:lpstr>Áp dụng:</vt:lpstr>
      <vt:lpstr>II. Hiệu hai lập phương: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2017-10-12T03:32:47Z</dcterms:created>
  <dcterms:modified xsi:type="dcterms:W3CDTF">2021-09-27T01:13:21Z</dcterms:modified>
</cp:coreProperties>
</file>