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57" r:id="rId3"/>
    <p:sldId id="258" r:id="rId4"/>
    <p:sldId id="260" r:id="rId5"/>
    <p:sldId id="261" r:id="rId6"/>
    <p:sldId id="262" r:id="rId7"/>
    <p:sldId id="263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FF"/>
    <a:srgbClr val="FF0000"/>
    <a:srgbClr val="F26200"/>
    <a:srgbClr val="0000CC"/>
    <a:srgbClr val="990099"/>
    <a:srgbClr val="009900"/>
    <a:srgbClr val="004846"/>
    <a:srgbClr val="00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38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C308769-E4C8-41C3-BBEA-07A008EB48EE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DC425DC-874D-48E1-9578-EDB517632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2AEF78-68B7-45CF-84E0-988124A76372}" type="slidenum">
              <a:rPr lang="en-US" altLang="en-US">
                <a:cs typeface="Arial" panose="020B0604020202020204" pitchFamily="34" charset="0"/>
              </a:rPr>
              <a:pPr/>
              <a:t>9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4DED-4D04-4E4F-B370-F342C331D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35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8E05-8D39-4BAE-94F4-980285745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3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658C-04B7-4458-A8D5-8AA1B0BCE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4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27E1-A337-44CC-BC39-940A4137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0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25F4-1B73-4DC4-A230-3352C1367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83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D29E-6BB1-4698-AFB7-1A878578F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2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2F8C-9ABC-43C8-9069-5D2257791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72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FADE-744C-406E-BD56-20ACA406D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1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A731-25B6-40C3-8265-1A3D8CD1C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6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5603-4DD8-4B49-A2CB-028A04CC2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5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58720-4EB8-495A-893F-7A7FCD3D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78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4628B4-4FB9-405B-AB60-E40BCE1D8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7.gi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4.gif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3452807"/>
            <a:ext cx="66219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3600" b="1" cap="all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439863" y="5624513"/>
            <a:ext cx="5580062" cy="4683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800080"/>
                </a:solidFill>
                <a:latin typeface="Times New Roman" pitchFamily="18" charset="0"/>
              </a:rPr>
              <a:t>Giáo</a:t>
            </a:r>
            <a:r>
              <a:rPr lang="en-US" sz="2800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80"/>
                </a:solidFill>
                <a:latin typeface="Times New Roman" pitchFamily="18" charset="0"/>
              </a:rPr>
              <a:t>viên</a:t>
            </a:r>
            <a:r>
              <a:rPr lang="en-US" sz="2800" dirty="0">
                <a:solidFill>
                  <a:srgbClr val="800080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800080"/>
                </a:solidFill>
                <a:latin typeface="Times New Roman" pitchFamily="18" charset="0"/>
              </a:rPr>
              <a:t>Trần</a:t>
            </a:r>
            <a:r>
              <a:rPr lang="en-US" sz="2800" dirty="0">
                <a:solidFill>
                  <a:srgbClr val="800080"/>
                </a:solidFill>
                <a:latin typeface="Times New Roman" pitchFamily="18" charset="0"/>
              </a:rPr>
              <a:t> Minh </a:t>
            </a:r>
            <a:r>
              <a:rPr lang="en-US" sz="2800" dirty="0" err="1">
                <a:solidFill>
                  <a:srgbClr val="800080"/>
                </a:solidFill>
                <a:latin typeface="Times New Roman" pitchFamily="18" charset="0"/>
              </a:rPr>
              <a:t>Đông</a:t>
            </a:r>
            <a:endParaRPr lang="en-US" sz="2800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1905000" y="1474788"/>
            <a:ext cx="4752975" cy="5857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2075" tIns="46038" rIns="92075" bIns="46038" anchor="b" anchorCtr="1"/>
          <a:lstStyle/>
          <a:p>
            <a:pPr algn="ctr" eaLnBrk="1" hangingPunct="1"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ĐẠI SỐ 8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35814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</a:rPr>
              <a:t>                              </a:t>
            </a:r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457200" y="990600"/>
            <a:ext cx="76200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8600"/>
                </a:solidFill>
              </a:rPr>
              <a:t>1. Viết và phát biểu thành lời 3 hằng đẳng thức đã học?</a:t>
            </a:r>
          </a:p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8600"/>
                </a:solidFill>
              </a:rPr>
              <a:t>2. Chữa bài tập 19 trang 12 SGK?</a:t>
            </a:r>
          </a:p>
        </p:txBody>
      </p:sp>
      <p:pic>
        <p:nvPicPr>
          <p:cNvPr id="4100" name="Picture 12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4800" y="1905000"/>
            <a:ext cx="182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u="sng">
                <a:solidFill>
                  <a:srgbClr val="0000D2"/>
                </a:solidFill>
              </a:rPr>
              <a:t>Bài làm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04800" y="2286000"/>
            <a:ext cx="3962400" cy="2667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00">
                <a:solidFill>
                  <a:srgbClr val="FFFF00"/>
                </a:solidFill>
              </a:rPr>
              <a:t>1.Bình phương của một tổng</a:t>
            </a:r>
          </a:p>
          <a:p>
            <a:pPr algn="ctr"/>
            <a:endParaRPr lang="en-US" altLang="en-US" sz="2200">
              <a:solidFill>
                <a:srgbClr val="FFFF00"/>
              </a:solidFill>
            </a:endParaRPr>
          </a:p>
          <a:p>
            <a:pPr algn="ctr"/>
            <a:endParaRPr lang="en-US" altLang="en-US">
              <a:solidFill>
                <a:srgbClr val="FFFF00"/>
              </a:solidFill>
            </a:endParaRPr>
          </a:p>
          <a:p>
            <a:pPr algn="ctr"/>
            <a:endParaRPr lang="en-US" altLang="en-US">
              <a:solidFill>
                <a:srgbClr val="FFFF00"/>
              </a:solidFill>
            </a:endParaRPr>
          </a:p>
          <a:p>
            <a:pPr algn="ctr"/>
            <a:endParaRPr lang="en-US" altLang="en-US">
              <a:solidFill>
                <a:srgbClr val="FFFF00"/>
              </a:solidFill>
            </a:endParaRPr>
          </a:p>
          <a:p>
            <a:pPr algn="ctr"/>
            <a:endParaRPr lang="en-US" altLang="en-US">
              <a:solidFill>
                <a:srgbClr val="FFFF00"/>
              </a:solidFill>
            </a:endParaRPr>
          </a:p>
          <a:p>
            <a:pPr algn="ctr"/>
            <a:endParaRPr lang="en-US" altLang="en-US">
              <a:solidFill>
                <a:srgbClr val="FFFF00"/>
              </a:solidFill>
            </a:endParaRPr>
          </a:p>
          <a:p>
            <a:pPr algn="ctr"/>
            <a:endParaRPr lang="en-US" altLang="en-US">
              <a:solidFill>
                <a:srgbClr val="FFFF00"/>
              </a:solidFill>
            </a:endParaRPr>
          </a:p>
        </p:txBody>
      </p:sp>
      <p:graphicFrame>
        <p:nvGraphicFramePr>
          <p:cNvPr id="6161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990600" y="2743200"/>
          <a:ext cx="2971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1727200" imgH="228600" progId="Equation.DSMT4">
                  <p:embed/>
                </p:oleObj>
              </mc:Choice>
              <mc:Fallback>
                <p:oleObj name="Equation" r:id="rId4" imgW="1727200" imgH="228600" progId="Equation.DSMT4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2971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81000" y="3124200"/>
            <a:ext cx="3876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2.Bình phương của một hiệu</a:t>
            </a:r>
          </a:p>
        </p:txBody>
      </p:sp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917575" y="3505200"/>
          <a:ext cx="30622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1676400" imgH="228600" progId="Equation.DSMT4">
                  <p:embed/>
                </p:oleObj>
              </mc:Choice>
              <mc:Fallback>
                <p:oleObj name="Equation" r:id="rId6" imgW="16764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3505200"/>
                        <a:ext cx="3062288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81000" y="3886200"/>
            <a:ext cx="342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</a:rPr>
              <a:t>3. Hiệu hai bình phương</a:t>
            </a:r>
          </a:p>
        </p:txBody>
      </p:sp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950913" y="4343400"/>
          <a:ext cx="30114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8" imgW="1676400" imgH="228600" progId="Equation.DSMT4">
                  <p:embed/>
                </p:oleObj>
              </mc:Choice>
              <mc:Fallback>
                <p:oleObj name="Equation" r:id="rId8" imgW="16764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4343400"/>
                        <a:ext cx="301148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648200" y="1981200"/>
            <a:ext cx="33528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u="sng">
                <a:solidFill>
                  <a:schemeClr val="hlink"/>
                </a:solidFill>
              </a:rPr>
              <a:t>Bài 19 tr12 SGK</a:t>
            </a:r>
          </a:p>
          <a:p>
            <a:pPr>
              <a:spcBef>
                <a:spcPct val="50000"/>
              </a:spcBef>
            </a:pPr>
            <a:r>
              <a:rPr lang="en-US" altLang="en-US" sz="2200"/>
              <a:t>Phần diện tích còn lại là:</a:t>
            </a:r>
          </a:p>
        </p:txBody>
      </p:sp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4724400" y="2895600"/>
          <a:ext cx="2057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10" imgW="965200" imgH="228600" progId="Equation.DSMT4">
                  <p:embed/>
                </p:oleObj>
              </mc:Choice>
              <mc:Fallback>
                <p:oleObj name="Equation" r:id="rId10" imgW="96520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95600"/>
                        <a:ext cx="20574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4572000" y="3352800"/>
          <a:ext cx="40386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2" imgW="1892300" imgH="711200" progId="Equation.DSMT4">
                  <p:embed/>
                </p:oleObj>
              </mc:Choice>
              <mc:Fallback>
                <p:oleObj name="Equation" r:id="rId12" imgW="1892300" imgH="71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2800"/>
                        <a:ext cx="4038600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343400" y="49530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Vậy Diện tích phần còn lại không phụ thuộc vào vị trí bị cắt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 animBg="1"/>
      <p:bldP spid="6163" grpId="0"/>
      <p:bldP spid="6165" grpId="0"/>
      <p:bldP spid="6167" grpId="0"/>
      <p:bldP spid="6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7"/>
          <p:cNvGrpSpPr>
            <a:grpSpLocks/>
          </p:cNvGrpSpPr>
          <p:nvPr/>
        </p:nvGrpSpPr>
        <p:grpSpPr bwMode="auto">
          <a:xfrm>
            <a:off x="0" y="762000"/>
            <a:ext cx="9144000" cy="2057400"/>
            <a:chOff x="0" y="432"/>
            <a:chExt cx="5760" cy="1296"/>
          </a:xfrm>
        </p:grpSpPr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0" y="432"/>
              <a:ext cx="5760" cy="1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altLang="en-US" sz="2200" u="sng">
                <a:solidFill>
                  <a:srgbClr val="FFFF00"/>
                </a:solidFill>
              </a:endParaRPr>
            </a:p>
            <a:p>
              <a:pPr algn="ctr">
                <a:defRPr/>
              </a:pPr>
              <a:endParaRPr lang="en-US" altLang="en-US" sz="2200" u="sng">
                <a:solidFill>
                  <a:srgbClr val="FFFF00"/>
                </a:solidFill>
              </a:endParaRPr>
            </a:p>
            <a:p>
              <a:pPr algn="ctr">
                <a:defRPr/>
              </a:pPr>
              <a:r>
                <a:rPr lang="en-US" altLang="en-US" sz="2200">
                  <a:solidFill>
                    <a:srgbClr val="FF0000"/>
                  </a:solidFill>
                </a:rPr>
                <a:t>Dạng 1: Chứng minh đẳng thức                                                           </a:t>
              </a:r>
            </a:p>
            <a:p>
              <a:pPr algn="ctr">
                <a:defRPr/>
              </a:pPr>
              <a:r>
                <a:rPr lang="en-US" altLang="en-US" sz="2200" u="sng">
                  <a:solidFill>
                    <a:srgbClr val="002060"/>
                  </a:solidFill>
                </a:rPr>
                <a:t>Bài 17 tr 11 SGK</a:t>
              </a:r>
              <a:r>
                <a:rPr lang="en-US" altLang="en-US" sz="2200">
                  <a:solidFill>
                    <a:srgbClr val="002060"/>
                  </a:solidFill>
                </a:rPr>
                <a:t>. Chứng minh rằng:                                                    </a:t>
              </a:r>
            </a:p>
            <a:p>
              <a:pPr algn="ctr">
                <a:defRPr/>
              </a:pPr>
              <a:r>
                <a:rPr lang="en-US" altLang="en-US" sz="2200">
                  <a:solidFill>
                    <a:srgbClr val="002060"/>
                  </a:solidFill>
                </a:rPr>
                <a:t>Từ đó em hãy nêu cách tính nhẩm bình phương của một số tự nhiên </a:t>
              </a:r>
            </a:p>
            <a:p>
              <a:pPr algn="ctr">
                <a:defRPr/>
              </a:pPr>
              <a:r>
                <a:rPr lang="en-US" altLang="en-US" sz="2200">
                  <a:solidFill>
                    <a:srgbClr val="002060"/>
                  </a:solidFill>
                </a:rPr>
                <a:t>có tận cùng bằng chữ số 5.                                                                  </a:t>
              </a:r>
            </a:p>
            <a:p>
              <a:pPr algn="ctr">
                <a:defRPr/>
              </a:pPr>
              <a:r>
                <a:rPr lang="en-US" altLang="en-US" sz="2200">
                  <a:solidFill>
                    <a:srgbClr val="002060"/>
                  </a:solidFill>
                </a:rPr>
                <a:t>Áp dụng để tính:                                                                                  </a:t>
              </a:r>
            </a:p>
            <a:p>
              <a:pPr algn="ctr">
                <a:defRPr/>
              </a:pPr>
              <a:endParaRPr lang="en-US" altLang="en-US" sz="2200">
                <a:solidFill>
                  <a:srgbClr val="FFFF00"/>
                </a:solidFill>
              </a:endParaRPr>
            </a:p>
            <a:p>
              <a:pPr algn="ctr">
                <a:defRPr/>
              </a:pPr>
              <a:r>
                <a:rPr lang="en-US" altLang="en-US" sz="2200">
                  <a:solidFill>
                    <a:srgbClr val="FFFF00"/>
                  </a:solidFill>
                </a:rPr>
                <a:t>                    </a:t>
              </a:r>
            </a:p>
          </p:txBody>
        </p:sp>
        <p:graphicFrame>
          <p:nvGraphicFramePr>
            <p:cNvPr id="5138" name="Object 14"/>
            <p:cNvGraphicFramePr>
              <a:graphicFrameLocks noChangeAspect="1"/>
            </p:cNvGraphicFramePr>
            <p:nvPr/>
          </p:nvGraphicFramePr>
          <p:xfrm>
            <a:off x="3120" y="768"/>
            <a:ext cx="2064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Equation" r:id="rId3" imgW="1752480" imgH="228600" progId="Equation.DSMT4">
                    <p:embed/>
                  </p:oleObj>
                </mc:Choice>
                <mc:Fallback>
                  <p:oleObj name="Equation" r:id="rId3" imgW="1752480" imgH="2286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768"/>
                          <a:ext cx="2064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9" name="Object 15"/>
            <p:cNvGraphicFramePr>
              <a:graphicFrameLocks noChangeAspect="1"/>
            </p:cNvGraphicFramePr>
            <p:nvPr/>
          </p:nvGraphicFramePr>
          <p:xfrm>
            <a:off x="1920" y="1392"/>
            <a:ext cx="1344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name="Equation" r:id="rId5" imgW="1091880" imgH="228600" progId="Equation.DSMT4">
                    <p:embed/>
                  </p:oleObj>
                </mc:Choice>
                <mc:Fallback>
                  <p:oleObj name="Equation" r:id="rId5" imgW="1091880" imgH="2286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392"/>
                          <a:ext cx="1344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505200" y="2819400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u="sng">
                <a:solidFill>
                  <a:srgbClr val="0000D2"/>
                </a:solidFill>
              </a:rPr>
              <a:t>Bài giải.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28600" y="3171825"/>
            <a:ext cx="2819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6666"/>
                </a:solidFill>
              </a:rPr>
              <a:t>Biến đổi vế trái ta có:</a:t>
            </a:r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3048000" y="3171825"/>
          <a:ext cx="5334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7" imgW="2857500" imgH="228600" progId="Equation.DSMT4">
                  <p:embed/>
                </p:oleObj>
              </mc:Choice>
              <mc:Fallback>
                <p:oleObj name="Equation" r:id="rId7" imgW="28575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71825"/>
                        <a:ext cx="53340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62000" y="3552825"/>
            <a:ext cx="8229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6666"/>
                </a:solidFill>
              </a:rPr>
              <a:t>Bình phương của một số có tận cùng là chữ số 5 là một số có hai chữ số tận cùng bằng 25 và số hàng trăm bằng tích số chục của số đem bình phương với số liền sau. 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85750" y="4600575"/>
            <a:ext cx="1390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6666"/>
                </a:solidFill>
              </a:rPr>
              <a:t>Áp dụng:</a:t>
            </a:r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1609725" y="4648200"/>
          <a:ext cx="48768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9" imgW="2705100" imgH="228600" progId="Equation.DSMT4">
                  <p:embed/>
                </p:oleObj>
              </mc:Choice>
              <mc:Fallback>
                <p:oleObj name="Equation" r:id="rId9" imgW="270510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4648200"/>
                        <a:ext cx="48768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94" name="Group 26"/>
          <p:cNvGrpSpPr>
            <a:grpSpLocks/>
          </p:cNvGrpSpPr>
          <p:nvPr/>
        </p:nvGrpSpPr>
        <p:grpSpPr bwMode="auto">
          <a:xfrm>
            <a:off x="152400" y="5029200"/>
            <a:ext cx="7772400" cy="955675"/>
            <a:chOff x="96" y="3264"/>
            <a:chExt cx="4896" cy="602"/>
          </a:xfrm>
        </p:grpSpPr>
        <p:sp>
          <p:nvSpPr>
            <p:cNvPr id="5135" name="Rectangle 24"/>
            <p:cNvSpPr>
              <a:spLocks noChangeArrowheads="1"/>
            </p:cNvSpPr>
            <p:nvPr/>
          </p:nvSpPr>
          <p:spPr bwMode="auto">
            <a:xfrm>
              <a:off x="96" y="3264"/>
              <a:ext cx="4896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200" u="sng">
                  <a:solidFill>
                    <a:schemeClr val="bg1"/>
                  </a:solidFill>
                </a:rPr>
                <a:t>Bài 20 tr 12SGK.</a:t>
              </a:r>
              <a:r>
                <a:rPr lang="en-US" altLang="en-US" sz="2200">
                  <a:solidFill>
                    <a:schemeClr val="bg1"/>
                  </a:solidFill>
                </a:rPr>
                <a:t> Nhận xét sự đúng sai của kết quả sau    </a:t>
              </a:r>
            </a:p>
            <a:p>
              <a:pPr algn="ctr"/>
              <a:endParaRPr lang="en-US" altLang="en-US" sz="2200" u="sng">
                <a:solidFill>
                  <a:schemeClr val="bg1"/>
                </a:solidFill>
              </a:endParaRPr>
            </a:p>
          </p:txBody>
        </p:sp>
        <p:graphicFrame>
          <p:nvGraphicFramePr>
            <p:cNvPr id="5136" name="Object 25"/>
            <p:cNvGraphicFramePr>
              <a:graphicFrameLocks noChangeAspect="1"/>
            </p:cNvGraphicFramePr>
            <p:nvPr/>
          </p:nvGraphicFramePr>
          <p:xfrm>
            <a:off x="1584" y="3552"/>
            <a:ext cx="2160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Equation" r:id="rId11" imgW="1574800" imgH="228600" progId="Equation.DSMT4">
                    <p:embed/>
                  </p:oleObj>
                </mc:Choice>
                <mc:Fallback>
                  <p:oleObj name="Equation" r:id="rId11" imgW="1574800" imgH="2286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552"/>
                          <a:ext cx="2160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28600" y="6096000"/>
            <a:ext cx="114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D2"/>
                </a:solidFill>
              </a:rPr>
              <a:t>Ta có:</a:t>
            </a:r>
          </a:p>
        </p:txBody>
      </p:sp>
      <p:graphicFrame>
        <p:nvGraphicFramePr>
          <p:cNvPr id="7196" name="Object 28"/>
          <p:cNvGraphicFramePr>
            <a:graphicFrameLocks noChangeAspect="1"/>
          </p:cNvGraphicFramePr>
          <p:nvPr/>
        </p:nvGraphicFramePr>
        <p:xfrm>
          <a:off x="1122363" y="6076950"/>
          <a:ext cx="32035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3" imgW="1549400" imgH="228600" progId="Equation.DSMT4">
                  <p:embed/>
                </p:oleObj>
              </mc:Choice>
              <mc:Fallback>
                <p:oleObj name="Equation" r:id="rId13" imgW="15494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6076950"/>
                        <a:ext cx="32035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343400" y="6096000"/>
            <a:ext cx="365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D2"/>
                </a:solidFill>
              </a:rPr>
              <a:t>Nên kết quả trên là sai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36032" y="76200"/>
            <a:ext cx="30837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1" descr="Set-05b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760788"/>
            <a:ext cx="111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/>
      <p:bldP spid="7189" grpId="0"/>
      <p:bldP spid="7190" grpId="0"/>
      <p:bldP spid="7195" grpId="0"/>
      <p:bldP spid="7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7"/>
          <p:cNvGrpSpPr>
            <a:grpSpLocks/>
          </p:cNvGrpSpPr>
          <p:nvPr/>
        </p:nvGrpSpPr>
        <p:grpSpPr bwMode="auto">
          <a:xfrm>
            <a:off x="152400" y="914400"/>
            <a:ext cx="7254875" cy="2420938"/>
            <a:chOff x="96" y="576"/>
            <a:chExt cx="4570" cy="1525"/>
          </a:xfrm>
        </p:grpSpPr>
        <p:sp>
          <p:nvSpPr>
            <p:cNvPr id="6161" name="Rectangle 5"/>
            <p:cNvSpPr>
              <a:spLocks noChangeArrowheads="1"/>
            </p:cNvSpPr>
            <p:nvPr/>
          </p:nvSpPr>
          <p:spPr bwMode="auto">
            <a:xfrm>
              <a:off x="96" y="576"/>
              <a:ext cx="29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u="sng">
                  <a:solidFill>
                    <a:srgbClr val="009900"/>
                  </a:solidFill>
                </a:rPr>
                <a:t>Bài 23 tr 12 SGK:</a:t>
              </a:r>
              <a:r>
                <a:rPr lang="en-US" altLang="en-US" sz="2200">
                  <a:solidFill>
                    <a:srgbClr val="009900"/>
                  </a:solidFill>
                </a:rPr>
                <a:t> Chứng minh rằng </a:t>
              </a:r>
              <a:endParaRPr lang="en-US" altLang="en-US" sz="2200" u="sng">
                <a:solidFill>
                  <a:srgbClr val="009900"/>
                </a:solidFill>
              </a:endParaRPr>
            </a:p>
          </p:txBody>
        </p:sp>
        <p:graphicFrame>
          <p:nvGraphicFramePr>
            <p:cNvPr id="6162" name="Object 6"/>
            <p:cNvGraphicFramePr>
              <a:graphicFrameLocks noChangeAspect="1"/>
            </p:cNvGraphicFramePr>
            <p:nvPr/>
          </p:nvGraphicFramePr>
          <p:xfrm>
            <a:off x="3018" y="775"/>
            <a:ext cx="1648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8" name="Equation" r:id="rId3" imgW="1371600" imgH="482600" progId="Equation.DSMT4">
                    <p:embed/>
                  </p:oleObj>
                </mc:Choice>
                <mc:Fallback>
                  <p:oleObj name="Equation" r:id="rId3" imgW="1371600" imgH="482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8" y="775"/>
                          <a:ext cx="1648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3" name="Text Box 7"/>
            <p:cNvSpPr txBox="1">
              <a:spLocks noChangeArrowheads="1"/>
            </p:cNvSpPr>
            <p:nvPr/>
          </p:nvSpPr>
          <p:spPr bwMode="auto">
            <a:xfrm>
              <a:off x="144" y="1104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i="1">
                  <a:solidFill>
                    <a:srgbClr val="0000D2"/>
                  </a:solidFill>
                </a:rPr>
                <a:t>Áp dụng</a:t>
              </a:r>
            </a:p>
          </p:txBody>
        </p:sp>
        <p:sp>
          <p:nvSpPr>
            <p:cNvPr id="6164" name="Text Box 8"/>
            <p:cNvSpPr txBox="1">
              <a:spLocks noChangeArrowheads="1"/>
            </p:cNvSpPr>
            <p:nvPr/>
          </p:nvSpPr>
          <p:spPr bwMode="auto">
            <a:xfrm>
              <a:off x="96" y="1344"/>
              <a:ext cx="393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0000D2"/>
                  </a:solidFill>
                </a:rPr>
                <a:t>a) Tính            , biết a + b = 7 và a.b = 12</a:t>
              </a:r>
            </a:p>
          </p:txBody>
        </p:sp>
        <p:graphicFrame>
          <p:nvGraphicFramePr>
            <p:cNvPr id="6165" name="Object 9"/>
            <p:cNvGraphicFramePr>
              <a:graphicFrameLocks noChangeAspect="1"/>
            </p:cNvGraphicFramePr>
            <p:nvPr/>
          </p:nvGraphicFramePr>
          <p:xfrm>
            <a:off x="768" y="1344"/>
            <a:ext cx="576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9" name="Equation" r:id="rId5" imgW="431613" imgH="228501" progId="Equation.DSMT4">
                    <p:embed/>
                  </p:oleObj>
                </mc:Choice>
                <mc:Fallback>
                  <p:oleObj name="Equation" r:id="rId5" imgW="431613" imgH="228501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344"/>
                          <a:ext cx="576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6" name="Text Box 10"/>
            <p:cNvSpPr txBox="1">
              <a:spLocks noChangeArrowheads="1"/>
            </p:cNvSpPr>
            <p:nvPr/>
          </p:nvSpPr>
          <p:spPr bwMode="auto">
            <a:xfrm>
              <a:off x="96" y="1621"/>
              <a:ext cx="345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rgbClr val="0000D2"/>
                  </a:solidFill>
                </a:rPr>
                <a:t>b) Tính 	, biết a – b = 20 và a.b = 3	</a:t>
              </a:r>
            </a:p>
          </p:txBody>
        </p:sp>
        <p:graphicFrame>
          <p:nvGraphicFramePr>
            <p:cNvPr id="6167" name="Object 11"/>
            <p:cNvGraphicFramePr>
              <a:graphicFrameLocks noChangeAspect="1"/>
            </p:cNvGraphicFramePr>
            <p:nvPr/>
          </p:nvGraphicFramePr>
          <p:xfrm>
            <a:off x="768" y="1627"/>
            <a:ext cx="576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0" name="Equation" r:id="rId7" imgW="482391" imgH="228501" progId="Equation.DSMT4">
                    <p:embed/>
                  </p:oleObj>
                </mc:Choice>
                <mc:Fallback>
                  <p:oleObj name="Equation" r:id="rId7" imgW="482391" imgH="228501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1627"/>
                          <a:ext cx="576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581400" y="2895600"/>
            <a:ext cx="1676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u="sng">
                <a:solidFill>
                  <a:srgbClr val="004846"/>
                </a:solidFill>
              </a:rPr>
              <a:t>Bài làm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04800" y="3276600"/>
            <a:ext cx="3048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4846"/>
                </a:solidFill>
              </a:rPr>
              <a:t>Biến đổi vế phải ta có:</a:t>
            </a:r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3200400" y="3248025"/>
          <a:ext cx="3962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9" imgW="1993900" imgH="228600" progId="Equation.DSMT4">
                  <p:embed/>
                </p:oleObj>
              </mc:Choice>
              <mc:Fallback>
                <p:oleObj name="Equation" r:id="rId9" imgW="19939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48025"/>
                        <a:ext cx="39624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4743450" y="3638550"/>
          <a:ext cx="27432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11" imgW="1473200" imgH="228600" progId="Equation.DSMT4">
                  <p:embed/>
                </p:oleObj>
              </mc:Choice>
              <mc:Fallback>
                <p:oleObj name="Equation" r:id="rId11" imgW="14732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638550"/>
                        <a:ext cx="27432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04800" y="3952875"/>
            <a:ext cx="76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4846"/>
                </a:solidFill>
              </a:rPr>
              <a:t>Vậy: </a:t>
            </a:r>
          </a:p>
        </p:txBody>
      </p:sp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838200" y="3962400"/>
          <a:ext cx="31781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13" imgW="1574800" imgH="228600" progId="Equation.DSMT4">
                  <p:embed/>
                </p:oleObj>
              </mc:Choice>
              <mc:Fallback>
                <p:oleObj name="Equation" r:id="rId13" imgW="15748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31781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33375" y="4352925"/>
            <a:ext cx="1495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4846"/>
                </a:solidFill>
              </a:rPr>
              <a:t>Tương tự:</a:t>
            </a:r>
          </a:p>
        </p:txBody>
      </p:sp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1752600" y="4362450"/>
          <a:ext cx="65881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15" imgW="3403600" imgH="228600" progId="Equation.DSMT4">
                  <p:embed/>
                </p:oleObj>
              </mc:Choice>
              <mc:Fallback>
                <p:oleObj name="Equation" r:id="rId15" imgW="34036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62450"/>
                        <a:ext cx="658812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581025" y="4724400"/>
          <a:ext cx="3810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17" imgW="1892300" imgH="228600" progId="Equation.DSMT4">
                  <p:embed/>
                </p:oleObj>
              </mc:Choice>
              <mc:Fallback>
                <p:oleObj name="Equation" r:id="rId17" imgW="18923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724400"/>
                        <a:ext cx="38100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04800" y="5105400"/>
            <a:ext cx="716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i="1" u="sng">
                <a:solidFill>
                  <a:srgbClr val="0000D2"/>
                </a:solidFill>
              </a:rPr>
              <a:t>Áp dụng:</a:t>
            </a:r>
            <a:r>
              <a:rPr lang="en-US" altLang="en-US" sz="2200" i="1">
                <a:solidFill>
                  <a:srgbClr val="0000D2"/>
                </a:solidFill>
              </a:rPr>
              <a:t> a,Thay a + b = 7, ab = 12 vào (2) ta được:</a:t>
            </a:r>
            <a:endParaRPr lang="en-US" altLang="en-US" sz="2200" i="1" u="sng">
              <a:solidFill>
                <a:srgbClr val="0000D2"/>
              </a:solidFill>
            </a:endParaRPr>
          </a:p>
        </p:txBody>
      </p:sp>
      <p:graphicFrame>
        <p:nvGraphicFramePr>
          <p:cNvPr id="9247" name="Object 31"/>
          <p:cNvGraphicFramePr>
            <a:graphicFrameLocks noChangeAspect="1"/>
          </p:cNvGraphicFramePr>
          <p:nvPr/>
        </p:nvGraphicFramePr>
        <p:xfrm>
          <a:off x="457200" y="5486400"/>
          <a:ext cx="65516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19" imgW="3441700" imgH="228600" progId="Equation.DSMT4">
                  <p:embed/>
                </p:oleObj>
              </mc:Choice>
              <mc:Fallback>
                <p:oleObj name="Equation" r:id="rId19" imgW="3441700" imgH="228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6400"/>
                        <a:ext cx="65516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04800" y="5867400"/>
            <a:ext cx="716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i="1">
                <a:solidFill>
                  <a:srgbClr val="0000D2"/>
                </a:solidFill>
              </a:rPr>
              <a:t>b,Thay a + b = 20, ab = 3 vào (1) ta được:</a:t>
            </a:r>
            <a:endParaRPr lang="en-US" altLang="en-US" sz="2200" i="1" u="sng">
              <a:solidFill>
                <a:srgbClr val="0000D2"/>
              </a:solidFill>
            </a:endParaRPr>
          </a:p>
        </p:txBody>
      </p:sp>
      <p:graphicFrame>
        <p:nvGraphicFramePr>
          <p:cNvPr id="9249" name="Object 33"/>
          <p:cNvGraphicFramePr>
            <a:graphicFrameLocks noChangeAspect="1"/>
          </p:cNvGraphicFramePr>
          <p:nvPr/>
        </p:nvGraphicFramePr>
        <p:xfrm>
          <a:off x="485775" y="6238875"/>
          <a:ext cx="6934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21" imgW="3454400" imgH="228600" progId="Equation.DSMT4">
                  <p:embed/>
                </p:oleObj>
              </mc:Choice>
              <mc:Fallback>
                <p:oleObj name="Equation" r:id="rId21" imgW="345440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6238875"/>
                        <a:ext cx="69342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936032" y="76200"/>
            <a:ext cx="30837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0" decel="100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0" decel="100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  <p:bldP spid="9233" grpId="0"/>
      <p:bldP spid="9235" grpId="0"/>
      <p:bldP spid="9246" grpId="0"/>
      <p:bldP spid="92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304800" y="952500"/>
            <a:ext cx="8305800" cy="2708275"/>
            <a:chOff x="192" y="336"/>
            <a:chExt cx="5232" cy="1706"/>
          </a:xfrm>
        </p:grpSpPr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192" y="336"/>
              <a:ext cx="5232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u="sng">
                  <a:solidFill>
                    <a:srgbClr val="F26200"/>
                  </a:solidFill>
                </a:rPr>
                <a:t>Dạng 2:</a:t>
              </a:r>
              <a:r>
                <a:rPr lang="en-US" altLang="en-US" sz="2400">
                  <a:solidFill>
                    <a:srgbClr val="F26200"/>
                  </a:solidFill>
                </a:rPr>
                <a:t> </a:t>
              </a:r>
              <a:r>
                <a:rPr lang="en-US" altLang="en-US" sz="2200">
                  <a:solidFill>
                    <a:srgbClr val="F26200"/>
                  </a:solidFill>
                </a:rPr>
                <a:t>Biểu diễn đa thức dưới dạng bình phương của một tổng hoặc một hiệu.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200" b="1">
                  <a:solidFill>
                    <a:srgbClr val="FF0000"/>
                  </a:solidFill>
                </a:rPr>
                <a:t>Bài 21 tr 12 SGK: </a:t>
              </a:r>
              <a:r>
                <a:rPr lang="en-US" altLang="en-US" sz="2200">
                  <a:solidFill>
                    <a:srgbClr val="002060"/>
                  </a:solidFill>
                </a:rPr>
                <a:t>Viết các đa thức sau dưới dạng bình phương của một tổng hoặc một hiệu</a:t>
              </a:r>
            </a:p>
            <a:p>
              <a:pPr>
                <a:spcBef>
                  <a:spcPct val="50000"/>
                </a:spcBef>
              </a:pPr>
              <a:endParaRPr lang="en-US" altLang="en-US" sz="2200">
                <a:solidFill>
                  <a:schemeClr val="hlink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chemeClr val="hlink"/>
                  </a:solidFill>
                </a:rPr>
                <a:t>Hãy nêu một đề bài tương tự .</a:t>
              </a:r>
              <a:r>
                <a:rPr lang="en-US" altLang="en-US" sz="2400">
                  <a:solidFill>
                    <a:srgbClr val="990099"/>
                  </a:solidFill>
                </a:rPr>
                <a:t>                    </a:t>
              </a:r>
            </a:p>
          </p:txBody>
        </p:sp>
        <p:graphicFrame>
          <p:nvGraphicFramePr>
            <p:cNvPr id="7176" name="Object 6"/>
            <p:cNvGraphicFramePr>
              <a:graphicFrameLocks noChangeAspect="1"/>
            </p:cNvGraphicFramePr>
            <p:nvPr/>
          </p:nvGraphicFramePr>
          <p:xfrm>
            <a:off x="192" y="1248"/>
            <a:ext cx="5143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Equation" r:id="rId3" imgW="3213100" imgH="228600" progId="Equation.DSMT4">
                    <p:embed/>
                  </p:oleObj>
                </mc:Choice>
                <mc:Fallback>
                  <p:oleObj name="Equation" r:id="rId3" imgW="321310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248"/>
                          <a:ext cx="5143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81400" y="383063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u="sng">
                <a:solidFill>
                  <a:srgbClr val="0000CC"/>
                </a:solidFill>
              </a:rPr>
              <a:t>Bài làm</a:t>
            </a: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304800" y="4287838"/>
          <a:ext cx="48006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5" imgW="2552700" imgH="228600" progId="Equation.DSMT4">
                  <p:embed/>
                </p:oleObj>
              </mc:Choice>
              <mc:Fallback>
                <p:oleObj name="Equation" r:id="rId5" imgW="25527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87838"/>
                        <a:ext cx="48006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381000" y="4821238"/>
          <a:ext cx="49530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7" imgW="2590800" imgH="228600" progId="Equation.DSMT4">
                  <p:embed/>
                </p:oleObj>
              </mc:Choice>
              <mc:Fallback>
                <p:oleObj name="Equation" r:id="rId7" imgW="25908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21238"/>
                        <a:ext cx="49530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936032" y="76200"/>
            <a:ext cx="30837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u="sng">
                <a:solidFill>
                  <a:srgbClr val="F26200"/>
                </a:solidFill>
              </a:rPr>
              <a:t>Dạng 3: </a:t>
            </a:r>
            <a:r>
              <a:rPr lang="en-US" altLang="en-US" sz="2400">
                <a:solidFill>
                  <a:srgbClr val="F26200"/>
                </a:solidFill>
              </a:rPr>
              <a:t>Tính giá trị của biểu thức</a:t>
            </a:r>
          </a:p>
        </p:txBody>
      </p:sp>
      <p:grpSp>
        <p:nvGrpSpPr>
          <p:cNvPr id="8195" name="Group 9"/>
          <p:cNvGrpSpPr>
            <a:grpSpLocks/>
          </p:cNvGrpSpPr>
          <p:nvPr/>
        </p:nvGrpSpPr>
        <p:grpSpPr bwMode="auto">
          <a:xfrm>
            <a:off x="152400" y="1143000"/>
            <a:ext cx="8610600" cy="1457325"/>
            <a:chOff x="96" y="720"/>
            <a:chExt cx="5424" cy="918"/>
          </a:xfrm>
        </p:grpSpPr>
        <p:sp>
          <p:nvSpPr>
            <p:cNvPr id="8208" name="Text Box 6"/>
            <p:cNvSpPr txBox="1">
              <a:spLocks noChangeArrowheads="1"/>
            </p:cNvSpPr>
            <p:nvPr/>
          </p:nvSpPr>
          <p:spPr bwMode="auto">
            <a:xfrm>
              <a:off x="96" y="720"/>
              <a:ext cx="5424" cy="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 u="sng">
                  <a:solidFill>
                    <a:srgbClr val="FF0000"/>
                  </a:solidFill>
                </a:rPr>
                <a:t>Bài 24 tr12 SGK:</a:t>
              </a:r>
              <a:r>
                <a:rPr lang="en-US" altLang="en-US" sz="2200">
                  <a:solidFill>
                    <a:srgbClr val="FF0000"/>
                  </a:solidFill>
                </a:rPr>
                <a:t> </a:t>
              </a:r>
              <a:r>
                <a:rPr lang="en-US" altLang="en-US" sz="2200">
                  <a:solidFill>
                    <a:srgbClr val="002060"/>
                  </a:solidFill>
                </a:rPr>
                <a:t>Tính giá trị của biểu thức		          trong mỗi trường hợp sau: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chemeClr val="hlink"/>
                  </a:solidFill>
                </a:rPr>
                <a:t>a, x= 5			</a:t>
              </a:r>
              <a:endParaRPr lang="en-US" altLang="en-US" sz="2200" u="sng">
                <a:solidFill>
                  <a:schemeClr val="hlink"/>
                </a:solidFill>
              </a:endParaRPr>
            </a:p>
          </p:txBody>
        </p:sp>
        <p:graphicFrame>
          <p:nvGraphicFramePr>
            <p:cNvPr id="8209" name="Object 7"/>
            <p:cNvGraphicFramePr>
              <a:graphicFrameLocks noChangeAspect="1"/>
            </p:cNvGraphicFramePr>
            <p:nvPr/>
          </p:nvGraphicFramePr>
          <p:xfrm>
            <a:off x="3486" y="720"/>
            <a:ext cx="115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Equation" r:id="rId3" imgW="939800" imgH="228600" progId="Equation.DSMT4">
                    <p:embed/>
                  </p:oleObj>
                </mc:Choice>
                <mc:Fallback>
                  <p:oleObj name="Equation" r:id="rId3" imgW="93980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" y="720"/>
                          <a:ext cx="1152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0" name="Object 8"/>
            <p:cNvGraphicFramePr>
              <a:graphicFrameLocks noChangeAspect="1"/>
            </p:cNvGraphicFramePr>
            <p:nvPr/>
          </p:nvGraphicFramePr>
          <p:xfrm>
            <a:off x="1344" y="1104"/>
            <a:ext cx="672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" name="Equation" r:id="rId5" imgW="495085" imgH="393529" progId="Equation.DSMT4">
                    <p:embed/>
                  </p:oleObj>
                </mc:Choice>
                <mc:Fallback>
                  <p:oleObj name="Equation" r:id="rId5" imgW="495085" imgH="393529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104"/>
                          <a:ext cx="672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429000" y="2438400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u="sng">
                <a:solidFill>
                  <a:srgbClr val="F26200"/>
                </a:solidFill>
              </a:rPr>
              <a:t>Bài làm.</a:t>
            </a:r>
          </a:p>
        </p:txBody>
      </p: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228600" y="2895600"/>
            <a:ext cx="6010275" cy="434975"/>
            <a:chOff x="144" y="1824"/>
            <a:chExt cx="3786" cy="274"/>
          </a:xfrm>
        </p:grpSpPr>
        <p:sp>
          <p:nvSpPr>
            <p:cNvPr id="8206" name="Text Box 11"/>
            <p:cNvSpPr txBox="1">
              <a:spLocks noChangeArrowheads="1"/>
            </p:cNvSpPr>
            <p:nvPr/>
          </p:nvSpPr>
          <p:spPr bwMode="auto">
            <a:xfrm>
              <a:off x="144" y="1824"/>
              <a:ext cx="8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chemeClr val="hlink"/>
                  </a:solidFill>
                </a:rPr>
                <a:t>Ta có:</a:t>
              </a:r>
            </a:p>
          </p:txBody>
        </p:sp>
        <p:graphicFrame>
          <p:nvGraphicFramePr>
            <p:cNvPr id="8207" name="Object 12"/>
            <p:cNvGraphicFramePr>
              <a:graphicFrameLocks noChangeAspect="1"/>
            </p:cNvGraphicFramePr>
            <p:nvPr/>
          </p:nvGraphicFramePr>
          <p:xfrm>
            <a:off x="762" y="1830"/>
            <a:ext cx="3168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5" name="Equation" r:id="rId7" imgW="2705100" imgH="228600" progId="Equation.DSMT4">
                    <p:embed/>
                  </p:oleObj>
                </mc:Choice>
                <mc:Fallback>
                  <p:oleObj name="Equation" r:id="rId7" imgW="2705100" imgH="2286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" y="1830"/>
                          <a:ext cx="3168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152400" y="3571875"/>
            <a:ext cx="5886450" cy="466725"/>
            <a:chOff x="96" y="2250"/>
            <a:chExt cx="3708" cy="294"/>
          </a:xfrm>
        </p:grpSpPr>
        <p:sp>
          <p:nvSpPr>
            <p:cNvPr id="8204" name="Text Box 13"/>
            <p:cNvSpPr txBox="1">
              <a:spLocks noChangeArrowheads="1"/>
            </p:cNvSpPr>
            <p:nvPr/>
          </p:nvSpPr>
          <p:spPr bwMode="auto">
            <a:xfrm>
              <a:off x="96" y="2256"/>
              <a:ext cx="13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chemeClr val="hlink"/>
                  </a:solidFill>
                </a:rPr>
                <a:t>a, Với x = 5 thì</a:t>
              </a:r>
            </a:p>
          </p:txBody>
        </p:sp>
        <p:graphicFrame>
          <p:nvGraphicFramePr>
            <p:cNvPr id="8205" name="Object 14"/>
            <p:cNvGraphicFramePr>
              <a:graphicFrameLocks noChangeAspect="1"/>
            </p:cNvGraphicFramePr>
            <p:nvPr/>
          </p:nvGraphicFramePr>
          <p:xfrm>
            <a:off x="1404" y="2250"/>
            <a:ext cx="2400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6" name="Equation" r:id="rId9" imgW="1866900" imgH="228600" progId="Equation.DSMT4">
                    <p:embed/>
                  </p:oleObj>
                </mc:Choice>
                <mc:Fallback>
                  <p:oleObj name="Equation" r:id="rId9" imgW="1866900" imgH="2286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" y="2250"/>
                          <a:ext cx="2400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152400" y="4143375"/>
            <a:ext cx="5715000" cy="746125"/>
            <a:chOff x="96" y="2610"/>
            <a:chExt cx="3600" cy="470"/>
          </a:xfrm>
        </p:grpSpPr>
        <p:sp>
          <p:nvSpPr>
            <p:cNvPr id="8201" name="Text Box 15"/>
            <p:cNvSpPr txBox="1">
              <a:spLocks noChangeArrowheads="1"/>
            </p:cNvSpPr>
            <p:nvPr/>
          </p:nvSpPr>
          <p:spPr bwMode="auto">
            <a:xfrm>
              <a:off x="96" y="2688"/>
              <a:ext cx="13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200">
                  <a:solidFill>
                    <a:schemeClr val="hlink"/>
                  </a:solidFill>
                </a:rPr>
                <a:t>b, Với           thì</a:t>
              </a:r>
            </a:p>
          </p:txBody>
        </p:sp>
        <p:graphicFrame>
          <p:nvGraphicFramePr>
            <p:cNvPr id="8202" name="Object 16"/>
            <p:cNvGraphicFramePr>
              <a:graphicFrameLocks noChangeAspect="1"/>
            </p:cNvGraphicFramePr>
            <p:nvPr/>
          </p:nvGraphicFramePr>
          <p:xfrm>
            <a:off x="672" y="2622"/>
            <a:ext cx="40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" name="Equation" r:id="rId11" imgW="368140" imgH="393529" progId="Equation.DSMT4">
                    <p:embed/>
                  </p:oleObj>
                </mc:Choice>
                <mc:Fallback>
                  <p:oleObj name="Equation" r:id="rId11" imgW="368140" imgH="393529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622"/>
                          <a:ext cx="40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17"/>
            <p:cNvGraphicFramePr>
              <a:graphicFrameLocks noChangeAspect="1"/>
            </p:cNvGraphicFramePr>
            <p:nvPr/>
          </p:nvGraphicFramePr>
          <p:xfrm>
            <a:off x="1440" y="2610"/>
            <a:ext cx="2256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8" name="Equation" r:id="rId13" imgW="1892300" imgH="393700" progId="Equation.DSMT4">
                    <p:embed/>
                  </p:oleObj>
                </mc:Choice>
                <mc:Fallback>
                  <p:oleObj name="Equation" r:id="rId13" imgW="1892300" imgH="3937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610"/>
                          <a:ext cx="2256" cy="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Rectangle 23"/>
          <p:cNvSpPr/>
          <p:nvPr/>
        </p:nvSpPr>
        <p:spPr>
          <a:xfrm>
            <a:off x="2936032" y="76200"/>
            <a:ext cx="30837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52400" y="1154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u="sng">
                <a:solidFill>
                  <a:srgbClr val="FF0000"/>
                </a:solidFill>
              </a:rPr>
              <a:t>Dạng 4: </a:t>
            </a:r>
            <a:r>
              <a:rPr lang="en-US" altLang="en-US" sz="2400">
                <a:solidFill>
                  <a:srgbClr val="FF0000"/>
                </a:solidFill>
              </a:rPr>
              <a:t>Tính nhanh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52400" y="1611313"/>
            <a:ext cx="3886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u="sng">
                <a:solidFill>
                  <a:srgbClr val="3F3FFF"/>
                </a:solidFill>
              </a:rPr>
              <a:t>Bài 22 tr 12 SGK</a:t>
            </a:r>
            <a:r>
              <a:rPr lang="en-US" altLang="en-US" sz="2200">
                <a:solidFill>
                  <a:srgbClr val="3F3FFF"/>
                </a:solidFill>
              </a:rPr>
              <a:t>. Tính nhanh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4000500" y="1620838"/>
          <a:ext cx="419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2222500" imgH="228600" progId="Equation.DSMT4">
                  <p:embed/>
                </p:oleObj>
              </mc:Choice>
              <mc:Fallback>
                <p:oleObj name="Equation" r:id="rId3" imgW="2222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620838"/>
                        <a:ext cx="4191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429000" y="2068513"/>
            <a:ext cx="1447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u="sng">
                <a:solidFill>
                  <a:srgbClr val="0000CC"/>
                </a:solidFill>
              </a:rPr>
              <a:t>Bài làm</a:t>
            </a:r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28600" y="2554288"/>
          <a:ext cx="74676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3898900" imgH="228600" progId="Equation.DSMT4">
                  <p:embed/>
                </p:oleObj>
              </mc:Choice>
              <mc:Fallback>
                <p:oleObj name="Equation" r:id="rId5" imgW="38989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54288"/>
                        <a:ext cx="74676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28600" y="3059113"/>
          <a:ext cx="7467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7" imgW="3835400" imgH="228600" progId="Equation.DSMT4">
                  <p:embed/>
                </p:oleObj>
              </mc:Choice>
              <mc:Fallback>
                <p:oleObj name="Equation" r:id="rId7" imgW="3835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59113"/>
                        <a:ext cx="7467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228600" y="3535363"/>
          <a:ext cx="57912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9" imgW="3098800" imgH="228600" progId="Equation.DSMT4">
                  <p:embed/>
                </p:oleObj>
              </mc:Choice>
              <mc:Fallback>
                <p:oleObj name="Equation" r:id="rId9" imgW="30988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35363"/>
                        <a:ext cx="57912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2936032" y="76200"/>
            <a:ext cx="30837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032" y="76200"/>
            <a:ext cx="30837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8610600" cy="15700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BT: Chứng minh rằng nếu một tam giác có độ dài 3 cạnh là a, b, c thỏa mãn:</a:t>
            </a:r>
          </a:p>
          <a:p>
            <a:pPr>
              <a:defRPr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(5a-3b+4c)(5a-3b-4c)=(3a-5b)</a:t>
            </a:r>
            <a:r>
              <a:rPr lang="en-US" sz="2400" b="1" i="1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Thì tam giác đó là tam giác vuông.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2935288"/>
          <a:ext cx="5316538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3085920" imgH="2298600" progId="Equation.DSMT4">
                  <p:embed/>
                </p:oleObj>
              </mc:Choice>
              <mc:Fallback>
                <p:oleObj name="Equation" r:id="rId3" imgW="3085920" imgH="229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35288"/>
                        <a:ext cx="5316538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22860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(5a-3b+4c)(5a-3b-4c)=(3a-5b)</a:t>
            </a:r>
            <a:r>
              <a:rPr lang="en-US" altLang="en-US" sz="20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6172200"/>
            <a:ext cx="5105400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định lý Pitago đảo: a, b, c là độ dài 3 cạnh tam giác vuông.</a:t>
            </a:r>
            <a:endParaRPr 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1447800" y="723900"/>
            <a:ext cx="6019800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HDVN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1000" y="2239963"/>
            <a:ext cx="8445500" cy="206216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 các Hằng đẳng thức đáng nhớ.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 lại: Sgk</a:t>
            </a:r>
          </a:p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 :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Những Hằng Đẳng Thức Đáng Nhớ (tiếp)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268" name="Picture 6" descr="huy0002"/>
          <p:cNvPicPr>
            <a:picLocks noChangeAspect="1" noChangeArrowheads="1"/>
          </p:cNvPicPr>
          <p:nvPr/>
        </p:nvPicPr>
        <p:blipFill>
          <a:blip r:embed="rId3" cstate="print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70937" r="16280" b="9718"/>
          <a:stretch>
            <a:fillRect/>
          </a:stretch>
        </p:blipFill>
        <p:spPr bwMode="auto">
          <a:xfrm>
            <a:off x="3419475" y="4667250"/>
            <a:ext cx="24272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500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Calibri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cp:lastPrinted>1601-01-01T00:00:00Z</cp:lastPrinted>
  <dcterms:created xsi:type="dcterms:W3CDTF">1601-01-01T00:00:00Z</dcterms:created>
  <dcterms:modified xsi:type="dcterms:W3CDTF">2021-09-20T13:00:32Z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